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334" r:id="rId15"/>
    <p:sldId id="335" r:id="rId16"/>
    <p:sldId id="268" r:id="rId17"/>
    <p:sldId id="269" r:id="rId18"/>
    <p:sldId id="270" r:id="rId19"/>
    <p:sldId id="271" r:id="rId20"/>
    <p:sldId id="272" r:id="rId21"/>
    <p:sldId id="273" r:id="rId22"/>
    <p:sldId id="294" r:id="rId23"/>
    <p:sldId id="295" r:id="rId24"/>
    <p:sldId id="296" r:id="rId25"/>
    <p:sldId id="297" r:id="rId26"/>
    <p:sldId id="298" r:id="rId27"/>
    <p:sldId id="299" r:id="rId28"/>
    <p:sldId id="300" r:id="rId29"/>
    <p:sldId id="301" r:id="rId30"/>
    <p:sldId id="302" r:id="rId31"/>
    <p:sldId id="303" r:id="rId32"/>
    <p:sldId id="304" r:id="rId33"/>
    <p:sldId id="305" r:id="rId34"/>
    <p:sldId id="306" r:id="rId35"/>
    <p:sldId id="307" r:id="rId36"/>
    <p:sldId id="308" r:id="rId37"/>
    <p:sldId id="309" r:id="rId38"/>
    <p:sldId id="310" r:id="rId39"/>
    <p:sldId id="312" r:id="rId40"/>
    <p:sldId id="313" r:id="rId41"/>
    <p:sldId id="314" r:id="rId42"/>
    <p:sldId id="315" r:id="rId43"/>
    <p:sldId id="316" r:id="rId44"/>
    <p:sldId id="317" r:id="rId45"/>
    <p:sldId id="318" r:id="rId46"/>
    <p:sldId id="353" r:id="rId47"/>
    <p:sldId id="319" r:id="rId48"/>
    <p:sldId id="354" r:id="rId49"/>
    <p:sldId id="352" r:id="rId50"/>
    <p:sldId id="351" r:id="rId51"/>
    <p:sldId id="320" r:id="rId52"/>
    <p:sldId id="321" r:id="rId53"/>
    <p:sldId id="322" r:id="rId54"/>
    <p:sldId id="323" r:id="rId55"/>
    <p:sldId id="324" r:id="rId56"/>
    <p:sldId id="325" r:id="rId57"/>
    <p:sldId id="326" r:id="rId58"/>
    <p:sldId id="327" r:id="rId59"/>
    <p:sldId id="350" r:id="rId60"/>
    <p:sldId id="336" r:id="rId61"/>
    <p:sldId id="337" r:id="rId62"/>
    <p:sldId id="338" r:id="rId63"/>
    <p:sldId id="339" r:id="rId64"/>
    <p:sldId id="340" r:id="rId65"/>
    <p:sldId id="341" r:id="rId66"/>
    <p:sldId id="342" r:id="rId67"/>
    <p:sldId id="343" r:id="rId68"/>
    <p:sldId id="344" r:id="rId69"/>
    <p:sldId id="345" r:id="rId70"/>
    <p:sldId id="346" r:id="rId71"/>
    <p:sldId id="331" r:id="rId72"/>
    <p:sldId id="332" r:id="rId73"/>
    <p:sldId id="333" r:id="rId7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5" d="100"/>
          <a:sy n="95" d="100"/>
        </p:scale>
        <p:origin x="178"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CEFCAD98-2BC0-4F09-A9A6-72E337AC8356}" type="datetimeFigureOut">
              <a:rPr lang="pl-PL" smtClean="0"/>
              <a:t>14.11.2019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1B21AE0-4022-41B7-8BF0-C695ED3AB665}" type="slidenum">
              <a:rPr lang="pl-PL" smtClean="0"/>
              <a:t>‹#›</a:t>
            </a:fld>
            <a:endParaRPr lang="pl-PL"/>
          </a:p>
        </p:txBody>
      </p:sp>
    </p:spTree>
    <p:extLst>
      <p:ext uri="{BB962C8B-B14F-4D97-AF65-F5344CB8AC3E}">
        <p14:creationId xmlns:p14="http://schemas.microsoft.com/office/powerpoint/2010/main" val="3418316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CEFCAD98-2BC0-4F09-A9A6-72E337AC8356}" type="datetimeFigureOut">
              <a:rPr lang="pl-PL" smtClean="0"/>
              <a:t>14.11.2019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1B21AE0-4022-41B7-8BF0-C695ED3AB665}" type="slidenum">
              <a:rPr lang="pl-PL" smtClean="0"/>
              <a:t>‹#›</a:t>
            </a:fld>
            <a:endParaRPr lang="pl-PL"/>
          </a:p>
        </p:txBody>
      </p:sp>
    </p:spTree>
    <p:extLst>
      <p:ext uri="{BB962C8B-B14F-4D97-AF65-F5344CB8AC3E}">
        <p14:creationId xmlns:p14="http://schemas.microsoft.com/office/powerpoint/2010/main" val="1000444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CEFCAD98-2BC0-4F09-A9A6-72E337AC8356}" type="datetimeFigureOut">
              <a:rPr lang="pl-PL" smtClean="0"/>
              <a:t>14.11.2019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1B21AE0-4022-41B7-8BF0-C695ED3AB665}" type="slidenum">
              <a:rPr lang="pl-PL" smtClean="0"/>
              <a:t>‹#›</a:t>
            </a:fld>
            <a:endParaRPr lang="pl-PL"/>
          </a:p>
        </p:txBody>
      </p:sp>
    </p:spTree>
    <p:extLst>
      <p:ext uri="{BB962C8B-B14F-4D97-AF65-F5344CB8AC3E}">
        <p14:creationId xmlns:p14="http://schemas.microsoft.com/office/powerpoint/2010/main" val="3686638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pl-PL" smtClean="0"/>
              <a:t>Kliknij, aby edytować styl</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171585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906333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pl-PL" smtClean="0"/>
              <a:t>Kliknij, aby edytować styl</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717750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619919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l-PL" smtClean="0"/>
              <a:t>Kliknij, aby edytować styl</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120000" y="2505075"/>
            <a:ext cx="5025216"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pl-PL" smtClean="0"/>
              <a:t>Kliknij, aby edytować style wzorca tekstu</a:t>
            </a:r>
          </a:p>
        </p:txBody>
      </p:sp>
      <p:sp>
        <p:nvSpPr>
          <p:cNvPr id="6" name="Content Placeholder 5"/>
          <p:cNvSpPr>
            <a:spLocks noGrp="1"/>
          </p:cNvSpPr>
          <p:nvPr>
            <p:ph sz="quarter" idx="4"/>
          </p:nvPr>
        </p:nvSpPr>
        <p:spPr>
          <a:xfrm>
            <a:off x="6319840" y="2505075"/>
            <a:ext cx="503554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678456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532539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043156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861223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CEFCAD98-2BC0-4F09-A9A6-72E337AC8356}" type="datetimeFigureOut">
              <a:rPr lang="pl-PL" smtClean="0"/>
              <a:t>14.11.2019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1B21AE0-4022-41B7-8BF0-C695ED3AB665}" type="slidenum">
              <a:rPr lang="pl-PL" smtClean="0"/>
              <a:t>‹#›</a:t>
            </a:fld>
            <a:endParaRPr lang="pl-PL"/>
          </a:p>
        </p:txBody>
      </p:sp>
    </p:spTree>
    <p:extLst>
      <p:ext uri="{BB962C8B-B14F-4D97-AF65-F5344CB8AC3E}">
        <p14:creationId xmlns:p14="http://schemas.microsoft.com/office/powerpoint/2010/main" val="1506897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41896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663796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pl-PL" smtClean="0"/>
              <a:t>Kliknij, aby edytować styl</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387785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pl-PL" smtClean="0"/>
              <a:t>Kliknij, aby edytować styl</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orbel" panose="020B0503020204020204"/>
                <a:ea typeface="+mn-ea"/>
                <a:cs typeface="+mn-cs"/>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orbel" panose="020B0503020204020204"/>
                <a:ea typeface="+mn-ea"/>
                <a:cs typeface="+mn-cs"/>
              </a:rPr>
              <a:t>”</a:t>
            </a:r>
          </a:p>
        </p:txBody>
      </p:sp>
    </p:spTree>
    <p:extLst>
      <p:ext uri="{BB962C8B-B14F-4D97-AF65-F5344CB8AC3E}">
        <p14:creationId xmlns:p14="http://schemas.microsoft.com/office/powerpoint/2010/main" val="3600660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pl-PL" smtClean="0"/>
              <a:t>Kliknij, aby edytować styl</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872146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pl-PL" smtClean="0"/>
              <a:t>Kliknij, aby edytować styl</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pl-PL" smtClean="0"/>
              <a:t>Kliknij, aby edytować style wzorca tekstu</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pl-PL" smtClean="0"/>
              <a:t>Kliknij, aby edytować style wzorca tekstu</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107334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pl-PL" smtClean="0"/>
              <a:t>Kliknij, aby edytować styl</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04876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0484770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866706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Edytuj style wzorca tekstu</a:t>
            </a:r>
          </a:p>
        </p:txBody>
      </p:sp>
      <p:sp>
        <p:nvSpPr>
          <p:cNvPr id="4" name="Symbol zastępczy daty 3"/>
          <p:cNvSpPr>
            <a:spLocks noGrp="1"/>
          </p:cNvSpPr>
          <p:nvPr>
            <p:ph type="dt" sz="half" idx="10"/>
          </p:nvPr>
        </p:nvSpPr>
        <p:spPr/>
        <p:txBody>
          <a:bodyPr/>
          <a:lstStyle/>
          <a:p>
            <a:fld id="{CEFCAD98-2BC0-4F09-A9A6-72E337AC8356}" type="datetimeFigureOut">
              <a:rPr lang="pl-PL" smtClean="0"/>
              <a:t>14.11.2019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1B21AE0-4022-41B7-8BF0-C695ED3AB665}" type="slidenum">
              <a:rPr lang="pl-PL" smtClean="0"/>
              <a:t>‹#›</a:t>
            </a:fld>
            <a:endParaRPr lang="pl-PL"/>
          </a:p>
        </p:txBody>
      </p:sp>
    </p:spTree>
    <p:extLst>
      <p:ext uri="{BB962C8B-B14F-4D97-AF65-F5344CB8AC3E}">
        <p14:creationId xmlns:p14="http://schemas.microsoft.com/office/powerpoint/2010/main" val="888741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CEFCAD98-2BC0-4F09-A9A6-72E337AC8356}" type="datetimeFigureOut">
              <a:rPr lang="pl-PL" smtClean="0"/>
              <a:t>14.11.2019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1B21AE0-4022-41B7-8BF0-C695ED3AB665}" type="slidenum">
              <a:rPr lang="pl-PL" smtClean="0"/>
              <a:t>‹#›</a:t>
            </a:fld>
            <a:endParaRPr lang="pl-PL"/>
          </a:p>
        </p:txBody>
      </p:sp>
    </p:spTree>
    <p:extLst>
      <p:ext uri="{BB962C8B-B14F-4D97-AF65-F5344CB8AC3E}">
        <p14:creationId xmlns:p14="http://schemas.microsoft.com/office/powerpoint/2010/main" val="2076920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CEFCAD98-2BC0-4F09-A9A6-72E337AC8356}" type="datetimeFigureOut">
              <a:rPr lang="pl-PL" smtClean="0"/>
              <a:t>14.11.2019</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91B21AE0-4022-41B7-8BF0-C695ED3AB665}" type="slidenum">
              <a:rPr lang="pl-PL" smtClean="0"/>
              <a:t>‹#›</a:t>
            </a:fld>
            <a:endParaRPr lang="pl-PL"/>
          </a:p>
        </p:txBody>
      </p:sp>
    </p:spTree>
    <p:extLst>
      <p:ext uri="{BB962C8B-B14F-4D97-AF65-F5344CB8AC3E}">
        <p14:creationId xmlns:p14="http://schemas.microsoft.com/office/powerpoint/2010/main" val="633628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CEFCAD98-2BC0-4F09-A9A6-72E337AC8356}" type="datetimeFigureOut">
              <a:rPr lang="pl-PL" smtClean="0"/>
              <a:t>14.11.2019</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91B21AE0-4022-41B7-8BF0-C695ED3AB665}" type="slidenum">
              <a:rPr lang="pl-PL" smtClean="0"/>
              <a:t>‹#›</a:t>
            </a:fld>
            <a:endParaRPr lang="pl-PL"/>
          </a:p>
        </p:txBody>
      </p:sp>
    </p:spTree>
    <p:extLst>
      <p:ext uri="{BB962C8B-B14F-4D97-AF65-F5344CB8AC3E}">
        <p14:creationId xmlns:p14="http://schemas.microsoft.com/office/powerpoint/2010/main" val="2956757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CEFCAD98-2BC0-4F09-A9A6-72E337AC8356}" type="datetimeFigureOut">
              <a:rPr lang="pl-PL" smtClean="0"/>
              <a:t>14.11.2019</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91B21AE0-4022-41B7-8BF0-C695ED3AB665}" type="slidenum">
              <a:rPr lang="pl-PL" smtClean="0"/>
              <a:t>‹#›</a:t>
            </a:fld>
            <a:endParaRPr lang="pl-PL"/>
          </a:p>
        </p:txBody>
      </p:sp>
    </p:spTree>
    <p:extLst>
      <p:ext uri="{BB962C8B-B14F-4D97-AF65-F5344CB8AC3E}">
        <p14:creationId xmlns:p14="http://schemas.microsoft.com/office/powerpoint/2010/main" val="3763353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CEFCAD98-2BC0-4F09-A9A6-72E337AC8356}" type="datetimeFigureOut">
              <a:rPr lang="pl-PL" smtClean="0"/>
              <a:t>14.11.2019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1B21AE0-4022-41B7-8BF0-C695ED3AB665}" type="slidenum">
              <a:rPr lang="pl-PL" smtClean="0"/>
              <a:t>‹#›</a:t>
            </a:fld>
            <a:endParaRPr lang="pl-PL"/>
          </a:p>
        </p:txBody>
      </p:sp>
    </p:spTree>
    <p:extLst>
      <p:ext uri="{BB962C8B-B14F-4D97-AF65-F5344CB8AC3E}">
        <p14:creationId xmlns:p14="http://schemas.microsoft.com/office/powerpoint/2010/main" val="846543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CEFCAD98-2BC0-4F09-A9A6-72E337AC8356}" type="datetimeFigureOut">
              <a:rPr lang="pl-PL" smtClean="0"/>
              <a:t>14.11.2019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1B21AE0-4022-41B7-8BF0-C695ED3AB665}" type="slidenum">
              <a:rPr lang="pl-PL" smtClean="0"/>
              <a:t>‹#›</a:t>
            </a:fld>
            <a:endParaRPr lang="pl-PL"/>
          </a:p>
        </p:txBody>
      </p:sp>
    </p:spTree>
    <p:extLst>
      <p:ext uri="{BB962C8B-B14F-4D97-AF65-F5344CB8AC3E}">
        <p14:creationId xmlns:p14="http://schemas.microsoft.com/office/powerpoint/2010/main" val="1861432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CAD98-2BC0-4F09-A9A6-72E337AC8356}" type="datetimeFigureOut">
              <a:rPr lang="pl-PL" smtClean="0"/>
              <a:t>14.11.2019</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B21AE0-4022-41B7-8BF0-C695ED3AB665}" type="slidenum">
              <a:rPr lang="pl-PL" smtClean="0"/>
              <a:t>‹#›</a:t>
            </a:fld>
            <a:endParaRPr lang="pl-PL"/>
          </a:p>
        </p:txBody>
      </p:sp>
    </p:spTree>
    <p:extLst>
      <p:ext uri="{BB962C8B-B14F-4D97-AF65-F5344CB8AC3E}">
        <p14:creationId xmlns:p14="http://schemas.microsoft.com/office/powerpoint/2010/main" val="2099696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13492512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914400" y="3052345"/>
            <a:ext cx="10988040" cy="1233387"/>
          </a:xfrm>
        </p:spPr>
        <p:txBody>
          <a:bodyPr>
            <a:noAutofit/>
          </a:bodyPr>
          <a:lstStyle/>
          <a:p>
            <a:r>
              <a:rPr lang="pl-PL" sz="4800" b="1" dirty="0" smtClean="0">
                <a:solidFill>
                  <a:schemeClr val="tx1"/>
                </a:solidFill>
                <a:effectLst/>
                <a:cs typeface="Aharoni" panose="02010803020104030203" pitchFamily="2" charset="-79"/>
              </a:rPr>
              <a:t>SPOŁECZNA  GOSPODARKA  RYNKOWA</a:t>
            </a:r>
            <a:endParaRPr lang="pl-PL" sz="4800" b="1" dirty="0">
              <a:solidFill>
                <a:schemeClr val="tx1"/>
              </a:solidFill>
              <a:effectLst/>
              <a:latin typeface="+mn-lt"/>
              <a:cs typeface="Aharoni" panose="02010803020104030203" pitchFamily="2" charset="-79"/>
            </a:endParaRPr>
          </a:p>
        </p:txBody>
      </p:sp>
      <p:sp>
        <p:nvSpPr>
          <p:cNvPr id="4" name="Podtytuł 3"/>
          <p:cNvSpPr>
            <a:spLocks noGrp="1"/>
          </p:cNvSpPr>
          <p:nvPr>
            <p:ph type="subTitle" idx="1"/>
          </p:nvPr>
        </p:nvSpPr>
        <p:spPr>
          <a:xfrm>
            <a:off x="2758440" y="5158854"/>
            <a:ext cx="9144000" cy="1524211"/>
          </a:xfrm>
        </p:spPr>
        <p:txBody>
          <a:bodyPr>
            <a:noAutofit/>
          </a:bodyPr>
          <a:lstStyle/>
          <a:p>
            <a:r>
              <a:rPr lang="pl-PL" b="1" dirty="0">
                <a:solidFill>
                  <a:schemeClr val="tx1"/>
                </a:solidFill>
                <a:latin typeface="Batang" panose="02030600000101010101" pitchFamily="18" charset="-127"/>
                <a:ea typeface="Batang" panose="02030600000101010101" pitchFamily="18" charset="-127"/>
                <a:cs typeface="Aharoni" panose="02010803020104030203" pitchFamily="2" charset="-79"/>
              </a:rPr>
              <a:t>d</a:t>
            </a:r>
            <a:r>
              <a:rPr lang="pl-PL" b="1" dirty="0" smtClean="0">
                <a:solidFill>
                  <a:schemeClr val="tx1"/>
                </a:solidFill>
                <a:latin typeface="Batang" panose="02030600000101010101" pitchFamily="18" charset="-127"/>
                <a:ea typeface="Batang" panose="02030600000101010101" pitchFamily="18" charset="-127"/>
                <a:cs typeface="Aharoni" panose="02010803020104030203" pitchFamily="2" charset="-79"/>
              </a:rPr>
              <a:t>r hab. Krzysztof Koźmiński</a:t>
            </a:r>
          </a:p>
          <a:p>
            <a:r>
              <a:rPr lang="pl-PL" sz="2400" b="1" dirty="0" smtClean="0">
                <a:solidFill>
                  <a:schemeClr val="tx1"/>
                </a:solidFill>
                <a:latin typeface="Batang" panose="02030600000101010101" pitchFamily="18" charset="-127"/>
                <a:ea typeface="Batang" panose="02030600000101010101" pitchFamily="18" charset="-127"/>
                <a:cs typeface="Aharoni" panose="02010803020104030203" pitchFamily="2" charset="-79"/>
              </a:rPr>
              <a:t>Wydział Prawa i Administracji</a:t>
            </a:r>
          </a:p>
          <a:p>
            <a:r>
              <a:rPr lang="pl-PL" sz="2400" b="1" dirty="0" smtClean="0">
                <a:solidFill>
                  <a:schemeClr val="tx1"/>
                </a:solidFill>
                <a:latin typeface="Batang" panose="02030600000101010101" pitchFamily="18" charset="-127"/>
                <a:ea typeface="Batang" panose="02030600000101010101" pitchFamily="18" charset="-127"/>
                <a:cs typeface="Aharoni" panose="02010803020104030203" pitchFamily="2" charset="-79"/>
              </a:rPr>
              <a:t>Uniwersytetu Warszawskiego</a:t>
            </a:r>
            <a:endParaRPr lang="pl-PL" sz="2400" b="1" dirty="0">
              <a:solidFill>
                <a:schemeClr val="tx1"/>
              </a:solidFill>
              <a:latin typeface="Batang" panose="02030600000101010101" pitchFamily="18" charset="-127"/>
              <a:ea typeface="Batang" panose="02030600000101010101" pitchFamily="18" charset="-127"/>
              <a:cs typeface="Aharoni" panose="02010803020104030203" pitchFamily="2" charset="-79"/>
            </a:endParaRPr>
          </a:p>
          <a:p>
            <a:endParaRPr lang="pl-PL" b="1" dirty="0" smtClean="0">
              <a:solidFill>
                <a:schemeClr val="tx1"/>
              </a:solidFill>
              <a:latin typeface="Batang" panose="02030600000101010101" pitchFamily="18" charset="-127"/>
              <a:ea typeface="Batang" panose="02030600000101010101" pitchFamily="18" charset="-127"/>
              <a:cs typeface="Aharoni" panose="02010803020104030203" pitchFamily="2" charset="-79"/>
            </a:endParaRPr>
          </a:p>
        </p:txBody>
      </p:sp>
      <p:pic>
        <p:nvPicPr>
          <p:cNvPr id="5" name="Obraz 4"/>
          <p:cNvPicPr>
            <a:picLocks noChangeAspect="1"/>
          </p:cNvPicPr>
          <p:nvPr/>
        </p:nvPicPr>
        <p:blipFill>
          <a:blip r:embed="rId3"/>
          <a:stretch>
            <a:fillRect/>
          </a:stretch>
        </p:blipFill>
        <p:spPr>
          <a:xfrm>
            <a:off x="215778" y="173588"/>
            <a:ext cx="1653965" cy="1997241"/>
          </a:xfrm>
          <a:prstGeom prst="rect">
            <a:avLst/>
          </a:prstGeom>
        </p:spPr>
      </p:pic>
    </p:spTree>
    <p:extLst>
      <p:ext uri="{BB962C8B-B14F-4D97-AF65-F5344CB8AC3E}">
        <p14:creationId xmlns:p14="http://schemas.microsoft.com/office/powerpoint/2010/main" val="27915975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4300" dirty="0" smtClean="0"/>
              <a:t>Idea </a:t>
            </a:r>
            <a:r>
              <a:rPr lang="pl-PL" sz="4300" i="1" dirty="0" smtClean="0"/>
              <a:t>Ordo</a:t>
            </a:r>
            <a:endParaRPr lang="pl-PL" sz="4300" i="1" dirty="0"/>
          </a:p>
        </p:txBody>
      </p:sp>
      <p:sp>
        <p:nvSpPr>
          <p:cNvPr id="3" name="Symbol zastępczy zawartości 2"/>
          <p:cNvSpPr>
            <a:spLocks noGrp="1"/>
          </p:cNvSpPr>
          <p:nvPr>
            <p:ph idx="1"/>
          </p:nvPr>
        </p:nvSpPr>
        <p:spPr>
          <a:xfrm>
            <a:off x="208547" y="1772654"/>
            <a:ext cx="11521345" cy="4900862"/>
          </a:xfrm>
        </p:spPr>
        <p:txBody>
          <a:bodyPr>
            <a:normAutofit/>
          </a:bodyPr>
          <a:lstStyle/>
          <a:p>
            <a:pPr marL="0" indent="0">
              <a:buNone/>
            </a:pPr>
            <a:r>
              <a:rPr lang="pl-PL" dirty="0" smtClean="0"/>
              <a:t>„Koncepcja </a:t>
            </a:r>
            <a:r>
              <a:rPr lang="pl-PL" dirty="0" err="1"/>
              <a:t>Euckena</a:t>
            </a:r>
            <a:r>
              <a:rPr lang="pl-PL" dirty="0"/>
              <a:t> stała się podstawą teorii </a:t>
            </a:r>
            <a:r>
              <a:rPr lang="pl-PL" dirty="0" err="1"/>
              <a:t>ordoliberalnej</a:t>
            </a:r>
            <a:r>
              <a:rPr lang="pl-PL" dirty="0"/>
              <a:t>, stanowiącej nawiązanie do wywodzącej się z czasów antycznego </a:t>
            </a:r>
            <a:r>
              <a:rPr lang="pl-PL" i="1" dirty="0"/>
              <a:t>Imperium Romanum </a:t>
            </a:r>
            <a:r>
              <a:rPr lang="pl-PL" dirty="0"/>
              <a:t>idei „</a:t>
            </a:r>
            <a:r>
              <a:rPr lang="pl-PL" i="1" dirty="0"/>
              <a:t>ordo</a:t>
            </a:r>
            <a:r>
              <a:rPr lang="pl-PL" dirty="0"/>
              <a:t>”, której istotą jest ukształtowanie ładu odpowiadającego naturze człowieka i zapewniającego gospodarce </a:t>
            </a:r>
            <a:r>
              <a:rPr lang="pl-PL" dirty="0" smtClean="0"/>
              <a:t>równowagę. </a:t>
            </a:r>
            <a:r>
              <a:rPr lang="pl-PL" dirty="0"/>
              <a:t>Łacińskie pojęcie </a:t>
            </a:r>
            <a:r>
              <a:rPr lang="pl-PL" i="1" dirty="0"/>
              <a:t>ordo</a:t>
            </a:r>
            <a:r>
              <a:rPr lang="pl-PL" dirty="0"/>
              <a:t> interpretowane jest w europejskiej, ale także i wschodnioazjatyckiej myśli społecznej, jako przeciwstawienie anarchii i chaosu. Pojęcie to z założenia ma charakter normatywny, ukierunkowany na stan pożądany , przy czym ordo pojmowane było zgodnie że wolnorynkowe zasady uzupełniane były o regulujące zasady, co było miejsce na większą rolę </a:t>
            </a:r>
            <a:r>
              <a:rPr lang="pl-PL" dirty="0" smtClean="0"/>
              <a:t>państwa”.</a:t>
            </a:r>
          </a:p>
          <a:p>
            <a:pPr marL="0" indent="0">
              <a:buNone/>
            </a:pPr>
            <a:endParaRPr lang="pl-PL" dirty="0" smtClean="0"/>
          </a:p>
          <a:p>
            <a:pPr marL="0" indent="0">
              <a:buNone/>
            </a:pPr>
            <a:r>
              <a:rPr lang="pl-PL" sz="1800" b="1" dirty="0" smtClean="0"/>
              <a:t>E. </a:t>
            </a:r>
            <a:r>
              <a:rPr lang="pl-PL" sz="1800" b="1" dirty="0"/>
              <a:t>Mączyńska</a:t>
            </a:r>
            <a:r>
              <a:rPr lang="pl-PL" sz="1800" b="1" dirty="0" smtClean="0"/>
              <a:t>, </a:t>
            </a:r>
            <a:r>
              <a:rPr lang="pl-PL" sz="1800" b="1" i="1" dirty="0" smtClean="0"/>
              <a:t>Dysfunkcje gospodarki w kontekście ekonomii kryzysu</a:t>
            </a:r>
            <a:r>
              <a:rPr lang="pl-PL" sz="1800" b="1" dirty="0" smtClean="0"/>
              <a:t>, </a:t>
            </a:r>
            <a:r>
              <a:rPr lang="pl-PL" sz="1800" b="1" dirty="0"/>
              <a:t>Zeszyty Naukowe, PTE, </a:t>
            </a:r>
            <a:r>
              <a:rPr lang="pl-PL" sz="1800" b="1" dirty="0" smtClean="0"/>
              <a:t>9/2011 </a:t>
            </a:r>
            <a:r>
              <a:rPr lang="pl-PL" sz="1800" b="1" dirty="0"/>
              <a:t>,s</a:t>
            </a:r>
            <a:r>
              <a:rPr lang="pl-PL" sz="1800" b="1" dirty="0" smtClean="0"/>
              <a:t>. 54.</a:t>
            </a:r>
          </a:p>
        </p:txBody>
      </p:sp>
    </p:spTree>
    <p:extLst>
      <p:ext uri="{BB962C8B-B14F-4D97-AF65-F5344CB8AC3E}">
        <p14:creationId xmlns:p14="http://schemas.microsoft.com/office/powerpoint/2010/main" val="732793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3692" y="174057"/>
            <a:ext cx="10515600" cy="1149776"/>
          </a:xfrm>
        </p:spPr>
        <p:txBody>
          <a:bodyPr>
            <a:normAutofit/>
          </a:bodyPr>
          <a:lstStyle/>
          <a:p>
            <a:pPr algn="ctr"/>
            <a:r>
              <a:rPr lang="pl-PL" sz="4300" dirty="0" smtClean="0"/>
              <a:t>Wpływ Kanta i </a:t>
            </a:r>
            <a:r>
              <a:rPr lang="pl-PL" sz="4300" dirty="0" err="1" smtClean="0"/>
              <a:t>Schelera</a:t>
            </a:r>
            <a:endParaRPr lang="pl-PL" sz="4300" dirty="0"/>
          </a:p>
        </p:txBody>
      </p:sp>
      <p:sp>
        <p:nvSpPr>
          <p:cNvPr id="3" name="Symbol zastępczy zawartości 2"/>
          <p:cNvSpPr>
            <a:spLocks noGrp="1"/>
          </p:cNvSpPr>
          <p:nvPr>
            <p:ph idx="1"/>
          </p:nvPr>
        </p:nvSpPr>
        <p:spPr>
          <a:xfrm>
            <a:off x="185920" y="2711116"/>
            <a:ext cx="11725344" cy="3930315"/>
          </a:xfrm>
        </p:spPr>
        <p:txBody>
          <a:bodyPr>
            <a:normAutofit/>
          </a:bodyPr>
          <a:lstStyle/>
          <a:p>
            <a:pPr marL="0" indent="0" algn="just">
              <a:buNone/>
            </a:pPr>
            <a:r>
              <a:rPr lang="pl-PL" sz="2600" dirty="0"/>
              <a:t>„W koncepcji Erharda widać wyraźnie zarówno echa kantowskiego imperatywu kategorycznego, jak i koncepcji etycznej </a:t>
            </a:r>
            <a:r>
              <a:rPr lang="pl-PL" sz="2600" dirty="0" err="1" smtClean="0"/>
              <a:t>Maxa</a:t>
            </a:r>
            <a:r>
              <a:rPr lang="pl-PL" sz="2600" dirty="0" smtClean="0"/>
              <a:t> </a:t>
            </a:r>
            <a:r>
              <a:rPr lang="pl-PL" sz="2600" dirty="0" err="1" smtClean="0"/>
              <a:t>Schelera</a:t>
            </a:r>
            <a:r>
              <a:rPr lang="pl-PL" sz="2600" dirty="0"/>
              <a:t>. Erhard nigdy nie traktował zagadnienia wolności w oderwaniu od odpowiedzialności. Na gruncie polityki </a:t>
            </a:r>
            <a:r>
              <a:rPr lang="pl-PL" sz="2600" dirty="0" smtClean="0"/>
              <a:t>gospodarczej dostrzegał </a:t>
            </a:r>
            <a:r>
              <a:rPr lang="pl-PL" sz="2600" dirty="0"/>
              <a:t>zagrożenia dla wolności nie tylko w etatystycznym działaniu państwa, </a:t>
            </a:r>
            <a:r>
              <a:rPr lang="pl-PL" sz="2600" dirty="0" smtClean="0"/>
              <a:t>ale również </a:t>
            </a:r>
            <a:r>
              <a:rPr lang="pl-PL" sz="2600" dirty="0"/>
              <a:t>w inicjatywach prywatnych podmiotów gospodarczych, które mogą </a:t>
            </a:r>
            <a:r>
              <a:rPr lang="pl-PL" sz="2600" dirty="0" smtClean="0"/>
              <a:t>uzyskać pozycję </a:t>
            </a:r>
            <a:r>
              <a:rPr lang="pl-PL" sz="2600" dirty="0"/>
              <a:t>monopolisty, ograniczając </a:t>
            </a:r>
            <a:r>
              <a:rPr lang="pl-PL" sz="2600" dirty="0" smtClean="0"/>
              <a:t>innym podmiotom </a:t>
            </a:r>
            <a:r>
              <a:rPr lang="pl-PL" sz="2600" dirty="0"/>
              <a:t>dostęp do rynku. Działania monopolistyczne nie wyczerpują się w </a:t>
            </a:r>
            <a:r>
              <a:rPr lang="pl-PL" sz="2600" dirty="0" smtClean="0"/>
              <a:t>sferze procesu </a:t>
            </a:r>
            <a:r>
              <a:rPr lang="pl-PL" sz="2600" dirty="0"/>
              <a:t>gospodarowania, ale mogą rzutować na niekorzystne rozwiązania w </a:t>
            </a:r>
            <a:r>
              <a:rPr lang="pl-PL" sz="2600" dirty="0" smtClean="0"/>
              <a:t>sferze konkurencyjnego </a:t>
            </a:r>
            <a:r>
              <a:rPr lang="pl-PL" sz="2600" dirty="0"/>
              <a:t>ładu gospodarczego</a:t>
            </a:r>
            <a:r>
              <a:rPr lang="pl-PL" sz="2600" dirty="0" smtClean="0"/>
              <a:t>.”</a:t>
            </a:r>
            <a:endParaRPr lang="pl-PL" sz="2000" dirty="0" smtClean="0"/>
          </a:p>
          <a:p>
            <a:pPr marL="0" indent="0" algn="just">
              <a:buNone/>
            </a:pPr>
            <a:r>
              <a:rPr lang="pl-PL" sz="2000" dirty="0" smtClean="0"/>
              <a:t>W. Giza, </a:t>
            </a:r>
            <a:r>
              <a:rPr lang="pl-PL" sz="2000" i="1" dirty="0"/>
              <a:t>Społeczna </a:t>
            </a:r>
            <a:r>
              <a:rPr lang="pl-PL" sz="2000" i="1" dirty="0" smtClean="0"/>
              <a:t>gospodarka dla wszystkich</a:t>
            </a:r>
            <a:r>
              <a:rPr lang="pl-PL" sz="2000" dirty="0" smtClean="0"/>
              <a:t>, </a:t>
            </a:r>
            <a:r>
              <a:rPr lang="pl-PL" sz="2000" dirty="0" err="1" smtClean="0"/>
              <a:t>Pressje</a:t>
            </a:r>
            <a:r>
              <a:rPr lang="pl-PL" sz="2000" dirty="0" smtClean="0"/>
              <a:t>, 29/2012, s. 146.</a:t>
            </a:r>
            <a:endParaRPr lang="pl-PL" sz="2000" i="1" dirty="0"/>
          </a:p>
        </p:txBody>
      </p:sp>
      <p:pic>
        <p:nvPicPr>
          <p:cNvPr id="5" name="Obraz 4"/>
          <p:cNvPicPr>
            <a:picLocks noChangeAspect="1"/>
          </p:cNvPicPr>
          <p:nvPr/>
        </p:nvPicPr>
        <p:blipFill>
          <a:blip r:embed="rId2"/>
          <a:stretch>
            <a:fillRect/>
          </a:stretch>
        </p:blipFill>
        <p:spPr>
          <a:xfrm>
            <a:off x="494297" y="99870"/>
            <a:ext cx="1866900" cy="2447925"/>
          </a:xfrm>
          <a:prstGeom prst="rect">
            <a:avLst/>
          </a:prstGeom>
        </p:spPr>
      </p:pic>
      <p:pic>
        <p:nvPicPr>
          <p:cNvPr id="6" name="Obraz 5"/>
          <p:cNvPicPr>
            <a:picLocks noChangeAspect="1"/>
          </p:cNvPicPr>
          <p:nvPr/>
        </p:nvPicPr>
        <p:blipFill>
          <a:blip r:embed="rId3"/>
          <a:stretch>
            <a:fillRect/>
          </a:stretch>
        </p:blipFill>
        <p:spPr>
          <a:xfrm>
            <a:off x="9763627" y="259782"/>
            <a:ext cx="1905000" cy="2276475"/>
          </a:xfrm>
          <a:prstGeom prst="rect">
            <a:avLst/>
          </a:prstGeom>
        </p:spPr>
      </p:pic>
    </p:spTree>
    <p:extLst>
      <p:ext uri="{BB962C8B-B14F-4D97-AF65-F5344CB8AC3E}">
        <p14:creationId xmlns:p14="http://schemas.microsoft.com/office/powerpoint/2010/main" val="14142505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82114" y="214162"/>
            <a:ext cx="6230982" cy="1149776"/>
          </a:xfrm>
        </p:spPr>
        <p:txBody>
          <a:bodyPr>
            <a:normAutofit/>
          </a:bodyPr>
          <a:lstStyle/>
          <a:p>
            <a:pPr algn="ctr"/>
            <a:r>
              <a:rPr lang="pl-PL" sz="4300" dirty="0" smtClean="0"/>
              <a:t>Przeciw marksizmowi</a:t>
            </a:r>
            <a:endParaRPr lang="pl-PL" sz="4300" dirty="0"/>
          </a:p>
        </p:txBody>
      </p:sp>
      <p:sp>
        <p:nvSpPr>
          <p:cNvPr id="3" name="Symbol zastępczy zawartości 2"/>
          <p:cNvSpPr>
            <a:spLocks noGrp="1"/>
          </p:cNvSpPr>
          <p:nvPr>
            <p:ph idx="1"/>
          </p:nvPr>
        </p:nvSpPr>
        <p:spPr>
          <a:xfrm>
            <a:off x="202620" y="2847474"/>
            <a:ext cx="11877743" cy="3888773"/>
          </a:xfrm>
        </p:spPr>
        <p:txBody>
          <a:bodyPr>
            <a:normAutofit/>
          </a:bodyPr>
          <a:lstStyle/>
          <a:p>
            <a:pPr marL="0" indent="0">
              <a:buNone/>
            </a:pPr>
            <a:r>
              <a:rPr lang="pl-PL" sz="2600" dirty="0" smtClean="0"/>
              <a:t>„Dla ukształtowania koncepcji społecznej gospodarki rynkowej istotne znaczenie miało odrzucenie przez Ludwiga Erharda i Waltera </a:t>
            </a:r>
            <a:r>
              <a:rPr lang="pl-PL" sz="2600" dirty="0" err="1" smtClean="0"/>
              <a:t>Euckena</a:t>
            </a:r>
            <a:r>
              <a:rPr lang="pl-PL" sz="2600" dirty="0" smtClean="0"/>
              <a:t> tezy Karola Marksa o występowaniu antagonistycznej sprzeczności między wolnością gospodarczą a równością i sprawiedliwością społeczną (…)</a:t>
            </a:r>
          </a:p>
          <a:p>
            <a:pPr marL="0" indent="0">
              <a:buNone/>
            </a:pPr>
            <a:r>
              <a:rPr lang="pl-PL" sz="2600" dirty="0" smtClean="0"/>
              <a:t>Erhard i </a:t>
            </a:r>
            <a:r>
              <a:rPr lang="pl-PL" sz="2600" dirty="0" err="1" smtClean="0"/>
              <a:t>Eucken</a:t>
            </a:r>
            <a:r>
              <a:rPr lang="pl-PL" sz="2600" dirty="0" smtClean="0"/>
              <a:t>, a także inni myśliciele zaliczani do tego samego nurtu, wskazywali wielokrotnie, że tego rodzaju antagonistyczna sprzeczność w ogóle nie musi występować. Wręcz odwrotnie, ich zdaniem możliwe jest zaprzężenie wolności gospodarczej i rynkowej koordynacji działalności wolnych podmiotów gospodarczych w służbę ideału równości społecznej.”</a:t>
            </a:r>
            <a:endParaRPr lang="pl-PL" sz="2000" dirty="0" smtClean="0"/>
          </a:p>
          <a:p>
            <a:pPr marL="0" indent="0" algn="just">
              <a:buNone/>
            </a:pPr>
            <a:r>
              <a:rPr lang="pl-PL" sz="2000" dirty="0" smtClean="0"/>
              <a:t>T. Kaczmarek. P. Pysz, </a:t>
            </a:r>
            <a:r>
              <a:rPr lang="pl-PL" sz="2000" i="1" dirty="0" smtClean="0"/>
              <a:t>Ludwig Erhard i społeczna gospodarka rynkowa</a:t>
            </a:r>
            <a:r>
              <a:rPr lang="pl-PL" sz="2000" dirty="0" smtClean="0"/>
              <a:t>, Warszawa 2004, s. 105-106.</a:t>
            </a:r>
            <a:endParaRPr lang="pl-PL" sz="2000" i="1" dirty="0"/>
          </a:p>
        </p:txBody>
      </p:sp>
      <p:pic>
        <p:nvPicPr>
          <p:cNvPr id="4" name="Obraz 3"/>
          <p:cNvPicPr>
            <a:picLocks noChangeAspect="1"/>
          </p:cNvPicPr>
          <p:nvPr/>
        </p:nvPicPr>
        <p:blipFill>
          <a:blip r:embed="rId2"/>
          <a:stretch>
            <a:fillRect/>
          </a:stretch>
        </p:blipFill>
        <p:spPr>
          <a:xfrm>
            <a:off x="9258123" y="214162"/>
            <a:ext cx="2521044" cy="2514099"/>
          </a:xfrm>
          <a:prstGeom prst="rect">
            <a:avLst/>
          </a:prstGeom>
        </p:spPr>
      </p:pic>
    </p:spTree>
    <p:extLst>
      <p:ext uri="{BB962C8B-B14F-4D97-AF65-F5344CB8AC3E}">
        <p14:creationId xmlns:p14="http://schemas.microsoft.com/office/powerpoint/2010/main" val="1641913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3692" y="174057"/>
            <a:ext cx="5188245" cy="1149776"/>
          </a:xfrm>
        </p:spPr>
        <p:txBody>
          <a:bodyPr>
            <a:normAutofit/>
          </a:bodyPr>
          <a:lstStyle/>
          <a:p>
            <a:pPr algn="ctr"/>
            <a:r>
              <a:rPr lang="pl-PL" sz="4300" dirty="0"/>
              <a:t>Niemieckie tradycje</a:t>
            </a:r>
          </a:p>
        </p:txBody>
      </p:sp>
      <p:sp>
        <p:nvSpPr>
          <p:cNvPr id="3" name="Symbol zastępczy zawartości 2"/>
          <p:cNvSpPr>
            <a:spLocks noGrp="1"/>
          </p:cNvSpPr>
          <p:nvPr>
            <p:ph idx="1"/>
          </p:nvPr>
        </p:nvSpPr>
        <p:spPr>
          <a:xfrm>
            <a:off x="80212" y="1796716"/>
            <a:ext cx="12007514" cy="4795152"/>
          </a:xfrm>
        </p:spPr>
        <p:txBody>
          <a:bodyPr>
            <a:normAutofit/>
          </a:bodyPr>
          <a:lstStyle/>
          <a:p>
            <a:pPr marL="0" indent="0" algn="just">
              <a:buNone/>
            </a:pPr>
            <a:r>
              <a:rPr lang="pl-PL" sz="2600" dirty="0" smtClean="0"/>
              <a:t>„Tradycja niemieckiego liberalizmu była niezwykle rachityczna, chociaż trudno powiedzieć, iż naród, który wydał Immanuela Kanta i Wilhelma von Humboldta, pozbawiony był myślicieli broniących wolności oraz autonomii jednostki. (…)</a:t>
            </a:r>
            <a:endParaRPr lang="pl-PL" sz="2600" dirty="0"/>
          </a:p>
          <a:p>
            <a:pPr marL="0" indent="0" algn="just">
              <a:buNone/>
            </a:pPr>
            <a:r>
              <a:rPr lang="pl-PL" sz="2600" dirty="0" smtClean="0"/>
              <a:t>Liberalizm niemiecki był znacznie słabszy od liberalizmu francuskiego i brytyjskiego, szczególnie na płaszczyźnie intelektualnej. (…)</a:t>
            </a:r>
          </a:p>
          <a:p>
            <a:pPr marL="0" indent="0" algn="just">
              <a:buNone/>
            </a:pPr>
            <a:r>
              <a:rPr lang="pl-PL" sz="2600" dirty="0" smtClean="0"/>
              <a:t>w państwach niemieckich  w początkach XIX w. kapitalizm rozwijał się powoli. Dlatego ciągle jeszcze dominowała tam arystokracja i szlachta. (…)</a:t>
            </a:r>
          </a:p>
          <a:p>
            <a:pPr marL="0" indent="0" algn="just">
              <a:buNone/>
            </a:pPr>
            <a:r>
              <a:rPr lang="pl-PL" sz="2600" dirty="0" smtClean="0"/>
              <a:t>Prusy i Austria należały do wiodących sił w obozie reakcji stojącej na straży dawnego porządku. Dlatego liberałowie nie mogli przez dłuższy czas rozwinąć skrzydeł. (…)</a:t>
            </a:r>
          </a:p>
          <a:p>
            <a:pPr marL="0" indent="0" algn="just">
              <a:buNone/>
            </a:pPr>
            <a:r>
              <a:rPr lang="pl-PL" sz="2600" dirty="0" smtClean="0"/>
              <a:t>Reformacja była przede wszystkim niesłychanie nietolerancyjna.”</a:t>
            </a:r>
            <a:endParaRPr lang="pl-PL" sz="2000" dirty="0" smtClean="0"/>
          </a:p>
          <a:p>
            <a:pPr marL="0" indent="0" algn="just">
              <a:buNone/>
            </a:pPr>
            <a:r>
              <a:rPr lang="pl-PL" sz="2000" dirty="0"/>
              <a:t>R</a:t>
            </a:r>
            <a:r>
              <a:rPr lang="pl-PL" sz="2000" dirty="0" smtClean="0"/>
              <a:t>. Skarżyński, </a:t>
            </a:r>
            <a:r>
              <a:rPr lang="pl-PL" sz="2000" i="1" dirty="0" smtClean="0"/>
              <a:t>Państwo i społeczna gospodarka rynkowa</a:t>
            </a:r>
            <a:r>
              <a:rPr lang="pl-PL" sz="2000" dirty="0" smtClean="0"/>
              <a:t>, Warszawa 1994, s. 14.</a:t>
            </a:r>
            <a:endParaRPr lang="pl-PL" sz="2000" i="1" dirty="0"/>
          </a:p>
        </p:txBody>
      </p:sp>
      <p:pic>
        <p:nvPicPr>
          <p:cNvPr id="4" name="Obraz 3"/>
          <p:cNvPicPr>
            <a:picLocks noChangeAspect="1"/>
          </p:cNvPicPr>
          <p:nvPr/>
        </p:nvPicPr>
        <p:blipFill>
          <a:blip r:embed="rId2"/>
          <a:stretch>
            <a:fillRect/>
          </a:stretch>
        </p:blipFill>
        <p:spPr>
          <a:xfrm>
            <a:off x="9439705" y="22626"/>
            <a:ext cx="2584928" cy="1774090"/>
          </a:xfrm>
          <a:prstGeom prst="rect">
            <a:avLst/>
          </a:prstGeom>
        </p:spPr>
      </p:pic>
    </p:spTree>
    <p:extLst>
      <p:ext uri="{BB962C8B-B14F-4D97-AF65-F5344CB8AC3E}">
        <p14:creationId xmlns:p14="http://schemas.microsoft.com/office/powerpoint/2010/main" val="12396250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33928" y="376396"/>
            <a:ext cx="6670256" cy="1163645"/>
          </a:xfrm>
        </p:spPr>
        <p:txBody>
          <a:bodyPr>
            <a:normAutofit/>
          </a:bodyPr>
          <a:lstStyle/>
          <a:p>
            <a:pPr algn="ctr"/>
            <a:r>
              <a:rPr lang="pl-PL" sz="4300" dirty="0" smtClean="0"/>
              <a:t>Niemieckie tradycje</a:t>
            </a:r>
            <a:endParaRPr lang="pl-PL" sz="4300" dirty="0"/>
          </a:p>
        </p:txBody>
      </p:sp>
      <p:sp>
        <p:nvSpPr>
          <p:cNvPr id="3" name="Symbol zastępczy zawartości 2"/>
          <p:cNvSpPr>
            <a:spLocks noGrp="1"/>
          </p:cNvSpPr>
          <p:nvPr>
            <p:ph idx="1"/>
          </p:nvPr>
        </p:nvSpPr>
        <p:spPr>
          <a:xfrm>
            <a:off x="236621" y="2526906"/>
            <a:ext cx="11839832" cy="4331094"/>
          </a:xfrm>
        </p:spPr>
        <p:txBody>
          <a:bodyPr>
            <a:normAutofit/>
          </a:bodyPr>
          <a:lstStyle/>
          <a:p>
            <a:pPr marL="0" indent="0">
              <a:buNone/>
            </a:pPr>
            <a:r>
              <a:rPr lang="pl-PL" dirty="0"/>
              <a:t>„Typową cechą niemieckiej myśli ekonomicznej XIX wieku i pierwszej </a:t>
            </a:r>
            <a:r>
              <a:rPr lang="pl-PL" dirty="0" smtClean="0"/>
              <a:t>połowy XX </a:t>
            </a:r>
            <a:r>
              <a:rPr lang="pl-PL" dirty="0"/>
              <a:t>wieku był interwencjonizm, którego genezy należy się dopatrywać w </a:t>
            </a:r>
            <a:r>
              <a:rPr lang="pl-PL" dirty="0" smtClean="0"/>
              <a:t>historii Niemiec. (…)</a:t>
            </a:r>
          </a:p>
          <a:p>
            <a:pPr marL="0" indent="0">
              <a:buNone/>
            </a:pPr>
            <a:r>
              <a:rPr lang="pl-PL" dirty="0" smtClean="0"/>
              <a:t>Ówczesna niemiecka </a:t>
            </a:r>
            <a:r>
              <a:rPr lang="pl-PL" dirty="0"/>
              <a:t>myśl ekonomiczna rozwijała się w ramach tzw. szkoły </a:t>
            </a:r>
            <a:r>
              <a:rPr lang="pl-PL" dirty="0" smtClean="0"/>
              <a:t>historycznej, co </a:t>
            </a:r>
            <a:r>
              <a:rPr lang="pl-PL" dirty="0"/>
              <a:t>nie sprzyjało rozwojowi ekonomii liberalnej. Ekonomia niemiecka nadal </a:t>
            </a:r>
            <a:r>
              <a:rPr lang="pl-PL" dirty="0" smtClean="0"/>
              <a:t>było przekonana </a:t>
            </a:r>
            <a:r>
              <a:rPr lang="pl-PL" dirty="0"/>
              <a:t>o sprawczej mocy władzy państwowej, odrzucając koncepcje o „</a:t>
            </a:r>
            <a:r>
              <a:rPr lang="pl-PL" dirty="0" smtClean="0"/>
              <a:t>niewidzialnej ręce </a:t>
            </a:r>
            <a:r>
              <a:rPr lang="pl-PL" dirty="0"/>
              <a:t>rynku” i samoregulującej się gospodarce. Tradycyjną „niechęć” </a:t>
            </a:r>
            <a:r>
              <a:rPr lang="pl-PL" dirty="0" smtClean="0"/>
              <a:t>do ekonomii </a:t>
            </a:r>
            <a:r>
              <a:rPr lang="pl-PL" dirty="0"/>
              <a:t>liberalnej przerwało dopiero pojawienie </a:t>
            </a:r>
            <a:r>
              <a:rPr lang="pl-PL"/>
              <a:t>się </a:t>
            </a:r>
            <a:r>
              <a:rPr lang="pl-PL" smtClean="0"/>
              <a:t>ordoliberalizmu.”</a:t>
            </a:r>
            <a:endParaRPr lang="pl-PL" dirty="0" smtClean="0"/>
          </a:p>
          <a:p>
            <a:pPr marL="0" indent="0">
              <a:buNone/>
            </a:pPr>
            <a:r>
              <a:rPr lang="pl-PL" sz="1800" b="1" dirty="0" smtClean="0"/>
              <a:t>M. </a:t>
            </a:r>
            <a:r>
              <a:rPr lang="pl-PL" sz="1800" b="1" dirty="0" err="1" smtClean="0"/>
              <a:t>Dahl</a:t>
            </a:r>
            <a:r>
              <a:rPr lang="pl-PL" sz="1800" b="1" dirty="0"/>
              <a:t>, </a:t>
            </a:r>
            <a:r>
              <a:rPr lang="pl-PL" sz="1800" b="1" i="1" dirty="0"/>
              <a:t>Niemiecki </a:t>
            </a:r>
            <a:r>
              <a:rPr lang="pl-PL" sz="1800" b="1" i="1" dirty="0" smtClean="0"/>
              <a:t>model społecznej </a:t>
            </a:r>
            <a:r>
              <a:rPr lang="pl-PL" sz="1800" b="1" i="1" dirty="0"/>
              <a:t>gospodarki rynkowej jako </a:t>
            </a:r>
            <a:r>
              <a:rPr lang="pl-PL" sz="1800" b="1" i="1" dirty="0" smtClean="0"/>
              <a:t>wzór dla </a:t>
            </a:r>
            <a:r>
              <a:rPr lang="pl-PL" sz="1800" b="1" i="1" dirty="0"/>
              <a:t>polskich przemian </a:t>
            </a:r>
            <a:r>
              <a:rPr lang="pl-PL" sz="1800" b="1" i="1" dirty="0" smtClean="0"/>
              <a:t>systemowych po </a:t>
            </a:r>
            <a:r>
              <a:rPr lang="pl-PL" sz="1800" b="1" i="1" dirty="0"/>
              <a:t>1989 roku</a:t>
            </a:r>
            <a:r>
              <a:rPr lang="pl-PL" sz="1800" b="1" dirty="0"/>
              <a:t>, </a:t>
            </a:r>
            <a:r>
              <a:rPr lang="pl-PL" sz="1800" b="1" dirty="0" smtClean="0"/>
              <a:t>Warszawa 2015, s. 45.</a:t>
            </a:r>
          </a:p>
          <a:p>
            <a:pPr marL="0" indent="0">
              <a:buNone/>
            </a:pPr>
            <a:endParaRPr lang="pl-PL" dirty="0" smtClean="0"/>
          </a:p>
          <a:p>
            <a:pPr>
              <a:buFontTx/>
              <a:buChar char="-"/>
            </a:pPr>
            <a:endParaRPr lang="pl-PL" dirty="0" smtClean="0"/>
          </a:p>
        </p:txBody>
      </p:sp>
      <p:pic>
        <p:nvPicPr>
          <p:cNvPr id="4" name="Obraz 3"/>
          <p:cNvPicPr>
            <a:picLocks noChangeAspect="1"/>
          </p:cNvPicPr>
          <p:nvPr/>
        </p:nvPicPr>
        <p:blipFill>
          <a:blip r:embed="rId2"/>
          <a:stretch>
            <a:fillRect/>
          </a:stretch>
        </p:blipFill>
        <p:spPr>
          <a:xfrm>
            <a:off x="9273088" y="209049"/>
            <a:ext cx="2581275" cy="1771650"/>
          </a:xfrm>
          <a:prstGeom prst="rect">
            <a:avLst/>
          </a:prstGeom>
        </p:spPr>
      </p:pic>
    </p:spTree>
    <p:extLst>
      <p:ext uri="{BB962C8B-B14F-4D97-AF65-F5344CB8AC3E}">
        <p14:creationId xmlns:p14="http://schemas.microsoft.com/office/powerpoint/2010/main" val="1871695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0369" y="156578"/>
            <a:ext cx="7760368" cy="1325563"/>
          </a:xfrm>
        </p:spPr>
        <p:txBody>
          <a:bodyPr>
            <a:normAutofit/>
          </a:bodyPr>
          <a:lstStyle/>
          <a:p>
            <a:pPr algn="ctr"/>
            <a:r>
              <a:rPr lang="pl-PL" sz="4300" dirty="0" smtClean="0"/>
              <a:t>Kolokwium Waltera </a:t>
            </a:r>
            <a:r>
              <a:rPr lang="pl-PL" sz="4300" dirty="0" err="1" smtClean="0"/>
              <a:t>Lippmana</a:t>
            </a:r>
            <a:endParaRPr lang="pl-PL" sz="4300" i="1" dirty="0"/>
          </a:p>
        </p:txBody>
      </p:sp>
      <p:sp>
        <p:nvSpPr>
          <p:cNvPr id="3" name="Symbol zastępczy zawartości 2"/>
          <p:cNvSpPr>
            <a:spLocks noGrp="1"/>
          </p:cNvSpPr>
          <p:nvPr>
            <p:ph idx="1"/>
          </p:nvPr>
        </p:nvSpPr>
        <p:spPr>
          <a:xfrm>
            <a:off x="329252" y="4267535"/>
            <a:ext cx="11024548" cy="2405981"/>
          </a:xfrm>
        </p:spPr>
        <p:txBody>
          <a:bodyPr>
            <a:normAutofit/>
          </a:bodyPr>
          <a:lstStyle/>
          <a:p>
            <a:pPr marL="0" indent="0">
              <a:buNone/>
            </a:pPr>
            <a:r>
              <a:rPr lang="pl-PL" dirty="0"/>
              <a:t>- </a:t>
            </a:r>
            <a:r>
              <a:rPr lang="pl-PL" i="1" dirty="0" err="1"/>
              <a:t>Colloque</a:t>
            </a:r>
            <a:r>
              <a:rPr lang="pl-PL" i="1" dirty="0"/>
              <a:t> Walter </a:t>
            </a:r>
            <a:r>
              <a:rPr lang="pl-PL" i="1" dirty="0" err="1" smtClean="0"/>
              <a:t>Lippmann</a:t>
            </a:r>
            <a:r>
              <a:rPr lang="pl-PL" i="1" dirty="0" smtClean="0"/>
              <a:t> </a:t>
            </a:r>
            <a:r>
              <a:rPr lang="pl-PL" dirty="0" smtClean="0"/>
              <a:t>(Paryż, sierpień 1938)</a:t>
            </a:r>
            <a:endParaRPr lang="pl-PL" dirty="0"/>
          </a:p>
          <a:p>
            <a:pPr>
              <a:buFontTx/>
              <a:buChar char="-"/>
            </a:pPr>
            <a:r>
              <a:rPr lang="pl-PL" dirty="0" smtClean="0"/>
              <a:t>dyskusja na temat „starego” i „nowego” liberalizmu</a:t>
            </a:r>
          </a:p>
          <a:p>
            <a:pPr>
              <a:buFontTx/>
              <a:buChar char="-"/>
            </a:pPr>
            <a:r>
              <a:rPr lang="pl-PL" dirty="0" smtClean="0"/>
              <a:t>udział wzięli m.in</a:t>
            </a:r>
            <a:r>
              <a:rPr lang="pl-PL" dirty="0"/>
              <a:t>. Ludwig von </a:t>
            </a:r>
            <a:r>
              <a:rPr lang="pl-PL" dirty="0" err="1"/>
              <a:t>Mises</a:t>
            </a:r>
            <a:r>
              <a:rPr lang="pl-PL" dirty="0"/>
              <a:t>, </a:t>
            </a:r>
            <a:r>
              <a:rPr lang="pl-PL" dirty="0" smtClean="0"/>
              <a:t>Friedrich August von Hayek, Alexander </a:t>
            </a:r>
            <a:r>
              <a:rPr lang="en-US" dirty="0" err="1" smtClean="0"/>
              <a:t>Rüstow</a:t>
            </a:r>
            <a:r>
              <a:rPr lang="en-US" dirty="0"/>
              <a:t>, Raymond Aron, Wilhelm </a:t>
            </a:r>
            <a:r>
              <a:rPr lang="en-US" dirty="0" err="1" smtClean="0"/>
              <a:t>Röpke</a:t>
            </a:r>
            <a:endParaRPr lang="pl-PL" dirty="0" smtClean="0"/>
          </a:p>
        </p:txBody>
      </p:sp>
      <p:pic>
        <p:nvPicPr>
          <p:cNvPr id="4" name="Obraz 3"/>
          <p:cNvPicPr>
            <a:picLocks noChangeAspect="1"/>
          </p:cNvPicPr>
          <p:nvPr/>
        </p:nvPicPr>
        <p:blipFill>
          <a:blip r:embed="rId2"/>
          <a:stretch>
            <a:fillRect/>
          </a:stretch>
        </p:blipFill>
        <p:spPr>
          <a:xfrm>
            <a:off x="10355179" y="4279399"/>
            <a:ext cx="1636295" cy="2454443"/>
          </a:xfrm>
          <a:prstGeom prst="rect">
            <a:avLst/>
          </a:prstGeom>
        </p:spPr>
      </p:pic>
      <p:pic>
        <p:nvPicPr>
          <p:cNvPr id="5" name="Obraz 4"/>
          <p:cNvPicPr>
            <a:picLocks noChangeAspect="1"/>
          </p:cNvPicPr>
          <p:nvPr/>
        </p:nvPicPr>
        <p:blipFill>
          <a:blip r:embed="rId3"/>
          <a:stretch>
            <a:fillRect/>
          </a:stretch>
        </p:blipFill>
        <p:spPr>
          <a:xfrm>
            <a:off x="5702969" y="1390483"/>
            <a:ext cx="6288505" cy="2816726"/>
          </a:xfrm>
          <a:prstGeom prst="rect">
            <a:avLst/>
          </a:prstGeom>
        </p:spPr>
      </p:pic>
    </p:spTree>
    <p:extLst>
      <p:ext uri="{BB962C8B-B14F-4D97-AF65-F5344CB8AC3E}">
        <p14:creationId xmlns:p14="http://schemas.microsoft.com/office/powerpoint/2010/main" val="3028724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49179" y="810127"/>
            <a:ext cx="11550315" cy="5783178"/>
          </a:xfrm>
        </p:spPr>
        <p:txBody>
          <a:bodyPr>
            <a:normAutofit/>
          </a:bodyPr>
          <a:lstStyle/>
          <a:p>
            <a:pPr marL="0" indent="0">
              <a:buNone/>
            </a:pPr>
            <a:r>
              <a:rPr lang="pl-PL" dirty="0" smtClean="0"/>
              <a:t>„Na ukształtowanie poglądów Erharda w tej kwestii duży wpływ wywarła praca Waltera  </a:t>
            </a:r>
            <a:r>
              <a:rPr lang="pl-PL" dirty="0" err="1" smtClean="0"/>
              <a:t>Lippmanna</a:t>
            </a:r>
            <a:r>
              <a:rPr lang="pl-PL" dirty="0" smtClean="0"/>
              <a:t> </a:t>
            </a:r>
            <a:r>
              <a:rPr lang="pl-PL" i="1" dirty="0" smtClean="0"/>
              <a:t>The Good </a:t>
            </a:r>
            <a:r>
              <a:rPr lang="pl-PL" i="1" dirty="0" err="1" smtClean="0"/>
              <a:t>Society</a:t>
            </a:r>
            <a:r>
              <a:rPr lang="pl-PL" dirty="0" smtClean="0"/>
              <a:t>, opublikowana w roku 1937, w której autor poddał krytycznej analizie wolnorynkowy ład gospodarczy typu </a:t>
            </a:r>
            <a:r>
              <a:rPr lang="pl-PL" i="1" dirty="0" err="1" smtClean="0"/>
              <a:t>laissez-faire</a:t>
            </a:r>
            <a:r>
              <a:rPr lang="pl-PL" i="1" dirty="0" smtClean="0"/>
              <a:t> </a:t>
            </a:r>
            <a:r>
              <a:rPr lang="pl-PL" dirty="0" smtClean="0"/>
              <a:t>(…)</a:t>
            </a:r>
          </a:p>
          <a:p>
            <a:pPr marL="0" indent="0">
              <a:buNone/>
            </a:pPr>
            <a:r>
              <a:rPr lang="pl-PL" dirty="0" smtClean="0"/>
              <a:t>Głównym zarzutem </a:t>
            </a:r>
            <a:r>
              <a:rPr lang="pl-PL" dirty="0" err="1" smtClean="0"/>
              <a:t>Lippmanna</a:t>
            </a:r>
            <a:r>
              <a:rPr lang="pl-PL" dirty="0" smtClean="0"/>
              <a:t> pod adresem klasycznego liberalizmu było to, że jego argumentacja ma charakter destruktywny. Według </a:t>
            </a:r>
            <a:r>
              <a:rPr lang="pl-PL" dirty="0" err="1" smtClean="0"/>
              <a:t>Lippmanna</a:t>
            </a:r>
            <a:r>
              <a:rPr lang="pl-PL" dirty="0" smtClean="0"/>
              <a:t> liberalizmowi zawsze i wszędzie chodzi o zlikwidowanie czynników ograniczających zakres wolności jednostek gospodarujących. Hasła liberalnych myślicieli kierują się głównie przeciw państwu, bez którego współudziału ukształtowanie nowego ładu gospodarczego jest jednak po prostu niemożliwe.”</a:t>
            </a:r>
          </a:p>
          <a:p>
            <a:pPr marL="0" indent="0">
              <a:buNone/>
            </a:pPr>
            <a:endParaRPr lang="pl-PL" sz="2000" dirty="0" smtClean="0"/>
          </a:p>
          <a:p>
            <a:pPr marL="0" indent="0" algn="just">
              <a:buNone/>
            </a:pPr>
            <a:r>
              <a:rPr lang="pl-PL" sz="2000" dirty="0" smtClean="0"/>
              <a:t>T. Kaczmarek. P. Pysz, </a:t>
            </a:r>
            <a:r>
              <a:rPr lang="pl-PL" sz="2000" i="1" dirty="0" smtClean="0"/>
              <a:t>Ludwig Erhard i społeczna gospodarka rynkowa</a:t>
            </a:r>
            <a:r>
              <a:rPr lang="pl-PL" sz="2000" dirty="0" smtClean="0"/>
              <a:t>, Warszawa 2004, s. 116.</a:t>
            </a:r>
            <a:endParaRPr lang="pl-PL" sz="2000" i="1" dirty="0"/>
          </a:p>
        </p:txBody>
      </p:sp>
    </p:spTree>
    <p:extLst>
      <p:ext uri="{BB962C8B-B14F-4D97-AF65-F5344CB8AC3E}">
        <p14:creationId xmlns:p14="http://schemas.microsoft.com/office/powerpoint/2010/main" val="8828111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3692" y="174057"/>
            <a:ext cx="10515600" cy="1149776"/>
          </a:xfrm>
        </p:spPr>
        <p:txBody>
          <a:bodyPr>
            <a:normAutofit/>
          </a:bodyPr>
          <a:lstStyle/>
          <a:p>
            <a:pPr algn="ctr"/>
            <a:r>
              <a:rPr lang="pl-PL" sz="4300" dirty="0" smtClean="0"/>
              <a:t>„Nowy liberalizm” (neoliberalizm)</a:t>
            </a:r>
            <a:endParaRPr lang="pl-PL" sz="4300" dirty="0"/>
          </a:p>
        </p:txBody>
      </p:sp>
      <p:sp>
        <p:nvSpPr>
          <p:cNvPr id="3" name="Symbol zastępczy zawartości 2"/>
          <p:cNvSpPr>
            <a:spLocks noGrp="1"/>
          </p:cNvSpPr>
          <p:nvPr>
            <p:ph idx="1"/>
          </p:nvPr>
        </p:nvSpPr>
        <p:spPr>
          <a:xfrm>
            <a:off x="723330" y="1636295"/>
            <a:ext cx="10836323" cy="4955573"/>
          </a:xfrm>
        </p:spPr>
        <p:txBody>
          <a:bodyPr>
            <a:normAutofit/>
          </a:bodyPr>
          <a:lstStyle/>
          <a:p>
            <a:pPr marL="0" indent="0">
              <a:buNone/>
            </a:pPr>
            <a:r>
              <a:rPr lang="pl-PL" dirty="0"/>
              <a:t>„Pojęcie „</a:t>
            </a:r>
            <a:r>
              <a:rPr lang="pl-PL" dirty="0" smtClean="0"/>
              <a:t>neoliberalizmu” </a:t>
            </a:r>
            <a:r>
              <a:rPr lang="pl-PL" dirty="0"/>
              <a:t>powstało w Paryżu w roku 1938 na posiedzeniu tzw. </a:t>
            </a:r>
            <a:r>
              <a:rPr lang="pl-PL" dirty="0" smtClean="0"/>
              <a:t>kolokwium Waltera </a:t>
            </a:r>
            <a:r>
              <a:rPr lang="pl-PL" dirty="0" err="1"/>
              <a:t>Lippmanna</a:t>
            </a:r>
            <a:r>
              <a:rPr lang="pl-PL" dirty="0"/>
              <a:t>, w którym wzięli udział m.in. obaj prekursorzy </a:t>
            </a:r>
            <a:r>
              <a:rPr lang="pl-PL" dirty="0" smtClean="0"/>
              <a:t>społecznej gospodarki </a:t>
            </a:r>
            <a:r>
              <a:rPr lang="pl-PL" dirty="0"/>
              <a:t>rynkowej, Wilhelm </a:t>
            </a:r>
            <a:r>
              <a:rPr lang="pl-PL" dirty="0" err="1"/>
              <a:t>Röpke</a:t>
            </a:r>
            <a:r>
              <a:rPr lang="pl-PL" dirty="0"/>
              <a:t> i Alexander </a:t>
            </a:r>
            <a:r>
              <a:rPr lang="pl-PL" dirty="0" err="1"/>
              <a:t>Rüstow</a:t>
            </a:r>
            <a:r>
              <a:rPr lang="pl-PL" dirty="0"/>
              <a:t> . Postulowana tam </a:t>
            </a:r>
            <a:r>
              <a:rPr lang="pl-PL" dirty="0" smtClean="0"/>
              <a:t>rewitalizacja liberalizmu </a:t>
            </a:r>
            <a:r>
              <a:rPr lang="pl-PL" dirty="0"/>
              <a:t>– w odróżnieniu od XIX-wiecznej polityki leseferyzmu była </a:t>
            </a:r>
            <a:r>
              <a:rPr lang="pl-PL" dirty="0" smtClean="0"/>
              <a:t>podyktowana tym</a:t>
            </a:r>
            <a:r>
              <a:rPr lang="pl-PL" dirty="0"/>
              <a:t>, że wolność rynków może mieć pozytywne efekty dla ludzi tylko wtedy, </a:t>
            </a:r>
            <a:r>
              <a:rPr lang="pl-PL" dirty="0" smtClean="0"/>
              <a:t>jeżeli zostaną </a:t>
            </a:r>
            <a:r>
              <a:rPr lang="pl-PL" dirty="0"/>
              <a:t>ustalone jasne zasady polityczne dla konkurencji. </a:t>
            </a:r>
            <a:endParaRPr lang="pl-PL" dirty="0" smtClean="0"/>
          </a:p>
          <a:p>
            <a:pPr marL="0" indent="0">
              <a:buNone/>
            </a:pPr>
            <a:r>
              <a:rPr lang="pl-PL" dirty="0" smtClean="0"/>
              <a:t>Później </a:t>
            </a:r>
            <a:r>
              <a:rPr lang="pl-PL" dirty="0" err="1"/>
              <a:t>Röpke</a:t>
            </a:r>
            <a:r>
              <a:rPr lang="pl-PL" dirty="0"/>
              <a:t> napisał, </a:t>
            </a:r>
            <a:r>
              <a:rPr lang="pl-PL" dirty="0" smtClean="0"/>
              <a:t>że nowość </a:t>
            </a:r>
            <a:r>
              <a:rPr lang="pl-PL" dirty="0"/>
              <a:t>neoliberalizmu polegała na wzajemnym połączeniu „</a:t>
            </a:r>
            <a:r>
              <a:rPr lang="pl-PL" i="1" dirty="0"/>
              <a:t>wiary w wolność </a:t>
            </a:r>
            <a:r>
              <a:rPr lang="pl-PL" i="1" dirty="0" smtClean="0"/>
              <a:t>rynków i </a:t>
            </a:r>
            <a:r>
              <a:rPr lang="pl-PL" i="1" dirty="0"/>
              <a:t>przekonania, że ta wolność wymaga kompleksowej </a:t>
            </a:r>
            <a:r>
              <a:rPr lang="pl-PL" i="1" dirty="0" smtClean="0"/>
              <a:t>polityki</a:t>
            </a:r>
            <a:r>
              <a:rPr lang="pl-PL" dirty="0" smtClean="0"/>
              <a:t>”.”</a:t>
            </a:r>
          </a:p>
          <a:p>
            <a:pPr marL="0" indent="0" algn="just">
              <a:buNone/>
            </a:pPr>
            <a:r>
              <a:rPr lang="pl-PL" sz="2000" dirty="0"/>
              <a:t>N. Goldschmidt, </a:t>
            </a:r>
            <a:r>
              <a:rPr lang="pl-PL" sz="2000" i="1" dirty="0"/>
              <a:t>Spór o element </a:t>
            </a:r>
            <a:r>
              <a:rPr lang="pl-PL" sz="2000" i="1" dirty="0" smtClean="0"/>
              <a:t>społeczny gospodarki </a:t>
            </a:r>
            <a:r>
              <a:rPr lang="pl-PL" sz="2000" i="1" dirty="0"/>
              <a:t>rynkowej?</a:t>
            </a:r>
            <a:r>
              <a:rPr lang="pl-PL" sz="2000" dirty="0"/>
              <a:t>, Raporty Fundacji Konrada Adenauera, </a:t>
            </a:r>
            <a:r>
              <a:rPr lang="pl-PL" sz="2000" dirty="0" smtClean="0"/>
              <a:t>7/2008, s. 13.</a:t>
            </a:r>
            <a:endParaRPr lang="pl-PL" sz="2000" i="1" dirty="0"/>
          </a:p>
        </p:txBody>
      </p:sp>
    </p:spTree>
    <p:extLst>
      <p:ext uri="{BB962C8B-B14F-4D97-AF65-F5344CB8AC3E}">
        <p14:creationId xmlns:p14="http://schemas.microsoft.com/office/powerpoint/2010/main" val="9189757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4300" dirty="0" smtClean="0"/>
              <a:t>„Neoliberalizm”?</a:t>
            </a:r>
            <a:endParaRPr lang="pl-PL" sz="4300" i="1" dirty="0"/>
          </a:p>
        </p:txBody>
      </p:sp>
      <p:sp>
        <p:nvSpPr>
          <p:cNvPr id="3" name="Symbol zastępczy zawartości 2"/>
          <p:cNvSpPr>
            <a:spLocks noGrp="1"/>
          </p:cNvSpPr>
          <p:nvPr>
            <p:ph idx="1"/>
          </p:nvPr>
        </p:nvSpPr>
        <p:spPr>
          <a:xfrm>
            <a:off x="705344" y="1772654"/>
            <a:ext cx="11024548" cy="4843574"/>
          </a:xfrm>
        </p:spPr>
        <p:txBody>
          <a:bodyPr>
            <a:normAutofit/>
          </a:bodyPr>
          <a:lstStyle/>
          <a:p>
            <a:pPr marL="0" indent="0">
              <a:buNone/>
            </a:pPr>
            <a:r>
              <a:rPr lang="pl-PL" dirty="0"/>
              <a:t>„Choć neoliberalizm to pojęcie tyleż niedodefiniowane, co obecnie często używane i niekiedy nadużywane. W wielu analizach globalnego kryzysu wskazuje się na doktrynę neoliberalną jako główną winowajczynię głębokich turbulencji w gospodarce globalnej . Neoliberalizm jest przy tym nierzadko używany jako wyzwisko, epitet, etykieta służąca stygmatyzacji czy segregacji także w walce politycznej. Z drugiej strony, nie brakuje opinii, że ktoś taki jak neoliberał nie istnieje, bowiem nie wiadomo co to jest neoliberalizm . Zarazem pojęcie neoliberalizm używane jest często (a może nawet najczęściej) bezzasadnie jako synonim liberalizmu klasycznego. Na to nakładają się definicyjne nieporozumienia wokół </a:t>
            </a:r>
            <a:r>
              <a:rPr lang="pl-PL" dirty="0" err="1" smtClean="0"/>
              <a:t>ordoliberalizmu</a:t>
            </a:r>
            <a:r>
              <a:rPr lang="pl-PL" dirty="0"/>
              <a:t>.</a:t>
            </a:r>
            <a:r>
              <a:rPr lang="pl-PL" dirty="0" smtClean="0"/>
              <a:t>”.</a:t>
            </a:r>
          </a:p>
          <a:p>
            <a:pPr marL="0" indent="0">
              <a:buNone/>
            </a:pPr>
            <a:r>
              <a:rPr lang="pl-PL" sz="1800" b="1" dirty="0" smtClean="0"/>
              <a:t>E. </a:t>
            </a:r>
            <a:r>
              <a:rPr lang="pl-PL" sz="1800" b="1" dirty="0"/>
              <a:t>Mączyńska</a:t>
            </a:r>
            <a:r>
              <a:rPr lang="pl-PL" sz="1800" b="1" dirty="0" smtClean="0"/>
              <a:t>, </a:t>
            </a:r>
            <a:r>
              <a:rPr lang="pl-PL" sz="1800" b="1" i="1" dirty="0" smtClean="0"/>
              <a:t>Dysfunkcje gospodarki w kontekście ekonomii kryzysu</a:t>
            </a:r>
            <a:r>
              <a:rPr lang="pl-PL" sz="1800" b="1" dirty="0" smtClean="0"/>
              <a:t>, </a:t>
            </a:r>
            <a:r>
              <a:rPr lang="pl-PL" sz="1800" b="1" dirty="0"/>
              <a:t>Zeszyty Naukowe, PTE, </a:t>
            </a:r>
            <a:r>
              <a:rPr lang="pl-PL" sz="1800" b="1" dirty="0" smtClean="0"/>
              <a:t>9/2011 </a:t>
            </a:r>
            <a:r>
              <a:rPr lang="pl-PL" sz="1800" b="1" dirty="0"/>
              <a:t>,s</a:t>
            </a:r>
            <a:r>
              <a:rPr lang="pl-PL" sz="1800" b="1" dirty="0" smtClean="0"/>
              <a:t>. 54.</a:t>
            </a:r>
          </a:p>
        </p:txBody>
      </p:sp>
    </p:spTree>
    <p:extLst>
      <p:ext uri="{BB962C8B-B14F-4D97-AF65-F5344CB8AC3E}">
        <p14:creationId xmlns:p14="http://schemas.microsoft.com/office/powerpoint/2010/main" val="2870498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52927" y="441159"/>
            <a:ext cx="11376966" cy="6175070"/>
          </a:xfrm>
        </p:spPr>
        <p:txBody>
          <a:bodyPr>
            <a:normAutofit/>
          </a:bodyPr>
          <a:lstStyle/>
          <a:p>
            <a:pPr marL="0" indent="0">
              <a:buNone/>
            </a:pPr>
            <a:r>
              <a:rPr lang="pl-PL" sz="2200" dirty="0"/>
              <a:t>„Nie wdając się w tym miejscu w definicyjne niuanse i spory poprzestanę na zaproponowaniu uproszczonego i z pewnością nie pozbawionego słabości, podziału liberalizmu na trzy następujące kategorie:</a:t>
            </a:r>
          </a:p>
          <a:p>
            <a:pPr marL="0" indent="0">
              <a:buNone/>
            </a:pPr>
            <a:r>
              <a:rPr lang="pl-PL" sz="2200" dirty="0" smtClean="0"/>
              <a:t>-</a:t>
            </a:r>
            <a:r>
              <a:rPr lang="pl-PL" sz="2200" dirty="0"/>
              <a:t> </a:t>
            </a:r>
            <a:r>
              <a:rPr lang="pl-PL" sz="2200" dirty="0" smtClean="0"/>
              <a:t>liberalizm </a:t>
            </a:r>
            <a:r>
              <a:rPr lang="pl-PL" sz="2200" dirty="0"/>
              <a:t>klasyczny jako fundament klasycznej, leseferystycznej teorii ekonomii Adama </a:t>
            </a:r>
            <a:r>
              <a:rPr lang="pl-PL" sz="2200" dirty="0" err="1"/>
              <a:t>Smitha</a:t>
            </a:r>
            <a:endParaRPr lang="pl-PL" sz="2200" dirty="0"/>
          </a:p>
          <a:p>
            <a:pPr marL="0" indent="0">
              <a:buNone/>
            </a:pPr>
            <a:r>
              <a:rPr lang="pl-PL" sz="2200" dirty="0" smtClean="0"/>
              <a:t>-</a:t>
            </a:r>
            <a:r>
              <a:rPr lang="pl-PL" sz="2200" dirty="0"/>
              <a:t> </a:t>
            </a:r>
            <a:r>
              <a:rPr lang="pl-PL" sz="2200" dirty="0" err="1" smtClean="0"/>
              <a:t>ordoliberalizm</a:t>
            </a:r>
            <a:endParaRPr lang="pl-PL" sz="2200" dirty="0"/>
          </a:p>
          <a:p>
            <a:pPr marL="0" indent="0">
              <a:buNone/>
            </a:pPr>
            <a:r>
              <a:rPr lang="pl-PL" sz="2200" dirty="0" smtClean="0"/>
              <a:t>-</a:t>
            </a:r>
            <a:r>
              <a:rPr lang="pl-PL" sz="2200" dirty="0"/>
              <a:t> </a:t>
            </a:r>
            <a:r>
              <a:rPr lang="pl-PL" sz="2200" dirty="0" smtClean="0"/>
              <a:t>neoliberalizm </a:t>
            </a:r>
            <a:endParaRPr lang="pl-PL" sz="2200" dirty="0"/>
          </a:p>
          <a:p>
            <a:pPr marL="0" indent="0">
              <a:buNone/>
            </a:pPr>
            <a:r>
              <a:rPr lang="pl-PL" sz="2200" dirty="0"/>
              <a:t>To co odróżnia te nurty to podjęcie kwestii kształtowania ładu gospodarczego i roli państwa oraz systemu wartości, w tym etyczno-moralnych. W odróżnieniu od liberalizmu klasycznego i neoliberalizmu, z przyjętym w tych nurtach założeniem o spontanicznym kształtowaniu się ładu gospodarczego, w teorii </a:t>
            </a:r>
            <a:r>
              <a:rPr lang="pl-PL" sz="2200" dirty="0" err="1"/>
              <a:t>ordoliberalnej</a:t>
            </a:r>
            <a:r>
              <a:rPr lang="pl-PL" sz="2200" dirty="0"/>
              <a:t> uznawana jest potrzeba wyznaczania przez państwo ram ustroju społeczno-gospodarczego. </a:t>
            </a:r>
            <a:r>
              <a:rPr lang="pl-PL" sz="2200" dirty="0" err="1"/>
              <a:t>Ordoliberalizm</a:t>
            </a:r>
            <a:r>
              <a:rPr lang="pl-PL" sz="2200" dirty="0"/>
              <a:t> bazuje przy tym na założeniu na odpowiedzialności i etyki jednostek gospodarujących. </a:t>
            </a:r>
            <a:r>
              <a:rPr lang="pl-PL" sz="2200" dirty="0" smtClean="0"/>
              <a:t>(…)</a:t>
            </a:r>
          </a:p>
          <a:p>
            <a:pPr marL="0" indent="0">
              <a:buNone/>
            </a:pPr>
            <a:r>
              <a:rPr lang="pl-PL" sz="2200" dirty="0" smtClean="0"/>
              <a:t>Cechujące </a:t>
            </a:r>
            <a:r>
              <a:rPr lang="pl-PL" sz="2200" dirty="0"/>
              <a:t>neoliberalizm „wypranie” z rozważań etyczno-moralnych było następstwem przyjęcia założenia, że wolny rynek doskonale kwestie te rozwiązuje. Dotyczy to także kwestii społecznych</a:t>
            </a:r>
            <a:r>
              <a:rPr lang="pl-PL" sz="2200" dirty="0" smtClean="0"/>
              <a:t>.”.</a:t>
            </a:r>
          </a:p>
          <a:p>
            <a:pPr marL="0" indent="0">
              <a:buNone/>
            </a:pPr>
            <a:endParaRPr lang="pl-PL" sz="2200" dirty="0" smtClean="0"/>
          </a:p>
          <a:p>
            <a:pPr marL="0" indent="0">
              <a:buNone/>
            </a:pPr>
            <a:r>
              <a:rPr lang="pl-PL" sz="1600" b="1" dirty="0" smtClean="0"/>
              <a:t>E. </a:t>
            </a:r>
            <a:r>
              <a:rPr lang="pl-PL" sz="1600" b="1" dirty="0"/>
              <a:t>Mączyńska</a:t>
            </a:r>
            <a:r>
              <a:rPr lang="pl-PL" sz="1600" b="1" dirty="0" smtClean="0"/>
              <a:t>, </a:t>
            </a:r>
            <a:r>
              <a:rPr lang="pl-PL" sz="1600" b="1" i="1" dirty="0" smtClean="0"/>
              <a:t>Dysfunkcje gospodarki w kontekście ekonomii kryzysu</a:t>
            </a:r>
            <a:r>
              <a:rPr lang="pl-PL" sz="1600" b="1" dirty="0" smtClean="0"/>
              <a:t>, </a:t>
            </a:r>
            <a:r>
              <a:rPr lang="pl-PL" sz="1600" b="1" dirty="0"/>
              <a:t>Zeszyty Naukowe, PTE, </a:t>
            </a:r>
            <a:r>
              <a:rPr lang="pl-PL" sz="1600" b="1" dirty="0" smtClean="0"/>
              <a:t>9/2011 </a:t>
            </a:r>
            <a:r>
              <a:rPr lang="pl-PL" sz="1600" b="1" dirty="0"/>
              <a:t>,s</a:t>
            </a:r>
            <a:r>
              <a:rPr lang="pl-PL" sz="1600" b="1" dirty="0" smtClean="0"/>
              <a:t>. 54.</a:t>
            </a:r>
          </a:p>
        </p:txBody>
      </p:sp>
    </p:spTree>
    <p:extLst>
      <p:ext uri="{BB962C8B-B14F-4D97-AF65-F5344CB8AC3E}">
        <p14:creationId xmlns:p14="http://schemas.microsoft.com/office/powerpoint/2010/main" val="4263791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2382" y="1562297"/>
            <a:ext cx="11135435" cy="4220522"/>
          </a:xfrm>
        </p:spPr>
        <p:txBody>
          <a:bodyPr>
            <a:normAutofit/>
          </a:bodyPr>
          <a:lstStyle/>
          <a:p>
            <a:pPr algn="ctr"/>
            <a:r>
              <a:rPr lang="pl-PL" b="1" dirty="0" smtClean="0"/>
              <a:t>Społeczna gospodarka rynkowa: inspiracje i twórcy koncepcji</a:t>
            </a:r>
            <a:endParaRPr lang="pl-PL" dirty="0"/>
          </a:p>
        </p:txBody>
      </p:sp>
    </p:spTree>
    <p:extLst>
      <p:ext uri="{BB962C8B-B14F-4D97-AF65-F5344CB8AC3E}">
        <p14:creationId xmlns:p14="http://schemas.microsoft.com/office/powerpoint/2010/main" val="960364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a:stretch>
            <a:fillRect/>
          </a:stretch>
        </p:blipFill>
        <p:spPr>
          <a:xfrm>
            <a:off x="4489784" y="130342"/>
            <a:ext cx="7543800" cy="6629400"/>
          </a:xfrm>
          <a:prstGeom prst="rect">
            <a:avLst/>
          </a:prstGeom>
        </p:spPr>
      </p:pic>
      <p:pic>
        <p:nvPicPr>
          <p:cNvPr id="7" name="Obraz 6"/>
          <p:cNvPicPr>
            <a:picLocks noChangeAspect="1"/>
          </p:cNvPicPr>
          <p:nvPr/>
        </p:nvPicPr>
        <p:blipFill>
          <a:blip r:embed="rId3"/>
          <a:stretch>
            <a:fillRect/>
          </a:stretch>
        </p:blipFill>
        <p:spPr>
          <a:xfrm>
            <a:off x="537372" y="6270897"/>
            <a:ext cx="3737888" cy="364080"/>
          </a:xfrm>
          <a:prstGeom prst="rect">
            <a:avLst/>
          </a:prstGeom>
        </p:spPr>
      </p:pic>
    </p:spTree>
    <p:extLst>
      <p:ext uri="{BB962C8B-B14F-4D97-AF65-F5344CB8AC3E}">
        <p14:creationId xmlns:p14="http://schemas.microsoft.com/office/powerpoint/2010/main" val="1419804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4300" dirty="0" smtClean="0"/>
              <a:t>Walter </a:t>
            </a:r>
            <a:r>
              <a:rPr lang="pl-PL" sz="4300" dirty="0" err="1" smtClean="0"/>
              <a:t>Eucken</a:t>
            </a:r>
            <a:r>
              <a:rPr lang="pl-PL" sz="4300" dirty="0"/>
              <a:t> (</a:t>
            </a:r>
            <a:r>
              <a:rPr lang="pl-PL" sz="4300" dirty="0" smtClean="0"/>
              <a:t>1891–1950</a:t>
            </a:r>
            <a:r>
              <a:rPr lang="pl-PL" sz="4300" dirty="0"/>
              <a:t>)</a:t>
            </a:r>
          </a:p>
        </p:txBody>
      </p:sp>
      <p:sp>
        <p:nvSpPr>
          <p:cNvPr id="3" name="Symbol zastępczy zawartości 2"/>
          <p:cNvSpPr>
            <a:spLocks noGrp="1"/>
          </p:cNvSpPr>
          <p:nvPr>
            <p:ph idx="1"/>
          </p:nvPr>
        </p:nvSpPr>
        <p:spPr>
          <a:xfrm>
            <a:off x="705344" y="2508250"/>
            <a:ext cx="11024548" cy="4107977"/>
          </a:xfrm>
        </p:spPr>
        <p:txBody>
          <a:bodyPr>
            <a:normAutofit fontScale="92500"/>
          </a:bodyPr>
          <a:lstStyle/>
          <a:p>
            <a:pPr>
              <a:buFontTx/>
              <a:buChar char="-"/>
            </a:pPr>
            <a:r>
              <a:rPr lang="pl-PL" dirty="0"/>
              <a:t>s</a:t>
            </a:r>
            <a:r>
              <a:rPr lang="pl-PL" dirty="0" smtClean="0"/>
              <a:t>yn Rudolfa </a:t>
            </a:r>
            <a:r>
              <a:rPr lang="pl-PL" dirty="0" err="1" smtClean="0"/>
              <a:t>Euckena</a:t>
            </a:r>
            <a:r>
              <a:rPr lang="pl-PL" dirty="0" smtClean="0"/>
              <a:t> – laureata Nagrody Nobla w dziedzinie literatury</a:t>
            </a:r>
          </a:p>
          <a:p>
            <a:pPr>
              <a:buFontTx/>
              <a:buChar char="-"/>
            </a:pPr>
            <a:r>
              <a:rPr lang="pl-PL" dirty="0" smtClean="0"/>
              <a:t>profesor ekonomii na uniwersytetach w Jenie, Tybindze, Berlinie, Fryburgu</a:t>
            </a:r>
          </a:p>
          <a:p>
            <a:pPr>
              <a:buFontTx/>
              <a:buChar char="-"/>
            </a:pPr>
            <a:r>
              <a:rPr lang="pl-PL" dirty="0" smtClean="0"/>
              <a:t>„ojciec </a:t>
            </a:r>
            <a:r>
              <a:rPr lang="pl-PL" dirty="0" err="1" smtClean="0"/>
              <a:t>ordoliberalizmu</a:t>
            </a:r>
            <a:r>
              <a:rPr lang="pl-PL" dirty="0" smtClean="0"/>
              <a:t>”</a:t>
            </a:r>
          </a:p>
          <a:p>
            <a:pPr>
              <a:buFontTx/>
              <a:buChar char="-"/>
            </a:pPr>
            <a:r>
              <a:rPr lang="pl-PL" dirty="0" smtClean="0"/>
              <a:t>współzałożyciel Szkoły </a:t>
            </a:r>
            <a:r>
              <a:rPr lang="pl-PL" dirty="0"/>
              <a:t>F</a:t>
            </a:r>
            <a:r>
              <a:rPr lang="pl-PL" dirty="0" smtClean="0"/>
              <a:t>ryburskiej</a:t>
            </a:r>
          </a:p>
          <a:p>
            <a:pPr>
              <a:buFontTx/>
              <a:buChar char="-"/>
            </a:pPr>
            <a:r>
              <a:rPr lang="pl-PL" dirty="0" smtClean="0"/>
              <a:t>konflikt z Martinem Heideggerem</a:t>
            </a:r>
          </a:p>
          <a:p>
            <a:pPr>
              <a:buFontTx/>
              <a:buChar char="-"/>
            </a:pPr>
            <a:r>
              <a:rPr lang="pl-PL" dirty="0"/>
              <a:t>w</a:t>
            </a:r>
            <a:r>
              <a:rPr lang="pl-PL" dirty="0" smtClean="0"/>
              <a:t>spółpraca z chrześcijańskimi organizacjami opozycyjnymi wobec hitleryzmu („Krąg z Krzyżowej”)</a:t>
            </a:r>
          </a:p>
          <a:p>
            <a:pPr>
              <a:buFontTx/>
              <a:buChar char="-"/>
            </a:pPr>
            <a:r>
              <a:rPr lang="pl-PL" dirty="0"/>
              <a:t>w</a:t>
            </a:r>
            <a:r>
              <a:rPr lang="pl-PL" dirty="0" smtClean="0"/>
              <a:t>spółpraca z Erhardem po II Wojnie Światowej (deregulacja gospodarki planowej)</a:t>
            </a:r>
          </a:p>
          <a:p>
            <a:pPr>
              <a:buFontTx/>
              <a:buChar char="-"/>
            </a:pPr>
            <a:endParaRPr lang="pl-PL" dirty="0" smtClean="0"/>
          </a:p>
        </p:txBody>
      </p:sp>
      <p:pic>
        <p:nvPicPr>
          <p:cNvPr id="4" name="Obraz 3"/>
          <p:cNvPicPr>
            <a:picLocks noChangeAspect="1"/>
          </p:cNvPicPr>
          <p:nvPr/>
        </p:nvPicPr>
        <p:blipFill>
          <a:blip r:embed="rId2"/>
          <a:stretch>
            <a:fillRect/>
          </a:stretch>
        </p:blipFill>
        <p:spPr>
          <a:xfrm>
            <a:off x="10304378" y="271963"/>
            <a:ext cx="1567281" cy="2350921"/>
          </a:xfrm>
          <a:prstGeom prst="rect">
            <a:avLst/>
          </a:prstGeom>
        </p:spPr>
      </p:pic>
    </p:spTree>
    <p:extLst>
      <p:ext uri="{BB962C8B-B14F-4D97-AF65-F5344CB8AC3E}">
        <p14:creationId xmlns:p14="http://schemas.microsoft.com/office/powerpoint/2010/main" val="2002152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13347" y="417095"/>
            <a:ext cx="11405937" cy="6192252"/>
          </a:xfrm>
        </p:spPr>
        <p:txBody>
          <a:bodyPr>
            <a:normAutofit lnSpcReduction="10000"/>
          </a:bodyPr>
          <a:lstStyle/>
          <a:p>
            <a:pPr marL="0" indent="0">
              <a:buNone/>
            </a:pPr>
            <a:r>
              <a:rPr lang="pl-PL" dirty="0"/>
              <a:t>„Mniej czy więcej działalności państwa - to pytanie w istocie pomijamy. </a:t>
            </a:r>
            <a:r>
              <a:rPr lang="pl-PL" dirty="0" smtClean="0"/>
              <a:t>Chodzi </a:t>
            </a:r>
            <a:r>
              <a:rPr lang="pl-PL" dirty="0"/>
              <a:t>nie o problem ilościowy, lecz jakościowy. </a:t>
            </a:r>
            <a:endParaRPr lang="pl-PL" dirty="0" smtClean="0"/>
          </a:p>
          <a:p>
            <a:pPr marL="0" indent="0">
              <a:buNone/>
            </a:pPr>
            <a:r>
              <a:rPr lang="pl-PL" dirty="0" smtClean="0"/>
              <a:t>Państwo </a:t>
            </a:r>
            <a:r>
              <a:rPr lang="pl-PL" dirty="0"/>
              <a:t>nie powinno ani usiłować sterować procesami gospodarczymi, ani pozostawiać gospodarkę samą sobie. Państwowe planowanie formy - tak; państwowe planowanie i kierowanie procesami gospodarczymi - nie. </a:t>
            </a:r>
            <a:endParaRPr lang="pl-PL" dirty="0" smtClean="0"/>
          </a:p>
          <a:p>
            <a:pPr marL="0" indent="0">
              <a:buNone/>
            </a:pPr>
            <a:r>
              <a:rPr lang="pl-PL" dirty="0" smtClean="0"/>
              <a:t>Rozpoznanie </a:t>
            </a:r>
            <a:r>
              <a:rPr lang="pl-PL" dirty="0"/>
              <a:t>różnicy między formą a procesem i odpowiednie do tego postępowanie, to jest istotne. Tylko wówczas może zostać osiągnięty cel, w którym nie pewna niewielka mniejszość, lecz wszyscy obywatele będą mogli kierować mechanizmem cen w gospodarce. </a:t>
            </a:r>
            <a:endParaRPr lang="pl-PL" dirty="0" smtClean="0"/>
          </a:p>
          <a:p>
            <a:pPr marL="0" indent="0">
              <a:buNone/>
            </a:pPr>
            <a:r>
              <a:rPr lang="pl-PL" dirty="0" smtClean="0"/>
              <a:t>Jednym </a:t>
            </a:r>
            <a:r>
              <a:rPr lang="pl-PL" dirty="0"/>
              <a:t>ustrojem gospodarczym, w którym jest to możliwe, jest gospodarka pełnej konkurencji. Jest ona tylko wtedy możliwa do zrealizowania, gdy wszyscy uczestnicy rynku otrzymają możliwość zmieniania reguł gry na rynku. Państwo musi dlatego - poprzez odpowiednie ramy prawne - utrzymywać formę rynku (tj. reguły gry, według których można gospodarować</a:t>
            </a:r>
            <a:r>
              <a:rPr lang="pl-PL" dirty="0" smtClean="0"/>
              <a:t>)”.</a:t>
            </a:r>
          </a:p>
          <a:p>
            <a:pPr marL="0" indent="0">
              <a:buNone/>
            </a:pPr>
            <a:r>
              <a:rPr lang="pl-PL" dirty="0" smtClean="0"/>
              <a:t>								Walter </a:t>
            </a:r>
            <a:r>
              <a:rPr lang="pl-PL" dirty="0" err="1" smtClean="0"/>
              <a:t>Eucken</a:t>
            </a:r>
            <a:endParaRPr lang="pl-PL" dirty="0"/>
          </a:p>
        </p:txBody>
      </p:sp>
    </p:spTree>
    <p:extLst>
      <p:ext uri="{BB962C8B-B14F-4D97-AF65-F5344CB8AC3E}">
        <p14:creationId xmlns:p14="http://schemas.microsoft.com/office/powerpoint/2010/main" val="7908366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23330" y="3842084"/>
            <a:ext cx="10836323" cy="2749783"/>
          </a:xfrm>
        </p:spPr>
        <p:txBody>
          <a:bodyPr>
            <a:normAutofit/>
          </a:bodyPr>
          <a:lstStyle/>
          <a:p>
            <a:pPr marL="0" indent="0" algn="just">
              <a:buNone/>
            </a:pPr>
            <a:r>
              <a:rPr lang="pl-PL" dirty="0"/>
              <a:t>„Dlatego jedno z wielkich zadań polega na tym, aby dać tej nowej </a:t>
            </a:r>
            <a:r>
              <a:rPr lang="pl-PL" dirty="0" smtClean="0"/>
              <a:t>uprzemysłowionej gospodarce </a:t>
            </a:r>
            <a:r>
              <a:rPr lang="pl-PL" dirty="0"/>
              <a:t>o szeroko rozwiniętym podziale pracy </a:t>
            </a:r>
            <a:r>
              <a:rPr lang="pl-PL" dirty="0" smtClean="0"/>
              <a:t>funkcjonujący i </a:t>
            </a:r>
            <a:r>
              <a:rPr lang="pl-PL" dirty="0"/>
              <a:t>godny człowieka porządek gospodarczy, który będzie miał trwały </a:t>
            </a:r>
            <a:r>
              <a:rPr lang="pl-PL" dirty="0" smtClean="0"/>
              <a:t>charakter”.</a:t>
            </a:r>
          </a:p>
          <a:p>
            <a:pPr marL="0" indent="0" algn="just">
              <a:buNone/>
            </a:pPr>
            <a:r>
              <a:rPr lang="pl-PL" sz="1600" b="1" dirty="0" smtClean="0"/>
              <a:t>W. </a:t>
            </a:r>
            <a:r>
              <a:rPr lang="de-DE" sz="1600" b="1" dirty="0" smtClean="0"/>
              <a:t>Eucken, </a:t>
            </a:r>
            <a:r>
              <a:rPr lang="de-DE" sz="1600" b="1" i="1" dirty="0"/>
              <a:t>Grundlagen der Nationalökonomie</a:t>
            </a:r>
            <a:r>
              <a:rPr lang="de-DE" sz="1600" b="1" dirty="0"/>
              <a:t>, Berlin </a:t>
            </a:r>
            <a:r>
              <a:rPr lang="de-DE" sz="1600" b="1" dirty="0" smtClean="0"/>
              <a:t>1989</a:t>
            </a:r>
            <a:r>
              <a:rPr lang="de-DE" sz="1600" b="1" dirty="0"/>
              <a:t>, </a:t>
            </a:r>
            <a:r>
              <a:rPr lang="de-DE" sz="1600" b="1" dirty="0" smtClean="0"/>
              <a:t>s. 240</a:t>
            </a:r>
            <a:r>
              <a:rPr lang="pl-PL" sz="1600" b="1" dirty="0" smtClean="0"/>
              <a:t>.</a:t>
            </a:r>
            <a:endParaRPr lang="pl-PL" sz="1600" b="1" dirty="0"/>
          </a:p>
        </p:txBody>
      </p:sp>
      <p:pic>
        <p:nvPicPr>
          <p:cNvPr id="4" name="Obraz 3"/>
          <p:cNvPicPr>
            <a:picLocks noChangeAspect="1"/>
          </p:cNvPicPr>
          <p:nvPr/>
        </p:nvPicPr>
        <p:blipFill>
          <a:blip r:embed="rId2"/>
          <a:stretch>
            <a:fillRect/>
          </a:stretch>
        </p:blipFill>
        <p:spPr>
          <a:xfrm>
            <a:off x="9825789" y="155385"/>
            <a:ext cx="2062727" cy="3127795"/>
          </a:xfrm>
          <a:prstGeom prst="rect">
            <a:avLst/>
          </a:prstGeom>
        </p:spPr>
      </p:pic>
    </p:spTree>
    <p:extLst>
      <p:ext uri="{BB962C8B-B14F-4D97-AF65-F5344CB8AC3E}">
        <p14:creationId xmlns:p14="http://schemas.microsoft.com/office/powerpoint/2010/main" val="9333531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5326" y="401053"/>
            <a:ext cx="11285621" cy="6190815"/>
          </a:xfrm>
        </p:spPr>
        <p:txBody>
          <a:bodyPr>
            <a:normAutofit/>
          </a:bodyPr>
          <a:lstStyle/>
          <a:p>
            <a:pPr marL="0" indent="0" algn="just">
              <a:buNone/>
            </a:pPr>
            <a:r>
              <a:rPr lang="pl-PL" sz="3000" dirty="0" smtClean="0"/>
              <a:t>„Idee bardziej liberalnie nastawionego </a:t>
            </a:r>
            <a:r>
              <a:rPr lang="pl-PL" sz="3000" dirty="0" err="1" smtClean="0"/>
              <a:t>Euckena</a:t>
            </a:r>
            <a:r>
              <a:rPr lang="pl-PL" sz="3000" dirty="0" smtClean="0"/>
              <a:t> (był m.in. przeciwnikiem polityki mającej na celu pełne zatrudnienie), który najbardziej wpłynął od strony teorii na omawianą koncepcję, można przedstawić następująco: państwo ogranicza się do określenia ogólnych ram działania, dba o porządek prawny, adekwatny do gospodarki rynkowej, o to, by rynki były otwarte, oraz by istniała konkurencja, niezależnemu bankowi centralnemu powierza zabezpieczenie wartości pieniądza; poza tym rezygnuje z interwencji, a regulowanie procesów rynkowych pozostawia rynkowi – nie rezygnując jednak z instytucji zabezpieczenia społecznego oraz współpracy partnerów społecznych, poczynając od szczebla przedsiębiorstwa.”</a:t>
            </a:r>
          </a:p>
          <a:p>
            <a:pPr marL="0" indent="0" algn="just">
              <a:buNone/>
            </a:pPr>
            <a:endParaRPr lang="pl-PL" sz="3000" dirty="0" smtClean="0"/>
          </a:p>
          <a:p>
            <a:pPr marL="0" indent="0" algn="just">
              <a:buNone/>
            </a:pPr>
            <a:r>
              <a:rPr lang="pl-PL" sz="2000" dirty="0" smtClean="0"/>
              <a:t>H. Izdebski, </a:t>
            </a:r>
            <a:r>
              <a:rPr lang="pl-PL" sz="2000" i="1" dirty="0" smtClean="0"/>
              <a:t>Fundamenty współczesnych państw</a:t>
            </a:r>
            <a:r>
              <a:rPr lang="pl-PL" sz="2000" dirty="0" smtClean="0"/>
              <a:t>, Warszawa 2007, s. 135.</a:t>
            </a:r>
            <a:endParaRPr lang="pl-PL" sz="2000" i="1" dirty="0"/>
          </a:p>
        </p:txBody>
      </p:sp>
    </p:spTree>
    <p:extLst>
      <p:ext uri="{BB962C8B-B14F-4D97-AF65-F5344CB8AC3E}">
        <p14:creationId xmlns:p14="http://schemas.microsoft.com/office/powerpoint/2010/main" val="22940653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89284" y="689811"/>
            <a:ext cx="11438021" cy="5902057"/>
          </a:xfrm>
        </p:spPr>
        <p:txBody>
          <a:bodyPr>
            <a:normAutofit/>
          </a:bodyPr>
          <a:lstStyle/>
          <a:p>
            <a:pPr marL="0" indent="0">
              <a:buNone/>
            </a:pPr>
            <a:r>
              <a:rPr lang="pl-PL" sz="3000" dirty="0" smtClean="0"/>
              <a:t>„Zdaniem W. </a:t>
            </a:r>
            <a:r>
              <a:rPr lang="pl-PL" sz="3000" dirty="0" err="1" smtClean="0"/>
              <a:t>Euckena</a:t>
            </a:r>
            <a:r>
              <a:rPr lang="pl-PL" sz="3000" dirty="0" smtClean="0"/>
              <a:t>, jednego z ojców </a:t>
            </a:r>
            <a:r>
              <a:rPr lang="pl-PL" sz="3000" dirty="0" err="1" smtClean="0"/>
              <a:t>ordoliberalizmu</a:t>
            </a:r>
            <a:r>
              <a:rPr lang="pl-PL" sz="3000" dirty="0" smtClean="0"/>
              <a:t> i społecznej gospodarki rynkowej, w każdej gospodarce rynkowej występują immanentne tendencje do wypierania konkurencji i zastępowania jej przez oligopole i monopole. Stąd zadaniem państwa jest również niedopuszczenie do tworzenia na rynkach struktur monopolistycznych, skupiających w swych rękach władzę gospodarczą. </a:t>
            </a:r>
          </a:p>
          <a:p>
            <a:pPr marL="0" indent="0">
              <a:buNone/>
            </a:pPr>
            <a:r>
              <a:rPr lang="pl-PL" sz="3000" dirty="0" smtClean="0"/>
              <a:t>Inny czołowy </a:t>
            </a:r>
            <a:r>
              <a:rPr lang="pl-PL" sz="3000" dirty="0" err="1" smtClean="0"/>
              <a:t>ordoliberał</a:t>
            </a:r>
            <a:r>
              <a:rPr lang="pl-PL" sz="3000" dirty="0" smtClean="0"/>
              <a:t>, W. </a:t>
            </a:r>
            <a:r>
              <a:rPr lang="pl-PL" sz="3000" dirty="0" err="1"/>
              <a:t>Röpke</a:t>
            </a:r>
            <a:r>
              <a:rPr lang="pl-PL" sz="3000" dirty="0"/>
              <a:t>, </a:t>
            </a:r>
            <a:r>
              <a:rPr lang="pl-PL" sz="3000" dirty="0" smtClean="0"/>
              <a:t>zadanie to nazywał </a:t>
            </a:r>
            <a:r>
              <a:rPr lang="pl-PL" sz="3000" i="1" dirty="0" smtClean="0"/>
              <a:t>ochroną kapitalizmu przed samymi kapitalistami</a:t>
            </a:r>
            <a:r>
              <a:rPr lang="pl-PL" sz="3000" dirty="0" smtClean="0"/>
              <a:t>.”</a:t>
            </a:r>
          </a:p>
          <a:p>
            <a:pPr marL="0" indent="0">
              <a:buNone/>
            </a:pPr>
            <a:endParaRPr lang="pl-PL" dirty="0" smtClean="0"/>
          </a:p>
          <a:p>
            <a:pPr marL="0" indent="0" algn="just">
              <a:buNone/>
            </a:pPr>
            <a:r>
              <a:rPr lang="pl-PL" sz="2000" dirty="0" smtClean="0"/>
              <a:t>P. </a:t>
            </a:r>
            <a:r>
              <a:rPr lang="pl-PL" sz="2000" dirty="0" err="1" smtClean="0"/>
              <a:t>Czarnek</a:t>
            </a:r>
            <a:r>
              <a:rPr lang="pl-PL" sz="2000" dirty="0" smtClean="0"/>
              <a:t>, </a:t>
            </a:r>
            <a:r>
              <a:rPr lang="pl-PL" sz="2000" i="1" dirty="0" smtClean="0"/>
              <a:t>Wolność gospodarcza. Pierwszy filar społecznej gospodarki rynkowej</a:t>
            </a:r>
            <a:r>
              <a:rPr lang="pl-PL" sz="2000" dirty="0" smtClean="0"/>
              <a:t>, Lublin 2014, s. 19.</a:t>
            </a:r>
            <a:endParaRPr lang="pl-PL" sz="2000" i="1" dirty="0"/>
          </a:p>
        </p:txBody>
      </p:sp>
    </p:spTree>
    <p:extLst>
      <p:ext uri="{BB962C8B-B14F-4D97-AF65-F5344CB8AC3E}">
        <p14:creationId xmlns:p14="http://schemas.microsoft.com/office/powerpoint/2010/main" val="31315853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5"/>
            <a:ext cx="7591926" cy="1325563"/>
          </a:xfrm>
        </p:spPr>
        <p:txBody>
          <a:bodyPr>
            <a:normAutofit/>
          </a:bodyPr>
          <a:lstStyle/>
          <a:p>
            <a:pPr algn="ctr"/>
            <a:r>
              <a:rPr lang="pl-PL" sz="4300" dirty="0"/>
              <a:t>Franz </a:t>
            </a:r>
            <a:r>
              <a:rPr lang="pl-PL" sz="4300" dirty="0" err="1" smtClean="0"/>
              <a:t>Böhm</a:t>
            </a:r>
            <a:r>
              <a:rPr lang="pl-PL" sz="4300" dirty="0"/>
              <a:t> (</a:t>
            </a:r>
            <a:r>
              <a:rPr lang="pl-PL" sz="4300" dirty="0" smtClean="0"/>
              <a:t>1895-1977)</a:t>
            </a:r>
            <a:endParaRPr lang="pl-PL" sz="4300" dirty="0"/>
          </a:p>
        </p:txBody>
      </p:sp>
      <p:pic>
        <p:nvPicPr>
          <p:cNvPr id="5" name="Obraz 4"/>
          <p:cNvPicPr>
            <a:picLocks noChangeAspect="1"/>
          </p:cNvPicPr>
          <p:nvPr/>
        </p:nvPicPr>
        <p:blipFill>
          <a:blip r:embed="rId2"/>
          <a:stretch>
            <a:fillRect/>
          </a:stretch>
        </p:blipFill>
        <p:spPr>
          <a:xfrm>
            <a:off x="10002252" y="149913"/>
            <a:ext cx="1841081" cy="2567084"/>
          </a:xfrm>
          <a:prstGeom prst="rect">
            <a:avLst/>
          </a:prstGeom>
        </p:spPr>
      </p:pic>
      <p:sp>
        <p:nvSpPr>
          <p:cNvPr id="3" name="Symbol zastępczy zawartości 2"/>
          <p:cNvSpPr>
            <a:spLocks noGrp="1"/>
          </p:cNvSpPr>
          <p:nvPr>
            <p:ph idx="1"/>
          </p:nvPr>
        </p:nvSpPr>
        <p:spPr>
          <a:xfrm>
            <a:off x="705344" y="2508250"/>
            <a:ext cx="11024548" cy="4107977"/>
          </a:xfrm>
        </p:spPr>
        <p:txBody>
          <a:bodyPr>
            <a:normAutofit/>
          </a:bodyPr>
          <a:lstStyle/>
          <a:p>
            <a:pPr>
              <a:buFontTx/>
              <a:buChar char="-"/>
            </a:pPr>
            <a:r>
              <a:rPr lang="pl-PL" dirty="0" smtClean="0"/>
              <a:t>profesor prawa (tytuł </a:t>
            </a:r>
            <a:r>
              <a:rPr lang="pl-PL" dirty="0"/>
              <a:t>rozprawy habilitacyjnej: „</a:t>
            </a:r>
            <a:r>
              <a:rPr lang="pl-PL" i="1" dirty="0"/>
              <a:t>Konkurencja i zwalczanie monopoli</a:t>
            </a:r>
            <a:r>
              <a:rPr lang="pl-PL" dirty="0" smtClean="0"/>
              <a:t>”)</a:t>
            </a:r>
          </a:p>
          <a:p>
            <a:pPr>
              <a:buFontTx/>
              <a:buChar char="-"/>
            </a:pPr>
            <a:r>
              <a:rPr lang="pl-PL" dirty="0"/>
              <a:t>l</a:t>
            </a:r>
            <a:r>
              <a:rPr lang="pl-PL" dirty="0" smtClean="0"/>
              <a:t>iberalne poglądy gospodarcze i krytyka systemu nazistowskiego</a:t>
            </a:r>
          </a:p>
          <a:p>
            <a:pPr>
              <a:buFontTx/>
              <a:buChar char="-"/>
            </a:pPr>
            <a:r>
              <a:rPr lang="pl-PL" dirty="0"/>
              <a:t>doradzał Amerykanom w sprawach </a:t>
            </a:r>
            <a:r>
              <a:rPr lang="pl-PL" dirty="0" smtClean="0"/>
              <a:t>dekartelizacji Niemiec</a:t>
            </a:r>
          </a:p>
          <a:p>
            <a:pPr>
              <a:buFontTx/>
              <a:buChar char="-"/>
            </a:pPr>
            <a:r>
              <a:rPr lang="pl-PL" dirty="0"/>
              <a:t>c</a:t>
            </a:r>
            <a:r>
              <a:rPr lang="pl-PL" dirty="0" smtClean="0"/>
              <a:t>złonek Bundestagu po II Wojnie Światowej</a:t>
            </a:r>
          </a:p>
          <a:p>
            <a:pPr>
              <a:buFontTx/>
              <a:buChar char="-"/>
            </a:pPr>
            <a:r>
              <a:rPr lang="pl-PL" dirty="0" smtClean="0"/>
              <a:t>współpraca </a:t>
            </a:r>
            <a:r>
              <a:rPr lang="pl-PL" dirty="0"/>
              <a:t>z Ludwigiem Erhardem oraz Walterem </a:t>
            </a:r>
            <a:r>
              <a:rPr lang="pl-PL" dirty="0" err="1"/>
              <a:t>Euckenem</a:t>
            </a:r>
            <a:r>
              <a:rPr lang="pl-PL" dirty="0"/>
              <a:t> nad </a:t>
            </a:r>
            <a:r>
              <a:rPr lang="pl-PL" dirty="0" smtClean="0"/>
              <a:t>reformą walutową </a:t>
            </a:r>
            <a:r>
              <a:rPr lang="pl-PL" dirty="0"/>
              <a:t>oraz wprowadzeniem w Niemczech porządku opartego na konkurencji</a:t>
            </a:r>
            <a:endParaRPr lang="pl-PL" dirty="0" smtClean="0"/>
          </a:p>
        </p:txBody>
      </p:sp>
    </p:spTree>
    <p:extLst>
      <p:ext uri="{BB962C8B-B14F-4D97-AF65-F5344CB8AC3E}">
        <p14:creationId xmlns:p14="http://schemas.microsoft.com/office/powerpoint/2010/main" val="1221321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13347" y="866273"/>
            <a:ext cx="11405937" cy="5743073"/>
          </a:xfrm>
        </p:spPr>
        <p:txBody>
          <a:bodyPr>
            <a:normAutofit/>
          </a:bodyPr>
          <a:lstStyle/>
          <a:p>
            <a:pPr marL="0" indent="0">
              <a:buNone/>
            </a:pPr>
            <a:r>
              <a:rPr lang="pl-PL" dirty="0" smtClean="0"/>
              <a:t>„(…) jak </a:t>
            </a:r>
            <a:r>
              <a:rPr lang="pl-PL" dirty="0"/>
              <a:t>długo obydwu </a:t>
            </a:r>
            <a:r>
              <a:rPr lang="pl-PL" dirty="0" smtClean="0"/>
              <a:t>graczy jest </a:t>
            </a:r>
            <a:r>
              <a:rPr lang="pl-PL" dirty="0"/>
              <a:t>zgodnych co do istniejących reguł, tak długo obecność trzeciego nie </a:t>
            </a:r>
            <a:r>
              <a:rPr lang="pl-PL" dirty="0" smtClean="0"/>
              <a:t>jest potrzebna</a:t>
            </a:r>
            <a:r>
              <a:rPr lang="pl-PL" dirty="0"/>
              <a:t>. Dopiero, gdy między graczami pojawi się różnica zdań, co do </a:t>
            </a:r>
            <a:r>
              <a:rPr lang="pl-PL" dirty="0" smtClean="0"/>
              <a:t>reguł gry</a:t>
            </a:r>
            <a:r>
              <a:rPr lang="pl-PL" dirty="0"/>
              <a:t>, wskazana może być obecność sędziego. Sędzia nie może ani brać </a:t>
            </a:r>
            <a:r>
              <a:rPr lang="pl-PL" dirty="0" smtClean="0"/>
              <a:t>udziału w </a:t>
            </a:r>
            <a:r>
              <a:rPr lang="pl-PL" dirty="0"/>
              <a:t>grze, ani opowiadać się po czyjejś ze stron. Może jedynie, w sytuacji gdy </a:t>
            </a:r>
            <a:r>
              <a:rPr lang="pl-PL" dirty="0" smtClean="0"/>
              <a:t>któryś z </a:t>
            </a:r>
            <a:r>
              <a:rPr lang="pl-PL" dirty="0"/>
              <a:t>graczy złamie reguły gry wypowiedzieć się, że ruch ten był niedozwolony.</a:t>
            </a:r>
          </a:p>
          <a:p>
            <a:pPr marL="0" indent="0">
              <a:buNone/>
            </a:pPr>
            <a:r>
              <a:rPr lang="pl-PL" dirty="0"/>
              <a:t>Postanowienie sędziego posiada taki autorytet, że obydwu graczy się </a:t>
            </a:r>
            <a:r>
              <a:rPr lang="pl-PL" dirty="0" smtClean="0"/>
              <a:t>jemu podporządkowuje</a:t>
            </a:r>
            <a:r>
              <a:rPr lang="pl-PL" dirty="0"/>
              <a:t>, nawet gdy sędzia się myli. Jednak autorytet </a:t>
            </a:r>
            <a:r>
              <a:rPr lang="pl-PL" dirty="0" smtClean="0"/>
              <a:t>ten ogranicza się </a:t>
            </a:r>
            <a:r>
              <a:rPr lang="pl-PL" dirty="0"/>
              <a:t>jedynie co do interpretacji reguł gry</a:t>
            </a:r>
            <a:r>
              <a:rPr lang="pl-PL" dirty="0" smtClean="0"/>
              <a:t>”.</a:t>
            </a:r>
          </a:p>
          <a:p>
            <a:pPr marL="0" indent="0">
              <a:buNone/>
            </a:pPr>
            <a:endParaRPr lang="pl-PL" dirty="0" smtClean="0"/>
          </a:p>
          <a:p>
            <a:pPr marL="0" indent="0">
              <a:buNone/>
            </a:pPr>
            <a:r>
              <a:rPr lang="pl-PL" dirty="0" smtClean="0"/>
              <a:t>				Franz </a:t>
            </a:r>
            <a:r>
              <a:rPr lang="pl-PL" dirty="0" err="1"/>
              <a:t>Böhm</a:t>
            </a:r>
            <a:r>
              <a:rPr lang="pl-PL" dirty="0"/>
              <a:t>, </a:t>
            </a:r>
            <a:r>
              <a:rPr lang="pl-PL" i="1" dirty="0" err="1"/>
              <a:t>Die</a:t>
            </a:r>
            <a:r>
              <a:rPr lang="pl-PL" i="1" dirty="0"/>
              <a:t> </a:t>
            </a:r>
            <a:r>
              <a:rPr lang="pl-PL" i="1" dirty="0" err="1"/>
              <a:t>Rule</a:t>
            </a:r>
            <a:r>
              <a:rPr lang="pl-PL" i="1" dirty="0"/>
              <a:t> of Law </a:t>
            </a:r>
            <a:r>
              <a:rPr lang="pl-PL" i="1" dirty="0" err="1"/>
              <a:t>und</a:t>
            </a:r>
            <a:r>
              <a:rPr lang="pl-PL" i="1" dirty="0"/>
              <a:t> der </a:t>
            </a:r>
            <a:r>
              <a:rPr lang="pl-PL" i="1" dirty="0" err="1" smtClean="0"/>
              <a:t>Liberalismus</a:t>
            </a:r>
            <a:endParaRPr lang="pl-PL" dirty="0"/>
          </a:p>
        </p:txBody>
      </p:sp>
    </p:spTree>
    <p:extLst>
      <p:ext uri="{BB962C8B-B14F-4D97-AF65-F5344CB8AC3E}">
        <p14:creationId xmlns:p14="http://schemas.microsoft.com/office/powerpoint/2010/main" val="4875496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15552" y="268872"/>
            <a:ext cx="6581274" cy="1325563"/>
          </a:xfrm>
        </p:spPr>
        <p:txBody>
          <a:bodyPr>
            <a:normAutofit/>
          </a:bodyPr>
          <a:lstStyle/>
          <a:p>
            <a:pPr algn="ctr"/>
            <a:r>
              <a:rPr lang="pl-PL" sz="4300" dirty="0" smtClean="0"/>
              <a:t>Ludwig Erhard </a:t>
            </a:r>
            <a:r>
              <a:rPr lang="pl-PL" sz="4300" dirty="0"/>
              <a:t>(</a:t>
            </a:r>
            <a:r>
              <a:rPr lang="pl-PL" sz="4300" dirty="0" smtClean="0"/>
              <a:t>1897–1977</a:t>
            </a:r>
            <a:r>
              <a:rPr lang="pl-PL" sz="4300" dirty="0"/>
              <a:t>)</a:t>
            </a:r>
          </a:p>
        </p:txBody>
      </p:sp>
      <p:sp>
        <p:nvSpPr>
          <p:cNvPr id="3" name="Symbol zastępczy zawartości 2"/>
          <p:cNvSpPr>
            <a:spLocks noGrp="1"/>
          </p:cNvSpPr>
          <p:nvPr>
            <p:ph idx="1"/>
          </p:nvPr>
        </p:nvSpPr>
        <p:spPr>
          <a:xfrm>
            <a:off x="705344" y="2999874"/>
            <a:ext cx="11024548" cy="3616353"/>
          </a:xfrm>
        </p:spPr>
        <p:txBody>
          <a:bodyPr>
            <a:normAutofit/>
          </a:bodyPr>
          <a:lstStyle/>
          <a:p>
            <a:pPr>
              <a:buFontTx/>
              <a:buChar char="-"/>
            </a:pPr>
            <a:r>
              <a:rPr lang="pl-PL" dirty="0"/>
              <a:t>w latach 1945–46 minister ds. handlu i przemysłu </a:t>
            </a:r>
            <a:r>
              <a:rPr lang="pl-PL" dirty="0" smtClean="0"/>
              <a:t>Bawarii </a:t>
            </a:r>
          </a:p>
          <a:p>
            <a:pPr>
              <a:buFontTx/>
              <a:buChar char="-"/>
            </a:pPr>
            <a:r>
              <a:rPr lang="pl-PL" dirty="0" smtClean="0"/>
              <a:t>od </a:t>
            </a:r>
            <a:r>
              <a:rPr lang="pl-PL" dirty="0"/>
              <a:t>roku 1947 </a:t>
            </a:r>
            <a:r>
              <a:rPr lang="pl-PL" dirty="0" smtClean="0"/>
              <a:t>przewodniczący komisji </a:t>
            </a:r>
            <a:r>
              <a:rPr lang="pl-PL" dirty="0"/>
              <a:t>eksperckiej </a:t>
            </a:r>
            <a:r>
              <a:rPr lang="pl-PL" dirty="0" smtClean="0"/>
              <a:t>mającej </a:t>
            </a:r>
            <a:r>
              <a:rPr lang="pl-PL" dirty="0"/>
              <a:t>na celu </a:t>
            </a:r>
            <a:r>
              <a:rPr lang="pl-PL" dirty="0" smtClean="0"/>
              <a:t>przygotowanie reformy </a:t>
            </a:r>
            <a:r>
              <a:rPr lang="pl-PL" dirty="0"/>
              <a:t>walutowej</a:t>
            </a:r>
          </a:p>
          <a:p>
            <a:pPr>
              <a:buFontTx/>
              <a:buChar char="-"/>
            </a:pPr>
            <a:r>
              <a:rPr lang="pl-PL" dirty="0" smtClean="0"/>
              <a:t>w </a:t>
            </a:r>
            <a:r>
              <a:rPr lang="pl-PL" dirty="0"/>
              <a:t>latach 1949–1963 minister spraw gospodarczych Republiki </a:t>
            </a:r>
            <a:r>
              <a:rPr lang="pl-PL" dirty="0" smtClean="0"/>
              <a:t>Federalnej Niemiec</a:t>
            </a:r>
            <a:r>
              <a:rPr lang="pl-PL" dirty="0"/>
              <a:t>, następnie do roku 1966 kanclerz RFN</a:t>
            </a:r>
            <a:endParaRPr lang="pl-PL" dirty="0" smtClean="0"/>
          </a:p>
        </p:txBody>
      </p:sp>
      <p:pic>
        <p:nvPicPr>
          <p:cNvPr id="5" name="Obraz 4"/>
          <p:cNvPicPr>
            <a:picLocks noChangeAspect="1"/>
          </p:cNvPicPr>
          <p:nvPr/>
        </p:nvPicPr>
        <p:blipFill>
          <a:blip r:embed="rId2"/>
          <a:stretch>
            <a:fillRect/>
          </a:stretch>
        </p:blipFill>
        <p:spPr>
          <a:xfrm>
            <a:off x="138036" y="105837"/>
            <a:ext cx="1746910" cy="2789763"/>
          </a:xfrm>
          <a:prstGeom prst="rect">
            <a:avLst/>
          </a:prstGeom>
        </p:spPr>
      </p:pic>
      <p:pic>
        <p:nvPicPr>
          <p:cNvPr id="6" name="Obraz 5"/>
          <p:cNvPicPr>
            <a:picLocks noChangeAspect="1"/>
          </p:cNvPicPr>
          <p:nvPr/>
        </p:nvPicPr>
        <p:blipFill>
          <a:blip r:embed="rId3"/>
          <a:stretch>
            <a:fillRect/>
          </a:stretch>
        </p:blipFill>
        <p:spPr>
          <a:xfrm>
            <a:off x="8568488" y="268872"/>
            <a:ext cx="3445115" cy="2297865"/>
          </a:xfrm>
          <a:prstGeom prst="rect">
            <a:avLst/>
          </a:prstGeom>
        </p:spPr>
      </p:pic>
    </p:spTree>
    <p:extLst>
      <p:ext uri="{BB962C8B-B14F-4D97-AF65-F5344CB8AC3E}">
        <p14:creationId xmlns:p14="http://schemas.microsoft.com/office/powerpoint/2010/main" val="3212607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3692" y="149994"/>
            <a:ext cx="10515600" cy="1149776"/>
          </a:xfrm>
        </p:spPr>
        <p:txBody>
          <a:bodyPr>
            <a:normAutofit fontScale="90000"/>
          </a:bodyPr>
          <a:lstStyle/>
          <a:p>
            <a:pPr algn="ctr"/>
            <a:r>
              <a:rPr lang="pl-PL" sz="4300" dirty="0" smtClean="0"/>
              <a:t>Erhard już w III Rzeszy przygotowywał projekty reform</a:t>
            </a:r>
            <a:endParaRPr lang="pl-PL" sz="4300" dirty="0"/>
          </a:p>
        </p:txBody>
      </p:sp>
      <p:sp>
        <p:nvSpPr>
          <p:cNvPr id="3" name="Symbol zastępczy zawartości 2"/>
          <p:cNvSpPr>
            <a:spLocks noGrp="1"/>
          </p:cNvSpPr>
          <p:nvPr>
            <p:ph idx="1"/>
          </p:nvPr>
        </p:nvSpPr>
        <p:spPr>
          <a:xfrm>
            <a:off x="336884" y="2486526"/>
            <a:ext cx="11606463" cy="4105342"/>
          </a:xfrm>
        </p:spPr>
        <p:txBody>
          <a:bodyPr>
            <a:normAutofit/>
          </a:bodyPr>
          <a:lstStyle/>
          <a:p>
            <a:pPr marL="0" indent="0">
              <a:buNone/>
            </a:pPr>
            <a:r>
              <a:rPr lang="pl-PL" dirty="0" smtClean="0"/>
              <a:t>„Erhard pracował nad koncepcją przestawienia gospodarki niemieckiej na produkcję pokojową i odbudowanie gospodarki po zakończeniu wojny. W marcu 1944 roku przedłożył swoim zleceniodawcom, z grupy przemysłowców, 268-stronicowy maszynopis (…).</a:t>
            </a:r>
          </a:p>
          <a:p>
            <a:pPr marL="0" indent="0">
              <a:buNone/>
            </a:pPr>
            <a:r>
              <a:rPr lang="pl-PL" dirty="0" smtClean="0"/>
              <a:t>Trzeba przypomnieć, że po rozpoczęciu przez Hitlera totalnej wojny, od 25 stycznia 1942 roku istniał kategoryczny zakaz prowadzenia jakichkolwiek badań i robienia planów na czas zakończenia wojny.”</a:t>
            </a:r>
          </a:p>
          <a:p>
            <a:pPr marL="0" indent="0">
              <a:buNone/>
            </a:pPr>
            <a:endParaRPr lang="pl-PL" dirty="0" smtClean="0"/>
          </a:p>
          <a:p>
            <a:pPr marL="0" indent="0" algn="just">
              <a:buNone/>
            </a:pPr>
            <a:r>
              <a:rPr lang="pl-PL" sz="2000" dirty="0" smtClean="0"/>
              <a:t>T. Kaczmarek. P. Pysz, </a:t>
            </a:r>
            <a:r>
              <a:rPr lang="pl-PL" sz="2000" i="1" dirty="0" smtClean="0"/>
              <a:t>Ludwig Erhard i społeczna gospodarka rynkowa</a:t>
            </a:r>
            <a:r>
              <a:rPr lang="pl-PL" sz="2000" dirty="0" smtClean="0"/>
              <a:t>, Warszawa 2004, s. 25-26.</a:t>
            </a:r>
            <a:endParaRPr lang="pl-PL" sz="2000" i="1" dirty="0"/>
          </a:p>
        </p:txBody>
      </p:sp>
    </p:spTree>
    <p:extLst>
      <p:ext uri="{BB962C8B-B14F-4D97-AF65-F5344CB8AC3E}">
        <p14:creationId xmlns:p14="http://schemas.microsoft.com/office/powerpoint/2010/main" val="29553221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4300" dirty="0" smtClean="0"/>
              <a:t>Punkt wyjścia: Szkoła </a:t>
            </a:r>
            <a:r>
              <a:rPr lang="pl-PL" sz="4300" dirty="0"/>
              <a:t>F</a:t>
            </a:r>
            <a:r>
              <a:rPr lang="pl-PL" sz="4300" dirty="0" smtClean="0"/>
              <a:t>ryburska</a:t>
            </a:r>
            <a:endParaRPr lang="pl-PL" sz="4300" dirty="0"/>
          </a:p>
        </p:txBody>
      </p:sp>
      <p:sp>
        <p:nvSpPr>
          <p:cNvPr id="3" name="Symbol zastępczy zawartości 2"/>
          <p:cNvSpPr>
            <a:spLocks noGrp="1"/>
          </p:cNvSpPr>
          <p:nvPr>
            <p:ph idx="1"/>
          </p:nvPr>
        </p:nvSpPr>
        <p:spPr>
          <a:xfrm>
            <a:off x="705344" y="1690688"/>
            <a:ext cx="11024548" cy="4925539"/>
          </a:xfrm>
        </p:spPr>
        <p:txBody>
          <a:bodyPr>
            <a:normAutofit/>
          </a:bodyPr>
          <a:lstStyle/>
          <a:p>
            <a:pPr>
              <a:buFontTx/>
              <a:buChar char="-"/>
            </a:pPr>
            <a:r>
              <a:rPr lang="pl-PL" dirty="0"/>
              <a:t>lata 30’e, u</a:t>
            </a:r>
            <a:r>
              <a:rPr lang="pl-PL" dirty="0" smtClean="0"/>
              <a:t>niwersytet we Fryburgu </a:t>
            </a:r>
            <a:r>
              <a:rPr lang="pl-PL" dirty="0"/>
              <a:t>Bryzgowijskim </a:t>
            </a:r>
            <a:r>
              <a:rPr lang="pl-PL" dirty="0" smtClean="0"/>
              <a:t>(</a:t>
            </a:r>
            <a:r>
              <a:rPr lang="pl-PL" i="1" dirty="0" smtClean="0"/>
              <a:t>Freiburg </a:t>
            </a:r>
            <a:r>
              <a:rPr lang="pl-PL" i="1" dirty="0"/>
              <a:t>im </a:t>
            </a:r>
            <a:r>
              <a:rPr lang="pl-PL" i="1" dirty="0" err="1"/>
              <a:t>B</a:t>
            </a:r>
            <a:r>
              <a:rPr lang="pl-PL" i="1" dirty="0" err="1" smtClean="0"/>
              <a:t>reisgau</a:t>
            </a:r>
            <a:r>
              <a:rPr lang="pl-PL" dirty="0" smtClean="0"/>
              <a:t>)</a:t>
            </a:r>
          </a:p>
          <a:p>
            <a:pPr>
              <a:buFontTx/>
              <a:buChar char="-"/>
            </a:pPr>
            <a:r>
              <a:rPr lang="pl-PL" dirty="0"/>
              <a:t>trzech </a:t>
            </a:r>
            <a:r>
              <a:rPr lang="pl-PL" dirty="0" smtClean="0"/>
              <a:t>naukowców: ekonomista </a:t>
            </a:r>
            <a:r>
              <a:rPr lang="pl-PL" dirty="0"/>
              <a:t>Walter </a:t>
            </a:r>
            <a:r>
              <a:rPr lang="pl-PL" dirty="0" err="1"/>
              <a:t>Eucken</a:t>
            </a:r>
            <a:r>
              <a:rPr lang="pl-PL" dirty="0"/>
              <a:t> (1891-1950</a:t>
            </a:r>
            <a:r>
              <a:rPr lang="pl-PL" dirty="0" smtClean="0"/>
              <a:t>) + prawnicy </a:t>
            </a:r>
            <a:r>
              <a:rPr lang="pl-PL" dirty="0"/>
              <a:t>Franz </a:t>
            </a:r>
            <a:r>
              <a:rPr lang="pl-PL" dirty="0" err="1"/>
              <a:t>Böhm</a:t>
            </a:r>
            <a:r>
              <a:rPr lang="pl-PL" dirty="0"/>
              <a:t> (1895-1977) i</a:t>
            </a:r>
            <a:r>
              <a:rPr lang="pl-PL" dirty="0" smtClean="0"/>
              <a:t> </a:t>
            </a:r>
            <a:r>
              <a:rPr lang="pl-PL" dirty="0"/>
              <a:t>Hans Großmann-</a:t>
            </a:r>
            <a:r>
              <a:rPr lang="pl-PL" dirty="0" err="1"/>
              <a:t>Doerth</a:t>
            </a:r>
            <a:r>
              <a:rPr lang="pl-PL" dirty="0"/>
              <a:t> (1894-1944</a:t>
            </a:r>
            <a:r>
              <a:rPr lang="pl-PL" dirty="0" smtClean="0"/>
              <a:t>)</a:t>
            </a:r>
          </a:p>
          <a:p>
            <a:pPr>
              <a:buFontTx/>
              <a:buChar char="-"/>
            </a:pPr>
            <a:endParaRPr lang="pl-PL" dirty="0"/>
          </a:p>
          <a:p>
            <a:pPr marL="0" indent="0">
              <a:buNone/>
            </a:pPr>
            <a:endParaRPr lang="pl-PL" dirty="0" smtClean="0"/>
          </a:p>
          <a:p>
            <a:pPr>
              <a:buFontTx/>
              <a:buChar char="-"/>
            </a:pPr>
            <a:endParaRPr lang="pl-PL" dirty="0" smtClean="0"/>
          </a:p>
        </p:txBody>
      </p:sp>
      <p:pic>
        <p:nvPicPr>
          <p:cNvPr id="4" name="Obraz 3"/>
          <p:cNvPicPr>
            <a:picLocks noChangeAspect="1"/>
          </p:cNvPicPr>
          <p:nvPr/>
        </p:nvPicPr>
        <p:blipFill>
          <a:blip r:embed="rId2"/>
          <a:stretch>
            <a:fillRect/>
          </a:stretch>
        </p:blipFill>
        <p:spPr>
          <a:xfrm>
            <a:off x="4993105" y="3472977"/>
            <a:ext cx="6858000" cy="3143250"/>
          </a:xfrm>
          <a:prstGeom prst="rect">
            <a:avLst/>
          </a:prstGeom>
        </p:spPr>
      </p:pic>
      <p:pic>
        <p:nvPicPr>
          <p:cNvPr id="5" name="Obraz 4"/>
          <p:cNvPicPr>
            <a:picLocks noChangeAspect="1"/>
          </p:cNvPicPr>
          <p:nvPr/>
        </p:nvPicPr>
        <p:blipFill>
          <a:blip r:embed="rId3"/>
          <a:stretch>
            <a:fillRect/>
          </a:stretch>
        </p:blipFill>
        <p:spPr>
          <a:xfrm>
            <a:off x="921417" y="3472976"/>
            <a:ext cx="3217445" cy="3217445"/>
          </a:xfrm>
          <a:prstGeom prst="rect">
            <a:avLst/>
          </a:prstGeom>
        </p:spPr>
      </p:pic>
    </p:spTree>
    <p:extLst>
      <p:ext uri="{BB962C8B-B14F-4D97-AF65-F5344CB8AC3E}">
        <p14:creationId xmlns:p14="http://schemas.microsoft.com/office/powerpoint/2010/main" val="2888065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13347" y="417095"/>
            <a:ext cx="11405937" cy="6192252"/>
          </a:xfrm>
        </p:spPr>
        <p:txBody>
          <a:bodyPr>
            <a:normAutofit/>
          </a:bodyPr>
          <a:lstStyle/>
          <a:p>
            <a:pPr marL="0" indent="0">
              <a:buNone/>
            </a:pPr>
            <a:r>
              <a:rPr lang="pl-PL" sz="2600" dirty="0" smtClean="0"/>
              <a:t>[o konkurencji] </a:t>
            </a:r>
          </a:p>
          <a:p>
            <a:pPr marL="0" indent="0">
              <a:buNone/>
            </a:pPr>
            <a:r>
              <a:rPr lang="pl-PL" dirty="0" smtClean="0"/>
              <a:t>„</a:t>
            </a:r>
            <a:r>
              <a:rPr lang="pl-PL" dirty="0"/>
              <a:t>Tylko ona prowadzi do tego, że postęp gospodarczy umożliwia osiąganie </a:t>
            </a:r>
            <a:r>
              <a:rPr lang="pl-PL" dirty="0" smtClean="0"/>
              <a:t>korzyści wszystkim </a:t>
            </a:r>
            <a:r>
              <a:rPr lang="pl-PL" dirty="0"/>
              <a:t>ludziom, szczególnie jako konsumentom, a ponadto konkurencja </a:t>
            </a:r>
            <a:r>
              <a:rPr lang="pl-PL" dirty="0" smtClean="0"/>
              <a:t>eliminuje wszystkie </a:t>
            </a:r>
            <a:r>
              <a:rPr lang="pl-PL" dirty="0"/>
              <a:t>przywileje, które nie wynikają bezpośrednio z wyższej </a:t>
            </a:r>
            <a:r>
              <a:rPr lang="pl-PL" dirty="0" smtClean="0"/>
              <a:t>produktywności pracy”.</a:t>
            </a:r>
          </a:p>
          <a:p>
            <a:pPr marL="0" indent="0">
              <a:buNone/>
            </a:pPr>
            <a:endParaRPr lang="pl-PL" dirty="0" smtClean="0"/>
          </a:p>
          <a:p>
            <a:pPr marL="0" indent="0">
              <a:buNone/>
            </a:pPr>
            <a:endParaRPr lang="pl-PL" dirty="0"/>
          </a:p>
          <a:p>
            <a:pPr marL="0" indent="0">
              <a:buNone/>
            </a:pPr>
            <a:r>
              <a:rPr lang="pl-PL" dirty="0" smtClean="0"/>
              <a:t>„(…) o </a:t>
            </a:r>
            <a:r>
              <a:rPr lang="pl-PL" dirty="0"/>
              <a:t>wiele łatwiej jest zagwarantować każdemu coraz większy kawałek ze stale </a:t>
            </a:r>
            <a:r>
              <a:rPr lang="pl-PL" dirty="0" smtClean="0"/>
              <a:t>powiększającego się </a:t>
            </a:r>
            <a:r>
              <a:rPr lang="pl-PL" dirty="0"/>
              <a:t>tortu, aniżeli osiągnąć zysk poprzez walkę o podział </a:t>
            </a:r>
            <a:r>
              <a:rPr lang="pl-PL" dirty="0" smtClean="0"/>
              <a:t>małego tortu</a:t>
            </a:r>
            <a:r>
              <a:rPr lang="pl-PL" dirty="0"/>
              <a:t>, wówczas bowiem wszystkie korzyści będą musiały być opłacone </a:t>
            </a:r>
            <a:r>
              <a:rPr lang="pl-PL" dirty="0" smtClean="0"/>
              <a:t>określonymi stratami</a:t>
            </a:r>
            <a:r>
              <a:rPr lang="pl-PL" dirty="0"/>
              <a:t>”</a:t>
            </a:r>
            <a:endParaRPr lang="pl-PL" dirty="0" smtClean="0"/>
          </a:p>
          <a:p>
            <a:pPr marL="0" indent="0">
              <a:buNone/>
            </a:pPr>
            <a:endParaRPr lang="pl-PL" dirty="0" smtClean="0"/>
          </a:p>
          <a:p>
            <a:pPr marL="0" indent="0">
              <a:buNone/>
            </a:pPr>
            <a:r>
              <a:rPr lang="pl-PL" dirty="0" smtClean="0"/>
              <a:t>								Ludwig Erhard</a:t>
            </a:r>
            <a:endParaRPr lang="pl-PL" dirty="0"/>
          </a:p>
        </p:txBody>
      </p:sp>
    </p:spTree>
    <p:extLst>
      <p:ext uri="{BB962C8B-B14F-4D97-AF65-F5344CB8AC3E}">
        <p14:creationId xmlns:p14="http://schemas.microsoft.com/office/powerpoint/2010/main" val="7427137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13347" y="417095"/>
            <a:ext cx="11405937" cy="6192252"/>
          </a:xfrm>
        </p:spPr>
        <p:txBody>
          <a:bodyPr>
            <a:normAutofit/>
          </a:bodyPr>
          <a:lstStyle/>
          <a:p>
            <a:pPr marL="0" indent="0">
              <a:buNone/>
            </a:pPr>
            <a:r>
              <a:rPr lang="pl-PL" dirty="0"/>
              <a:t>„Jestem zdania, że państwo nie powinno obchodzić to, jak pojedynczy obywatel chce spożytkować swoje pieniądze - w tym sensie nie powinno ono też być nauczycielem moralności. Każdy powinien poszukiwać szczęścia według własnych </a:t>
            </a:r>
            <a:r>
              <a:rPr lang="pl-PL" dirty="0" smtClean="0"/>
              <a:t>wyobrażeń.”</a:t>
            </a:r>
          </a:p>
          <a:p>
            <a:pPr marL="0" indent="0">
              <a:buNone/>
            </a:pPr>
            <a:endParaRPr lang="pl-PL" dirty="0" smtClean="0"/>
          </a:p>
          <a:p>
            <a:pPr marL="0" indent="0">
              <a:buNone/>
            </a:pPr>
            <a:endParaRPr lang="pl-PL" dirty="0"/>
          </a:p>
          <a:p>
            <a:pPr marL="0" indent="0">
              <a:buNone/>
            </a:pPr>
            <a:r>
              <a:rPr lang="pl-PL" dirty="0"/>
              <a:t>„Wolność konsumpcji i wolność działalności gospodarczej muszą w świadomości każdego obywatela zaistnieć jako nienaruszalne prawo podstawowe. Naruszanie tych praw powinno być karane jako zamach na porządek społeczny.”</a:t>
            </a:r>
            <a:endParaRPr lang="pl-PL" dirty="0" smtClean="0"/>
          </a:p>
          <a:p>
            <a:pPr marL="0" indent="0">
              <a:buNone/>
            </a:pPr>
            <a:endParaRPr lang="pl-PL" dirty="0" smtClean="0"/>
          </a:p>
          <a:p>
            <a:pPr marL="0" indent="0">
              <a:buNone/>
            </a:pPr>
            <a:r>
              <a:rPr lang="pl-PL" dirty="0" smtClean="0"/>
              <a:t>								Ludwig Erhard</a:t>
            </a:r>
            <a:endParaRPr lang="pl-PL" dirty="0"/>
          </a:p>
        </p:txBody>
      </p:sp>
    </p:spTree>
    <p:extLst>
      <p:ext uri="{BB962C8B-B14F-4D97-AF65-F5344CB8AC3E}">
        <p14:creationId xmlns:p14="http://schemas.microsoft.com/office/powerpoint/2010/main" val="510074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13347" y="553453"/>
            <a:ext cx="11405937" cy="6055894"/>
          </a:xfrm>
        </p:spPr>
        <p:txBody>
          <a:bodyPr>
            <a:normAutofit/>
          </a:bodyPr>
          <a:lstStyle/>
          <a:p>
            <a:pPr marL="0" indent="0">
              <a:buNone/>
            </a:pPr>
            <a:r>
              <a:rPr lang="pl-PL" sz="3000" dirty="0"/>
              <a:t>„Niepohamowany skok do rzekomo wolnej, a w rzeczywistości </a:t>
            </a:r>
            <a:r>
              <a:rPr lang="pl-PL" sz="3000" dirty="0" smtClean="0"/>
              <a:t>do przesiąkniętej </a:t>
            </a:r>
            <a:r>
              <a:rPr lang="pl-PL" sz="3000" dirty="0"/>
              <a:t>kartelami gospodarki, doprowadził w konsekwencji nie </a:t>
            </a:r>
            <a:r>
              <a:rPr lang="pl-PL" sz="3000" dirty="0" smtClean="0"/>
              <a:t>tylko do</a:t>
            </a:r>
            <a:r>
              <a:rPr lang="pl-PL" sz="3000" dirty="0"/>
              <a:t> </a:t>
            </a:r>
            <a:r>
              <a:rPr lang="pl-PL" sz="3000" dirty="0" smtClean="0"/>
              <a:t>tego</a:t>
            </a:r>
            <a:r>
              <a:rPr lang="pl-PL" sz="3000" dirty="0"/>
              <a:t>, że znaczna część ludności została pozbawiona majątku, i że nastąpiło </a:t>
            </a:r>
            <a:r>
              <a:rPr lang="pl-PL" sz="3000" dirty="0" smtClean="0"/>
              <a:t>silne rozwarstwienie </a:t>
            </a:r>
            <a:r>
              <a:rPr lang="pl-PL" sz="3000" dirty="0"/>
              <a:t>społeczeństwa wywołujące liczne napięcia, ale również </a:t>
            </a:r>
            <a:r>
              <a:rPr lang="pl-PL" sz="3000" dirty="0" smtClean="0"/>
              <a:t>pociągnął za </a:t>
            </a:r>
            <a:r>
              <a:rPr lang="pl-PL" sz="3000" dirty="0"/>
              <a:t>sobą drugie fatalne zjawisko polegające na tym, że skromny kapitał nie </a:t>
            </a:r>
            <a:r>
              <a:rPr lang="pl-PL" sz="3000" dirty="0" smtClean="0"/>
              <a:t>został skierowany </a:t>
            </a:r>
            <a:r>
              <a:rPr lang="pl-PL" sz="3000" dirty="0"/>
              <a:t>do dziedzin najbardziej potrzebujących inwestycji. </a:t>
            </a:r>
            <a:endParaRPr lang="pl-PL" sz="3000" dirty="0" smtClean="0"/>
          </a:p>
          <a:p>
            <a:pPr marL="0" indent="0">
              <a:buNone/>
            </a:pPr>
            <a:r>
              <a:rPr lang="pl-PL" sz="3000" dirty="0" smtClean="0"/>
              <a:t>Prawdziwa treść pojęcia </a:t>
            </a:r>
            <a:r>
              <a:rPr lang="pl-PL" sz="3000" dirty="0"/>
              <a:t>»</a:t>
            </a:r>
            <a:r>
              <a:rPr lang="pl-PL" sz="3000" i="1" dirty="0"/>
              <a:t>społeczna gospodarka rynkowa</a:t>
            </a:r>
            <a:r>
              <a:rPr lang="pl-PL" sz="3000" dirty="0"/>
              <a:t>« ulega z tego punktu </a:t>
            </a:r>
            <a:r>
              <a:rPr lang="pl-PL" sz="3000" dirty="0" smtClean="0"/>
              <a:t>widzenia dalszemu</a:t>
            </a:r>
            <a:r>
              <a:rPr lang="pl-PL" sz="3000" dirty="0"/>
              <a:t> </a:t>
            </a:r>
            <a:r>
              <a:rPr lang="pl-PL" sz="3000" dirty="0" smtClean="0"/>
              <a:t>ograniczeniu</a:t>
            </a:r>
            <a:r>
              <a:rPr lang="pl-PL" sz="3000" dirty="0"/>
              <a:t>”.”</a:t>
            </a:r>
            <a:endParaRPr lang="pl-PL" sz="3000" dirty="0" smtClean="0"/>
          </a:p>
          <a:p>
            <a:pPr marL="0" indent="0">
              <a:buNone/>
            </a:pPr>
            <a:endParaRPr lang="pl-PL" dirty="0" smtClean="0"/>
          </a:p>
          <a:p>
            <a:pPr marL="0" indent="0">
              <a:buNone/>
            </a:pPr>
            <a:r>
              <a:rPr lang="pl-PL" dirty="0" smtClean="0"/>
              <a:t>								Ludwig Erhard</a:t>
            </a:r>
            <a:endParaRPr lang="pl-PL" dirty="0"/>
          </a:p>
        </p:txBody>
      </p:sp>
    </p:spTree>
    <p:extLst>
      <p:ext uri="{BB962C8B-B14F-4D97-AF65-F5344CB8AC3E}">
        <p14:creationId xmlns:p14="http://schemas.microsoft.com/office/powerpoint/2010/main" val="34361802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13347" y="417095"/>
            <a:ext cx="11405937" cy="6192252"/>
          </a:xfrm>
        </p:spPr>
        <p:txBody>
          <a:bodyPr>
            <a:normAutofit lnSpcReduction="10000"/>
          </a:bodyPr>
          <a:lstStyle/>
          <a:p>
            <a:pPr marL="0" indent="0">
              <a:buNone/>
            </a:pPr>
            <a:r>
              <a:rPr lang="pl-PL" dirty="0" smtClean="0"/>
              <a:t>„Chciałem rozwiać wszelkie ewentualne wątpliwości co do tego, że zmierzam do ukształtowania takiego ładu gospodarczego, który zapewniłby dobrobyt coraz szerszym warstwom naszego społeczeństwa. Punktem wyjścia do tego było życzenie, aby poprzez zapewnienie odpowiedniej siły nabywczej szerokim masom przezwyciężyć ostatecznie charakterystyczną dla przeszłości konserwatywną strukturę społeczeństwa. Ta hierarchiczna struktura charakteryzowała się z jednej strony występowaniem liczebnie niewielkiej warstwy wyższej, która mogła sobie pozwolić na zaspokojenie prawie każdego życzenia konsumpcyjnego, a z drugiej strony istnieniem bardzo licznej warstwy proletariackiej, dysponującej niewystarczającą siłą nabywczą.</a:t>
            </a:r>
          </a:p>
          <a:p>
            <a:pPr marL="0" indent="0">
              <a:buNone/>
            </a:pPr>
            <a:r>
              <a:rPr lang="pl-PL" dirty="0" smtClean="0"/>
              <a:t>Ukształtowanie w naszym kraju nowego ładu gospodarczego musi stworzyć przesłanki po temu, aby udało się wreszcie przezwyciężyć ten hamujący postęp stan rzeczy i wraz z tym resentymenty między biednymi i bogatymi.”</a:t>
            </a:r>
          </a:p>
          <a:p>
            <a:pPr marL="0" indent="0">
              <a:buNone/>
            </a:pPr>
            <a:endParaRPr lang="pl-PL" dirty="0" smtClean="0"/>
          </a:p>
          <a:p>
            <a:pPr marL="0" indent="0">
              <a:buNone/>
            </a:pPr>
            <a:r>
              <a:rPr lang="pl-PL" dirty="0" smtClean="0"/>
              <a:t>								Ludwig Erhard</a:t>
            </a:r>
            <a:endParaRPr lang="pl-PL" dirty="0"/>
          </a:p>
        </p:txBody>
      </p:sp>
    </p:spTree>
    <p:extLst>
      <p:ext uri="{BB962C8B-B14F-4D97-AF65-F5344CB8AC3E}">
        <p14:creationId xmlns:p14="http://schemas.microsoft.com/office/powerpoint/2010/main" val="41756503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3692" y="174057"/>
            <a:ext cx="10515600" cy="1149776"/>
          </a:xfrm>
        </p:spPr>
        <p:txBody>
          <a:bodyPr>
            <a:normAutofit fontScale="90000"/>
          </a:bodyPr>
          <a:lstStyle/>
          <a:p>
            <a:pPr algn="ctr"/>
            <a:r>
              <a:rPr lang="pl-PL" sz="4300" dirty="0" smtClean="0"/>
              <a:t>Społeczna gospodarka rynkowa jako reakcja na leseferyzm</a:t>
            </a:r>
            <a:endParaRPr lang="pl-PL" sz="4300" dirty="0"/>
          </a:p>
        </p:txBody>
      </p:sp>
      <p:sp>
        <p:nvSpPr>
          <p:cNvPr id="3" name="Symbol zastępczy zawartości 2"/>
          <p:cNvSpPr>
            <a:spLocks noGrp="1"/>
          </p:cNvSpPr>
          <p:nvPr>
            <p:ph idx="1"/>
          </p:nvPr>
        </p:nvSpPr>
        <p:spPr>
          <a:xfrm>
            <a:off x="216568" y="1957137"/>
            <a:ext cx="11654590" cy="4716379"/>
          </a:xfrm>
        </p:spPr>
        <p:txBody>
          <a:bodyPr>
            <a:normAutofit/>
          </a:bodyPr>
          <a:lstStyle/>
          <a:p>
            <a:pPr marL="0" indent="0" algn="just">
              <a:buNone/>
            </a:pPr>
            <a:r>
              <a:rPr lang="pl-PL" dirty="0" smtClean="0"/>
              <a:t>„Tym</a:t>
            </a:r>
            <a:r>
              <a:rPr lang="pl-PL" dirty="0"/>
              <a:t>, co wyróżnia Erharda oraz innych </a:t>
            </a:r>
            <a:r>
              <a:rPr lang="pl-PL" dirty="0" err="1"/>
              <a:t>ordoliberałów</a:t>
            </a:r>
            <a:r>
              <a:rPr lang="pl-PL" dirty="0"/>
              <a:t> od tradycji liberalizmu anglosaskiego, jest inne podejście do </a:t>
            </a:r>
            <a:r>
              <a:rPr lang="pl-PL" dirty="0" smtClean="0"/>
              <a:t>mechanizmu kształtowania </a:t>
            </a:r>
            <a:r>
              <a:rPr lang="pl-PL" dirty="0"/>
              <a:t>ładu społeczno-gospodarczego. Adam </a:t>
            </a:r>
            <a:r>
              <a:rPr lang="pl-PL" dirty="0" err="1"/>
              <a:t>Smith</a:t>
            </a:r>
            <a:r>
              <a:rPr lang="pl-PL" dirty="0"/>
              <a:t>, David Hume, a współcześnie Friedrich August von Hayek zdecydowanie opowiadają się za </a:t>
            </a:r>
            <a:r>
              <a:rPr lang="pl-PL" dirty="0" smtClean="0"/>
              <a:t>spontanicznym i </a:t>
            </a:r>
            <a:r>
              <a:rPr lang="pl-PL" dirty="0"/>
              <a:t>ewolucyjnym sposobem </a:t>
            </a:r>
            <a:r>
              <a:rPr lang="pl-PL" dirty="0" smtClean="0"/>
              <a:t>kształtowania instytucji</a:t>
            </a:r>
            <a:r>
              <a:rPr lang="pl-PL" dirty="0"/>
              <a:t>. Państwo w tej koncepcji </a:t>
            </a:r>
            <a:r>
              <a:rPr lang="pl-PL" dirty="0" smtClean="0"/>
              <a:t>zostaje zredukowane </a:t>
            </a:r>
            <a:r>
              <a:rPr lang="pl-PL" dirty="0"/>
              <a:t>do roli stróża nocnego. Z </a:t>
            </a:r>
            <a:r>
              <a:rPr lang="pl-PL" dirty="0" smtClean="0"/>
              <a:t>kolei </a:t>
            </a:r>
            <a:r>
              <a:rPr lang="pl-PL" dirty="0" err="1" smtClean="0"/>
              <a:t>ordoliberałowie</a:t>
            </a:r>
            <a:r>
              <a:rPr lang="pl-PL" dirty="0" smtClean="0"/>
              <a:t> </a:t>
            </a:r>
            <a:r>
              <a:rPr lang="pl-PL" dirty="0"/>
              <a:t>postrzegają państwo </a:t>
            </a:r>
            <a:r>
              <a:rPr lang="pl-PL" dirty="0" smtClean="0"/>
              <a:t>jako aktywny </a:t>
            </a:r>
            <a:r>
              <a:rPr lang="pl-PL" dirty="0"/>
              <a:t>podmiot kształtujący ład gospodarczy</a:t>
            </a:r>
            <a:r>
              <a:rPr lang="pl-PL" dirty="0" smtClean="0"/>
              <a:t>.”</a:t>
            </a:r>
          </a:p>
          <a:p>
            <a:pPr marL="0" indent="0" algn="just">
              <a:buNone/>
            </a:pPr>
            <a:endParaRPr lang="pl-PL" dirty="0" smtClean="0"/>
          </a:p>
          <a:p>
            <a:pPr marL="0" indent="0" algn="just">
              <a:buNone/>
            </a:pPr>
            <a:r>
              <a:rPr lang="pl-PL" sz="2000" dirty="0" smtClean="0"/>
              <a:t>W. Giza, </a:t>
            </a:r>
            <a:r>
              <a:rPr lang="pl-PL" sz="2000" i="1" dirty="0"/>
              <a:t>Społeczna </a:t>
            </a:r>
            <a:r>
              <a:rPr lang="pl-PL" sz="2000" i="1" dirty="0" smtClean="0"/>
              <a:t>gospodarka dla wszystkich</a:t>
            </a:r>
            <a:r>
              <a:rPr lang="pl-PL" sz="2000" dirty="0" smtClean="0"/>
              <a:t>, </a:t>
            </a:r>
            <a:r>
              <a:rPr lang="pl-PL" sz="2000" dirty="0" err="1" smtClean="0"/>
              <a:t>Pressje</a:t>
            </a:r>
            <a:r>
              <a:rPr lang="pl-PL" sz="2000" dirty="0" smtClean="0"/>
              <a:t>, 29/2012, s. 146.</a:t>
            </a:r>
            <a:endParaRPr lang="pl-PL" sz="2000" i="1" dirty="0"/>
          </a:p>
        </p:txBody>
      </p:sp>
    </p:spTree>
    <p:extLst>
      <p:ext uri="{BB962C8B-B14F-4D97-AF65-F5344CB8AC3E}">
        <p14:creationId xmlns:p14="http://schemas.microsoft.com/office/powerpoint/2010/main" val="23158515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4303" y="326457"/>
            <a:ext cx="9206792" cy="1149776"/>
          </a:xfrm>
        </p:spPr>
        <p:txBody>
          <a:bodyPr>
            <a:normAutofit fontScale="90000"/>
          </a:bodyPr>
          <a:lstStyle/>
          <a:p>
            <a:pPr algn="ctr"/>
            <a:r>
              <a:rPr lang="pl-PL" sz="4300" dirty="0" smtClean="0"/>
              <a:t>Społeczna gospodarka rynkowa jako negacja planowania gospodarczego</a:t>
            </a:r>
            <a:endParaRPr lang="pl-PL" sz="4300" dirty="0"/>
          </a:p>
        </p:txBody>
      </p:sp>
      <p:sp>
        <p:nvSpPr>
          <p:cNvPr id="3" name="Symbol zastępczy zawartości 2"/>
          <p:cNvSpPr>
            <a:spLocks noGrp="1"/>
          </p:cNvSpPr>
          <p:nvPr>
            <p:ph idx="1"/>
          </p:nvPr>
        </p:nvSpPr>
        <p:spPr>
          <a:xfrm>
            <a:off x="290193" y="3585411"/>
            <a:ext cx="10836323" cy="3150836"/>
          </a:xfrm>
        </p:spPr>
        <p:txBody>
          <a:bodyPr>
            <a:normAutofit/>
          </a:bodyPr>
          <a:lstStyle/>
          <a:p>
            <a:pPr marL="0" indent="0" algn="just">
              <a:buNone/>
            </a:pPr>
            <a:r>
              <a:rPr lang="pl-PL" sz="2600" dirty="0"/>
              <a:t>„Jeżeli ktoś zgodnie ze sposobem myślenia charakterystycznym dla gospodarki planowej wierzył, że los narodu można na wiele lat na przód określić za pomocą bilansów surowców lub innych danych statystycznych, to był bezgranicznym fantastą. Politycy i urzędnicy myślący o gospodarce w sposób mechanistyczny i </a:t>
            </a:r>
            <a:r>
              <a:rPr lang="pl-PL" sz="2600" dirty="0" err="1"/>
              <a:t>dyrygistyczny</a:t>
            </a:r>
            <a:r>
              <a:rPr lang="pl-PL" sz="2600" dirty="0"/>
              <a:t> nie mają najmniejszego wyobrażenia, jaką dynamiczną siłę można wyzwolić w sytuacji, gdy naród znowu uświadomi sobie wartość i dostojeństwo wolności.”</a:t>
            </a:r>
            <a:endParaRPr lang="pl-PL" sz="2000" dirty="0" smtClean="0"/>
          </a:p>
          <a:p>
            <a:pPr marL="0" indent="0" algn="just">
              <a:buNone/>
            </a:pPr>
            <a:r>
              <a:rPr lang="pl-PL" sz="2000" dirty="0" smtClean="0"/>
              <a:t>L. Erhard, </a:t>
            </a:r>
            <a:r>
              <a:rPr lang="pl-PL" sz="2000" i="1" dirty="0" smtClean="0"/>
              <a:t>Dobrobyt dla wszystkich</a:t>
            </a:r>
            <a:endParaRPr lang="pl-PL" sz="2000" i="1" dirty="0"/>
          </a:p>
        </p:txBody>
      </p:sp>
      <p:pic>
        <p:nvPicPr>
          <p:cNvPr id="4" name="Obraz 3"/>
          <p:cNvPicPr>
            <a:picLocks noChangeAspect="1"/>
          </p:cNvPicPr>
          <p:nvPr/>
        </p:nvPicPr>
        <p:blipFill>
          <a:blip r:embed="rId2"/>
          <a:stretch>
            <a:fillRect/>
          </a:stretch>
        </p:blipFill>
        <p:spPr>
          <a:xfrm>
            <a:off x="9561095" y="174057"/>
            <a:ext cx="2447191" cy="3476124"/>
          </a:xfrm>
          <a:prstGeom prst="rect">
            <a:avLst/>
          </a:prstGeom>
        </p:spPr>
      </p:pic>
    </p:spTree>
    <p:extLst>
      <p:ext uri="{BB962C8B-B14F-4D97-AF65-F5344CB8AC3E}">
        <p14:creationId xmlns:p14="http://schemas.microsoft.com/office/powerpoint/2010/main" val="27368951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3692" y="174057"/>
            <a:ext cx="7843213" cy="1149776"/>
          </a:xfrm>
        </p:spPr>
        <p:txBody>
          <a:bodyPr>
            <a:normAutofit fontScale="90000"/>
          </a:bodyPr>
          <a:lstStyle/>
          <a:p>
            <a:pPr algn="ctr"/>
            <a:r>
              <a:rPr lang="pl-PL" sz="4300" dirty="0" smtClean="0"/>
              <a:t>Społeczna gospodarka rynkowa jako negacja planowania gospodarczego</a:t>
            </a:r>
            <a:endParaRPr lang="pl-PL" sz="4300" dirty="0"/>
          </a:p>
        </p:txBody>
      </p:sp>
      <p:sp>
        <p:nvSpPr>
          <p:cNvPr id="3" name="Symbol zastępczy zawartości 2"/>
          <p:cNvSpPr>
            <a:spLocks noGrp="1"/>
          </p:cNvSpPr>
          <p:nvPr>
            <p:ph idx="1"/>
          </p:nvPr>
        </p:nvSpPr>
        <p:spPr>
          <a:xfrm>
            <a:off x="498741" y="2919663"/>
            <a:ext cx="10836323" cy="3864710"/>
          </a:xfrm>
        </p:spPr>
        <p:txBody>
          <a:bodyPr>
            <a:normAutofit/>
          </a:bodyPr>
          <a:lstStyle/>
          <a:p>
            <a:pPr marL="0" indent="0" algn="just">
              <a:buNone/>
            </a:pPr>
            <a:r>
              <a:rPr lang="pl-PL" sz="2600" dirty="0"/>
              <a:t>„Nie jest możliwe sterowanie gospodarką z dwóch stron. Nie można bowiem oczekiwać, że z jednej strony władze za pomocą określonych przez nie kryteriów sterować będą strumieniem towarów i jednocześnie z drugiej strony następować będzie inny podział towarów w wyniku naturalnego popytu zgłaszanego przez każdego pojedynczego obywatela, jako rezultat nieskrepowanej decyzji opartej na swobodnym wyborze konsumpcji. </a:t>
            </a:r>
            <a:endParaRPr lang="pl-PL" sz="2600" dirty="0" smtClean="0"/>
          </a:p>
          <a:p>
            <a:pPr marL="0" indent="0" algn="just">
              <a:buNone/>
            </a:pPr>
            <a:r>
              <a:rPr lang="pl-PL" sz="2600" dirty="0" smtClean="0"/>
              <a:t>Ja </a:t>
            </a:r>
            <a:r>
              <a:rPr lang="pl-PL" sz="2600" dirty="0"/>
              <a:t>zaś odrzucam zasadę centralnego planowania i sterowania zdecydowanie wszędzie tam, gdzie od rana do nocy utrudnia ona życie poszczególnym obywatelom - konsumentom bądź producentom</a:t>
            </a:r>
            <a:r>
              <a:rPr lang="pl-PL" sz="2600" dirty="0" smtClean="0"/>
              <a:t>.”</a:t>
            </a:r>
            <a:endParaRPr lang="pl-PL" sz="2000" dirty="0" smtClean="0"/>
          </a:p>
          <a:p>
            <a:pPr marL="0" indent="0" algn="just">
              <a:buNone/>
            </a:pPr>
            <a:r>
              <a:rPr lang="pl-PL" sz="2000" dirty="0" smtClean="0"/>
              <a:t>L. Erhard, </a:t>
            </a:r>
            <a:r>
              <a:rPr lang="pl-PL" sz="2000" i="1" dirty="0" smtClean="0"/>
              <a:t>Dobrobyt dla wszystkich</a:t>
            </a:r>
            <a:endParaRPr lang="pl-PL" sz="2000" i="1" dirty="0"/>
          </a:p>
        </p:txBody>
      </p:sp>
      <p:pic>
        <p:nvPicPr>
          <p:cNvPr id="4" name="Obraz 3"/>
          <p:cNvPicPr>
            <a:picLocks noChangeAspect="1"/>
          </p:cNvPicPr>
          <p:nvPr/>
        </p:nvPicPr>
        <p:blipFill>
          <a:blip r:embed="rId2"/>
          <a:stretch>
            <a:fillRect/>
          </a:stretch>
        </p:blipFill>
        <p:spPr>
          <a:xfrm>
            <a:off x="9978190" y="0"/>
            <a:ext cx="1995445" cy="2834439"/>
          </a:xfrm>
          <a:prstGeom prst="rect">
            <a:avLst/>
          </a:prstGeom>
        </p:spPr>
      </p:pic>
    </p:spTree>
    <p:extLst>
      <p:ext uri="{BB962C8B-B14F-4D97-AF65-F5344CB8AC3E}">
        <p14:creationId xmlns:p14="http://schemas.microsoft.com/office/powerpoint/2010/main" val="1964235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42534" y="399325"/>
            <a:ext cx="8974182" cy="1149776"/>
          </a:xfrm>
        </p:spPr>
        <p:txBody>
          <a:bodyPr>
            <a:normAutofit fontScale="90000"/>
          </a:bodyPr>
          <a:lstStyle/>
          <a:p>
            <a:pPr algn="ctr"/>
            <a:r>
              <a:rPr lang="pl-PL" sz="4300" dirty="0" smtClean="0"/>
              <a:t>Promocja konkurencji i przedsiębiorczości</a:t>
            </a:r>
            <a:endParaRPr lang="pl-PL" sz="4300" dirty="0"/>
          </a:p>
        </p:txBody>
      </p:sp>
      <p:sp>
        <p:nvSpPr>
          <p:cNvPr id="3" name="Symbol zastępczy zawartości 2"/>
          <p:cNvSpPr>
            <a:spLocks noGrp="1"/>
          </p:cNvSpPr>
          <p:nvPr>
            <p:ph idx="1"/>
          </p:nvPr>
        </p:nvSpPr>
        <p:spPr>
          <a:xfrm>
            <a:off x="346999" y="3498616"/>
            <a:ext cx="11588986" cy="3247089"/>
          </a:xfrm>
        </p:spPr>
        <p:txBody>
          <a:bodyPr>
            <a:normAutofit lnSpcReduction="10000"/>
          </a:bodyPr>
          <a:lstStyle/>
          <a:p>
            <a:pPr marL="0" indent="0" algn="just">
              <a:buNone/>
            </a:pPr>
            <a:r>
              <a:rPr lang="pl-PL" sz="2600" dirty="0"/>
              <a:t>„Najbardziej obiecującym środkiem do osiągnięcia i zapewnienia każdemu dobrobytu jest konkurencja. Tylko ona prowadzi do tego, że postęp gospodarczy umożliwia osiąganie korzyści wszystkim ludziom, szczególnie jako konsumentom, a ponadto konkurencja eliminuje wszystkie przywileje, które nie wynikają bezpośrednio z wyższej produktywności pracy.</a:t>
            </a:r>
          </a:p>
          <a:p>
            <a:pPr marL="0" indent="0" algn="just">
              <a:buNone/>
            </a:pPr>
            <a:r>
              <a:rPr lang="pl-PL" sz="2600" dirty="0"/>
              <a:t>Droga poprzez konkurencję prowadzi w najlepszym tego słowa znaczeniu do socjalizacji postępu i zysków, a do tego jeszcze wspiera indywidualną przedsiębiorczość.”</a:t>
            </a:r>
            <a:endParaRPr lang="pl-PL" sz="2000" dirty="0" smtClean="0"/>
          </a:p>
          <a:p>
            <a:pPr marL="0" indent="0" algn="just">
              <a:buNone/>
            </a:pPr>
            <a:r>
              <a:rPr lang="pl-PL" sz="2000" dirty="0" smtClean="0"/>
              <a:t>L. Erhard, </a:t>
            </a:r>
            <a:r>
              <a:rPr lang="pl-PL" sz="2000" i="1" dirty="0" smtClean="0"/>
              <a:t>Dobrobyt dla wszystkich</a:t>
            </a:r>
            <a:endParaRPr lang="pl-PL" sz="2000" i="1" dirty="0"/>
          </a:p>
        </p:txBody>
      </p:sp>
      <p:pic>
        <p:nvPicPr>
          <p:cNvPr id="4" name="Obraz 3"/>
          <p:cNvPicPr>
            <a:picLocks noChangeAspect="1"/>
          </p:cNvPicPr>
          <p:nvPr/>
        </p:nvPicPr>
        <p:blipFill>
          <a:blip r:embed="rId2"/>
          <a:stretch>
            <a:fillRect/>
          </a:stretch>
        </p:blipFill>
        <p:spPr>
          <a:xfrm>
            <a:off x="9942420" y="399325"/>
            <a:ext cx="1993565" cy="2834886"/>
          </a:xfrm>
          <a:prstGeom prst="rect">
            <a:avLst/>
          </a:prstGeom>
        </p:spPr>
      </p:pic>
    </p:spTree>
    <p:extLst>
      <p:ext uri="{BB962C8B-B14F-4D97-AF65-F5344CB8AC3E}">
        <p14:creationId xmlns:p14="http://schemas.microsoft.com/office/powerpoint/2010/main" val="7567215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174056"/>
            <a:ext cx="9224211" cy="2095901"/>
          </a:xfrm>
        </p:spPr>
        <p:txBody>
          <a:bodyPr>
            <a:normAutofit/>
          </a:bodyPr>
          <a:lstStyle/>
          <a:p>
            <a:pPr algn="ctr"/>
            <a:r>
              <a:rPr lang="pl-PL" sz="4300" dirty="0" smtClean="0"/>
              <a:t>Alternatywna dla dotychczasowych koncepcja rozwiązania „kwestii społecznej” (nierówności społecznych)</a:t>
            </a:r>
            <a:endParaRPr lang="pl-PL" sz="4300" i="1" dirty="0"/>
          </a:p>
        </p:txBody>
      </p:sp>
      <p:sp>
        <p:nvSpPr>
          <p:cNvPr id="3" name="Symbol zastępczy zawartości 2"/>
          <p:cNvSpPr>
            <a:spLocks noGrp="1"/>
          </p:cNvSpPr>
          <p:nvPr>
            <p:ph idx="1"/>
          </p:nvPr>
        </p:nvSpPr>
        <p:spPr>
          <a:xfrm>
            <a:off x="200526" y="3779642"/>
            <a:ext cx="11895221" cy="2812225"/>
          </a:xfrm>
        </p:spPr>
        <p:txBody>
          <a:bodyPr>
            <a:normAutofit/>
          </a:bodyPr>
          <a:lstStyle/>
          <a:p>
            <a:pPr marL="0" indent="0" algn="just">
              <a:buNone/>
            </a:pPr>
            <a:r>
              <a:rPr lang="pl-PL" sz="2600" dirty="0" smtClean="0"/>
              <a:t>„(…) kwestię </a:t>
            </a:r>
            <a:r>
              <a:rPr lang="pl-PL" sz="2600" dirty="0"/>
              <a:t>socjalną </a:t>
            </a:r>
            <a:r>
              <a:rPr lang="pl-PL" sz="2600" dirty="0" smtClean="0"/>
              <a:t>[</a:t>
            </a:r>
            <a:r>
              <a:rPr lang="pl-PL" sz="2600" i="1" dirty="0" smtClean="0"/>
              <a:t>można</a:t>
            </a:r>
            <a:r>
              <a:rPr lang="pl-PL" sz="2600" dirty="0"/>
              <a:t>] rozwiązać tylko dzięki dostatecznie</a:t>
            </a:r>
          </a:p>
          <a:p>
            <a:pPr marL="0" indent="0" algn="just">
              <a:buNone/>
            </a:pPr>
            <a:r>
              <a:rPr lang="pl-PL" sz="2600" dirty="0"/>
              <a:t>wolnemu porządkowi gospodarczemu. Tym samym kwestia społeczna</a:t>
            </a:r>
          </a:p>
          <a:p>
            <a:pPr marL="0" indent="0" algn="just">
              <a:buNone/>
            </a:pPr>
            <a:r>
              <a:rPr lang="pl-PL" sz="2600" dirty="0"/>
              <a:t>jest częścią większej kwestii, jaką jest dostatecznie wolny porządek</a:t>
            </a:r>
          </a:p>
          <a:p>
            <a:pPr marL="0" indent="0" algn="just">
              <a:buNone/>
            </a:pPr>
            <a:r>
              <a:rPr lang="pl-PL" sz="2600" dirty="0"/>
              <a:t>gospodarczy. To właśnie powody społeczne zmuszają do obrania porządku</a:t>
            </a:r>
          </a:p>
          <a:p>
            <a:pPr marL="0" indent="0" algn="just">
              <a:buNone/>
            </a:pPr>
            <a:r>
              <a:rPr lang="pl-PL" sz="2600" dirty="0"/>
              <a:t>opartego na konkurencji”</a:t>
            </a:r>
            <a:endParaRPr lang="pl-PL" sz="2000" dirty="0" smtClean="0"/>
          </a:p>
          <a:p>
            <a:pPr marL="0" indent="0" algn="just">
              <a:buNone/>
            </a:pPr>
            <a:r>
              <a:rPr lang="pl-PL" sz="2000" dirty="0" smtClean="0"/>
              <a:t>L. Erhard, </a:t>
            </a:r>
            <a:r>
              <a:rPr lang="pl-PL" sz="2000" i="1" dirty="0" smtClean="0"/>
              <a:t>Dobrobyt dla wszystkich</a:t>
            </a:r>
            <a:endParaRPr lang="pl-PL" sz="2000" i="1" dirty="0"/>
          </a:p>
        </p:txBody>
      </p:sp>
      <p:pic>
        <p:nvPicPr>
          <p:cNvPr id="4" name="Obraz 3"/>
          <p:cNvPicPr>
            <a:picLocks noChangeAspect="1"/>
          </p:cNvPicPr>
          <p:nvPr/>
        </p:nvPicPr>
        <p:blipFill>
          <a:blip r:embed="rId2"/>
          <a:stretch>
            <a:fillRect/>
          </a:stretch>
        </p:blipFill>
        <p:spPr>
          <a:xfrm>
            <a:off x="10016122" y="944757"/>
            <a:ext cx="1993565" cy="2834886"/>
          </a:xfrm>
          <a:prstGeom prst="rect">
            <a:avLst/>
          </a:prstGeom>
        </p:spPr>
      </p:pic>
    </p:spTree>
    <p:extLst>
      <p:ext uri="{BB962C8B-B14F-4D97-AF65-F5344CB8AC3E}">
        <p14:creationId xmlns:p14="http://schemas.microsoft.com/office/powerpoint/2010/main" val="5480568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3692" y="174057"/>
            <a:ext cx="9022308" cy="1149776"/>
          </a:xfrm>
        </p:spPr>
        <p:txBody>
          <a:bodyPr>
            <a:normAutofit fontScale="90000"/>
          </a:bodyPr>
          <a:lstStyle/>
          <a:p>
            <a:pPr algn="ctr"/>
            <a:r>
              <a:rPr lang="pl-PL" sz="4300" dirty="0" smtClean="0"/>
              <a:t>Zagrożenia dla wolnej konkurencji ze strony… wolnego rynku (sic!)</a:t>
            </a:r>
            <a:endParaRPr lang="pl-PL" sz="4300" dirty="0"/>
          </a:p>
        </p:txBody>
      </p:sp>
      <p:sp>
        <p:nvSpPr>
          <p:cNvPr id="3" name="Symbol zastępczy zawartości 2"/>
          <p:cNvSpPr>
            <a:spLocks noGrp="1"/>
          </p:cNvSpPr>
          <p:nvPr>
            <p:ph idx="1"/>
          </p:nvPr>
        </p:nvSpPr>
        <p:spPr>
          <a:xfrm>
            <a:off x="266130" y="3513221"/>
            <a:ext cx="11629091" cy="3423552"/>
          </a:xfrm>
        </p:spPr>
        <p:txBody>
          <a:bodyPr>
            <a:normAutofit lnSpcReduction="10000"/>
          </a:bodyPr>
          <a:lstStyle/>
          <a:p>
            <a:pPr marL="0" indent="0" algn="just">
              <a:buNone/>
            </a:pPr>
            <a:r>
              <a:rPr lang="pl-PL" sz="2600" dirty="0"/>
              <a:t>„Niebezpieczeństwo naruszania zasad konkurencji zagraża, można powiedzieć, nieustannie i z najrozmaitszych stron. Stąd też jednym z najważniejszych zadań państwa, bazującego na wolnościowym porządku społecznym, jest zagwarantowanie utrzymania wolnej </a:t>
            </a:r>
            <a:r>
              <a:rPr lang="pl-PL" sz="2600" dirty="0" smtClean="0"/>
              <a:t>konkurencji (…)</a:t>
            </a:r>
          </a:p>
          <a:p>
            <a:pPr marL="0" indent="0" algn="just">
              <a:buNone/>
            </a:pPr>
            <a:r>
              <a:rPr lang="pl-PL" sz="2600" dirty="0"/>
              <a:t>Przedsiębiorcy, którzy wskazując na współczesne tendencje w rozwoju gospodarki domagają się prawa do zakładania karteli, upodabniają się do tych socjaldemokratów, którzy z rozwoju automatyzacji wyciągają wniosek o konieczności państwowego planowania gospodarczego.”</a:t>
            </a:r>
            <a:endParaRPr lang="pl-PL" sz="2000" dirty="0" smtClean="0"/>
          </a:p>
          <a:p>
            <a:pPr marL="0" indent="0" algn="just">
              <a:buNone/>
            </a:pPr>
            <a:r>
              <a:rPr lang="pl-PL" sz="2000" dirty="0" smtClean="0"/>
              <a:t>L. Erhard, </a:t>
            </a:r>
            <a:r>
              <a:rPr lang="pl-PL" sz="2000" i="1" dirty="0" smtClean="0"/>
              <a:t>Dobrobyt dla wszystkich</a:t>
            </a:r>
            <a:endParaRPr lang="pl-PL" sz="2000" i="1" dirty="0"/>
          </a:p>
        </p:txBody>
      </p:sp>
      <p:pic>
        <p:nvPicPr>
          <p:cNvPr id="4" name="Obraz 3"/>
          <p:cNvPicPr>
            <a:picLocks noChangeAspect="1"/>
          </p:cNvPicPr>
          <p:nvPr/>
        </p:nvPicPr>
        <p:blipFill>
          <a:blip r:embed="rId2"/>
          <a:stretch>
            <a:fillRect/>
          </a:stretch>
        </p:blipFill>
        <p:spPr>
          <a:xfrm>
            <a:off x="9906000" y="407347"/>
            <a:ext cx="1993565" cy="2834886"/>
          </a:xfrm>
          <a:prstGeom prst="rect">
            <a:avLst/>
          </a:prstGeom>
        </p:spPr>
      </p:pic>
    </p:spTree>
    <p:extLst>
      <p:ext uri="{BB962C8B-B14F-4D97-AF65-F5344CB8AC3E}">
        <p14:creationId xmlns:p14="http://schemas.microsoft.com/office/powerpoint/2010/main" val="32327629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4300" dirty="0" smtClean="0"/>
              <a:t>Szkoła </a:t>
            </a:r>
            <a:r>
              <a:rPr lang="pl-PL" sz="4300" dirty="0"/>
              <a:t>F</a:t>
            </a:r>
            <a:r>
              <a:rPr lang="pl-PL" sz="4300" dirty="0" smtClean="0"/>
              <a:t>ryburska</a:t>
            </a:r>
            <a:endParaRPr lang="pl-PL" sz="4300" dirty="0"/>
          </a:p>
        </p:txBody>
      </p:sp>
      <p:sp>
        <p:nvSpPr>
          <p:cNvPr id="5" name="Symbol zastępczy zawartości 2"/>
          <p:cNvSpPr>
            <a:spLocks noGrp="1"/>
          </p:cNvSpPr>
          <p:nvPr>
            <p:ph idx="1"/>
          </p:nvPr>
        </p:nvSpPr>
        <p:spPr>
          <a:xfrm>
            <a:off x="723330" y="1997242"/>
            <a:ext cx="10836323" cy="4594626"/>
          </a:xfrm>
        </p:spPr>
        <p:txBody>
          <a:bodyPr>
            <a:normAutofit/>
          </a:bodyPr>
          <a:lstStyle/>
          <a:p>
            <a:pPr marL="0" indent="0" algn="just">
              <a:buNone/>
            </a:pPr>
            <a:r>
              <a:rPr lang="pl-PL" sz="2600" dirty="0" smtClean="0"/>
              <a:t>„(…) bezpośrednim źródłem koncepcji było stanowisko neoliberalnej szkoły fryburskiej, wyrażane od 1937 r., kiedy to profesorowie ekonomii, wśród nich Walter </a:t>
            </a:r>
            <a:r>
              <a:rPr lang="pl-PL" sz="2600" dirty="0" err="1" smtClean="0"/>
              <a:t>Eucken</a:t>
            </a:r>
            <a:r>
              <a:rPr lang="pl-PL" sz="2600" dirty="0" smtClean="0"/>
              <a:t> (1891-1950), zaczęli wydawać serię pod programowym tytułem „</a:t>
            </a:r>
            <a:r>
              <a:rPr lang="pl-PL" sz="2600" i="1" dirty="0" smtClean="0"/>
              <a:t>Porządek gospodarczy</a:t>
            </a:r>
            <a:r>
              <a:rPr lang="pl-PL" sz="2600" dirty="0" smtClean="0"/>
              <a:t>”. </a:t>
            </a:r>
          </a:p>
          <a:p>
            <a:pPr marL="0" indent="0" algn="just">
              <a:buNone/>
            </a:pPr>
            <a:r>
              <a:rPr lang="pl-PL" sz="2600" dirty="0" err="1" smtClean="0"/>
              <a:t>Eucken</a:t>
            </a:r>
            <a:r>
              <a:rPr lang="pl-PL" sz="2600" dirty="0" smtClean="0"/>
              <a:t> zwracał szczególną uwagę na wolną konkurencję, stąd też ważne było również dla niego zapobieganie tworzeniu jakichkolwiek monopoli. Był jednym z pierwszych, którzy wśród funkcji państwa w odniesieniu do gospodarki wskazywali zapewnienie ochrony środowiska. Istotne miejsce w jego myśli zajmowało zapewnienie partnerstwa społecznego – ale nie współdecydowania pracowników i pracodawców.”</a:t>
            </a:r>
            <a:endParaRPr lang="pl-PL" sz="2000" dirty="0" smtClean="0"/>
          </a:p>
          <a:p>
            <a:pPr marL="0" indent="0" algn="just">
              <a:buNone/>
            </a:pPr>
            <a:r>
              <a:rPr lang="pl-PL" sz="2000" dirty="0" smtClean="0"/>
              <a:t>H. Izdebski, </a:t>
            </a:r>
            <a:r>
              <a:rPr lang="pl-PL" sz="2000" i="1" dirty="0" smtClean="0"/>
              <a:t>Fundamenty współczesnych państw</a:t>
            </a:r>
            <a:r>
              <a:rPr lang="pl-PL" sz="2000" dirty="0" smtClean="0"/>
              <a:t>, Warszawa 2007, s. 134.</a:t>
            </a:r>
            <a:endParaRPr lang="pl-PL" sz="2000" i="1" dirty="0"/>
          </a:p>
        </p:txBody>
      </p:sp>
    </p:spTree>
    <p:extLst>
      <p:ext uri="{BB962C8B-B14F-4D97-AF65-F5344CB8AC3E}">
        <p14:creationId xmlns:p14="http://schemas.microsoft.com/office/powerpoint/2010/main" val="2985964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3692" y="174057"/>
            <a:ext cx="10515600" cy="1149776"/>
          </a:xfrm>
        </p:spPr>
        <p:txBody>
          <a:bodyPr>
            <a:normAutofit fontScale="90000"/>
          </a:bodyPr>
          <a:lstStyle/>
          <a:p>
            <a:pPr algn="ctr"/>
            <a:r>
              <a:rPr lang="pl-PL" sz="4300" dirty="0" smtClean="0"/>
              <a:t>Dobro wspólne i niebezpieczeństwo ze strony </a:t>
            </a:r>
            <a:r>
              <a:rPr lang="pl-PL" sz="4300" i="1" dirty="0" err="1" smtClean="0"/>
              <a:t>lobbies</a:t>
            </a:r>
            <a:endParaRPr lang="pl-PL" sz="4300" i="1" dirty="0"/>
          </a:p>
        </p:txBody>
      </p:sp>
      <p:sp>
        <p:nvSpPr>
          <p:cNvPr id="3" name="Symbol zastępczy zawartości 2"/>
          <p:cNvSpPr>
            <a:spLocks noGrp="1"/>
          </p:cNvSpPr>
          <p:nvPr>
            <p:ph idx="1"/>
          </p:nvPr>
        </p:nvSpPr>
        <p:spPr>
          <a:xfrm>
            <a:off x="200526" y="3779643"/>
            <a:ext cx="11895221" cy="2812225"/>
          </a:xfrm>
        </p:spPr>
        <p:txBody>
          <a:bodyPr>
            <a:normAutofit/>
          </a:bodyPr>
          <a:lstStyle/>
          <a:p>
            <a:pPr marL="0" indent="0" algn="just">
              <a:buNone/>
            </a:pPr>
            <a:r>
              <a:rPr lang="pl-PL" dirty="0"/>
              <a:t>„Wolność bez poczucia więzi z całością i bez odpowiedzialności prowadzi bowiem do zwyrodnienia i </a:t>
            </a:r>
            <a:r>
              <a:rPr lang="pl-PL" dirty="0" smtClean="0"/>
              <a:t>chaosu. (…)</a:t>
            </a:r>
          </a:p>
          <a:p>
            <a:pPr marL="0" indent="0" algn="just">
              <a:buNone/>
            </a:pPr>
            <a:r>
              <a:rPr lang="pl-PL" dirty="0"/>
              <a:t>związki zawodowe powinny sobie stale zadawać pytanie, czy poprzez ich aktywną politykę płac, nie sprzyjają przypadkiem interesom nieodpowiedzialnych spekulantów”</a:t>
            </a:r>
            <a:endParaRPr lang="pl-PL" dirty="0" smtClean="0"/>
          </a:p>
          <a:p>
            <a:pPr marL="0" indent="0" algn="just">
              <a:buNone/>
            </a:pPr>
            <a:r>
              <a:rPr lang="pl-PL" sz="2000" dirty="0" smtClean="0"/>
              <a:t>L. Erhard, </a:t>
            </a:r>
            <a:r>
              <a:rPr lang="pl-PL" sz="2000" i="1" dirty="0" smtClean="0"/>
              <a:t>Dobrobyt dla wszystkich</a:t>
            </a:r>
            <a:endParaRPr lang="pl-PL" sz="2000" i="1" dirty="0"/>
          </a:p>
        </p:txBody>
      </p:sp>
      <p:pic>
        <p:nvPicPr>
          <p:cNvPr id="4" name="Obraz 3"/>
          <p:cNvPicPr>
            <a:picLocks noChangeAspect="1"/>
          </p:cNvPicPr>
          <p:nvPr/>
        </p:nvPicPr>
        <p:blipFill>
          <a:blip r:embed="rId2"/>
          <a:stretch>
            <a:fillRect/>
          </a:stretch>
        </p:blipFill>
        <p:spPr>
          <a:xfrm>
            <a:off x="10016122" y="944757"/>
            <a:ext cx="1993565" cy="2834886"/>
          </a:xfrm>
          <a:prstGeom prst="rect">
            <a:avLst/>
          </a:prstGeom>
        </p:spPr>
      </p:pic>
    </p:spTree>
    <p:extLst>
      <p:ext uri="{BB962C8B-B14F-4D97-AF65-F5344CB8AC3E}">
        <p14:creationId xmlns:p14="http://schemas.microsoft.com/office/powerpoint/2010/main" val="3823436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3692" y="174057"/>
            <a:ext cx="10515600" cy="1149776"/>
          </a:xfrm>
        </p:spPr>
        <p:txBody>
          <a:bodyPr>
            <a:normAutofit/>
          </a:bodyPr>
          <a:lstStyle/>
          <a:p>
            <a:pPr algn="ctr"/>
            <a:r>
              <a:rPr lang="pl-PL" sz="4300" dirty="0" smtClean="0"/>
              <a:t>Opinie o Erhardzie</a:t>
            </a:r>
            <a:endParaRPr lang="pl-PL" sz="4300" dirty="0"/>
          </a:p>
        </p:txBody>
      </p:sp>
      <p:sp>
        <p:nvSpPr>
          <p:cNvPr id="3" name="Symbol zastępczy zawartości 2"/>
          <p:cNvSpPr>
            <a:spLocks noGrp="1"/>
          </p:cNvSpPr>
          <p:nvPr>
            <p:ph idx="1"/>
          </p:nvPr>
        </p:nvSpPr>
        <p:spPr>
          <a:xfrm>
            <a:off x="360947" y="1636295"/>
            <a:ext cx="11710737" cy="4940968"/>
          </a:xfrm>
        </p:spPr>
        <p:txBody>
          <a:bodyPr>
            <a:normAutofit lnSpcReduction="10000"/>
          </a:bodyPr>
          <a:lstStyle/>
          <a:p>
            <a:pPr marL="0" indent="0">
              <a:buNone/>
            </a:pPr>
            <a:r>
              <a:rPr lang="pl-PL" dirty="0" smtClean="0"/>
              <a:t>„Niemcy miały po wojnie to niebywałe szczęście, że na najważniejszym stanowisku w gospodarce znalazł się prawdziwy „talent wrodzony”. Wśród wielu ekonomistów, których spotkałem w moim życiu i wśród których duża liczba teoretycznie była być może bardziej interesująca od niego, nie zetknąłem się jednak z nikim, kto miałby tak rozwinięty jak Ludwig Erhard instynkt dotyczący wyboru tego, co jest prawidłowe. Ludwig Erhard ma – z mojego punktu widzenia jako </a:t>
            </a:r>
            <a:r>
              <a:rPr lang="pl-PL" dirty="0" err="1" smtClean="0"/>
              <a:t>oberwatora</a:t>
            </a:r>
            <a:r>
              <a:rPr lang="pl-PL" dirty="0" smtClean="0"/>
              <a:t> z zewnątrz – o wiele większe zasługi dla odbudowy wolnego społeczeństwa w Niemczech, niż mu się przypisuje w samych Niemczech, a także za granicą.”</a:t>
            </a:r>
          </a:p>
          <a:p>
            <a:pPr marL="0" indent="0" algn="r">
              <a:buNone/>
            </a:pPr>
            <a:r>
              <a:rPr lang="pl-PL" sz="2600" dirty="0" smtClean="0"/>
              <a:t>Friedrich August von Hayek</a:t>
            </a:r>
            <a:endParaRPr lang="pl-PL" sz="2600" dirty="0"/>
          </a:p>
          <a:p>
            <a:pPr marL="0" indent="0">
              <a:buNone/>
            </a:pPr>
            <a:endParaRPr lang="pl-PL" sz="2000" dirty="0"/>
          </a:p>
          <a:p>
            <a:pPr marL="0" indent="0">
              <a:buNone/>
            </a:pPr>
            <a:endParaRPr lang="pl-PL" sz="2000" dirty="0" smtClean="0"/>
          </a:p>
          <a:p>
            <a:pPr marL="0" indent="0">
              <a:buNone/>
            </a:pPr>
            <a:r>
              <a:rPr lang="pl-PL" sz="1800" dirty="0" smtClean="0"/>
              <a:t>G. </a:t>
            </a:r>
            <a:r>
              <a:rPr lang="pl-PL" sz="1800" dirty="0" err="1" smtClean="0"/>
              <a:t>Haberman</a:t>
            </a:r>
            <a:r>
              <a:rPr lang="pl-PL" sz="1800" dirty="0" smtClean="0"/>
              <a:t>, </a:t>
            </a:r>
            <a:r>
              <a:rPr lang="pl-PL" sz="1800" i="1" dirty="0" err="1" smtClean="0"/>
              <a:t>Vision</a:t>
            </a:r>
            <a:r>
              <a:rPr lang="pl-PL" sz="1800" i="1" dirty="0" smtClean="0"/>
              <a:t> </a:t>
            </a:r>
            <a:r>
              <a:rPr lang="pl-PL" sz="1800" i="1" dirty="0" err="1" smtClean="0"/>
              <a:t>und</a:t>
            </a:r>
            <a:r>
              <a:rPr lang="pl-PL" sz="1800" i="1" dirty="0" smtClean="0"/>
              <a:t> </a:t>
            </a:r>
            <a:r>
              <a:rPr lang="pl-PL" sz="1800" i="1" dirty="0" err="1" smtClean="0"/>
              <a:t>Tat</a:t>
            </a:r>
            <a:r>
              <a:rPr lang="pl-PL" sz="1800" dirty="0" smtClean="0"/>
              <a:t>, Dusseldorf 2000, s. 195.</a:t>
            </a:r>
            <a:endParaRPr lang="pl-PL" sz="1800" i="1" dirty="0"/>
          </a:p>
        </p:txBody>
      </p:sp>
    </p:spTree>
    <p:extLst>
      <p:ext uri="{BB962C8B-B14F-4D97-AF65-F5344CB8AC3E}">
        <p14:creationId xmlns:p14="http://schemas.microsoft.com/office/powerpoint/2010/main" val="6297560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58253" y="300957"/>
            <a:ext cx="8197516" cy="1325563"/>
          </a:xfrm>
        </p:spPr>
        <p:txBody>
          <a:bodyPr>
            <a:normAutofit/>
          </a:bodyPr>
          <a:lstStyle/>
          <a:p>
            <a:pPr algn="ctr"/>
            <a:r>
              <a:rPr lang="pl-PL" sz="4300" dirty="0"/>
              <a:t>Alfred </a:t>
            </a:r>
            <a:r>
              <a:rPr lang="pl-PL" sz="4300" dirty="0" smtClean="0"/>
              <a:t>Müller-</a:t>
            </a:r>
            <a:r>
              <a:rPr lang="pl-PL" sz="4300" dirty="0" err="1" smtClean="0"/>
              <a:t>Armack</a:t>
            </a:r>
            <a:r>
              <a:rPr lang="pl-PL" sz="4300" dirty="0" smtClean="0"/>
              <a:t> (1901–1978)</a:t>
            </a:r>
            <a:endParaRPr lang="pl-PL" sz="4300" dirty="0"/>
          </a:p>
        </p:txBody>
      </p:sp>
      <p:sp>
        <p:nvSpPr>
          <p:cNvPr id="3" name="Symbol zastępczy zawartości 2"/>
          <p:cNvSpPr>
            <a:spLocks noGrp="1"/>
          </p:cNvSpPr>
          <p:nvPr>
            <p:ph idx="1"/>
          </p:nvPr>
        </p:nvSpPr>
        <p:spPr>
          <a:xfrm>
            <a:off x="705344" y="2508250"/>
            <a:ext cx="11024548" cy="4107977"/>
          </a:xfrm>
        </p:spPr>
        <p:txBody>
          <a:bodyPr>
            <a:normAutofit/>
          </a:bodyPr>
          <a:lstStyle/>
          <a:p>
            <a:pPr>
              <a:buFontTx/>
              <a:buChar char="-"/>
            </a:pPr>
            <a:r>
              <a:rPr lang="pl-PL" dirty="0"/>
              <a:t>e</a:t>
            </a:r>
            <a:r>
              <a:rPr lang="pl-PL" dirty="0" smtClean="0"/>
              <a:t>konomista i socjolog (zdobył habilitację z ekonomii na podstawie pracy o zmianach koniunktury gospodarczej; publikował prace poświęcone związkom ekonomii i religii)</a:t>
            </a:r>
          </a:p>
          <a:p>
            <a:pPr>
              <a:buFontTx/>
              <a:buChar char="-"/>
            </a:pPr>
            <a:r>
              <a:rPr lang="pl-PL" dirty="0" smtClean="0"/>
              <a:t>członek NSDAP (1933-1945)</a:t>
            </a:r>
          </a:p>
          <a:p>
            <a:pPr>
              <a:buFontTx/>
              <a:buChar char="-"/>
            </a:pPr>
            <a:r>
              <a:rPr lang="pl-PL" dirty="0"/>
              <a:t>w</a:t>
            </a:r>
            <a:r>
              <a:rPr lang="pl-PL" dirty="0" smtClean="0"/>
              <a:t>ysoki urzędnik (sekretarz stanu) w ministerstwie gospodarki w powojennych Niemczech</a:t>
            </a:r>
          </a:p>
          <a:p>
            <a:pPr>
              <a:buFontTx/>
              <a:buChar char="-"/>
            </a:pPr>
            <a:r>
              <a:rPr lang="pl-PL" dirty="0"/>
              <a:t>w</a:t>
            </a:r>
            <a:r>
              <a:rPr lang="pl-PL" dirty="0" smtClean="0"/>
              <a:t>spółpracownik Erharda</a:t>
            </a:r>
          </a:p>
        </p:txBody>
      </p:sp>
      <p:pic>
        <p:nvPicPr>
          <p:cNvPr id="4" name="Obraz 3"/>
          <p:cNvPicPr>
            <a:picLocks noChangeAspect="1"/>
          </p:cNvPicPr>
          <p:nvPr/>
        </p:nvPicPr>
        <p:blipFill>
          <a:blip r:embed="rId2"/>
          <a:stretch>
            <a:fillRect/>
          </a:stretch>
        </p:blipFill>
        <p:spPr>
          <a:xfrm>
            <a:off x="9582994" y="365125"/>
            <a:ext cx="2425776" cy="1840664"/>
          </a:xfrm>
          <a:prstGeom prst="rect">
            <a:avLst/>
          </a:prstGeom>
        </p:spPr>
      </p:pic>
    </p:spTree>
    <p:extLst>
      <p:ext uri="{BB962C8B-B14F-4D97-AF65-F5344CB8AC3E}">
        <p14:creationId xmlns:p14="http://schemas.microsoft.com/office/powerpoint/2010/main" val="2121852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13347" y="1122947"/>
            <a:ext cx="11405937" cy="5486400"/>
          </a:xfrm>
        </p:spPr>
        <p:txBody>
          <a:bodyPr>
            <a:normAutofit/>
          </a:bodyPr>
          <a:lstStyle/>
          <a:p>
            <a:pPr marL="0" indent="0">
              <a:buNone/>
            </a:pPr>
            <a:r>
              <a:rPr lang="pl-PL" dirty="0"/>
              <a:t>„Konieczne jest przywrócenie prawdziwej i ostrej konkurencji. To, że będzie </a:t>
            </a:r>
            <a:r>
              <a:rPr lang="pl-PL" dirty="0" smtClean="0"/>
              <a:t>ona nieprzyjemnie </a:t>
            </a:r>
            <a:r>
              <a:rPr lang="pl-PL" dirty="0"/>
              <a:t>odbierana, a przez przegrywających uważana wręcz za </a:t>
            </a:r>
            <a:r>
              <a:rPr lang="pl-PL" dirty="0" smtClean="0"/>
              <a:t>rujnującą, nie </a:t>
            </a:r>
            <a:r>
              <a:rPr lang="pl-PL" dirty="0"/>
              <a:t>może zmienić faktu, że tylko taka konkurencja, eliminująca określone </a:t>
            </a:r>
            <a:r>
              <a:rPr lang="pl-PL" dirty="0" smtClean="0"/>
              <a:t>przedsiębiorstwa wyzwala </a:t>
            </a:r>
            <a:r>
              <a:rPr lang="pl-PL" dirty="0"/>
              <a:t>krańcowe rezerwy potencjału, uzasadniając osiągane </a:t>
            </a:r>
            <a:r>
              <a:rPr lang="pl-PL" dirty="0" smtClean="0"/>
              <a:t>zyski w </a:t>
            </a:r>
            <a:r>
              <a:rPr lang="pl-PL" dirty="0"/>
              <a:t>aspekcie kryterium produktywności gospodarki narodowej. Wszelkie </a:t>
            </a:r>
            <a:r>
              <a:rPr lang="pl-PL" dirty="0" smtClean="0"/>
              <a:t>upiększanie konkurencji</a:t>
            </a:r>
            <a:r>
              <a:rPr lang="pl-PL" dirty="0"/>
              <a:t>, czyniące z niej faktycznie powabną grę, wypacza jej sens</a:t>
            </a:r>
            <a:r>
              <a:rPr lang="pl-PL" dirty="0" smtClean="0"/>
              <a:t>”.</a:t>
            </a:r>
          </a:p>
          <a:p>
            <a:pPr marL="0" indent="0">
              <a:buNone/>
            </a:pPr>
            <a:endParaRPr lang="pl-PL" dirty="0"/>
          </a:p>
          <a:p>
            <a:pPr marL="0" indent="0">
              <a:buNone/>
            </a:pPr>
            <a:r>
              <a:rPr lang="pl-PL" dirty="0"/>
              <a:t>„przedsiębiorstwo [</a:t>
            </a:r>
            <a:r>
              <a:rPr lang="pl-PL" i="1" dirty="0"/>
              <a:t>powinno być</a:t>
            </a:r>
            <a:r>
              <a:rPr lang="pl-PL" dirty="0"/>
              <a:t>] nie </a:t>
            </a:r>
            <a:r>
              <a:rPr lang="pl-PL" dirty="0" smtClean="0"/>
              <a:t>tylko techniczną </a:t>
            </a:r>
            <a:r>
              <a:rPr lang="pl-PL" dirty="0"/>
              <a:t>i biznesową organizacją, ale przede wszystkim wspólnotą </a:t>
            </a:r>
            <a:r>
              <a:rPr lang="pl-PL" dirty="0" smtClean="0"/>
              <a:t>osobową.”</a:t>
            </a:r>
          </a:p>
          <a:p>
            <a:pPr marL="0" indent="0">
              <a:buNone/>
            </a:pPr>
            <a:endParaRPr lang="pl-PL" dirty="0" smtClean="0"/>
          </a:p>
          <a:p>
            <a:pPr marL="0" indent="0">
              <a:buNone/>
            </a:pPr>
            <a:r>
              <a:rPr lang="pl-PL" dirty="0" smtClean="0"/>
              <a:t>								</a:t>
            </a:r>
            <a:r>
              <a:rPr lang="pl-PL" dirty="0"/>
              <a:t>Alfred Müller-</a:t>
            </a:r>
            <a:r>
              <a:rPr lang="pl-PL" dirty="0" err="1"/>
              <a:t>Armack</a:t>
            </a:r>
            <a:r>
              <a:rPr lang="pl-PL" dirty="0"/>
              <a:t> </a:t>
            </a:r>
          </a:p>
        </p:txBody>
      </p:sp>
    </p:spTree>
    <p:extLst>
      <p:ext uri="{BB962C8B-B14F-4D97-AF65-F5344CB8AC3E}">
        <p14:creationId xmlns:p14="http://schemas.microsoft.com/office/powerpoint/2010/main" val="21012752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4300" dirty="0" smtClean="0"/>
              <a:t>Irenizm</a:t>
            </a:r>
            <a:endParaRPr lang="pl-PL" sz="4300" i="1" dirty="0"/>
          </a:p>
        </p:txBody>
      </p:sp>
      <p:sp>
        <p:nvSpPr>
          <p:cNvPr id="3" name="Symbol zastępczy zawartości 2"/>
          <p:cNvSpPr>
            <a:spLocks noGrp="1"/>
          </p:cNvSpPr>
          <p:nvPr>
            <p:ph idx="1"/>
          </p:nvPr>
        </p:nvSpPr>
        <p:spPr>
          <a:xfrm>
            <a:off x="705344" y="1860883"/>
            <a:ext cx="11024548" cy="5172439"/>
          </a:xfrm>
        </p:spPr>
        <p:txBody>
          <a:bodyPr>
            <a:normAutofit/>
          </a:bodyPr>
          <a:lstStyle/>
          <a:p>
            <a:pPr marL="0" indent="0">
              <a:buNone/>
            </a:pPr>
            <a:r>
              <a:rPr lang="pl-PL" dirty="0"/>
              <a:t>„</a:t>
            </a:r>
            <a:r>
              <a:rPr lang="pl-PL" dirty="0" smtClean="0"/>
              <a:t>Przywołany przez Müllera‑</a:t>
            </a:r>
            <a:r>
              <a:rPr lang="pl-PL" dirty="0" err="1" smtClean="0"/>
              <a:t>Armacka</a:t>
            </a:r>
            <a:r>
              <a:rPr lang="pl-PL" dirty="0" smtClean="0"/>
              <a:t> termin </a:t>
            </a:r>
            <a:r>
              <a:rPr lang="pl-PL" dirty="0"/>
              <a:t>„</a:t>
            </a:r>
            <a:r>
              <a:rPr lang="pl-PL" i="1" dirty="0"/>
              <a:t>irenizm</a:t>
            </a:r>
            <a:r>
              <a:rPr lang="pl-PL" dirty="0"/>
              <a:t>”, termin pochodzący od imienia </a:t>
            </a:r>
            <a:r>
              <a:rPr lang="pl-PL" dirty="0" smtClean="0"/>
              <a:t>bogini pokoju </a:t>
            </a:r>
            <a:r>
              <a:rPr lang="pl-PL" dirty="0"/>
              <a:t>użyty w czasie prób pokonania różnic światopoglądowych w trakcie </a:t>
            </a:r>
            <a:r>
              <a:rPr lang="pl-PL" dirty="0" smtClean="0"/>
              <a:t>wojen religijnych</a:t>
            </a:r>
            <a:r>
              <a:rPr lang="pl-PL" dirty="0"/>
              <a:t>, ma określać te budujące zgodę elementy SGR. Realizacja tej </a:t>
            </a:r>
            <a:r>
              <a:rPr lang="pl-PL" dirty="0" smtClean="0"/>
              <a:t>koncepcji właśnie </a:t>
            </a:r>
            <a:r>
              <a:rPr lang="pl-PL" dirty="0"/>
              <a:t>ma nieść pokój socjalny między pracodawcami a pracobiorcami i </a:t>
            </a:r>
            <a:r>
              <a:rPr lang="pl-PL" dirty="0" smtClean="0"/>
              <a:t>pokój polityczny </a:t>
            </a:r>
            <a:r>
              <a:rPr lang="pl-PL" dirty="0"/>
              <a:t>pomiędzy rywalizującymi partiami, jak i współpracę społeczną wszystkich</a:t>
            </a:r>
          </a:p>
          <a:p>
            <a:pPr marL="0" indent="0">
              <a:buNone/>
            </a:pPr>
            <a:r>
              <a:rPr lang="pl-PL" dirty="0"/>
              <a:t>chrześcijan niezależnie od przynależności </a:t>
            </a:r>
            <a:r>
              <a:rPr lang="pl-PL" dirty="0" smtClean="0"/>
              <a:t>kościelnej”.</a:t>
            </a:r>
          </a:p>
          <a:p>
            <a:pPr marL="0" indent="0">
              <a:buNone/>
            </a:pPr>
            <a:r>
              <a:rPr lang="pl-PL" sz="1800" b="1" dirty="0"/>
              <a:t>G</a:t>
            </a:r>
            <a:r>
              <a:rPr lang="de-DE" sz="1800" b="1" dirty="0" smtClean="0"/>
              <a:t>. </a:t>
            </a:r>
            <a:r>
              <a:rPr lang="pl-PL" sz="1800" b="1" dirty="0" smtClean="0"/>
              <a:t>Szulczewski</a:t>
            </a:r>
            <a:r>
              <a:rPr lang="de-DE" sz="1800" b="1" dirty="0" smtClean="0"/>
              <a:t>, </a:t>
            </a:r>
            <a:r>
              <a:rPr lang="pl-PL" sz="1800" b="1" i="1" dirty="0" smtClean="0"/>
              <a:t>Filozoficzno‑aksjologiczne podstawy </a:t>
            </a:r>
            <a:r>
              <a:rPr lang="pl-PL" sz="1800" b="1" i="1" dirty="0"/>
              <a:t>koncepcji Społecznej </a:t>
            </a:r>
            <a:r>
              <a:rPr lang="pl-PL" sz="1800" b="1" i="1" dirty="0" smtClean="0"/>
              <a:t>Gospodarki Rynkowej </a:t>
            </a:r>
            <a:r>
              <a:rPr lang="pl-PL" sz="1800" b="1" i="1" dirty="0"/>
              <a:t>Alfreda Müllera‑</a:t>
            </a:r>
            <a:r>
              <a:rPr lang="pl-PL" sz="1800" b="1" i="1" dirty="0" err="1"/>
              <a:t>Armacka</a:t>
            </a:r>
            <a:r>
              <a:rPr lang="pl-PL" sz="1800" b="1" dirty="0" smtClean="0"/>
              <a:t> [w:] E. Mączyńska, P. </a:t>
            </a:r>
            <a:r>
              <a:rPr lang="pl-PL" sz="1800" b="1" dirty="0"/>
              <a:t>Pysz (red.), </a:t>
            </a:r>
            <a:r>
              <a:rPr lang="pl-PL" sz="1800" b="1" i="1" dirty="0"/>
              <a:t>Społeczna Gospodarka </a:t>
            </a:r>
            <a:r>
              <a:rPr lang="pl-PL" sz="1800" b="1" i="1" dirty="0" smtClean="0"/>
              <a:t>Rynkowa: Polska </a:t>
            </a:r>
            <a:r>
              <a:rPr lang="pl-PL" sz="1800" b="1" i="1" dirty="0"/>
              <a:t>i integracja europejska</a:t>
            </a:r>
            <a:r>
              <a:rPr lang="pl-PL" sz="1800" b="1" dirty="0"/>
              <a:t>,</a:t>
            </a:r>
            <a:r>
              <a:rPr lang="de-DE" sz="1800" b="1" dirty="0" smtClean="0"/>
              <a:t> </a:t>
            </a:r>
            <a:r>
              <a:rPr lang="pl-PL" sz="1800" b="1" dirty="0" smtClean="0"/>
              <a:t>Warszawa 2018</a:t>
            </a:r>
            <a:r>
              <a:rPr lang="de-DE" sz="1800" b="1" dirty="0" smtClean="0"/>
              <a:t>, </a:t>
            </a:r>
            <a:r>
              <a:rPr lang="de-DE" sz="1800" b="1" dirty="0"/>
              <a:t>s. </a:t>
            </a:r>
            <a:r>
              <a:rPr lang="de-DE" sz="1800" b="1" dirty="0" smtClean="0"/>
              <a:t>2</a:t>
            </a:r>
            <a:r>
              <a:rPr lang="pl-PL" sz="1800" b="1" dirty="0" smtClean="0"/>
              <a:t>9.</a:t>
            </a:r>
          </a:p>
        </p:txBody>
      </p:sp>
    </p:spTree>
    <p:extLst>
      <p:ext uri="{BB962C8B-B14F-4D97-AF65-F5344CB8AC3E}">
        <p14:creationId xmlns:p14="http://schemas.microsoft.com/office/powerpoint/2010/main" val="2681574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17095" y="561475"/>
            <a:ext cx="11280713" cy="6070796"/>
          </a:xfrm>
        </p:spPr>
        <p:txBody>
          <a:bodyPr>
            <a:normAutofit fontScale="92500" lnSpcReduction="10000"/>
          </a:bodyPr>
          <a:lstStyle/>
          <a:p>
            <a:pPr marL="0" indent="0">
              <a:lnSpc>
                <a:spcPct val="100000"/>
              </a:lnSpc>
              <a:buNone/>
            </a:pPr>
            <a:r>
              <a:rPr lang="pl-PL" dirty="0"/>
              <a:t>„Realizacja postulatu równości wiąże się szczególnie z solidarnością, gdy </a:t>
            </a:r>
            <a:r>
              <a:rPr lang="pl-PL" dirty="0" smtClean="0"/>
              <a:t>chodzi o </a:t>
            </a:r>
            <a:r>
              <a:rPr lang="pl-PL" dirty="0"/>
              <a:t>ludzi, którzy nie z własnej winny popadają w biedę lub nie mają szans na </a:t>
            </a:r>
            <a:r>
              <a:rPr lang="pl-PL" dirty="0" smtClean="0"/>
              <a:t>polepszenie warunków </a:t>
            </a:r>
            <a:r>
              <a:rPr lang="pl-PL" dirty="0"/>
              <a:t>życiowego startu. W ramach realizacji wartości </a:t>
            </a:r>
            <a:r>
              <a:rPr lang="pl-PL" dirty="0" smtClean="0"/>
              <a:t>solidarności dopuszczalna </a:t>
            </a:r>
            <a:r>
              <a:rPr lang="pl-PL" dirty="0"/>
              <a:t>jest wedle </a:t>
            </a:r>
            <a:r>
              <a:rPr lang="pl-PL" dirty="0" smtClean="0"/>
              <a:t>Müllera‑</a:t>
            </a:r>
            <a:r>
              <a:rPr lang="pl-PL" dirty="0" err="1" smtClean="0"/>
              <a:t>Armacka</a:t>
            </a:r>
            <a:r>
              <a:rPr lang="pl-PL" dirty="0"/>
              <a:t> </a:t>
            </a:r>
            <a:r>
              <a:rPr lang="pl-PL" dirty="0" smtClean="0"/>
              <a:t>pomoc </a:t>
            </a:r>
            <a:r>
              <a:rPr lang="pl-PL" dirty="0"/>
              <a:t>ludziom doświadczanym </a:t>
            </a:r>
            <a:r>
              <a:rPr lang="pl-PL" dirty="0" smtClean="0"/>
              <a:t>przez los</a:t>
            </a:r>
            <a:r>
              <a:rPr lang="pl-PL" dirty="0"/>
              <a:t>. Skoro bowiem solidarność jest wartością leżącą u podstaw koncepcji </a:t>
            </a:r>
            <a:r>
              <a:rPr lang="pl-PL" dirty="0" smtClean="0"/>
              <a:t>SGR, to</a:t>
            </a:r>
            <a:r>
              <a:rPr lang="pl-PL" dirty="0"/>
              <a:t>, pomimo krytyki rozdawnictwa państwa socjalnego, potrzebne są formy </a:t>
            </a:r>
            <a:r>
              <a:rPr lang="pl-PL" dirty="0" smtClean="0"/>
              <a:t>redystrybucji, ponieważ </a:t>
            </a:r>
            <a:r>
              <a:rPr lang="pl-PL" dirty="0"/>
              <a:t>obowiązkiem państwa i społeczeństwa jest </a:t>
            </a:r>
            <a:r>
              <a:rPr lang="pl-PL" dirty="0" smtClean="0"/>
              <a:t>zapewnienie znośnej </a:t>
            </a:r>
            <a:r>
              <a:rPr lang="pl-PL" dirty="0"/>
              <a:t>egzystencji osobom starszym i niepełnosprawnym, jak i udzielenie </a:t>
            </a:r>
            <a:r>
              <a:rPr lang="pl-PL" dirty="0" smtClean="0"/>
              <a:t>pomocy rodzinom </a:t>
            </a:r>
            <a:r>
              <a:rPr lang="pl-PL" dirty="0"/>
              <a:t>wielodzietnym. Jednak nakaz ochrony socjalnej nie może przez </a:t>
            </a:r>
            <a:r>
              <a:rPr lang="pl-PL" dirty="0" smtClean="0"/>
              <a:t>stałe powiększanie </a:t>
            </a:r>
            <a:r>
              <a:rPr lang="pl-PL" dirty="0"/>
              <a:t>świadczeń prowadzić do osłabienia konkurencyjności gospodarki.</a:t>
            </a:r>
          </a:p>
          <a:p>
            <a:pPr marL="0" indent="0">
              <a:lnSpc>
                <a:spcPct val="100000"/>
              </a:lnSpc>
              <a:buNone/>
            </a:pPr>
            <a:r>
              <a:rPr lang="pl-PL" dirty="0"/>
              <a:t>Przyjęcie określonej strategii polityki socjalnej wedle </a:t>
            </a:r>
            <a:r>
              <a:rPr lang="pl-PL" dirty="0" smtClean="0"/>
              <a:t>Müllera‑</a:t>
            </a:r>
            <a:r>
              <a:rPr lang="pl-PL" dirty="0" err="1" smtClean="0"/>
              <a:t>Armacka</a:t>
            </a:r>
            <a:r>
              <a:rPr lang="pl-PL" dirty="0"/>
              <a:t> </a:t>
            </a:r>
            <a:r>
              <a:rPr lang="pl-PL" dirty="0" smtClean="0"/>
              <a:t>wymaga, by </a:t>
            </a:r>
            <a:r>
              <a:rPr lang="pl-PL" dirty="0"/>
              <a:t>zawsze poszukiwać optimum, to znaczy zdecydować, jakie cele socjalne </a:t>
            </a:r>
            <a:r>
              <a:rPr lang="pl-PL" dirty="0" smtClean="0"/>
              <a:t>jest w </a:t>
            </a:r>
            <a:r>
              <a:rPr lang="pl-PL" dirty="0"/>
              <a:t>stanie zrealizować gospodarka rynkowa w danym momencie.”.</a:t>
            </a:r>
            <a:endParaRPr lang="pl-PL" dirty="0" smtClean="0"/>
          </a:p>
          <a:p>
            <a:pPr marL="0" indent="0">
              <a:buNone/>
            </a:pPr>
            <a:r>
              <a:rPr lang="pl-PL" sz="1800" b="1" dirty="0"/>
              <a:t>G</a:t>
            </a:r>
            <a:r>
              <a:rPr lang="de-DE" sz="1800" b="1" dirty="0" smtClean="0"/>
              <a:t>. </a:t>
            </a:r>
            <a:r>
              <a:rPr lang="pl-PL" sz="1800" b="1" dirty="0" smtClean="0"/>
              <a:t>Szulczewski</a:t>
            </a:r>
            <a:r>
              <a:rPr lang="de-DE" sz="1800" b="1" dirty="0" smtClean="0"/>
              <a:t>, </a:t>
            </a:r>
            <a:r>
              <a:rPr lang="pl-PL" sz="1800" b="1" i="1" dirty="0" smtClean="0"/>
              <a:t>Filozoficzno‑aksjologiczne podstawy </a:t>
            </a:r>
            <a:r>
              <a:rPr lang="pl-PL" sz="1800" b="1" i="1" dirty="0"/>
              <a:t>koncepcji Społecznej </a:t>
            </a:r>
            <a:r>
              <a:rPr lang="pl-PL" sz="1800" b="1" i="1" dirty="0" smtClean="0"/>
              <a:t>Gospodarki Rynkowej </a:t>
            </a:r>
            <a:r>
              <a:rPr lang="pl-PL" sz="1800" b="1" i="1" dirty="0"/>
              <a:t>Alfreda Müllera‑</a:t>
            </a:r>
            <a:r>
              <a:rPr lang="pl-PL" sz="1800" b="1" i="1" dirty="0" err="1"/>
              <a:t>Armacka</a:t>
            </a:r>
            <a:r>
              <a:rPr lang="pl-PL" sz="1800" b="1" dirty="0" smtClean="0"/>
              <a:t> [w:] E. Mączyńska, P. </a:t>
            </a:r>
            <a:r>
              <a:rPr lang="pl-PL" sz="1800" b="1" dirty="0"/>
              <a:t>Pysz (red.), </a:t>
            </a:r>
            <a:r>
              <a:rPr lang="pl-PL" sz="1800" b="1" i="1" dirty="0"/>
              <a:t>Społeczna Gospodarka </a:t>
            </a:r>
            <a:r>
              <a:rPr lang="pl-PL" sz="1800" b="1" i="1" dirty="0" smtClean="0"/>
              <a:t>Rynkowa: Polska </a:t>
            </a:r>
            <a:r>
              <a:rPr lang="pl-PL" sz="1800" b="1" i="1" dirty="0"/>
              <a:t>i integracja europejska</a:t>
            </a:r>
            <a:r>
              <a:rPr lang="pl-PL" sz="1800" b="1" dirty="0"/>
              <a:t>,</a:t>
            </a:r>
            <a:r>
              <a:rPr lang="de-DE" sz="1800" b="1" dirty="0" smtClean="0"/>
              <a:t> Godesberg </a:t>
            </a:r>
            <a:r>
              <a:rPr lang="de-DE" sz="1800" b="1" dirty="0"/>
              <a:t>1947, s. </a:t>
            </a:r>
            <a:r>
              <a:rPr lang="de-DE" sz="1800" b="1" dirty="0" smtClean="0"/>
              <a:t>2</a:t>
            </a:r>
            <a:r>
              <a:rPr lang="pl-PL" sz="1800" b="1" dirty="0"/>
              <a:t>8</a:t>
            </a:r>
            <a:r>
              <a:rPr lang="pl-PL" sz="1800" b="1" dirty="0" smtClean="0"/>
              <a:t>.</a:t>
            </a:r>
          </a:p>
        </p:txBody>
      </p:sp>
    </p:spTree>
    <p:extLst>
      <p:ext uri="{BB962C8B-B14F-4D97-AF65-F5344CB8AC3E}">
        <p14:creationId xmlns:p14="http://schemas.microsoft.com/office/powerpoint/2010/main" val="190684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5222" y="489285"/>
            <a:ext cx="11454062" cy="6136104"/>
          </a:xfrm>
        </p:spPr>
        <p:txBody>
          <a:bodyPr>
            <a:normAutofit/>
          </a:bodyPr>
          <a:lstStyle/>
          <a:p>
            <a:pPr marL="0" indent="0">
              <a:buNone/>
            </a:pPr>
            <a:r>
              <a:rPr lang="pl-PL" sz="2600" dirty="0" smtClean="0"/>
              <a:t>„Samo pojęcie „społeczna gospodarka rynkowa” zostało po raz pierwszy użyte właśnie przez A. Müller‑</a:t>
            </a:r>
            <a:r>
              <a:rPr lang="pl-PL" sz="2600" dirty="0" err="1" smtClean="0"/>
              <a:t>Armack</a:t>
            </a:r>
            <a:r>
              <a:rPr lang="pl-PL" sz="2600" dirty="0"/>
              <a:t>. </a:t>
            </a:r>
            <a:r>
              <a:rPr lang="pl-PL" sz="2600" dirty="0" smtClean="0"/>
              <a:t>W 1947 r. opublikował on pracę pt. </a:t>
            </a:r>
            <a:r>
              <a:rPr lang="pl-PL" sz="2600" i="1" dirty="0" err="1" smtClean="0"/>
              <a:t>Wirtschaftslenkung</a:t>
            </a:r>
            <a:r>
              <a:rPr lang="pl-PL" sz="2600" i="1" dirty="0" smtClean="0"/>
              <a:t> </a:t>
            </a:r>
            <a:r>
              <a:rPr lang="pl-PL" sz="2600" i="1" dirty="0" err="1" smtClean="0"/>
              <a:t>und</a:t>
            </a:r>
            <a:r>
              <a:rPr lang="pl-PL" sz="2600" i="1" dirty="0" smtClean="0"/>
              <a:t> </a:t>
            </a:r>
            <a:r>
              <a:rPr lang="pl-PL" sz="2600" i="1" dirty="0" err="1" smtClean="0"/>
              <a:t>Marktwirschaft</a:t>
            </a:r>
            <a:r>
              <a:rPr lang="pl-PL" sz="2600" i="1" dirty="0" smtClean="0"/>
              <a:t> </a:t>
            </a:r>
            <a:r>
              <a:rPr lang="pl-PL" sz="2600" dirty="0" smtClean="0"/>
              <a:t>(Kierowanie gospodarką, a gospodarka rynkowa), w której na określenie optymalnego modelu społeczno-gospodarczego posłużył się właśnie sformułowaniem </a:t>
            </a:r>
            <a:r>
              <a:rPr lang="pl-PL" sz="2600" i="1" dirty="0" err="1" smtClean="0"/>
              <a:t>freie</a:t>
            </a:r>
            <a:r>
              <a:rPr lang="pl-PL" sz="2600" i="1" dirty="0" smtClean="0"/>
              <a:t> </a:t>
            </a:r>
            <a:r>
              <a:rPr lang="pl-PL" sz="2600" i="1" dirty="0" err="1" smtClean="0"/>
              <a:t>oder</a:t>
            </a:r>
            <a:r>
              <a:rPr lang="pl-PL" sz="2600" i="1" dirty="0" smtClean="0"/>
              <a:t> </a:t>
            </a:r>
            <a:r>
              <a:rPr lang="pl-PL" sz="2600" i="1" dirty="0" err="1" smtClean="0"/>
              <a:t>soziale</a:t>
            </a:r>
            <a:r>
              <a:rPr lang="pl-PL" sz="2600" i="1" dirty="0" smtClean="0"/>
              <a:t> </a:t>
            </a:r>
            <a:r>
              <a:rPr lang="pl-PL" sz="2600" i="1" dirty="0" err="1" smtClean="0"/>
              <a:t>Markwirtschaft</a:t>
            </a:r>
            <a:r>
              <a:rPr lang="pl-PL" sz="2600" i="1" dirty="0" smtClean="0"/>
              <a:t> </a:t>
            </a:r>
            <a:r>
              <a:rPr lang="pl-PL" sz="2600" dirty="0" smtClean="0"/>
              <a:t>(wolna, albo „czyli” społeczna gospodarka rynkowa). (…)</a:t>
            </a:r>
          </a:p>
          <a:p>
            <a:pPr marL="0" indent="0">
              <a:buNone/>
            </a:pPr>
            <a:r>
              <a:rPr lang="pl-PL" sz="2600" dirty="0" smtClean="0"/>
              <a:t>Tacy </a:t>
            </a:r>
            <a:r>
              <a:rPr lang="pl-PL" sz="2600" dirty="0" err="1" smtClean="0"/>
              <a:t>ordoliberałowie</a:t>
            </a:r>
            <a:r>
              <a:rPr lang="pl-PL" sz="2600" dirty="0" smtClean="0"/>
              <a:t> jak Hayek, </a:t>
            </a:r>
            <a:r>
              <a:rPr lang="pl-PL" sz="2600" dirty="0" err="1"/>
              <a:t>Rüstow</a:t>
            </a:r>
            <a:r>
              <a:rPr lang="pl-PL" sz="2600" dirty="0"/>
              <a:t>, </a:t>
            </a:r>
            <a:r>
              <a:rPr lang="pl-PL" sz="2600" dirty="0" err="1"/>
              <a:t>Röpke</a:t>
            </a:r>
            <a:r>
              <a:rPr lang="pl-PL" sz="2600" dirty="0"/>
              <a:t> </a:t>
            </a:r>
            <a:r>
              <a:rPr lang="pl-PL" sz="2600" dirty="0" smtClean="0"/>
              <a:t>czy </a:t>
            </a:r>
            <a:r>
              <a:rPr lang="pl-PL" sz="2600" dirty="0" err="1" smtClean="0"/>
              <a:t>Eucken</a:t>
            </a:r>
            <a:r>
              <a:rPr lang="pl-PL" sz="2600" dirty="0" smtClean="0"/>
              <a:t> w ogóle nie uważali go za neoliberała dlatego, że przez długi czas opowiadał się za ideologią narodowosocjalistyczną, ale nader wszystko dlatego, że zakładał prymat celów socjalnych i w jego mniemaniu funkcją gospodarki  miało być spełnienie wymogów socjalnych. Müllera‑</a:t>
            </a:r>
            <a:r>
              <a:rPr lang="pl-PL" sz="2600" dirty="0" err="1" smtClean="0"/>
              <a:t>Armack</a:t>
            </a:r>
            <a:r>
              <a:rPr lang="pl-PL" sz="2600" dirty="0" smtClean="0"/>
              <a:t> był zatem liberalnym, ale jednak socjalistą.”</a:t>
            </a:r>
            <a:endParaRPr lang="pl-PL" sz="2000" dirty="0" smtClean="0"/>
          </a:p>
          <a:p>
            <a:pPr marL="0" indent="0" algn="just">
              <a:buNone/>
            </a:pPr>
            <a:r>
              <a:rPr lang="pl-PL" sz="2000" dirty="0" smtClean="0"/>
              <a:t>P. </a:t>
            </a:r>
            <a:r>
              <a:rPr lang="pl-PL" sz="2000" dirty="0" err="1" smtClean="0"/>
              <a:t>Czarnek</a:t>
            </a:r>
            <a:r>
              <a:rPr lang="pl-PL" sz="2000" dirty="0" smtClean="0"/>
              <a:t>, </a:t>
            </a:r>
            <a:r>
              <a:rPr lang="pl-PL" sz="2000" i="1" dirty="0" smtClean="0"/>
              <a:t>Wolność gospodarcza. Pierwszy filar społecznej gospodarki rynkowej</a:t>
            </a:r>
            <a:r>
              <a:rPr lang="pl-PL" sz="2000" dirty="0" smtClean="0"/>
              <a:t>, Lublin 2014, s. 27-28.</a:t>
            </a:r>
            <a:endParaRPr lang="pl-PL" sz="2000" i="1" dirty="0"/>
          </a:p>
        </p:txBody>
      </p:sp>
    </p:spTree>
    <p:extLst>
      <p:ext uri="{BB962C8B-B14F-4D97-AF65-F5344CB8AC3E}">
        <p14:creationId xmlns:p14="http://schemas.microsoft.com/office/powerpoint/2010/main" val="28783391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5222" y="489285"/>
            <a:ext cx="11454062" cy="6136104"/>
          </a:xfrm>
        </p:spPr>
        <p:txBody>
          <a:bodyPr>
            <a:normAutofit/>
          </a:bodyPr>
          <a:lstStyle/>
          <a:p>
            <a:pPr marL="0" indent="0">
              <a:buNone/>
            </a:pPr>
            <a:r>
              <a:rPr lang="pl-PL" sz="2600" dirty="0"/>
              <a:t>„Dla Alfreda Müller-</a:t>
            </a:r>
            <a:r>
              <a:rPr lang="pl-PL" sz="2600" dirty="0" err="1"/>
              <a:t>Armacka</a:t>
            </a:r>
            <a:r>
              <a:rPr lang="pl-PL" sz="2600" dirty="0"/>
              <a:t> punktem wyjścia dla analizy ustroju społeczno-gospodarczego początków </a:t>
            </a:r>
            <a:r>
              <a:rPr lang="pl-PL" sz="2600" dirty="0" err="1"/>
              <a:t>XXw</a:t>
            </a:r>
            <a:r>
              <a:rPr lang="pl-PL" sz="2600" dirty="0"/>
              <a:t>. było przekonanie o głębokim </a:t>
            </a:r>
            <a:r>
              <a:rPr lang="pl-PL" sz="2600" dirty="0" smtClean="0"/>
              <a:t>kryzysie społecznym</a:t>
            </a:r>
            <a:r>
              <a:rPr lang="pl-PL" sz="2600" dirty="0"/>
              <a:t>, w który popadł świat Zachodu. Przejawem tego kryzysu był </a:t>
            </a:r>
            <a:r>
              <a:rPr lang="pl-PL" sz="2600" dirty="0" smtClean="0"/>
              <a:t>według autora </a:t>
            </a:r>
            <a:r>
              <a:rPr lang="pl-PL" sz="2600" dirty="0"/>
              <a:t>rozkład tradycyjnych więzi społecznych, dokonujący się na </a:t>
            </a:r>
            <a:r>
              <a:rPr lang="pl-PL" sz="2600" dirty="0" smtClean="0"/>
              <a:t>wielu płaszczyznach </a:t>
            </a:r>
            <a:r>
              <a:rPr lang="pl-PL" sz="2600" dirty="0"/>
              <a:t>już od XIX w. Przyczyn kryzysu upatrywał autor w </a:t>
            </a:r>
            <a:r>
              <a:rPr lang="pl-PL" sz="2600" dirty="0" smtClean="0"/>
              <a:t>dwóch aspektach</a:t>
            </a:r>
            <a:r>
              <a:rPr lang="pl-PL" sz="2600" dirty="0"/>
              <a:t>: materialnym oraz duchowym</a:t>
            </a:r>
            <a:r>
              <a:rPr lang="pl-PL" sz="2600" dirty="0" smtClean="0"/>
              <a:t>. (…)</a:t>
            </a:r>
          </a:p>
          <a:p>
            <a:pPr marL="0" indent="0">
              <a:buNone/>
            </a:pPr>
            <a:r>
              <a:rPr lang="pl-PL" sz="2600" dirty="0"/>
              <a:t>Natomiast jako duchową przyczynę kryzysu A. Müller-</a:t>
            </a:r>
            <a:r>
              <a:rPr lang="pl-PL" sz="2600" dirty="0" err="1"/>
              <a:t>Armack</a:t>
            </a:r>
            <a:r>
              <a:rPr lang="pl-PL" sz="2600" dirty="0"/>
              <a:t> </a:t>
            </a:r>
            <a:r>
              <a:rPr lang="pl-PL" sz="2600" dirty="0" smtClean="0"/>
              <a:t>wymienił procesy </a:t>
            </a:r>
            <a:r>
              <a:rPr lang="pl-PL" sz="2600" dirty="0"/>
              <a:t>sekularyzacji, następujące od czasów oświecenia. Negatywnie oceniał fakt, że gminy religijne skupiły się głównie na życiu wewnętrznym i </a:t>
            </a:r>
            <a:r>
              <a:rPr lang="pl-PL" sz="2600" dirty="0" smtClean="0"/>
              <a:t>nie czuły </a:t>
            </a:r>
            <a:r>
              <a:rPr lang="pl-PL" sz="2600" dirty="0"/>
              <a:t>się zobowiązane zabierać głos w sprawach publicznych. Autor </a:t>
            </a:r>
            <a:r>
              <a:rPr lang="pl-PL" sz="2600" dirty="0" smtClean="0"/>
              <a:t>uważał, że </a:t>
            </a:r>
            <a:r>
              <a:rPr lang="pl-PL" sz="2600" dirty="0"/>
              <a:t>świeckie podejście do idei przedsiębiorstwa spowodowało </a:t>
            </a:r>
            <a:r>
              <a:rPr lang="pl-PL" sz="2600" dirty="0" smtClean="0"/>
              <a:t>zastąpienie zasady </a:t>
            </a:r>
            <a:r>
              <a:rPr lang="pl-PL" sz="2600" dirty="0"/>
              <a:t>społecznej odpowiedzialności przez zasadę zysku”</a:t>
            </a:r>
            <a:endParaRPr lang="pl-PL" sz="2000" dirty="0" smtClean="0"/>
          </a:p>
          <a:p>
            <a:pPr marL="0" indent="0" algn="just">
              <a:buNone/>
            </a:pPr>
            <a:r>
              <a:rPr lang="pl-PL" sz="2000" dirty="0"/>
              <a:t>D</a:t>
            </a:r>
            <a:r>
              <a:rPr lang="pl-PL" sz="2000" dirty="0" smtClean="0"/>
              <a:t>. Janiszewska, </a:t>
            </a:r>
            <a:r>
              <a:rPr lang="pl-PL" sz="2000" i="1" dirty="0"/>
              <a:t>Teoretyczna koncepcja społecznej gospodarki </a:t>
            </a:r>
            <a:r>
              <a:rPr lang="pl-PL" sz="2000" i="1" dirty="0" smtClean="0"/>
              <a:t>rynkowej według </a:t>
            </a:r>
            <a:r>
              <a:rPr lang="pl-PL" sz="2000" i="1" dirty="0"/>
              <a:t>Alfreda Müller-</a:t>
            </a:r>
            <a:r>
              <a:rPr lang="pl-PL" sz="2000" i="1" dirty="0" err="1"/>
              <a:t>Armacka</a:t>
            </a:r>
            <a:r>
              <a:rPr lang="pl-PL" sz="2000" dirty="0" smtClean="0"/>
              <a:t>, </a:t>
            </a:r>
            <a:r>
              <a:rPr lang="pl-PL" sz="2000" dirty="0"/>
              <a:t>Gospodarka Narodowa, </a:t>
            </a:r>
            <a:r>
              <a:rPr lang="pl-PL" sz="2000" dirty="0" smtClean="0"/>
              <a:t>maj–czerwiec/2015, s. 112 i n.</a:t>
            </a:r>
            <a:endParaRPr lang="pl-PL" sz="2000" i="1" dirty="0"/>
          </a:p>
        </p:txBody>
      </p:sp>
    </p:spTree>
    <p:extLst>
      <p:ext uri="{BB962C8B-B14F-4D97-AF65-F5344CB8AC3E}">
        <p14:creationId xmlns:p14="http://schemas.microsoft.com/office/powerpoint/2010/main" val="14077208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85011" y="866272"/>
            <a:ext cx="11449155" cy="5622760"/>
          </a:xfrm>
        </p:spPr>
        <p:txBody>
          <a:bodyPr>
            <a:normAutofit/>
          </a:bodyPr>
          <a:lstStyle/>
          <a:p>
            <a:pPr marL="0" indent="0">
              <a:buNone/>
            </a:pPr>
            <a:r>
              <a:rPr lang="pl-PL" dirty="0"/>
              <a:t>„Szczególnym problemem, który dosłownie spędza sen z oczu </a:t>
            </a:r>
            <a:r>
              <a:rPr lang="pl-PL" dirty="0" err="1" smtClean="0"/>
              <a:t>Müllerowi‑Armackowi</a:t>
            </a:r>
            <a:r>
              <a:rPr lang="pl-PL" dirty="0"/>
              <a:t> </a:t>
            </a:r>
            <a:r>
              <a:rPr lang="pl-PL" dirty="0" smtClean="0"/>
              <a:t>jest </a:t>
            </a:r>
            <a:r>
              <a:rPr lang="pl-PL" dirty="0"/>
              <a:t>odejście od starych wartości, coraz większe poczucie </a:t>
            </a:r>
            <a:r>
              <a:rPr lang="pl-PL" dirty="0" smtClean="0"/>
              <a:t>anonimowości i </a:t>
            </a:r>
            <a:r>
              <a:rPr lang="pl-PL" dirty="0"/>
              <a:t>atomizacji społecznej, jakie rodzi z jednej strony oparcie koncepcji </a:t>
            </a:r>
            <a:r>
              <a:rPr lang="pl-PL" dirty="0" smtClean="0"/>
              <a:t>SGR na </a:t>
            </a:r>
            <a:r>
              <a:rPr lang="pl-PL" dirty="0"/>
              <a:t>zasadzie konkurencji, a z drugiej strony, nieunikniony postęp techniczny </a:t>
            </a:r>
            <a:r>
              <a:rPr lang="pl-PL" dirty="0" smtClean="0"/>
              <a:t>prowadzący do </a:t>
            </a:r>
            <a:r>
              <a:rPr lang="pl-PL" dirty="0"/>
              <a:t>alienacji, izolacji i tendencji instrumentalnego traktowania. </a:t>
            </a:r>
            <a:r>
              <a:rPr lang="pl-PL" dirty="0" smtClean="0"/>
              <a:t>Pomimo programów </a:t>
            </a:r>
            <a:r>
              <a:rPr lang="pl-PL" dirty="0"/>
              <a:t>równościowych rośnie asymetria pomiędzy pozycją kadry </a:t>
            </a:r>
            <a:r>
              <a:rPr lang="pl-PL" dirty="0" smtClean="0"/>
              <a:t>inżynierskiej i </a:t>
            </a:r>
            <a:r>
              <a:rPr lang="pl-PL" dirty="0"/>
              <a:t>pracodawcami a pracownikami najemnymi. Dlatego </a:t>
            </a:r>
            <a:r>
              <a:rPr lang="pl-PL" dirty="0" smtClean="0"/>
              <a:t>Müller‑</a:t>
            </a:r>
            <a:r>
              <a:rPr lang="pl-PL" dirty="0" err="1" smtClean="0"/>
              <a:t>Armack</a:t>
            </a:r>
            <a:r>
              <a:rPr lang="pl-PL" dirty="0"/>
              <a:t> </a:t>
            </a:r>
            <a:r>
              <a:rPr lang="pl-PL" dirty="0" smtClean="0"/>
              <a:t>widzi</a:t>
            </a:r>
            <a:r>
              <a:rPr lang="pl-PL" dirty="0"/>
              <a:t> </a:t>
            </a:r>
            <a:r>
              <a:rPr lang="pl-PL" dirty="0" smtClean="0"/>
              <a:t>potrzebę </a:t>
            </a:r>
            <a:r>
              <a:rPr lang="pl-PL" dirty="0"/>
              <a:t>zmian organizacyjnych w kierunku dalszego wzrostu </a:t>
            </a:r>
            <a:r>
              <a:rPr lang="pl-PL" dirty="0" smtClean="0"/>
              <a:t>współdecydowania w </a:t>
            </a:r>
            <a:r>
              <a:rPr lang="pl-PL" dirty="0"/>
              <a:t>zarządzaniu przez pracowników i tworzenia podstaw do dialogu </a:t>
            </a:r>
            <a:r>
              <a:rPr lang="pl-PL" dirty="0" smtClean="0"/>
              <a:t>wewnątrz przedsiębiorstw”.</a:t>
            </a:r>
          </a:p>
          <a:p>
            <a:pPr marL="0" indent="0">
              <a:buNone/>
            </a:pPr>
            <a:endParaRPr lang="pl-PL" dirty="0" smtClean="0"/>
          </a:p>
          <a:p>
            <a:pPr marL="0" indent="0">
              <a:buNone/>
            </a:pPr>
            <a:r>
              <a:rPr lang="pl-PL" sz="1600" b="1" dirty="0"/>
              <a:t>G</a:t>
            </a:r>
            <a:r>
              <a:rPr lang="de-DE" sz="1600" b="1" dirty="0" smtClean="0"/>
              <a:t>. </a:t>
            </a:r>
            <a:r>
              <a:rPr lang="pl-PL" sz="1600" b="1" dirty="0" smtClean="0"/>
              <a:t>Szulczewski</a:t>
            </a:r>
            <a:r>
              <a:rPr lang="de-DE" sz="1600" b="1" dirty="0" smtClean="0"/>
              <a:t>, </a:t>
            </a:r>
            <a:r>
              <a:rPr lang="pl-PL" sz="1600" b="1" i="1" dirty="0" smtClean="0"/>
              <a:t>Filozoficzno‑aksjologiczne podstawy </a:t>
            </a:r>
            <a:r>
              <a:rPr lang="pl-PL" sz="1600" b="1" i="1" dirty="0"/>
              <a:t>koncepcji Społecznej </a:t>
            </a:r>
            <a:r>
              <a:rPr lang="pl-PL" sz="1600" b="1" i="1" dirty="0" smtClean="0"/>
              <a:t>Gospodarki Rynkowej </a:t>
            </a:r>
            <a:r>
              <a:rPr lang="pl-PL" sz="1600" b="1" i="1" dirty="0"/>
              <a:t>Alfreda Müllera‑</a:t>
            </a:r>
            <a:r>
              <a:rPr lang="pl-PL" sz="1600" b="1" i="1" dirty="0" err="1"/>
              <a:t>Armacka</a:t>
            </a:r>
            <a:r>
              <a:rPr lang="pl-PL" sz="1600" b="1" dirty="0" smtClean="0"/>
              <a:t> [w:] E. Mączyńska, P. </a:t>
            </a:r>
            <a:r>
              <a:rPr lang="pl-PL" sz="1600" b="1" dirty="0"/>
              <a:t>Pysz (red.), </a:t>
            </a:r>
            <a:r>
              <a:rPr lang="pl-PL" sz="1600" b="1" i="1" dirty="0"/>
              <a:t>Społeczna Gospodarka </a:t>
            </a:r>
            <a:r>
              <a:rPr lang="pl-PL" sz="1600" b="1" i="1" dirty="0" smtClean="0"/>
              <a:t>Rynkowa: Polska </a:t>
            </a:r>
            <a:r>
              <a:rPr lang="pl-PL" sz="1600" b="1" i="1" dirty="0"/>
              <a:t>i integracja europejska</a:t>
            </a:r>
            <a:r>
              <a:rPr lang="pl-PL" sz="1600" b="1" dirty="0"/>
              <a:t>,</a:t>
            </a:r>
            <a:r>
              <a:rPr lang="de-DE" sz="1600" b="1" dirty="0" smtClean="0"/>
              <a:t> Godesberg </a:t>
            </a:r>
            <a:r>
              <a:rPr lang="de-DE" sz="1600" b="1" dirty="0"/>
              <a:t>1947, s. </a:t>
            </a:r>
            <a:r>
              <a:rPr lang="pl-PL" sz="1600" b="1" dirty="0" smtClean="0"/>
              <a:t>31.</a:t>
            </a:r>
          </a:p>
        </p:txBody>
      </p:sp>
    </p:spTree>
    <p:extLst>
      <p:ext uri="{BB962C8B-B14F-4D97-AF65-F5344CB8AC3E}">
        <p14:creationId xmlns:p14="http://schemas.microsoft.com/office/powerpoint/2010/main" val="3234772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44905" y="417095"/>
            <a:ext cx="11614484" cy="6616227"/>
          </a:xfrm>
        </p:spPr>
        <p:txBody>
          <a:bodyPr>
            <a:normAutofit/>
          </a:bodyPr>
          <a:lstStyle/>
          <a:p>
            <a:pPr marL="0" indent="0">
              <a:buNone/>
            </a:pPr>
            <a:r>
              <a:rPr lang="pl-PL" dirty="0"/>
              <a:t>„Kolejna wartość, na której opiera się koncepcja SGR to bezpieczeństwo. </a:t>
            </a:r>
            <a:r>
              <a:rPr lang="pl-PL" dirty="0" smtClean="0"/>
              <a:t>Wskazaliśmy już </a:t>
            </a:r>
            <a:r>
              <a:rPr lang="pl-PL" dirty="0"/>
              <a:t>przy rozważaniu realizacji idei solidarności na bezpieczeństwo </a:t>
            </a:r>
            <a:r>
              <a:rPr lang="pl-PL" dirty="0" smtClean="0"/>
              <a:t>socjalne. W perspektywie natomiast polityki społecznej państwo ma być zobowiązane starać się </a:t>
            </a:r>
            <a:r>
              <a:rPr lang="pl-PL" dirty="0"/>
              <a:t>utrzymać stabilny kurs waluty krajowej, w tym zwalczać narastanie </a:t>
            </a:r>
            <a:r>
              <a:rPr lang="pl-PL" dirty="0" smtClean="0"/>
              <a:t>inflacji, ponieważ </a:t>
            </a:r>
            <a:r>
              <a:rPr lang="pl-PL" dirty="0"/>
              <a:t>inflacja powoduje największe szkody wśród najmniej zarabiających.</a:t>
            </a:r>
          </a:p>
          <a:p>
            <a:pPr marL="0" indent="0">
              <a:buNone/>
            </a:pPr>
            <a:r>
              <a:rPr lang="pl-PL" dirty="0"/>
              <a:t>Państwo wedle </a:t>
            </a:r>
            <a:r>
              <a:rPr lang="pl-PL" dirty="0" smtClean="0"/>
              <a:t>Müllera‑</a:t>
            </a:r>
            <a:r>
              <a:rPr lang="pl-PL" dirty="0" err="1" smtClean="0"/>
              <a:t>Armacka</a:t>
            </a:r>
            <a:r>
              <a:rPr lang="pl-PL" dirty="0"/>
              <a:t> </a:t>
            </a:r>
            <a:r>
              <a:rPr lang="pl-PL" dirty="0" smtClean="0"/>
              <a:t>ma </a:t>
            </a:r>
            <a:r>
              <a:rPr lang="pl-PL" dirty="0"/>
              <a:t>prowadzić również politykę </a:t>
            </a:r>
            <a:r>
              <a:rPr lang="pl-PL" dirty="0" smtClean="0"/>
              <a:t>koniunkturalną, w </a:t>
            </a:r>
            <a:r>
              <a:rPr lang="pl-PL" dirty="0"/>
              <a:t>tym dostępnymi środkami łagodzić cykle zmiany koniunktury. </a:t>
            </a:r>
            <a:r>
              <a:rPr lang="pl-PL" dirty="0" smtClean="0"/>
              <a:t>Jednocześnie państwo </a:t>
            </a:r>
            <a:r>
              <a:rPr lang="pl-PL" dirty="0"/>
              <a:t>jest zobowiązane do prowadzenia stabilnej polityki fiskalnej i </a:t>
            </a:r>
            <a:r>
              <a:rPr lang="pl-PL" dirty="0" smtClean="0"/>
              <a:t>prawnej, by </a:t>
            </a:r>
            <a:r>
              <a:rPr lang="pl-PL" dirty="0"/>
              <a:t>obywatele mogli bezpiecznie rozwijać działalność gospodarczą</a:t>
            </a:r>
            <a:r>
              <a:rPr lang="pl-PL" dirty="0" smtClean="0"/>
              <a:t>”.</a:t>
            </a:r>
          </a:p>
          <a:p>
            <a:pPr marL="0" indent="0">
              <a:buNone/>
            </a:pPr>
            <a:endParaRPr lang="pl-PL" dirty="0" smtClean="0"/>
          </a:p>
          <a:p>
            <a:pPr marL="0" indent="0">
              <a:buNone/>
            </a:pPr>
            <a:r>
              <a:rPr lang="pl-PL" sz="1600" b="1" dirty="0"/>
              <a:t>G</a:t>
            </a:r>
            <a:r>
              <a:rPr lang="de-DE" sz="1600" b="1" dirty="0" smtClean="0"/>
              <a:t>. </a:t>
            </a:r>
            <a:r>
              <a:rPr lang="pl-PL" sz="1600" b="1" dirty="0" smtClean="0"/>
              <a:t>Szulczewski</a:t>
            </a:r>
            <a:r>
              <a:rPr lang="de-DE" sz="1600" b="1" dirty="0" smtClean="0"/>
              <a:t>, </a:t>
            </a:r>
            <a:r>
              <a:rPr lang="pl-PL" sz="1600" b="1" i="1" dirty="0" smtClean="0"/>
              <a:t>Filozoficzno‑aksjologiczne podstawy </a:t>
            </a:r>
            <a:r>
              <a:rPr lang="pl-PL" sz="1600" b="1" i="1" dirty="0"/>
              <a:t>koncepcji Społecznej </a:t>
            </a:r>
            <a:r>
              <a:rPr lang="pl-PL" sz="1600" b="1" i="1" dirty="0" smtClean="0"/>
              <a:t>Gospodarki Rynkowej </a:t>
            </a:r>
            <a:r>
              <a:rPr lang="pl-PL" sz="1600" b="1" i="1" dirty="0"/>
              <a:t>Alfreda Müllera‑</a:t>
            </a:r>
            <a:r>
              <a:rPr lang="pl-PL" sz="1600" b="1" i="1" dirty="0" err="1"/>
              <a:t>Armacka</a:t>
            </a:r>
            <a:r>
              <a:rPr lang="pl-PL" sz="1600" b="1" dirty="0" smtClean="0"/>
              <a:t> [w:] E. Mączyńska, P. </a:t>
            </a:r>
            <a:r>
              <a:rPr lang="pl-PL" sz="1600" b="1" dirty="0"/>
              <a:t>Pysz (red.), </a:t>
            </a:r>
            <a:r>
              <a:rPr lang="pl-PL" sz="1600" b="1" i="1" dirty="0"/>
              <a:t>Społeczna Gospodarka </a:t>
            </a:r>
            <a:r>
              <a:rPr lang="pl-PL" sz="1600" b="1" i="1" dirty="0" smtClean="0"/>
              <a:t>Rynkowa: Polska </a:t>
            </a:r>
            <a:r>
              <a:rPr lang="pl-PL" sz="1600" b="1" i="1" dirty="0"/>
              <a:t>i integracja europejska</a:t>
            </a:r>
            <a:r>
              <a:rPr lang="pl-PL" sz="1600" b="1" dirty="0"/>
              <a:t>,</a:t>
            </a:r>
            <a:r>
              <a:rPr lang="de-DE" sz="1600" b="1" dirty="0" smtClean="0"/>
              <a:t> Godesberg </a:t>
            </a:r>
            <a:r>
              <a:rPr lang="de-DE" sz="1600" b="1" dirty="0"/>
              <a:t>1947, s. </a:t>
            </a:r>
            <a:r>
              <a:rPr lang="de-DE" sz="1600" b="1" dirty="0" smtClean="0"/>
              <a:t>2</a:t>
            </a:r>
            <a:r>
              <a:rPr lang="pl-PL" sz="1600" b="1" dirty="0" smtClean="0"/>
              <a:t>9.</a:t>
            </a:r>
          </a:p>
        </p:txBody>
      </p:sp>
    </p:spTree>
    <p:extLst>
      <p:ext uri="{BB962C8B-B14F-4D97-AF65-F5344CB8AC3E}">
        <p14:creationId xmlns:p14="http://schemas.microsoft.com/office/powerpoint/2010/main" val="2349300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5"/>
            <a:ext cx="10515600" cy="1190959"/>
          </a:xfrm>
        </p:spPr>
        <p:txBody>
          <a:bodyPr>
            <a:normAutofit/>
          </a:bodyPr>
          <a:lstStyle/>
          <a:p>
            <a:pPr algn="ctr"/>
            <a:r>
              <a:rPr lang="pl-PL" sz="4300" dirty="0" smtClean="0"/>
              <a:t>Unia Fryburska, a Szkoła Fryburska</a:t>
            </a:r>
            <a:endParaRPr lang="pl-PL" sz="4300" dirty="0"/>
          </a:p>
        </p:txBody>
      </p:sp>
      <p:sp>
        <p:nvSpPr>
          <p:cNvPr id="5" name="Symbol zastępczy zawartości 2"/>
          <p:cNvSpPr>
            <a:spLocks noGrp="1"/>
          </p:cNvSpPr>
          <p:nvPr>
            <p:ph idx="1"/>
          </p:nvPr>
        </p:nvSpPr>
        <p:spPr>
          <a:xfrm>
            <a:off x="234046" y="1716505"/>
            <a:ext cx="11741386" cy="5035784"/>
          </a:xfrm>
        </p:spPr>
        <p:txBody>
          <a:bodyPr>
            <a:normAutofit/>
          </a:bodyPr>
          <a:lstStyle/>
          <a:p>
            <a:pPr marL="0" indent="0" algn="just">
              <a:buNone/>
            </a:pPr>
            <a:r>
              <a:rPr lang="pl-PL" sz="2600" dirty="0" smtClean="0"/>
              <a:t>„Na </a:t>
            </a:r>
            <a:r>
              <a:rPr lang="pl-PL" sz="2600" dirty="0"/>
              <a:t>początku była szkoła fryburska, czyli ośrodek naukowo-badawczy, założony w 1932 r. przez Waltera </a:t>
            </a:r>
            <a:r>
              <a:rPr lang="pl-PL" sz="2600" dirty="0" err="1"/>
              <a:t>Euckena</a:t>
            </a:r>
            <a:r>
              <a:rPr lang="pl-PL" sz="2600" dirty="0"/>
              <a:t>, Franza </a:t>
            </a:r>
            <a:r>
              <a:rPr lang="pl-PL" sz="2600" dirty="0" err="1"/>
              <a:t>Böhma</a:t>
            </a:r>
            <a:r>
              <a:rPr lang="pl-PL" sz="2600" dirty="0"/>
              <a:t> oraz Hansa </a:t>
            </a:r>
            <a:r>
              <a:rPr lang="pl-PL" sz="2600" dirty="0" err="1"/>
              <a:t>Grossmana-Dörtha</a:t>
            </a:r>
            <a:r>
              <a:rPr lang="pl-PL" sz="2600" dirty="0"/>
              <a:t>. W jego ramach ukazywał się rocznik „</a:t>
            </a:r>
            <a:r>
              <a:rPr lang="pl-PL" sz="2600" i="1" dirty="0"/>
              <a:t>Ordo</a:t>
            </a:r>
            <a:r>
              <a:rPr lang="pl-PL" sz="2600" dirty="0"/>
              <a:t>” oraz publikacje wydawane w serii „</a:t>
            </a:r>
            <a:r>
              <a:rPr lang="pl-PL" sz="2600" i="1" dirty="0" err="1"/>
              <a:t>Ordnung</a:t>
            </a:r>
            <a:r>
              <a:rPr lang="pl-PL" sz="2600" i="1" dirty="0"/>
              <a:t> der </a:t>
            </a:r>
            <a:r>
              <a:rPr lang="pl-PL" sz="2600" i="1" dirty="0" err="1"/>
              <a:t>Wirtschaft</a:t>
            </a:r>
            <a:r>
              <a:rPr lang="pl-PL" sz="2600" dirty="0"/>
              <a:t>”. Warto dodać, że w tym samym mieście, kilka dekad wcześniej, powstała nader ważna dla katolickiej nauki społecznej instytucja, czyli Unia Fryburska. Jej celem było wypracowanie modelu reform społecznych, które z jednej strony przeciwstawiałyby się narastającej presji instytucji rynkowych, rosnącym dysproporcjom majątkowym w obrębie społeczeństw, z drugiej – wzrastaniu biurokratyzacji i centralizacji życia społecznego i państwowego. Remedium na te bolączki miał być ustrój korporacyjny</a:t>
            </a:r>
            <a:r>
              <a:rPr lang="pl-PL" sz="2600" dirty="0" smtClean="0"/>
              <a:t>.”</a:t>
            </a:r>
          </a:p>
          <a:p>
            <a:pPr marL="0" indent="0" algn="just">
              <a:buNone/>
            </a:pPr>
            <a:endParaRPr lang="pl-PL" sz="2000" dirty="0" smtClean="0"/>
          </a:p>
          <a:p>
            <a:pPr marL="0" indent="0" algn="just">
              <a:buNone/>
            </a:pPr>
            <a:r>
              <a:rPr lang="pl-PL" sz="2000" dirty="0" smtClean="0"/>
              <a:t>K. Wołodźko, </a:t>
            </a:r>
            <a:r>
              <a:rPr lang="pl-PL" sz="2000" i="1" dirty="0"/>
              <a:t>Włączanie myślenia</a:t>
            </a:r>
            <a:r>
              <a:rPr lang="pl-PL" sz="2000" dirty="0" smtClean="0"/>
              <a:t>, Nowa Konfederacja</a:t>
            </a:r>
            <a:r>
              <a:rPr lang="pl-PL" sz="2000" dirty="0"/>
              <a:t>, https://nowakonfederacja.pl/wlaczanie-myslenia</a:t>
            </a:r>
            <a:r>
              <a:rPr lang="pl-PL" sz="2000" dirty="0" smtClean="0"/>
              <a:t>/ </a:t>
            </a:r>
            <a:endParaRPr lang="pl-PL" sz="2000" i="1" dirty="0"/>
          </a:p>
        </p:txBody>
      </p:sp>
    </p:spTree>
    <p:extLst>
      <p:ext uri="{BB962C8B-B14F-4D97-AF65-F5344CB8AC3E}">
        <p14:creationId xmlns:p14="http://schemas.microsoft.com/office/powerpoint/2010/main" val="1772087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58253" y="300957"/>
            <a:ext cx="8197516" cy="1325563"/>
          </a:xfrm>
        </p:spPr>
        <p:txBody>
          <a:bodyPr>
            <a:normAutofit/>
          </a:bodyPr>
          <a:lstStyle/>
          <a:p>
            <a:pPr algn="ctr"/>
            <a:r>
              <a:rPr lang="pl-PL" sz="4300" dirty="0"/>
              <a:t>Wilhelm </a:t>
            </a:r>
            <a:r>
              <a:rPr lang="pl-PL" sz="4300" dirty="0" err="1" smtClean="0"/>
              <a:t>Röpke</a:t>
            </a:r>
            <a:r>
              <a:rPr lang="pl-PL" sz="4300" dirty="0"/>
              <a:t> (</a:t>
            </a:r>
            <a:r>
              <a:rPr lang="pl-PL" sz="4300" dirty="0" smtClean="0"/>
              <a:t>1899-1966)</a:t>
            </a:r>
            <a:endParaRPr lang="pl-PL" sz="4300" dirty="0"/>
          </a:p>
        </p:txBody>
      </p:sp>
      <p:sp>
        <p:nvSpPr>
          <p:cNvPr id="3" name="Symbol zastępczy zawartości 2"/>
          <p:cNvSpPr>
            <a:spLocks noGrp="1"/>
          </p:cNvSpPr>
          <p:nvPr>
            <p:ph idx="1"/>
          </p:nvPr>
        </p:nvSpPr>
        <p:spPr>
          <a:xfrm>
            <a:off x="159912" y="2516272"/>
            <a:ext cx="10419855" cy="4107977"/>
          </a:xfrm>
        </p:spPr>
        <p:txBody>
          <a:bodyPr>
            <a:normAutofit/>
          </a:bodyPr>
          <a:lstStyle/>
          <a:p>
            <a:pPr>
              <a:buFontTx/>
              <a:buChar char="-"/>
            </a:pPr>
            <a:r>
              <a:rPr lang="pl-PL" dirty="0"/>
              <a:t>a</a:t>
            </a:r>
            <a:r>
              <a:rPr lang="pl-PL" dirty="0" smtClean="0"/>
              <a:t>bsolwent prawa i profesor ekonomii na uniwersytetach w Jenie, Grazu, Marburgu, Stambule i Genewie</a:t>
            </a:r>
          </a:p>
          <a:p>
            <a:pPr>
              <a:buFontTx/>
              <a:buChar char="-"/>
            </a:pPr>
            <a:r>
              <a:rPr lang="pl-PL" dirty="0"/>
              <a:t>u</a:t>
            </a:r>
            <a:r>
              <a:rPr lang="pl-PL" dirty="0" smtClean="0"/>
              <a:t>dział w </a:t>
            </a:r>
            <a:r>
              <a:rPr lang="pl-PL" dirty="0"/>
              <a:t>I wojnie </a:t>
            </a:r>
            <a:r>
              <a:rPr lang="pl-PL" dirty="0" smtClean="0"/>
              <a:t>światowej (wpływ na </a:t>
            </a:r>
            <a:r>
              <a:rPr lang="pl-PL" dirty="0" err="1" smtClean="0"/>
              <a:t>antymilitarne</a:t>
            </a:r>
            <a:r>
              <a:rPr lang="pl-PL" dirty="0" smtClean="0"/>
              <a:t> </a:t>
            </a:r>
            <a:r>
              <a:rPr lang="pl-PL" dirty="0"/>
              <a:t>i </a:t>
            </a:r>
            <a:r>
              <a:rPr lang="pl-PL" dirty="0" smtClean="0"/>
              <a:t>pacyfistyczne poglądy)</a:t>
            </a:r>
          </a:p>
          <a:p>
            <a:pPr>
              <a:buFontTx/>
              <a:buChar char="-"/>
            </a:pPr>
            <a:r>
              <a:rPr lang="pl-PL" dirty="0"/>
              <a:t>i</a:t>
            </a:r>
            <a:r>
              <a:rPr lang="pl-PL" dirty="0" smtClean="0"/>
              <a:t>nspirował się szkołą austriacką</a:t>
            </a:r>
          </a:p>
          <a:p>
            <a:pPr>
              <a:buFontTx/>
              <a:buChar char="-"/>
            </a:pPr>
            <a:r>
              <a:rPr lang="pl-PL" dirty="0"/>
              <a:t>k</a:t>
            </a:r>
            <a:r>
              <a:rPr lang="pl-PL" dirty="0" smtClean="0"/>
              <a:t>rytyczny względem hitleryzmu</a:t>
            </a:r>
          </a:p>
          <a:p>
            <a:pPr>
              <a:buFontTx/>
              <a:buChar char="-"/>
            </a:pPr>
            <a:r>
              <a:rPr lang="pl-PL" dirty="0"/>
              <a:t>p</a:t>
            </a:r>
            <a:r>
              <a:rPr lang="pl-PL" dirty="0" smtClean="0"/>
              <a:t>romotor „</a:t>
            </a:r>
            <a:r>
              <a:rPr lang="pl-PL" i="1" dirty="0" smtClean="0"/>
              <a:t>ekonomicznego humanizmu</a:t>
            </a:r>
            <a:r>
              <a:rPr lang="pl-PL" dirty="0" smtClean="0"/>
              <a:t>” i zwolennik poszukiwania „</a:t>
            </a:r>
            <a:r>
              <a:rPr lang="pl-PL" i="1" dirty="0" smtClean="0"/>
              <a:t>trzeciej drogi</a:t>
            </a:r>
            <a:r>
              <a:rPr lang="pl-PL" dirty="0" smtClean="0"/>
              <a:t>” (alternatywy dla, podatnego na kryzysy, systemu leseferystycznego </a:t>
            </a:r>
            <a:r>
              <a:rPr lang="pl-PL" dirty="0"/>
              <a:t>i </a:t>
            </a:r>
            <a:r>
              <a:rPr lang="pl-PL" dirty="0" smtClean="0"/>
              <a:t>totalitarnej gospodarki </a:t>
            </a:r>
            <a:r>
              <a:rPr lang="pl-PL" dirty="0"/>
              <a:t>nakazowo-rozdzielczej</a:t>
            </a:r>
            <a:r>
              <a:rPr lang="pl-PL" dirty="0" smtClean="0"/>
              <a:t>)</a:t>
            </a:r>
          </a:p>
        </p:txBody>
      </p:sp>
      <p:pic>
        <p:nvPicPr>
          <p:cNvPr id="5" name="Obraz 4"/>
          <p:cNvPicPr>
            <a:picLocks noChangeAspect="1"/>
          </p:cNvPicPr>
          <p:nvPr/>
        </p:nvPicPr>
        <p:blipFill>
          <a:blip r:embed="rId2"/>
          <a:stretch>
            <a:fillRect/>
          </a:stretch>
        </p:blipFill>
        <p:spPr>
          <a:xfrm>
            <a:off x="9889957" y="276894"/>
            <a:ext cx="2081463" cy="2835993"/>
          </a:xfrm>
          <a:prstGeom prst="rect">
            <a:avLst/>
          </a:prstGeom>
        </p:spPr>
      </p:pic>
    </p:spTree>
    <p:extLst>
      <p:ext uri="{BB962C8B-B14F-4D97-AF65-F5344CB8AC3E}">
        <p14:creationId xmlns:p14="http://schemas.microsoft.com/office/powerpoint/2010/main" val="440939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13347" y="368968"/>
            <a:ext cx="11405937" cy="6240379"/>
          </a:xfrm>
        </p:spPr>
        <p:txBody>
          <a:bodyPr>
            <a:normAutofit lnSpcReduction="10000"/>
          </a:bodyPr>
          <a:lstStyle/>
          <a:p>
            <a:pPr marL="0" indent="0">
              <a:buNone/>
            </a:pPr>
            <a:r>
              <a:rPr lang="pl-PL" dirty="0"/>
              <a:t>„Nie chcemy ograniczać gospodarki rynkowej, konkurencji i swobody </a:t>
            </a:r>
            <a:r>
              <a:rPr lang="pl-PL" dirty="0" smtClean="0"/>
              <a:t>działania mechanizmu cenowego, nie chcemy dobrze wymieszanego koktajlu z rynku, monopolu i gospodarki nakazowej. Jednak równie dobrze wiemy o tym, że jeżeli dążymy do gospodarki opierającej się na czystej i wolnej konkurencji</a:t>
            </a:r>
            <a:r>
              <a:rPr lang="pl-PL" dirty="0"/>
              <a:t>, to przecież nie może ona unosić się swobodnie w </a:t>
            </a:r>
            <a:r>
              <a:rPr lang="pl-PL" dirty="0" smtClean="0"/>
              <a:t>obszarze społecznym </a:t>
            </a:r>
            <a:r>
              <a:rPr lang="pl-PL" dirty="0"/>
              <a:t>i politycznym, lecz musi być utrzymywana przez ramy </a:t>
            </a:r>
            <a:r>
              <a:rPr lang="pl-PL" dirty="0" smtClean="0"/>
              <a:t>natury społeczno-polityczno-moralnej </a:t>
            </a:r>
            <a:r>
              <a:rPr lang="pl-PL" dirty="0"/>
              <a:t>i przez nie chroniona. (...) </a:t>
            </a:r>
            <a:endParaRPr lang="pl-PL" dirty="0" smtClean="0"/>
          </a:p>
          <a:p>
            <a:pPr marL="0" indent="0">
              <a:buNone/>
            </a:pPr>
            <a:r>
              <a:rPr lang="pl-PL" dirty="0" smtClean="0"/>
              <a:t>Gospodarka rynkowa </a:t>
            </a:r>
            <a:r>
              <a:rPr lang="pl-PL" dirty="0"/>
              <a:t>jest niezbędną, jednak niedostateczną podstawą </a:t>
            </a:r>
            <a:r>
              <a:rPr lang="pl-PL" dirty="0" smtClean="0"/>
              <a:t>wolnego, szczęśliwego, dostatniego</a:t>
            </a:r>
            <a:r>
              <a:rPr lang="pl-PL" dirty="0"/>
              <a:t>, sprawiedliwego i uporządkowanego społeczeństwa. </a:t>
            </a:r>
            <a:r>
              <a:rPr lang="pl-PL" dirty="0" smtClean="0"/>
              <a:t>(...) </a:t>
            </a:r>
          </a:p>
          <a:p>
            <a:pPr marL="0" indent="0">
              <a:buNone/>
            </a:pPr>
            <a:r>
              <a:rPr lang="pl-PL" dirty="0" smtClean="0"/>
              <a:t>Innymi </a:t>
            </a:r>
            <a:r>
              <a:rPr lang="pl-PL" dirty="0"/>
              <a:t>słowy; ostateczny los gospodarki rynkowej wraz z jej godnym </a:t>
            </a:r>
            <a:r>
              <a:rPr lang="pl-PL" dirty="0" smtClean="0"/>
              <a:t>podziwu i </a:t>
            </a:r>
            <a:r>
              <a:rPr lang="pl-PL" dirty="0"/>
              <a:t>nieodzownym mechanizmem podaży i popytu rozstrzyga się </a:t>
            </a:r>
            <a:r>
              <a:rPr lang="pl-PL" dirty="0" smtClean="0"/>
              <a:t>poza sferą </a:t>
            </a:r>
            <a:r>
              <a:rPr lang="pl-PL" dirty="0"/>
              <a:t>podaży i popytu”.</a:t>
            </a:r>
            <a:endParaRPr lang="pl-PL" dirty="0" smtClean="0"/>
          </a:p>
          <a:p>
            <a:pPr marL="0" indent="0">
              <a:buNone/>
            </a:pPr>
            <a:endParaRPr lang="pl-PL" dirty="0" smtClean="0"/>
          </a:p>
          <a:p>
            <a:pPr marL="0" indent="0">
              <a:buNone/>
            </a:pPr>
            <a:r>
              <a:rPr lang="pl-PL" dirty="0" smtClean="0"/>
              <a:t>								</a:t>
            </a:r>
            <a:r>
              <a:rPr lang="pl-PL" dirty="0"/>
              <a:t>Wilhelm </a:t>
            </a:r>
            <a:r>
              <a:rPr lang="pl-PL" dirty="0" err="1"/>
              <a:t>Röpke</a:t>
            </a:r>
            <a:r>
              <a:rPr lang="pl-PL" dirty="0"/>
              <a:t> </a:t>
            </a:r>
          </a:p>
        </p:txBody>
      </p:sp>
    </p:spTree>
    <p:extLst>
      <p:ext uri="{BB962C8B-B14F-4D97-AF65-F5344CB8AC3E}">
        <p14:creationId xmlns:p14="http://schemas.microsoft.com/office/powerpoint/2010/main" val="34759375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29390" y="1026695"/>
            <a:ext cx="11030264" cy="5565173"/>
          </a:xfrm>
        </p:spPr>
        <p:txBody>
          <a:bodyPr>
            <a:normAutofit/>
          </a:bodyPr>
          <a:lstStyle/>
          <a:p>
            <a:pPr marL="0" indent="0" algn="just">
              <a:buNone/>
            </a:pPr>
            <a:r>
              <a:rPr lang="pl-PL" sz="2600" dirty="0" smtClean="0"/>
              <a:t>„(…) liberałowie uczynili z rozumu swoisty mit, podnosząc go do roli siły historycznej, zdolnej kreować prawa dziejowe. Takie ujęcie owego problemu było dziełem myślicieli francuskiego oświecenie, którzy utracili wiarę w Boga i poszukiwali idola zdolnego zastąpić w ten sposób pustkę. Tak więc krytyce racjonalizmu towarzyszyła w myśli </a:t>
            </a:r>
            <a:r>
              <a:rPr lang="pl-PL" sz="2600" dirty="0" err="1" smtClean="0"/>
              <a:t>ordoliberałów</a:t>
            </a:r>
            <a:r>
              <a:rPr lang="pl-PL" sz="2600" dirty="0" smtClean="0"/>
              <a:t> krytyka oświecenia, z właściwym mu stylem myślenia, podnoszącym samotną jednostkę do pozycji podstawowego elementu ładu społecznego. (…)</a:t>
            </a:r>
          </a:p>
          <a:p>
            <a:pPr marL="0" indent="0" algn="just">
              <a:buNone/>
            </a:pPr>
            <a:r>
              <a:rPr lang="pl-PL" sz="2600" dirty="0" err="1"/>
              <a:t>Röpke</a:t>
            </a:r>
            <a:r>
              <a:rPr lang="pl-PL" sz="2600" dirty="0"/>
              <a:t> </a:t>
            </a:r>
            <a:r>
              <a:rPr lang="pl-PL" sz="2600" dirty="0" smtClean="0"/>
              <a:t>najbardziej był przerażony skutkami – jak sam pisał – „totalnej emancypacji człowieka”. Tej chciał przeciwstawić wizję jednostki umiejscowionej w kulturze cechującej się kontynuacją wartości, jednostki wolnej  od ambitnych, ale i niebezpiecznych skłonności do nazbyt śmiałego posługiwania się własnym rozumem, szczególnie, jeśli chodzi o autonomiczne tworzenie wartości.”</a:t>
            </a:r>
            <a:endParaRPr lang="pl-PL" sz="2000" dirty="0" smtClean="0"/>
          </a:p>
          <a:p>
            <a:pPr marL="0" indent="0" algn="just">
              <a:buNone/>
            </a:pPr>
            <a:r>
              <a:rPr lang="pl-PL" sz="2000" dirty="0"/>
              <a:t>R</a:t>
            </a:r>
            <a:r>
              <a:rPr lang="pl-PL" sz="2000" dirty="0" smtClean="0"/>
              <a:t>. Skarżyński, </a:t>
            </a:r>
            <a:r>
              <a:rPr lang="pl-PL" sz="2000" i="1" dirty="0" smtClean="0"/>
              <a:t>Państwo i społeczna gospodarka rynkowa</a:t>
            </a:r>
            <a:r>
              <a:rPr lang="pl-PL" sz="2000" dirty="0" smtClean="0"/>
              <a:t>, Warszawa 1994, s. 57 i n.</a:t>
            </a:r>
            <a:endParaRPr lang="pl-PL" sz="2000" i="1" dirty="0"/>
          </a:p>
        </p:txBody>
      </p:sp>
    </p:spTree>
    <p:extLst>
      <p:ext uri="{BB962C8B-B14F-4D97-AF65-F5344CB8AC3E}">
        <p14:creationId xmlns:p14="http://schemas.microsoft.com/office/powerpoint/2010/main" val="33495417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58253" y="300957"/>
            <a:ext cx="8197516" cy="1325563"/>
          </a:xfrm>
        </p:spPr>
        <p:txBody>
          <a:bodyPr>
            <a:normAutofit/>
          </a:bodyPr>
          <a:lstStyle/>
          <a:p>
            <a:pPr algn="ctr"/>
            <a:r>
              <a:rPr lang="pl-PL" sz="4300" dirty="0" smtClean="0"/>
              <a:t>Aleksander </a:t>
            </a:r>
            <a:r>
              <a:rPr lang="pl-PL" sz="4300" dirty="0" err="1" smtClean="0"/>
              <a:t>Rüstow</a:t>
            </a:r>
            <a:r>
              <a:rPr lang="pl-PL" sz="4300" dirty="0"/>
              <a:t> (</a:t>
            </a:r>
            <a:r>
              <a:rPr lang="pl-PL" sz="4300" dirty="0" smtClean="0"/>
              <a:t>1885-1963)</a:t>
            </a:r>
            <a:endParaRPr lang="pl-PL" sz="4300" dirty="0"/>
          </a:p>
        </p:txBody>
      </p:sp>
      <p:sp>
        <p:nvSpPr>
          <p:cNvPr id="3" name="Symbol zastępczy zawartości 2"/>
          <p:cNvSpPr>
            <a:spLocks noGrp="1"/>
          </p:cNvSpPr>
          <p:nvPr>
            <p:ph idx="1"/>
          </p:nvPr>
        </p:nvSpPr>
        <p:spPr>
          <a:xfrm>
            <a:off x="159912" y="3224463"/>
            <a:ext cx="11606971" cy="3399786"/>
          </a:xfrm>
        </p:spPr>
        <p:txBody>
          <a:bodyPr>
            <a:normAutofit/>
          </a:bodyPr>
          <a:lstStyle/>
          <a:p>
            <a:pPr>
              <a:buFontTx/>
              <a:buChar char="-"/>
            </a:pPr>
            <a:r>
              <a:rPr lang="pl-PL" dirty="0"/>
              <a:t>wykształcenie w dziedzinie matematyki, </a:t>
            </a:r>
            <a:r>
              <a:rPr lang="pl-PL" dirty="0" smtClean="0"/>
              <a:t>fizyki</a:t>
            </a:r>
            <a:r>
              <a:rPr lang="pl-PL" dirty="0"/>
              <a:t>, </a:t>
            </a:r>
            <a:r>
              <a:rPr lang="pl-PL" dirty="0" smtClean="0"/>
              <a:t>filozofii</a:t>
            </a:r>
            <a:r>
              <a:rPr lang="pl-PL" dirty="0"/>
              <a:t>, </a:t>
            </a:r>
            <a:r>
              <a:rPr lang="pl-PL" dirty="0" smtClean="0"/>
              <a:t>filologii </a:t>
            </a:r>
            <a:r>
              <a:rPr lang="pl-PL" dirty="0"/>
              <a:t>klasycznej, prawa i </a:t>
            </a:r>
            <a:r>
              <a:rPr lang="pl-PL" dirty="0" smtClean="0"/>
              <a:t>ekonomii</a:t>
            </a:r>
          </a:p>
          <a:p>
            <a:pPr>
              <a:buFontTx/>
              <a:buChar char="-"/>
            </a:pPr>
            <a:r>
              <a:rPr lang="pl-PL" dirty="0"/>
              <a:t>e</a:t>
            </a:r>
            <a:r>
              <a:rPr lang="pl-PL" dirty="0" smtClean="0"/>
              <a:t>migracja do Turcji w 1933 r.</a:t>
            </a:r>
          </a:p>
          <a:p>
            <a:pPr>
              <a:buFontTx/>
              <a:buChar char="-"/>
            </a:pPr>
            <a:r>
              <a:rPr lang="pl-PL" dirty="0" smtClean="0"/>
              <a:t>pierwotnie socjalista (praca w ministerstwie gospodarki uświadomiła mu wady </a:t>
            </a:r>
            <a:r>
              <a:rPr lang="pl-PL" dirty="0"/>
              <a:t>centralnego planowania </a:t>
            </a:r>
            <a:r>
              <a:rPr lang="pl-PL" dirty="0" smtClean="0"/>
              <a:t>oraz interwencjonizmu </a:t>
            </a:r>
            <a:r>
              <a:rPr lang="pl-PL" dirty="0" smtClean="0"/>
              <a:t>państwowego)</a:t>
            </a:r>
            <a:endParaRPr lang="pl-PL" dirty="0" smtClean="0"/>
          </a:p>
          <a:p>
            <a:pPr>
              <a:buFontTx/>
              <a:buChar char="-"/>
            </a:pPr>
            <a:endParaRPr lang="pl-PL" dirty="0" smtClean="0"/>
          </a:p>
        </p:txBody>
      </p:sp>
      <p:pic>
        <p:nvPicPr>
          <p:cNvPr id="4" name="Obraz 3"/>
          <p:cNvPicPr>
            <a:picLocks noChangeAspect="1"/>
          </p:cNvPicPr>
          <p:nvPr/>
        </p:nvPicPr>
        <p:blipFill>
          <a:blip r:embed="rId2"/>
          <a:stretch>
            <a:fillRect/>
          </a:stretch>
        </p:blipFill>
        <p:spPr>
          <a:xfrm>
            <a:off x="9861132" y="126332"/>
            <a:ext cx="2143125" cy="3000375"/>
          </a:xfrm>
          <a:prstGeom prst="rect">
            <a:avLst/>
          </a:prstGeom>
        </p:spPr>
      </p:pic>
    </p:spTree>
    <p:extLst>
      <p:ext uri="{BB962C8B-B14F-4D97-AF65-F5344CB8AC3E}">
        <p14:creationId xmlns:p14="http://schemas.microsoft.com/office/powerpoint/2010/main" val="1555846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45432" y="794085"/>
            <a:ext cx="11229473" cy="5797784"/>
          </a:xfrm>
        </p:spPr>
        <p:txBody>
          <a:bodyPr>
            <a:normAutofit/>
          </a:bodyPr>
          <a:lstStyle/>
          <a:p>
            <a:pPr marL="0" indent="0">
              <a:buNone/>
            </a:pPr>
            <a:r>
              <a:rPr lang="pl-PL" sz="2900" dirty="0" smtClean="0"/>
              <a:t>„Nie chciałbym tu (…) mówić o często współwystępującej z tego rodzaju postępem przesadzie. Chodzi o płaczliwość, w ramach której prawie każdy interesant uważa, iż organy władzy publicznej powinny na każdą jego dolegliwość przykleić możliwie duży plaster – plaster, który w ostatniej instancji wykrojony zostać musi z naszej własnej skóry, tj. skóry podatników. Proszę mi wybaczyć to okrutne, ale w istocie rzeczy prawidłowe porównanie. Wielokrotnie krytykowany kapitalizm manchesterski uznać należy w porównaniu do tego rodzaju płaczliwości za postawę o wiele bardziej odważną i męską.”</a:t>
            </a:r>
          </a:p>
          <a:p>
            <a:pPr marL="0" indent="0">
              <a:buNone/>
            </a:pPr>
            <a:endParaRPr lang="pl-PL" sz="2000" dirty="0" smtClean="0"/>
          </a:p>
          <a:p>
            <a:pPr marL="0" indent="0" algn="just">
              <a:buNone/>
            </a:pPr>
            <a:r>
              <a:rPr lang="pl-PL" sz="2000" dirty="0" smtClean="0"/>
              <a:t>A. </a:t>
            </a:r>
            <a:r>
              <a:rPr lang="pl-PL" sz="2000" dirty="0" err="1"/>
              <a:t>Rüstow</a:t>
            </a:r>
            <a:r>
              <a:rPr lang="pl-PL" sz="2000" dirty="0"/>
              <a:t>, </a:t>
            </a:r>
            <a:r>
              <a:rPr lang="pl-PL" sz="2000" i="1" dirty="0" smtClean="0"/>
              <a:t>Liberalny interwencjonizm państwowy</a:t>
            </a:r>
            <a:r>
              <a:rPr lang="pl-PL" sz="2000" dirty="0" smtClean="0"/>
              <a:t>, [w:]</a:t>
            </a:r>
            <a:r>
              <a:rPr lang="pl-PL" sz="20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a:t>
            </a:r>
            <a:r>
              <a:rPr lang="pl-PL" sz="20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 Mączyńska, P. </a:t>
            </a:r>
            <a:r>
              <a:rPr lang="pl-PL" sz="20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Pysz (red.), </a:t>
            </a:r>
            <a:r>
              <a:rPr lang="pl-PL" sz="2000"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Idee ordo i społeczna gospodarka rynkowa</a:t>
            </a:r>
            <a:r>
              <a:rPr lang="pl-PL" sz="20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a:t>
            </a:r>
            <a:r>
              <a:rPr lang="pl-PL" sz="20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2010</a:t>
            </a:r>
            <a:r>
              <a:rPr lang="pl-PL" sz="2000" dirty="0" smtClean="0"/>
              <a:t>, s. 49.</a:t>
            </a:r>
            <a:endParaRPr lang="pl-PL" sz="2000" i="1" dirty="0"/>
          </a:p>
        </p:txBody>
      </p:sp>
    </p:spTree>
    <p:extLst>
      <p:ext uri="{BB962C8B-B14F-4D97-AF65-F5344CB8AC3E}">
        <p14:creationId xmlns:p14="http://schemas.microsoft.com/office/powerpoint/2010/main" val="32876299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23330" y="1446663"/>
            <a:ext cx="10836323" cy="5145205"/>
          </a:xfrm>
        </p:spPr>
        <p:txBody>
          <a:bodyPr>
            <a:normAutofit/>
          </a:bodyPr>
          <a:lstStyle/>
          <a:p>
            <a:pPr marL="0" indent="0" algn="just">
              <a:buNone/>
            </a:pPr>
            <a:r>
              <a:rPr lang="pl-PL" sz="2600" dirty="0" smtClean="0"/>
              <a:t>„Nie jest łatwo precyzyjnie zdefiniować, czym był </a:t>
            </a:r>
            <a:r>
              <a:rPr lang="pl-PL" sz="2600" dirty="0" err="1" smtClean="0"/>
              <a:t>ordoliberalizm</a:t>
            </a:r>
            <a:r>
              <a:rPr lang="pl-PL" sz="2600" dirty="0" smtClean="0"/>
              <a:t> i kto należał do kręgu jego twórców. Jedni badacze utożsamiali go z koncepcją społecznej gospodarki rynkowej. (…) Sami uczeni z powyższego kręgu różnie określali swoją doktrynę, również jako „neoliberalizm”, czy nawet „liberalny konserwatyzm”.</a:t>
            </a:r>
          </a:p>
          <a:p>
            <a:pPr marL="0" indent="0" algn="just">
              <a:buNone/>
            </a:pPr>
            <a:r>
              <a:rPr lang="pl-PL" sz="2600" dirty="0" smtClean="0"/>
              <a:t>Alexander </a:t>
            </a:r>
            <a:r>
              <a:rPr lang="pl-PL" sz="2600" dirty="0" err="1"/>
              <a:t>Rüstow</a:t>
            </a:r>
            <a:r>
              <a:rPr lang="pl-PL" sz="2600" dirty="0"/>
              <a:t> </a:t>
            </a:r>
            <a:r>
              <a:rPr lang="pl-PL" sz="2600" dirty="0" smtClean="0"/>
              <a:t>uważał, pomimo wyraźnie konserwatywnego charakteru swoich poglądów, iż rozwijany przez niego nowy liberalizm można również określić jako „liberalizm socjalny”. </a:t>
            </a:r>
            <a:r>
              <a:rPr lang="pl-PL" sz="2600" dirty="0" err="1" smtClean="0"/>
              <a:t>Ordoliberalizm</a:t>
            </a:r>
            <a:r>
              <a:rPr lang="pl-PL" sz="2600" dirty="0" smtClean="0"/>
              <a:t> prezentowano także często jako „trzecią drogę” pomiędzy leseferyzmem a kolektywizmem.”</a:t>
            </a:r>
            <a:endParaRPr lang="pl-PL" sz="2000" dirty="0" smtClean="0"/>
          </a:p>
          <a:p>
            <a:pPr marL="0" indent="0" algn="just">
              <a:buNone/>
            </a:pPr>
            <a:r>
              <a:rPr lang="pl-PL" sz="2000" dirty="0"/>
              <a:t>R</a:t>
            </a:r>
            <a:r>
              <a:rPr lang="pl-PL" sz="2000" dirty="0" smtClean="0"/>
              <a:t>. Skarżyński, </a:t>
            </a:r>
            <a:r>
              <a:rPr lang="pl-PL" sz="2000" i="1" dirty="0" smtClean="0"/>
              <a:t>Państwo i społeczna gospodarka rynkowa</a:t>
            </a:r>
            <a:r>
              <a:rPr lang="pl-PL" sz="2000" dirty="0" smtClean="0"/>
              <a:t>, Warszawa 1994, s. 36.</a:t>
            </a:r>
            <a:endParaRPr lang="pl-PL" sz="2000" i="1" dirty="0"/>
          </a:p>
        </p:txBody>
      </p:sp>
    </p:spTree>
    <p:extLst>
      <p:ext uri="{BB962C8B-B14F-4D97-AF65-F5344CB8AC3E}">
        <p14:creationId xmlns:p14="http://schemas.microsoft.com/office/powerpoint/2010/main" val="8092679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3692" y="174057"/>
            <a:ext cx="10515600" cy="1149776"/>
          </a:xfrm>
        </p:spPr>
        <p:txBody>
          <a:bodyPr>
            <a:normAutofit/>
          </a:bodyPr>
          <a:lstStyle/>
          <a:p>
            <a:pPr algn="ctr"/>
            <a:r>
              <a:rPr lang="pl-PL" sz="4300" dirty="0" smtClean="0"/>
              <a:t>Krytyka industrializmu</a:t>
            </a:r>
            <a:endParaRPr lang="pl-PL" sz="4300" dirty="0"/>
          </a:p>
        </p:txBody>
      </p:sp>
      <p:sp>
        <p:nvSpPr>
          <p:cNvPr id="3" name="Symbol zastępczy zawartości 2"/>
          <p:cNvSpPr>
            <a:spLocks noGrp="1"/>
          </p:cNvSpPr>
          <p:nvPr>
            <p:ph idx="1"/>
          </p:nvPr>
        </p:nvSpPr>
        <p:spPr>
          <a:xfrm>
            <a:off x="723330" y="1446663"/>
            <a:ext cx="10836323" cy="5145205"/>
          </a:xfrm>
        </p:spPr>
        <p:txBody>
          <a:bodyPr>
            <a:normAutofit/>
          </a:bodyPr>
          <a:lstStyle/>
          <a:p>
            <a:pPr marL="0" indent="0" algn="just">
              <a:buNone/>
            </a:pPr>
            <a:r>
              <a:rPr lang="pl-PL" sz="2900" dirty="0" smtClean="0"/>
              <a:t>„Szczególnie </a:t>
            </a:r>
            <a:r>
              <a:rPr lang="pl-PL" sz="2900" dirty="0" err="1"/>
              <a:t>Röpke</a:t>
            </a:r>
            <a:r>
              <a:rPr lang="pl-PL" sz="2900" dirty="0"/>
              <a:t> </a:t>
            </a:r>
            <a:r>
              <a:rPr lang="pl-PL" sz="2900" dirty="0" smtClean="0"/>
              <a:t>i </a:t>
            </a:r>
            <a:r>
              <a:rPr lang="pl-PL" sz="2900" dirty="0" err="1"/>
              <a:t>Rüstow</a:t>
            </a:r>
            <a:r>
              <a:rPr lang="pl-PL" sz="2900" dirty="0"/>
              <a:t> </a:t>
            </a:r>
            <a:r>
              <a:rPr lang="pl-PL" sz="2900" dirty="0" smtClean="0"/>
              <a:t>byli niechętni skutkom postępu technicznego. (…)</a:t>
            </a:r>
          </a:p>
          <a:p>
            <a:pPr marL="0" indent="0" algn="just">
              <a:buNone/>
            </a:pPr>
            <a:r>
              <a:rPr lang="pl-PL" sz="2900" dirty="0" err="1"/>
              <a:t>Rüstow</a:t>
            </a:r>
            <a:r>
              <a:rPr lang="pl-PL" sz="2900" dirty="0"/>
              <a:t> </a:t>
            </a:r>
            <a:r>
              <a:rPr lang="pl-PL" sz="2900" dirty="0" smtClean="0"/>
              <a:t>uważał to za swoistą modę, szkodzącą zdrowym formom egzystencji. Na dowód tego przytaczał przykład mieszkańców pewnej wsi posiadających znakomite, chłodne piwnice. W pewnym momencie zaczęli oni po kolei zaopatrywać się w lodówki ze względów czysto prestiżowych. Myśliciel ten uważał, iż podobne motywacje kierują ludźmi nabywającymi telewizory i urządzenia służące do odtwarzania muzyki.”</a:t>
            </a:r>
          </a:p>
          <a:p>
            <a:pPr marL="0" indent="0" algn="just">
              <a:buNone/>
            </a:pPr>
            <a:endParaRPr lang="pl-PL" sz="2000" dirty="0" smtClean="0"/>
          </a:p>
          <a:p>
            <a:pPr marL="0" indent="0" algn="just">
              <a:buNone/>
            </a:pPr>
            <a:r>
              <a:rPr lang="pl-PL" sz="2000" dirty="0"/>
              <a:t>R</a:t>
            </a:r>
            <a:r>
              <a:rPr lang="pl-PL" sz="2000" dirty="0" smtClean="0"/>
              <a:t>. Skarżyński, </a:t>
            </a:r>
            <a:r>
              <a:rPr lang="pl-PL" sz="2000" i="1" dirty="0" smtClean="0"/>
              <a:t>Państwo i społeczna gospodarka rynkowa</a:t>
            </a:r>
            <a:r>
              <a:rPr lang="pl-PL" sz="2000" dirty="0" smtClean="0"/>
              <a:t>, Warszawa 1994, s. 94.</a:t>
            </a:r>
            <a:endParaRPr lang="pl-PL" sz="2000" i="1" dirty="0"/>
          </a:p>
        </p:txBody>
      </p:sp>
    </p:spTree>
    <p:extLst>
      <p:ext uri="{BB962C8B-B14F-4D97-AF65-F5344CB8AC3E}">
        <p14:creationId xmlns:p14="http://schemas.microsoft.com/office/powerpoint/2010/main" val="21680243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3692" y="174057"/>
            <a:ext cx="10515600" cy="1149776"/>
          </a:xfrm>
        </p:spPr>
        <p:txBody>
          <a:bodyPr>
            <a:normAutofit/>
          </a:bodyPr>
          <a:lstStyle/>
          <a:p>
            <a:pPr algn="ctr"/>
            <a:r>
              <a:rPr lang="pl-PL" sz="4300" dirty="0" smtClean="0"/>
              <a:t>„</a:t>
            </a:r>
            <a:r>
              <a:rPr lang="pl-PL" sz="4300" dirty="0"/>
              <a:t>Z</a:t>
            </a:r>
            <a:r>
              <a:rPr lang="pl-PL" sz="4300" dirty="0" smtClean="0"/>
              <a:t>akorzenienie” człowieka</a:t>
            </a:r>
            <a:endParaRPr lang="pl-PL" sz="4300" dirty="0"/>
          </a:p>
        </p:txBody>
      </p:sp>
      <p:sp>
        <p:nvSpPr>
          <p:cNvPr id="3" name="Symbol zastępczy zawartości 2"/>
          <p:cNvSpPr>
            <a:spLocks noGrp="1"/>
          </p:cNvSpPr>
          <p:nvPr>
            <p:ph idx="1"/>
          </p:nvPr>
        </p:nvSpPr>
        <p:spPr>
          <a:xfrm>
            <a:off x="723330" y="1446663"/>
            <a:ext cx="10836323" cy="5145205"/>
          </a:xfrm>
        </p:spPr>
        <p:txBody>
          <a:bodyPr>
            <a:normAutofit/>
          </a:bodyPr>
          <a:lstStyle/>
          <a:p>
            <a:pPr marL="0" indent="0" algn="just">
              <a:buNone/>
            </a:pPr>
            <a:r>
              <a:rPr lang="pl-PL" sz="2600" dirty="0" smtClean="0"/>
              <a:t>„Ład w sensie ordo oznacza przywrócenie zakorzenienia. </a:t>
            </a:r>
            <a:r>
              <a:rPr lang="pl-PL" sz="2600" dirty="0" err="1" smtClean="0"/>
              <a:t>Röpke</a:t>
            </a:r>
            <a:r>
              <a:rPr lang="pl-PL" sz="2600" dirty="0" smtClean="0"/>
              <a:t> i </a:t>
            </a:r>
            <a:r>
              <a:rPr lang="pl-PL" sz="2600" dirty="0" err="1"/>
              <a:t>Rüstow</a:t>
            </a:r>
            <a:r>
              <a:rPr lang="pl-PL" sz="2600" dirty="0"/>
              <a:t> </a:t>
            </a:r>
            <a:r>
              <a:rPr lang="pl-PL" sz="2600" dirty="0" smtClean="0"/>
              <a:t>jednoznacznie proponowali powrót do wiejskich form życia, przede wszystkim zaś wskazywali na konieczność stworzenia preferencji dla tego, co małe. Nie chodziło im tylko o lokalną społeczność. Opowiadali się również za drobną własnością, gwarantującą wolność jej posiadaczom i dostarczająca pola aktywności. (…)</a:t>
            </a:r>
          </a:p>
          <a:p>
            <a:pPr marL="0" indent="0" algn="just">
              <a:buNone/>
            </a:pPr>
            <a:r>
              <a:rPr lang="pl-PL" sz="2600" dirty="0" smtClean="0"/>
              <a:t>Procesy dezintegracji odwróci upowszechnienie własności poprzez wykształcenie się grup drobnych przedsiębiorców, ludzi wolnych zawodów, rzemieślników. Podobną rolę powinni odegrać oddani społeczności urzędnicy i żołnierze. W pierwszym rzędzie jednak kluczowe znaczenie dla walki z kryzysem ma odrodzenie warstwy chłopskiej.”</a:t>
            </a:r>
            <a:endParaRPr lang="pl-PL" sz="2000" dirty="0" smtClean="0"/>
          </a:p>
          <a:p>
            <a:pPr marL="0" indent="0" algn="just">
              <a:buNone/>
            </a:pPr>
            <a:r>
              <a:rPr lang="pl-PL" sz="2000" dirty="0"/>
              <a:t>R</a:t>
            </a:r>
            <a:r>
              <a:rPr lang="pl-PL" sz="2000" dirty="0" smtClean="0"/>
              <a:t>. Skarżyński, </a:t>
            </a:r>
            <a:r>
              <a:rPr lang="pl-PL" sz="2000" i="1" dirty="0" smtClean="0"/>
              <a:t>Państwo i społeczna gospodarka rynkowa</a:t>
            </a:r>
            <a:r>
              <a:rPr lang="pl-PL" sz="2000" dirty="0" smtClean="0"/>
              <a:t>, Warszawa 1994, s. 109.</a:t>
            </a:r>
            <a:endParaRPr lang="pl-PL" sz="2000" i="1" dirty="0"/>
          </a:p>
        </p:txBody>
      </p:sp>
    </p:spTree>
    <p:extLst>
      <p:ext uri="{BB962C8B-B14F-4D97-AF65-F5344CB8AC3E}">
        <p14:creationId xmlns:p14="http://schemas.microsoft.com/office/powerpoint/2010/main" val="24317861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2382" y="1562297"/>
            <a:ext cx="11135435" cy="4220522"/>
          </a:xfrm>
        </p:spPr>
        <p:txBody>
          <a:bodyPr>
            <a:normAutofit/>
          </a:bodyPr>
          <a:lstStyle/>
          <a:p>
            <a:pPr algn="ctr"/>
            <a:r>
              <a:rPr lang="pl-PL" b="1" dirty="0" smtClean="0"/>
              <a:t>Społeczna gospodarka rynkowa: przyczyny popularności</a:t>
            </a:r>
            <a:endParaRPr lang="pl-PL" dirty="0"/>
          </a:p>
        </p:txBody>
      </p:sp>
    </p:spTree>
    <p:extLst>
      <p:ext uri="{BB962C8B-B14F-4D97-AF65-F5344CB8AC3E}">
        <p14:creationId xmlns:p14="http://schemas.microsoft.com/office/powerpoint/2010/main" val="9303280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28600" y="183892"/>
            <a:ext cx="5735595" cy="1949707"/>
          </a:xfrm>
        </p:spPr>
        <p:txBody>
          <a:bodyPr>
            <a:normAutofit/>
          </a:bodyPr>
          <a:lstStyle/>
          <a:p>
            <a:pPr algn="ctr"/>
            <a:r>
              <a:rPr lang="pl-PL" sz="4300" dirty="0" smtClean="0"/>
              <a:t>Punkt wyjścia: Niemcy po II Wojnie Światowej</a:t>
            </a:r>
            <a:endParaRPr lang="pl-PL" sz="4300" dirty="0"/>
          </a:p>
        </p:txBody>
      </p:sp>
      <p:pic>
        <p:nvPicPr>
          <p:cNvPr id="4" name="Obraz 3"/>
          <p:cNvPicPr>
            <a:picLocks noChangeAspect="1"/>
          </p:cNvPicPr>
          <p:nvPr/>
        </p:nvPicPr>
        <p:blipFill>
          <a:blip r:embed="rId2"/>
          <a:stretch>
            <a:fillRect/>
          </a:stretch>
        </p:blipFill>
        <p:spPr>
          <a:xfrm>
            <a:off x="7694182" y="88810"/>
            <a:ext cx="4102398" cy="4089578"/>
          </a:xfrm>
          <a:prstGeom prst="rect">
            <a:avLst/>
          </a:prstGeom>
        </p:spPr>
      </p:pic>
      <p:sp>
        <p:nvSpPr>
          <p:cNvPr id="3" name="Symbol zastępczy zawartości 2"/>
          <p:cNvSpPr>
            <a:spLocks noGrp="1"/>
          </p:cNvSpPr>
          <p:nvPr>
            <p:ph idx="1"/>
          </p:nvPr>
        </p:nvSpPr>
        <p:spPr>
          <a:xfrm>
            <a:off x="228600" y="3624648"/>
            <a:ext cx="11839832" cy="3024530"/>
          </a:xfrm>
        </p:spPr>
        <p:txBody>
          <a:bodyPr>
            <a:normAutofit fontScale="92500"/>
          </a:bodyPr>
          <a:lstStyle/>
          <a:p>
            <a:pPr marL="0" indent="0">
              <a:buNone/>
            </a:pPr>
            <a:r>
              <a:rPr lang="pl-PL" dirty="0"/>
              <a:t>„Po zakończeniu II wojny światowej i upadku reżimu hitlerowskiego </a:t>
            </a:r>
            <a:r>
              <a:rPr lang="pl-PL" dirty="0" smtClean="0"/>
              <a:t>Niemcy Zachodnie </a:t>
            </a:r>
            <a:r>
              <a:rPr lang="pl-PL" dirty="0"/>
              <a:t>stanęły przed wieloma wyzwaniami. Kraj był w znacznym </a:t>
            </a:r>
            <a:r>
              <a:rPr lang="pl-PL" dirty="0" smtClean="0"/>
              <a:t>stopniu dotknięty </a:t>
            </a:r>
            <a:r>
              <a:rPr lang="pl-PL" dirty="0"/>
              <a:t>zniszczeniami wojennymi, gospodarka opierała się na systemie </a:t>
            </a:r>
            <a:r>
              <a:rPr lang="pl-PL" dirty="0" smtClean="0"/>
              <a:t>nakazowo-rozdzielczym </a:t>
            </a:r>
            <a:r>
              <a:rPr lang="pl-PL" dirty="0"/>
              <a:t>(nastawionym głównie na produkcję wojenną), a </a:t>
            </a:r>
            <a:r>
              <a:rPr lang="pl-PL" dirty="0" smtClean="0"/>
              <a:t>demokratyczne instytucje </a:t>
            </a:r>
            <a:r>
              <a:rPr lang="pl-PL" dirty="0"/>
              <a:t>trzeba było zbudować zupełnie od podstaw. Na to </a:t>
            </a:r>
            <a:r>
              <a:rPr lang="pl-PL" dirty="0" smtClean="0"/>
              <a:t>wszystko nakładały </a:t>
            </a:r>
            <a:r>
              <a:rPr lang="pl-PL" dirty="0"/>
              <a:t>się poważne problemy społeczne oraz powszechnie panująca </a:t>
            </a:r>
            <a:r>
              <a:rPr lang="pl-PL" dirty="0" smtClean="0"/>
              <a:t>nędza.”</a:t>
            </a:r>
          </a:p>
          <a:p>
            <a:pPr marL="0" indent="0">
              <a:buNone/>
            </a:pPr>
            <a:r>
              <a:rPr lang="pl-PL" sz="1800" b="1" dirty="0" smtClean="0"/>
              <a:t>M. </a:t>
            </a:r>
            <a:r>
              <a:rPr lang="pl-PL" sz="1800" b="1" dirty="0" err="1" smtClean="0"/>
              <a:t>Dahl</a:t>
            </a:r>
            <a:r>
              <a:rPr lang="pl-PL" sz="1800" b="1" dirty="0"/>
              <a:t>, </a:t>
            </a:r>
            <a:r>
              <a:rPr lang="pl-PL" sz="1800" b="1" i="1" dirty="0"/>
              <a:t>Niemiecki </a:t>
            </a:r>
            <a:r>
              <a:rPr lang="pl-PL" sz="1800" b="1" i="1" dirty="0" smtClean="0"/>
              <a:t>model społecznej </a:t>
            </a:r>
            <a:r>
              <a:rPr lang="pl-PL" sz="1800" b="1" i="1" dirty="0"/>
              <a:t>gospodarki rynkowej jako </a:t>
            </a:r>
            <a:r>
              <a:rPr lang="pl-PL" sz="1800" b="1" i="1" dirty="0" smtClean="0"/>
              <a:t>wzór dla </a:t>
            </a:r>
            <a:r>
              <a:rPr lang="pl-PL" sz="1800" b="1" i="1" dirty="0"/>
              <a:t>polskich przemian </a:t>
            </a:r>
            <a:r>
              <a:rPr lang="pl-PL" sz="1800" b="1" i="1" dirty="0" smtClean="0"/>
              <a:t>systemowych po </a:t>
            </a:r>
            <a:r>
              <a:rPr lang="pl-PL" sz="1800" b="1" i="1" dirty="0"/>
              <a:t>1989 roku</a:t>
            </a:r>
            <a:r>
              <a:rPr lang="pl-PL" sz="1800" b="1" dirty="0"/>
              <a:t>, </a:t>
            </a:r>
            <a:r>
              <a:rPr lang="pl-PL" sz="1800" b="1" dirty="0" smtClean="0"/>
              <a:t>Warszawa 2015, s. 14.</a:t>
            </a:r>
          </a:p>
          <a:p>
            <a:pPr marL="0" indent="0">
              <a:buNone/>
            </a:pPr>
            <a:endParaRPr lang="pl-PL" dirty="0" smtClean="0"/>
          </a:p>
          <a:p>
            <a:pPr>
              <a:buFontTx/>
              <a:buChar char="-"/>
            </a:pPr>
            <a:endParaRPr lang="pl-PL" dirty="0" smtClean="0"/>
          </a:p>
        </p:txBody>
      </p:sp>
    </p:spTree>
    <p:extLst>
      <p:ext uri="{BB962C8B-B14F-4D97-AF65-F5344CB8AC3E}">
        <p14:creationId xmlns:p14="http://schemas.microsoft.com/office/powerpoint/2010/main" val="2096737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2"/>
          <p:cNvSpPr>
            <a:spLocks noGrp="1"/>
          </p:cNvSpPr>
          <p:nvPr>
            <p:ph idx="1"/>
          </p:nvPr>
        </p:nvSpPr>
        <p:spPr>
          <a:xfrm>
            <a:off x="169878" y="1251284"/>
            <a:ext cx="11741386" cy="5035784"/>
          </a:xfrm>
        </p:spPr>
        <p:txBody>
          <a:bodyPr>
            <a:normAutofit lnSpcReduction="10000"/>
          </a:bodyPr>
          <a:lstStyle/>
          <a:p>
            <a:pPr marL="0" indent="0" algn="just">
              <a:buNone/>
            </a:pPr>
            <a:r>
              <a:rPr lang="pl-PL" sz="2600" dirty="0"/>
              <a:t>„Docelowo ład korporacyjny miał sprzyjać wspólnej organizacji pracodawców i pracowników w obrębie „naturalnych grup społecznych i zawodowych”. </a:t>
            </a:r>
            <a:r>
              <a:rPr lang="pl-PL" sz="2600" dirty="0" smtClean="0"/>
              <a:t>(…) </a:t>
            </a:r>
          </a:p>
          <a:p>
            <a:pPr marL="0" indent="0" algn="just">
              <a:buNone/>
            </a:pPr>
            <a:r>
              <a:rPr lang="pl-PL" sz="2600" dirty="0" smtClean="0"/>
              <a:t>zarówno </a:t>
            </a:r>
            <a:r>
              <a:rPr lang="pl-PL" sz="2600" dirty="0"/>
              <a:t>we Francji, jak w Niemczech próby te kończyły się fiaskiem: wspólne organizacje zawodowe pracodawców i pracowników zwykle służyły jednak tym pierwszym, także ze względu na ich wyższą pozycję zawodową, kulturową i gospodarczą</a:t>
            </a:r>
            <a:r>
              <a:rPr lang="pl-PL" sz="2600" dirty="0" smtClean="0"/>
              <a:t>.</a:t>
            </a:r>
          </a:p>
          <a:p>
            <a:pPr marL="0" indent="0" algn="just">
              <a:buNone/>
            </a:pPr>
            <a:r>
              <a:rPr lang="pl-PL" sz="2600" dirty="0"/>
              <a:t>Interesujące jest jednak to, że echa chrześcijańskiego korporacjonizmu brzmią jeszcze w myśli </a:t>
            </a:r>
            <a:r>
              <a:rPr lang="pl-PL" sz="2600" dirty="0" err="1"/>
              <a:t>ordoliberalnej</a:t>
            </a:r>
            <a:r>
              <a:rPr lang="pl-PL" sz="2600" dirty="0"/>
              <a:t>. Korporacjonizm podkreślał bardzo silną rolę małych i średnich biznesów/warsztatów pracy jako najbliższych wizji „organicznego społeczeństwa”, w którym (mówiąc pewnym skrótem) dom stanowił zarówno miejsce pracy, jak i „fundamentalne źródło porządku ekonomicznego”, z takimi tradycyjnymi stosunkami pracy jak relacja mistrz-uczeń/czeladnik</a:t>
            </a:r>
            <a:r>
              <a:rPr lang="pl-PL" sz="2600" dirty="0" smtClean="0"/>
              <a:t>.”</a:t>
            </a:r>
          </a:p>
          <a:p>
            <a:pPr marL="0" indent="0" algn="just">
              <a:buNone/>
            </a:pPr>
            <a:endParaRPr lang="pl-PL" sz="2000" dirty="0" smtClean="0"/>
          </a:p>
          <a:p>
            <a:pPr marL="0" indent="0" algn="just">
              <a:buNone/>
            </a:pPr>
            <a:r>
              <a:rPr lang="pl-PL" sz="2000" dirty="0" smtClean="0"/>
              <a:t>K. Wołodźko, </a:t>
            </a:r>
            <a:r>
              <a:rPr lang="pl-PL" sz="2000" i="1" dirty="0"/>
              <a:t>Włączanie myślenia</a:t>
            </a:r>
            <a:r>
              <a:rPr lang="pl-PL" sz="2000" dirty="0" smtClean="0"/>
              <a:t>, Nowa Konfederacja</a:t>
            </a:r>
            <a:r>
              <a:rPr lang="pl-PL" sz="2000" dirty="0"/>
              <a:t>, https://nowakonfederacja.pl/wlaczanie-myslenia</a:t>
            </a:r>
            <a:r>
              <a:rPr lang="pl-PL" sz="2000" dirty="0" smtClean="0"/>
              <a:t>/ </a:t>
            </a:r>
            <a:endParaRPr lang="pl-PL" sz="2000" i="1" dirty="0"/>
          </a:p>
        </p:txBody>
      </p:sp>
    </p:spTree>
    <p:extLst>
      <p:ext uri="{BB962C8B-B14F-4D97-AF65-F5344CB8AC3E}">
        <p14:creationId xmlns:p14="http://schemas.microsoft.com/office/powerpoint/2010/main" val="1223239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83224" y="3209858"/>
            <a:ext cx="10836323" cy="3263131"/>
          </a:xfrm>
        </p:spPr>
        <p:txBody>
          <a:bodyPr>
            <a:normAutofit/>
          </a:bodyPr>
          <a:lstStyle/>
          <a:p>
            <a:pPr marL="0" indent="0">
              <a:buNone/>
            </a:pPr>
            <a:r>
              <a:rPr lang="pl-PL" sz="2600" dirty="0" smtClean="0"/>
              <a:t>„Sytuacja gospodarcza była tak trudna, że jeszcze trzy lata po zakończeniu drugiej wojny światowej dziennikarz niemiecki pisał, iż produkcja w zachodnich strefach okupacyjnych pozwalała tylko na tyle, żeby każdy mieszkaniec raz w roku otrzymał 343 gramów tekstyliów, co dwa lata szklankę, co cztery lata parę butów, co siedem lat porcelanową filiżankę, co piętnaście lat łyżkę, co 150 lat umywalkę, a praktycznie nigdy nie otrzyma szczoteczki do mycia zębów czy też pędzla do golenia.”</a:t>
            </a:r>
            <a:endParaRPr lang="pl-PL" sz="2000" dirty="0" smtClean="0"/>
          </a:p>
          <a:p>
            <a:pPr marL="0" indent="0" algn="just">
              <a:buNone/>
            </a:pPr>
            <a:r>
              <a:rPr lang="pl-PL" sz="2000" dirty="0" smtClean="0"/>
              <a:t>T. Kaczmarek. P. Pysz, </a:t>
            </a:r>
            <a:r>
              <a:rPr lang="pl-PL" sz="2000" i="1" dirty="0" smtClean="0"/>
              <a:t>Ludwig Erhard i społeczna gospodarka rynkowa</a:t>
            </a:r>
            <a:r>
              <a:rPr lang="pl-PL" sz="2000" dirty="0" smtClean="0"/>
              <a:t>, Warszawa 2004, s. 41.</a:t>
            </a:r>
            <a:endParaRPr lang="pl-PL" sz="2000" i="1" dirty="0"/>
          </a:p>
        </p:txBody>
      </p:sp>
      <p:pic>
        <p:nvPicPr>
          <p:cNvPr id="5" name="Obraz 4"/>
          <p:cNvPicPr>
            <a:picLocks noChangeAspect="1"/>
          </p:cNvPicPr>
          <p:nvPr/>
        </p:nvPicPr>
        <p:blipFill>
          <a:blip r:embed="rId2"/>
          <a:stretch>
            <a:fillRect/>
          </a:stretch>
        </p:blipFill>
        <p:spPr>
          <a:xfrm>
            <a:off x="9072349" y="40340"/>
            <a:ext cx="2903386" cy="2903386"/>
          </a:xfrm>
          <a:prstGeom prst="rect">
            <a:avLst/>
          </a:prstGeom>
        </p:spPr>
      </p:pic>
      <p:pic>
        <p:nvPicPr>
          <p:cNvPr id="6" name="Obraz 5"/>
          <p:cNvPicPr>
            <a:picLocks noChangeAspect="1"/>
          </p:cNvPicPr>
          <p:nvPr/>
        </p:nvPicPr>
        <p:blipFill>
          <a:blip r:embed="rId3"/>
          <a:stretch>
            <a:fillRect/>
          </a:stretch>
        </p:blipFill>
        <p:spPr>
          <a:xfrm>
            <a:off x="683224" y="247937"/>
            <a:ext cx="3737897" cy="2695789"/>
          </a:xfrm>
          <a:prstGeom prst="rect">
            <a:avLst/>
          </a:prstGeom>
        </p:spPr>
      </p:pic>
    </p:spTree>
    <p:extLst>
      <p:ext uri="{BB962C8B-B14F-4D97-AF65-F5344CB8AC3E}">
        <p14:creationId xmlns:p14="http://schemas.microsoft.com/office/powerpoint/2010/main" val="19270725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707107" y="320249"/>
            <a:ext cx="6670256" cy="1163645"/>
          </a:xfrm>
        </p:spPr>
        <p:txBody>
          <a:bodyPr>
            <a:normAutofit fontScale="90000"/>
          </a:bodyPr>
          <a:lstStyle/>
          <a:p>
            <a:pPr algn="ctr"/>
            <a:r>
              <a:rPr lang="pl-PL" sz="4300" dirty="0" smtClean="0"/>
              <a:t>Preferencje polityków powojennych Niemiec</a:t>
            </a:r>
            <a:endParaRPr lang="pl-PL" sz="4300" dirty="0"/>
          </a:p>
        </p:txBody>
      </p:sp>
      <p:sp>
        <p:nvSpPr>
          <p:cNvPr id="3" name="Symbol zastępczy zawartości 2"/>
          <p:cNvSpPr>
            <a:spLocks noGrp="1"/>
          </p:cNvSpPr>
          <p:nvPr>
            <p:ph idx="1"/>
          </p:nvPr>
        </p:nvSpPr>
        <p:spPr>
          <a:xfrm>
            <a:off x="236621" y="2526906"/>
            <a:ext cx="11839832" cy="4331094"/>
          </a:xfrm>
        </p:spPr>
        <p:txBody>
          <a:bodyPr>
            <a:normAutofit lnSpcReduction="10000"/>
          </a:bodyPr>
          <a:lstStyle/>
          <a:p>
            <a:pPr marL="0" indent="0">
              <a:buNone/>
            </a:pPr>
            <a:r>
              <a:rPr lang="pl-PL" dirty="0"/>
              <a:t>„Socjaldemokratyczna Partia Niemiec (SPD) od początku wznowienia </a:t>
            </a:r>
            <a:r>
              <a:rPr lang="pl-PL" dirty="0" smtClean="0"/>
              <a:t>swojej działalności </a:t>
            </a:r>
            <a:r>
              <a:rPr lang="pl-PL" dirty="0"/>
              <a:t>po II wojnie światowej, opowiedziała się przeciwko </a:t>
            </a:r>
            <a:r>
              <a:rPr lang="pl-PL" dirty="0" smtClean="0"/>
              <a:t>własności prywatnej</a:t>
            </a:r>
            <a:r>
              <a:rPr lang="pl-PL" dirty="0"/>
              <a:t>. W maju 1946 roku ogłosiła program pod nazwą „</a:t>
            </a:r>
            <a:r>
              <a:rPr lang="pl-PL" i="1" dirty="0" smtClean="0"/>
              <a:t>Wolnościowy Socjalizm</a:t>
            </a:r>
            <a:r>
              <a:rPr lang="pl-PL" dirty="0" smtClean="0"/>
              <a:t>” (</a:t>
            </a:r>
            <a:r>
              <a:rPr lang="pl-PL" i="1" dirty="0" err="1"/>
              <a:t>Freiheitlicher</a:t>
            </a:r>
            <a:r>
              <a:rPr lang="pl-PL" i="1" dirty="0"/>
              <a:t> </a:t>
            </a:r>
            <a:r>
              <a:rPr lang="pl-PL" i="1" dirty="0" err="1"/>
              <a:t>Sozialismus</a:t>
            </a:r>
            <a:r>
              <a:rPr lang="pl-PL" dirty="0"/>
              <a:t>), w którym opowiedziano się za </a:t>
            </a:r>
            <a:r>
              <a:rPr lang="pl-PL" dirty="0" smtClean="0"/>
              <a:t>gospodarką planowaną. (…) doszło </a:t>
            </a:r>
            <a:r>
              <a:rPr lang="pl-PL" dirty="0"/>
              <a:t>jednak do podziału między członkami partii. Część opowiedziała się za </a:t>
            </a:r>
            <a:r>
              <a:rPr lang="pl-PL" dirty="0" smtClean="0"/>
              <a:t>całkowitym wprowadzeniem </a:t>
            </a:r>
            <a:r>
              <a:rPr lang="pl-PL" dirty="0"/>
              <a:t>socjalizmu typu marksistowskiego, inni chcieli </a:t>
            </a:r>
            <a:r>
              <a:rPr lang="pl-PL" dirty="0" smtClean="0"/>
              <a:t>wdrażać w </a:t>
            </a:r>
            <a:r>
              <a:rPr lang="pl-PL" dirty="0"/>
              <a:t>życie tylko wybrane elementy gospodarki nakazowo-rozdzielczej, </a:t>
            </a:r>
            <a:r>
              <a:rPr lang="pl-PL" dirty="0" smtClean="0"/>
              <a:t>tworząc w </a:t>
            </a:r>
            <a:r>
              <a:rPr lang="pl-PL" dirty="0"/>
              <a:t>ten sposób nową odmianę socjalizmu niemieckiego256. Aż do 1959 roku </a:t>
            </a:r>
            <a:r>
              <a:rPr lang="pl-PL" dirty="0" smtClean="0"/>
              <a:t>idee wolnorynkowe </a:t>
            </a:r>
            <a:r>
              <a:rPr lang="pl-PL" dirty="0"/>
              <a:t>pozostawały poza obszarem zainteresowania SPD”</a:t>
            </a:r>
            <a:endParaRPr lang="pl-PL" dirty="0" smtClean="0"/>
          </a:p>
          <a:p>
            <a:pPr marL="0" indent="0">
              <a:buNone/>
            </a:pPr>
            <a:r>
              <a:rPr lang="pl-PL" sz="1800" b="1" dirty="0" smtClean="0"/>
              <a:t>M. </a:t>
            </a:r>
            <a:r>
              <a:rPr lang="pl-PL" sz="1800" b="1" dirty="0" err="1" smtClean="0"/>
              <a:t>Dahl</a:t>
            </a:r>
            <a:r>
              <a:rPr lang="pl-PL" sz="1800" b="1" dirty="0"/>
              <a:t>, </a:t>
            </a:r>
            <a:r>
              <a:rPr lang="pl-PL" sz="1800" b="1" i="1" dirty="0"/>
              <a:t>Niemiecki </a:t>
            </a:r>
            <a:r>
              <a:rPr lang="pl-PL" sz="1800" b="1" i="1" dirty="0" smtClean="0"/>
              <a:t>model społecznej </a:t>
            </a:r>
            <a:r>
              <a:rPr lang="pl-PL" sz="1800" b="1" i="1" dirty="0"/>
              <a:t>gospodarki rynkowej jako </a:t>
            </a:r>
            <a:r>
              <a:rPr lang="pl-PL" sz="1800" b="1" i="1" dirty="0" smtClean="0"/>
              <a:t>wzór dla </a:t>
            </a:r>
            <a:r>
              <a:rPr lang="pl-PL" sz="1800" b="1" i="1" dirty="0"/>
              <a:t>polskich przemian </a:t>
            </a:r>
            <a:r>
              <a:rPr lang="pl-PL" sz="1800" b="1" i="1" dirty="0" smtClean="0"/>
              <a:t>systemowych po </a:t>
            </a:r>
            <a:r>
              <a:rPr lang="pl-PL" sz="1800" b="1" i="1" dirty="0"/>
              <a:t>1989 roku</a:t>
            </a:r>
            <a:r>
              <a:rPr lang="pl-PL" sz="1800" b="1" dirty="0"/>
              <a:t>, </a:t>
            </a:r>
            <a:r>
              <a:rPr lang="pl-PL" sz="1800" b="1" dirty="0" smtClean="0"/>
              <a:t>Warszawa 2015, s. 72-73.</a:t>
            </a:r>
          </a:p>
          <a:p>
            <a:pPr marL="0" indent="0">
              <a:buNone/>
            </a:pPr>
            <a:endParaRPr lang="pl-PL" dirty="0" smtClean="0"/>
          </a:p>
          <a:p>
            <a:pPr>
              <a:buFontTx/>
              <a:buChar char="-"/>
            </a:pPr>
            <a:endParaRPr lang="pl-PL" dirty="0" smtClean="0"/>
          </a:p>
        </p:txBody>
      </p:sp>
      <p:pic>
        <p:nvPicPr>
          <p:cNvPr id="5" name="Obraz 4"/>
          <p:cNvPicPr>
            <a:picLocks noChangeAspect="1"/>
          </p:cNvPicPr>
          <p:nvPr/>
        </p:nvPicPr>
        <p:blipFill>
          <a:blip r:embed="rId2"/>
          <a:stretch>
            <a:fillRect/>
          </a:stretch>
        </p:blipFill>
        <p:spPr>
          <a:xfrm>
            <a:off x="9852861" y="226594"/>
            <a:ext cx="2095500" cy="1257300"/>
          </a:xfrm>
          <a:prstGeom prst="rect">
            <a:avLst/>
          </a:prstGeom>
        </p:spPr>
      </p:pic>
    </p:spTree>
    <p:extLst>
      <p:ext uri="{BB962C8B-B14F-4D97-AF65-F5344CB8AC3E}">
        <p14:creationId xmlns:p14="http://schemas.microsoft.com/office/powerpoint/2010/main" val="969079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707107" y="320249"/>
            <a:ext cx="6670256" cy="1163645"/>
          </a:xfrm>
        </p:spPr>
        <p:txBody>
          <a:bodyPr>
            <a:normAutofit fontScale="90000"/>
          </a:bodyPr>
          <a:lstStyle/>
          <a:p>
            <a:pPr algn="ctr"/>
            <a:r>
              <a:rPr lang="pl-PL" sz="4300" dirty="0" smtClean="0"/>
              <a:t>Preferencje polityków powojennych Niemiec</a:t>
            </a:r>
            <a:endParaRPr lang="pl-PL" sz="4300" dirty="0"/>
          </a:p>
        </p:txBody>
      </p:sp>
      <p:sp>
        <p:nvSpPr>
          <p:cNvPr id="3" name="Symbol zastępczy zawartości 2"/>
          <p:cNvSpPr>
            <a:spLocks noGrp="1"/>
          </p:cNvSpPr>
          <p:nvPr>
            <p:ph idx="1"/>
          </p:nvPr>
        </p:nvSpPr>
        <p:spPr>
          <a:xfrm>
            <a:off x="236621" y="2526906"/>
            <a:ext cx="11839832" cy="4331094"/>
          </a:xfrm>
        </p:spPr>
        <p:txBody>
          <a:bodyPr>
            <a:normAutofit/>
          </a:bodyPr>
          <a:lstStyle/>
          <a:p>
            <a:pPr marL="0" indent="0">
              <a:buNone/>
            </a:pPr>
            <a:r>
              <a:rPr lang="pl-PL" dirty="0"/>
              <a:t>„Także w szeregach Unii Chrześcijańsko-Demokratycznej (CDU) </a:t>
            </a:r>
            <a:r>
              <a:rPr lang="pl-PL" dirty="0" smtClean="0"/>
              <a:t>brakowało jednomyślności </a:t>
            </a:r>
            <a:r>
              <a:rPr lang="pl-PL" dirty="0"/>
              <a:t>co do modelu gospodarczego. Wśród członków partii </a:t>
            </a:r>
            <a:r>
              <a:rPr lang="pl-PL" dirty="0" smtClean="0"/>
              <a:t>szerokie było </a:t>
            </a:r>
            <a:r>
              <a:rPr lang="pl-PL" dirty="0"/>
              <a:t>grono osób popierających socjalizm jako najlepszą formę ustroju dla </a:t>
            </a:r>
            <a:r>
              <a:rPr lang="pl-PL" dirty="0" smtClean="0"/>
              <a:t>powojennych Niemiec</a:t>
            </a:r>
            <a:r>
              <a:rPr lang="pl-PL" dirty="0"/>
              <a:t>. Popularne stało się hasło o „socjalizmie z </a:t>
            </a:r>
            <a:r>
              <a:rPr lang="pl-PL" dirty="0" smtClean="0"/>
              <a:t>chrześcijańskiej odpowiedzialności”, odrzucano </a:t>
            </a:r>
            <a:r>
              <a:rPr lang="pl-PL" dirty="0"/>
              <a:t>jednak jego marksistowską </a:t>
            </a:r>
            <a:r>
              <a:rPr lang="pl-PL" dirty="0" smtClean="0"/>
              <a:t>wersję. Tymczasowy program </a:t>
            </a:r>
            <a:r>
              <a:rPr lang="pl-PL" dirty="0"/>
              <a:t>CDU z czerwca 1945 roku, znany pod nazwą „</a:t>
            </a:r>
            <a:r>
              <a:rPr lang="pl-PL" i="1" dirty="0"/>
              <a:t>Postulatów Kolońskich</a:t>
            </a:r>
            <a:r>
              <a:rPr lang="pl-PL" dirty="0" smtClean="0"/>
              <a:t>” (</a:t>
            </a:r>
            <a:r>
              <a:rPr lang="pl-PL" i="1" dirty="0"/>
              <a:t>Kölner </a:t>
            </a:r>
            <a:r>
              <a:rPr lang="pl-PL" i="1" dirty="0" err="1"/>
              <a:t>Leitsätze</a:t>
            </a:r>
            <a:r>
              <a:rPr lang="pl-PL" dirty="0"/>
              <a:t>), odrzucał gospodarkę rynkową oraz wolną konkurencję, </a:t>
            </a:r>
            <a:r>
              <a:rPr lang="pl-PL" dirty="0" smtClean="0"/>
              <a:t>opowiadając się </a:t>
            </a:r>
            <a:r>
              <a:rPr lang="pl-PL" dirty="0"/>
              <a:t>za „demokratycznym socjalizmem</a:t>
            </a:r>
            <a:r>
              <a:rPr lang="pl-PL" dirty="0" smtClean="0"/>
              <a:t>”.”</a:t>
            </a:r>
          </a:p>
          <a:p>
            <a:pPr marL="0" indent="0">
              <a:buNone/>
            </a:pPr>
            <a:r>
              <a:rPr lang="pl-PL" sz="1800" b="1" dirty="0" smtClean="0"/>
              <a:t>M. </a:t>
            </a:r>
            <a:r>
              <a:rPr lang="pl-PL" sz="1800" b="1" dirty="0" err="1" smtClean="0"/>
              <a:t>Dahl</a:t>
            </a:r>
            <a:r>
              <a:rPr lang="pl-PL" sz="1800" b="1" dirty="0"/>
              <a:t>, </a:t>
            </a:r>
            <a:r>
              <a:rPr lang="pl-PL" sz="1800" b="1" i="1" dirty="0"/>
              <a:t>Niemiecki </a:t>
            </a:r>
            <a:r>
              <a:rPr lang="pl-PL" sz="1800" b="1" i="1" dirty="0" smtClean="0"/>
              <a:t>model społecznej </a:t>
            </a:r>
            <a:r>
              <a:rPr lang="pl-PL" sz="1800" b="1" i="1" dirty="0"/>
              <a:t>gospodarki rynkowej jako </a:t>
            </a:r>
            <a:r>
              <a:rPr lang="pl-PL" sz="1800" b="1" i="1" dirty="0" smtClean="0"/>
              <a:t>wzór dla </a:t>
            </a:r>
            <a:r>
              <a:rPr lang="pl-PL" sz="1800" b="1" i="1" dirty="0"/>
              <a:t>polskich przemian </a:t>
            </a:r>
            <a:r>
              <a:rPr lang="pl-PL" sz="1800" b="1" i="1" dirty="0" smtClean="0"/>
              <a:t>systemowych po </a:t>
            </a:r>
            <a:r>
              <a:rPr lang="pl-PL" sz="1800" b="1" i="1" dirty="0"/>
              <a:t>1989 roku</a:t>
            </a:r>
            <a:r>
              <a:rPr lang="pl-PL" sz="1800" b="1" dirty="0"/>
              <a:t>, </a:t>
            </a:r>
            <a:r>
              <a:rPr lang="pl-PL" sz="1800" b="1" dirty="0" smtClean="0"/>
              <a:t>Warszawa 2015, s. 73.</a:t>
            </a:r>
          </a:p>
          <a:p>
            <a:pPr marL="0" indent="0">
              <a:buNone/>
            </a:pPr>
            <a:endParaRPr lang="pl-PL" dirty="0" smtClean="0"/>
          </a:p>
          <a:p>
            <a:pPr>
              <a:buFontTx/>
              <a:buChar char="-"/>
            </a:pPr>
            <a:endParaRPr lang="pl-PL" dirty="0" smtClean="0"/>
          </a:p>
        </p:txBody>
      </p:sp>
      <p:pic>
        <p:nvPicPr>
          <p:cNvPr id="4" name="Obraz 3"/>
          <p:cNvPicPr>
            <a:picLocks noChangeAspect="1"/>
          </p:cNvPicPr>
          <p:nvPr/>
        </p:nvPicPr>
        <p:blipFill>
          <a:blip r:embed="rId2"/>
          <a:stretch>
            <a:fillRect/>
          </a:stretch>
        </p:blipFill>
        <p:spPr>
          <a:xfrm>
            <a:off x="9272336" y="441659"/>
            <a:ext cx="2595813" cy="768663"/>
          </a:xfrm>
          <a:prstGeom prst="rect">
            <a:avLst/>
          </a:prstGeom>
        </p:spPr>
      </p:pic>
    </p:spTree>
    <p:extLst>
      <p:ext uri="{BB962C8B-B14F-4D97-AF65-F5344CB8AC3E}">
        <p14:creationId xmlns:p14="http://schemas.microsoft.com/office/powerpoint/2010/main" val="416413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3692" y="174057"/>
            <a:ext cx="10515600" cy="1149776"/>
          </a:xfrm>
        </p:spPr>
        <p:txBody>
          <a:bodyPr>
            <a:normAutofit fontScale="90000"/>
          </a:bodyPr>
          <a:lstStyle/>
          <a:p>
            <a:pPr algn="ctr"/>
            <a:r>
              <a:rPr lang="pl-PL" sz="4300" dirty="0" smtClean="0"/>
              <a:t>Sytuacja gospodarcza w Niemczech powojennych</a:t>
            </a:r>
            <a:endParaRPr lang="pl-PL" sz="4300" dirty="0"/>
          </a:p>
        </p:txBody>
      </p:sp>
      <p:sp>
        <p:nvSpPr>
          <p:cNvPr id="3" name="Symbol zastępczy zawartości 2"/>
          <p:cNvSpPr>
            <a:spLocks noGrp="1"/>
          </p:cNvSpPr>
          <p:nvPr>
            <p:ph idx="1"/>
          </p:nvPr>
        </p:nvSpPr>
        <p:spPr>
          <a:xfrm>
            <a:off x="723330" y="1636295"/>
            <a:ext cx="10836323" cy="4955573"/>
          </a:xfrm>
        </p:spPr>
        <p:txBody>
          <a:bodyPr>
            <a:normAutofit/>
          </a:bodyPr>
          <a:lstStyle/>
          <a:p>
            <a:pPr marL="0" indent="0">
              <a:buNone/>
            </a:pPr>
            <a:r>
              <a:rPr lang="pl-PL" sz="2600" dirty="0" smtClean="0"/>
              <a:t>„Przed rokiem 1948 dał się jednak w Niemczech Zachodnich zauważyć stopniowy rozkład centralnego zarządzania gospodarką. Na miejsce stałych cen, zamrożonych jeszcze w roku 1936, zaczęły się pojawiać ceny wolnorynkowe na rozszerzającym się szybko czarnym rynku. Do tej – oficjalnie surowo zabronionej – sfery działalności gospodarczej przeciekało coraz więcej wyrobów z oficjalnych kanałów rozdziału. (…)</a:t>
            </a:r>
          </a:p>
          <a:p>
            <a:pPr marL="0" indent="0">
              <a:buNone/>
            </a:pPr>
            <a:r>
              <a:rPr lang="pl-PL" sz="2600" dirty="0" smtClean="0"/>
              <a:t>Szybkie rozprzestrzenianie się czarnych rynków, wypierających oficjalny system nakazowo-rozdzielczy, jest tłumaczone m.in. </a:t>
            </a:r>
            <a:r>
              <a:rPr lang="pl-PL" sz="2600" dirty="0"/>
              <a:t>t</a:t>
            </a:r>
            <a:r>
              <a:rPr lang="pl-PL" sz="2600" dirty="0" smtClean="0"/>
              <a:t>ym, że w porównaniu z okrutną tajną policją państwową (Gestapo) organy represji zachodnich mocarstw okupacyjnych po roku 1945 wydawały się czarnorynkowym handlarzom czymś w rodzaju wychowawcy dzieci w przedszkolu.”</a:t>
            </a:r>
            <a:endParaRPr lang="pl-PL" sz="2000" dirty="0" smtClean="0"/>
          </a:p>
          <a:p>
            <a:pPr marL="0" indent="0" algn="just">
              <a:buNone/>
            </a:pPr>
            <a:r>
              <a:rPr lang="pl-PL" sz="2000" dirty="0" smtClean="0"/>
              <a:t>T. Kaczmarek. P. Pysz, </a:t>
            </a:r>
            <a:r>
              <a:rPr lang="pl-PL" sz="2000" i="1" dirty="0" smtClean="0"/>
              <a:t>Ludwig Erhard i społeczna gospodarka rynkowa</a:t>
            </a:r>
            <a:r>
              <a:rPr lang="pl-PL" sz="2000" dirty="0" smtClean="0"/>
              <a:t>, Warszawa 2004, s. 46.</a:t>
            </a:r>
            <a:endParaRPr lang="pl-PL" sz="2000" i="1" dirty="0"/>
          </a:p>
        </p:txBody>
      </p:sp>
    </p:spTree>
    <p:extLst>
      <p:ext uri="{BB962C8B-B14F-4D97-AF65-F5344CB8AC3E}">
        <p14:creationId xmlns:p14="http://schemas.microsoft.com/office/powerpoint/2010/main" val="16806581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707107" y="320249"/>
            <a:ext cx="6670256" cy="1163645"/>
          </a:xfrm>
        </p:spPr>
        <p:txBody>
          <a:bodyPr>
            <a:normAutofit fontScale="90000"/>
          </a:bodyPr>
          <a:lstStyle/>
          <a:p>
            <a:pPr algn="ctr"/>
            <a:r>
              <a:rPr lang="pl-PL" sz="4300" dirty="0" smtClean="0"/>
              <a:t>Reformy wdrożone przez Erharda</a:t>
            </a:r>
            <a:endParaRPr lang="pl-PL" sz="4300" dirty="0"/>
          </a:p>
        </p:txBody>
      </p:sp>
      <p:sp>
        <p:nvSpPr>
          <p:cNvPr id="3" name="Symbol zastępczy zawartości 2"/>
          <p:cNvSpPr>
            <a:spLocks noGrp="1"/>
          </p:cNvSpPr>
          <p:nvPr>
            <p:ph idx="1"/>
          </p:nvPr>
        </p:nvSpPr>
        <p:spPr>
          <a:xfrm>
            <a:off x="236621" y="3320716"/>
            <a:ext cx="11839832" cy="3537284"/>
          </a:xfrm>
        </p:spPr>
        <p:txBody>
          <a:bodyPr>
            <a:normAutofit/>
          </a:bodyPr>
          <a:lstStyle/>
          <a:p>
            <a:pPr marL="0" indent="0">
              <a:buNone/>
            </a:pPr>
            <a:r>
              <a:rPr lang="pl-PL" dirty="0"/>
              <a:t>• wprowadzenie nowej waluty – marki niemieckiej </a:t>
            </a:r>
            <a:endParaRPr lang="pl-PL" dirty="0" smtClean="0"/>
          </a:p>
          <a:p>
            <a:pPr marL="0" indent="0">
              <a:buNone/>
            </a:pPr>
            <a:r>
              <a:rPr lang="pl-PL" dirty="0" smtClean="0"/>
              <a:t>• </a:t>
            </a:r>
            <a:r>
              <a:rPr lang="pl-PL" dirty="0"/>
              <a:t>zniesienie reglamentacji </a:t>
            </a:r>
            <a:r>
              <a:rPr lang="pl-PL" dirty="0" smtClean="0"/>
              <a:t>dóbr</a:t>
            </a:r>
            <a:endParaRPr lang="pl-PL" dirty="0"/>
          </a:p>
          <a:p>
            <a:pPr marL="0" indent="0">
              <a:buNone/>
            </a:pPr>
            <a:r>
              <a:rPr lang="pl-PL" dirty="0"/>
              <a:t>• uwolnienie cen towarów i </a:t>
            </a:r>
            <a:r>
              <a:rPr lang="pl-PL" dirty="0" smtClean="0"/>
              <a:t>usług</a:t>
            </a:r>
          </a:p>
          <a:p>
            <a:pPr marL="0" indent="0">
              <a:buNone/>
            </a:pPr>
            <a:r>
              <a:rPr lang="pl-PL" dirty="0" smtClean="0"/>
              <a:t>	(„zlikwidowanie czarnego rynku w ciągu… doby”)</a:t>
            </a:r>
            <a:endParaRPr lang="pl-PL" dirty="0"/>
          </a:p>
          <a:p>
            <a:pPr marL="0" indent="0">
              <a:buNone/>
            </a:pPr>
            <a:endParaRPr lang="pl-PL" dirty="0" smtClean="0"/>
          </a:p>
          <a:p>
            <a:pPr marL="0" indent="0">
              <a:buNone/>
            </a:pPr>
            <a:r>
              <a:rPr lang="pl-PL" dirty="0" smtClean="0"/>
              <a:t>„</a:t>
            </a:r>
            <a:r>
              <a:rPr lang="pl-PL" i="1" dirty="0"/>
              <a:t>Panie Generale, ja ich nie zmieniłem, ja je anulowałem!</a:t>
            </a:r>
            <a:r>
              <a:rPr lang="pl-PL" dirty="0"/>
              <a:t>”</a:t>
            </a:r>
            <a:endParaRPr lang="pl-PL" dirty="0" smtClean="0"/>
          </a:p>
          <a:p>
            <a:pPr marL="0" indent="0" algn="r">
              <a:buNone/>
            </a:pPr>
            <a:r>
              <a:rPr lang="pl-PL" sz="1800" b="1" dirty="0"/>
              <a:t>Ludwig Erhard </a:t>
            </a:r>
            <a:r>
              <a:rPr lang="pl-PL" sz="1800" b="1" dirty="0" smtClean="0"/>
              <a:t>do gen. Luciusa </a:t>
            </a:r>
            <a:r>
              <a:rPr lang="pl-PL" sz="1800" b="1" dirty="0"/>
              <a:t>D. </a:t>
            </a:r>
            <a:r>
              <a:rPr lang="pl-PL" sz="1800" b="1" dirty="0" smtClean="0"/>
              <a:t>Claya (1948 r.)</a:t>
            </a:r>
          </a:p>
          <a:p>
            <a:pPr marL="0" indent="0">
              <a:buNone/>
            </a:pPr>
            <a:endParaRPr lang="pl-PL" dirty="0" smtClean="0"/>
          </a:p>
          <a:p>
            <a:pPr>
              <a:buFontTx/>
              <a:buChar char="-"/>
            </a:pPr>
            <a:endParaRPr lang="pl-PL" dirty="0" smtClean="0"/>
          </a:p>
        </p:txBody>
      </p:sp>
      <p:pic>
        <p:nvPicPr>
          <p:cNvPr id="5" name="Obraz 4"/>
          <p:cNvPicPr>
            <a:picLocks noChangeAspect="1"/>
          </p:cNvPicPr>
          <p:nvPr/>
        </p:nvPicPr>
        <p:blipFill>
          <a:blip r:embed="rId2"/>
          <a:stretch>
            <a:fillRect/>
          </a:stretch>
        </p:blipFill>
        <p:spPr>
          <a:xfrm>
            <a:off x="525127" y="1483894"/>
            <a:ext cx="2847975" cy="1600200"/>
          </a:xfrm>
          <a:prstGeom prst="rect">
            <a:avLst/>
          </a:prstGeom>
        </p:spPr>
      </p:pic>
      <p:pic>
        <p:nvPicPr>
          <p:cNvPr id="6" name="Obraz 5"/>
          <p:cNvPicPr>
            <a:picLocks noChangeAspect="1"/>
          </p:cNvPicPr>
          <p:nvPr/>
        </p:nvPicPr>
        <p:blipFill>
          <a:blip r:embed="rId3"/>
          <a:stretch>
            <a:fillRect/>
          </a:stretch>
        </p:blipFill>
        <p:spPr>
          <a:xfrm>
            <a:off x="9863137" y="1206918"/>
            <a:ext cx="1914525" cy="2390775"/>
          </a:xfrm>
          <a:prstGeom prst="rect">
            <a:avLst/>
          </a:prstGeom>
        </p:spPr>
      </p:pic>
    </p:spTree>
    <p:extLst>
      <p:ext uri="{BB962C8B-B14F-4D97-AF65-F5344CB8AC3E}">
        <p14:creationId xmlns:p14="http://schemas.microsoft.com/office/powerpoint/2010/main" val="2388988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3692" y="174057"/>
            <a:ext cx="10515600" cy="1149776"/>
          </a:xfrm>
        </p:spPr>
        <p:txBody>
          <a:bodyPr>
            <a:normAutofit/>
          </a:bodyPr>
          <a:lstStyle/>
          <a:p>
            <a:pPr algn="ctr"/>
            <a:r>
              <a:rPr lang="pl-PL" sz="4300" dirty="0" smtClean="0"/>
              <a:t>Erhard uwalnia ceny towarów</a:t>
            </a:r>
            <a:endParaRPr lang="pl-PL" sz="4300" dirty="0"/>
          </a:p>
        </p:txBody>
      </p:sp>
      <p:sp>
        <p:nvSpPr>
          <p:cNvPr id="3" name="Symbol zastępczy zawartości 2"/>
          <p:cNvSpPr>
            <a:spLocks noGrp="1"/>
          </p:cNvSpPr>
          <p:nvPr>
            <p:ph idx="1"/>
          </p:nvPr>
        </p:nvSpPr>
        <p:spPr>
          <a:xfrm>
            <a:off x="336884" y="1443789"/>
            <a:ext cx="11550316" cy="5148079"/>
          </a:xfrm>
        </p:spPr>
        <p:txBody>
          <a:bodyPr>
            <a:normAutofit/>
          </a:bodyPr>
          <a:lstStyle/>
          <a:p>
            <a:pPr marL="0" indent="0">
              <a:buNone/>
            </a:pPr>
            <a:r>
              <a:rPr lang="pl-PL" sz="2900" dirty="0" smtClean="0"/>
              <a:t>„W ciągu następnych dni i tygodni w sklepach pojawiły się chomikowane dotąd towary. Ludzie, dysponując ograniczonymi zasobami gotówki, nagle podziwiali zaistniałą przemianę i duże ilości towarów. Dziennikarze pisali o „cudzie okien wystawowych”. (…)</a:t>
            </a:r>
          </a:p>
          <a:p>
            <a:pPr marL="0" indent="0">
              <a:buNone/>
            </a:pPr>
            <a:r>
              <a:rPr lang="pl-PL" sz="2900" dirty="0" smtClean="0"/>
              <a:t>W pierwszych miesiącach po reformie walutowej nastąpił wzrost cen. Niewiele pomagało przypominanie, że do 20 czerwca 1948 roku obowiązywały stosunkowo niskie, urzędowo zatwierdzane ceny, przy czym nie można było kupić prawie żadnych towarów i ceny wyrażone w nowych markach niemieckich stanowiły zaledwie cząstkę cen czarnorynkowych (…)”</a:t>
            </a:r>
          </a:p>
          <a:p>
            <a:pPr marL="0" indent="0" algn="just">
              <a:buNone/>
            </a:pPr>
            <a:r>
              <a:rPr lang="pl-PL" sz="2000" dirty="0" smtClean="0"/>
              <a:t>T. Kaczmarek. P. Pysz, </a:t>
            </a:r>
            <a:r>
              <a:rPr lang="pl-PL" sz="2000" i="1" dirty="0" smtClean="0"/>
              <a:t>Ludwig Erhard i społeczna gospodarka rynkowa</a:t>
            </a:r>
            <a:r>
              <a:rPr lang="pl-PL" sz="2000" dirty="0" smtClean="0"/>
              <a:t>, Warszawa 2004, s. 46.</a:t>
            </a:r>
            <a:endParaRPr lang="pl-PL" sz="2000" i="1" dirty="0"/>
          </a:p>
        </p:txBody>
      </p:sp>
    </p:spTree>
    <p:extLst>
      <p:ext uri="{BB962C8B-B14F-4D97-AF65-F5344CB8AC3E}">
        <p14:creationId xmlns:p14="http://schemas.microsoft.com/office/powerpoint/2010/main" val="21114264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5"/>
            <a:ext cx="10515600" cy="1006475"/>
          </a:xfrm>
        </p:spPr>
        <p:txBody>
          <a:bodyPr>
            <a:normAutofit/>
          </a:bodyPr>
          <a:lstStyle/>
          <a:p>
            <a:pPr algn="ctr"/>
            <a:r>
              <a:rPr lang="pl-PL" sz="4300" dirty="0" smtClean="0"/>
              <a:t>Ustawa antykartelowa</a:t>
            </a:r>
            <a:endParaRPr lang="pl-PL" sz="4300" i="1" dirty="0"/>
          </a:p>
        </p:txBody>
      </p:sp>
      <p:sp>
        <p:nvSpPr>
          <p:cNvPr id="3" name="Symbol zastępczy zawartości 2"/>
          <p:cNvSpPr>
            <a:spLocks noGrp="1"/>
          </p:cNvSpPr>
          <p:nvPr>
            <p:ph idx="1"/>
          </p:nvPr>
        </p:nvSpPr>
        <p:spPr>
          <a:xfrm>
            <a:off x="88231" y="1556085"/>
            <a:ext cx="11871157" cy="5477238"/>
          </a:xfrm>
        </p:spPr>
        <p:txBody>
          <a:bodyPr>
            <a:normAutofit/>
          </a:bodyPr>
          <a:lstStyle/>
          <a:p>
            <a:pPr marL="0" indent="0">
              <a:buNone/>
            </a:pPr>
            <a:r>
              <a:rPr lang="pl-PL" sz="3000" dirty="0"/>
              <a:t>„Ustawa antykartelowa weszła w życie 1 stycznia 1958 roku. Zawierała </a:t>
            </a:r>
            <a:r>
              <a:rPr lang="pl-PL" sz="3000" dirty="0" smtClean="0"/>
              <a:t>ona ogólny </a:t>
            </a:r>
            <a:r>
              <a:rPr lang="pl-PL" sz="3000" dirty="0"/>
              <a:t>zakaz tworzenia karteli, wraz z precyzyjnie określonymi wyjątkami </a:t>
            </a:r>
            <a:r>
              <a:rPr lang="pl-PL" sz="3000" dirty="0" smtClean="0"/>
              <a:t>(…). </a:t>
            </a:r>
            <a:r>
              <a:rPr lang="pl-PL" sz="3000" dirty="0"/>
              <a:t>Pojawienie się listy wyjątków było wynikiem </a:t>
            </a:r>
            <a:r>
              <a:rPr lang="pl-PL" sz="3000" dirty="0" smtClean="0"/>
              <a:t>kompromisu, jaki </a:t>
            </a:r>
            <a:r>
              <a:rPr lang="pl-PL" sz="3000" dirty="0"/>
              <a:t>rząd RFN zawarł z niemieckim przemysłem. Jego główną </a:t>
            </a:r>
            <a:r>
              <a:rPr lang="pl-PL" sz="3000" dirty="0" smtClean="0"/>
              <a:t>przyczyną była </a:t>
            </a:r>
            <a:r>
              <a:rPr lang="pl-PL" sz="3000" dirty="0"/>
              <a:t>obawa, że wprowadzenie zakazu kartelowego może obniżyć </a:t>
            </a:r>
            <a:r>
              <a:rPr lang="pl-PL" sz="3000" dirty="0" smtClean="0"/>
              <a:t>konkurencyjność niemieckich </a:t>
            </a:r>
            <a:r>
              <a:rPr lang="pl-PL" sz="3000" dirty="0"/>
              <a:t>przedsiębiorstw na rynkach międzynarodowych</a:t>
            </a:r>
            <a:r>
              <a:rPr lang="pl-PL" sz="3000" dirty="0" smtClean="0"/>
              <a:t>. (…)</a:t>
            </a:r>
          </a:p>
          <a:p>
            <a:pPr marL="0" indent="0">
              <a:buNone/>
            </a:pPr>
            <a:r>
              <a:rPr lang="pl-PL" sz="3000" dirty="0"/>
              <a:t>Warto w tym miejscu nadmienić, że w latach 50. XX wieku ustawa ta </a:t>
            </a:r>
            <a:r>
              <a:rPr lang="pl-PL" sz="3000" dirty="0" smtClean="0"/>
              <a:t>była postrzegana </a:t>
            </a:r>
            <a:r>
              <a:rPr lang="pl-PL" sz="3000" dirty="0"/>
              <a:t>jako pierwszy nowoczesny, najbardziej </a:t>
            </a:r>
            <a:r>
              <a:rPr lang="pl-PL" sz="3000" dirty="0" smtClean="0"/>
              <a:t>zaawansowany intelektualnie tego </a:t>
            </a:r>
            <a:r>
              <a:rPr lang="pl-PL" sz="3000" dirty="0"/>
              <a:t>typu akt prawny w powojennej Europie”.</a:t>
            </a:r>
            <a:endParaRPr lang="pl-PL" sz="3000" dirty="0" smtClean="0"/>
          </a:p>
          <a:p>
            <a:pPr marL="0" indent="0">
              <a:buNone/>
            </a:pPr>
            <a:r>
              <a:rPr lang="pl-PL" sz="1600" b="1" dirty="0" smtClean="0"/>
              <a:t>K. </a:t>
            </a:r>
            <a:r>
              <a:rPr lang="pl-PL" sz="1600" b="1" dirty="0" err="1" smtClean="0"/>
              <a:t>Kamińsa</a:t>
            </a:r>
            <a:r>
              <a:rPr lang="pl-PL" sz="1600" b="1" dirty="0" smtClean="0"/>
              <a:t>, M. </a:t>
            </a:r>
            <a:r>
              <a:rPr lang="pl-PL" sz="1600" b="1" dirty="0" err="1" smtClean="0"/>
              <a:t>Trybuchowicz</a:t>
            </a:r>
            <a:r>
              <a:rPr lang="pl-PL" sz="1600" b="1" dirty="0"/>
              <a:t>,</a:t>
            </a:r>
            <a:r>
              <a:rPr lang="de-DE" sz="1600" b="1" dirty="0" smtClean="0"/>
              <a:t> </a:t>
            </a:r>
            <a:r>
              <a:rPr lang="pl-PL" sz="1600" b="1" i="1" dirty="0"/>
              <a:t>Relacje pomiędzy niemiecką polityką ochrony konkurencji a </a:t>
            </a:r>
            <a:r>
              <a:rPr lang="pl-PL" sz="1600" b="1" i="1" dirty="0" smtClean="0"/>
              <a:t>polityką ochrony </a:t>
            </a:r>
            <a:r>
              <a:rPr lang="pl-PL" sz="1600" b="1" i="1" dirty="0"/>
              <a:t>konsumenta – konflikt czy synergia</a:t>
            </a:r>
            <a:r>
              <a:rPr lang="pl-PL" sz="1600" b="1" i="1" dirty="0" smtClean="0"/>
              <a:t>? </a:t>
            </a:r>
            <a:r>
              <a:rPr lang="pl-PL" sz="1600" b="1" dirty="0" smtClean="0"/>
              <a:t>[w:] E. Mączyńska, P. </a:t>
            </a:r>
            <a:r>
              <a:rPr lang="pl-PL" sz="1600" b="1" dirty="0"/>
              <a:t>Pysz (red.), </a:t>
            </a:r>
            <a:r>
              <a:rPr lang="pl-PL" sz="1600" b="1" i="1" dirty="0"/>
              <a:t>Społeczna Gospodarka </a:t>
            </a:r>
            <a:r>
              <a:rPr lang="pl-PL" sz="1600" b="1" i="1" dirty="0" smtClean="0"/>
              <a:t>Rynkowa: Polska </a:t>
            </a:r>
            <a:r>
              <a:rPr lang="pl-PL" sz="1600" b="1" i="1" dirty="0"/>
              <a:t>i integracja europejska</a:t>
            </a:r>
            <a:r>
              <a:rPr lang="pl-PL" sz="1600" b="1" dirty="0"/>
              <a:t>,</a:t>
            </a:r>
            <a:r>
              <a:rPr lang="de-DE" sz="1600" b="1" dirty="0" smtClean="0"/>
              <a:t> </a:t>
            </a:r>
            <a:r>
              <a:rPr lang="pl-PL" sz="1600" b="1" dirty="0" smtClean="0"/>
              <a:t>Warszawa 2018</a:t>
            </a:r>
            <a:r>
              <a:rPr lang="de-DE" sz="1600" b="1" dirty="0" smtClean="0"/>
              <a:t>, </a:t>
            </a:r>
            <a:r>
              <a:rPr lang="de-DE" sz="1600" b="1" dirty="0"/>
              <a:t>s</a:t>
            </a:r>
            <a:r>
              <a:rPr lang="de-DE" sz="1600" b="1" dirty="0" smtClean="0"/>
              <a:t>.</a:t>
            </a:r>
            <a:r>
              <a:rPr lang="pl-PL" sz="1600" b="1" dirty="0" smtClean="0"/>
              <a:t> 112-113.</a:t>
            </a:r>
          </a:p>
        </p:txBody>
      </p:sp>
    </p:spTree>
    <p:extLst>
      <p:ext uri="{BB962C8B-B14F-4D97-AF65-F5344CB8AC3E}">
        <p14:creationId xmlns:p14="http://schemas.microsoft.com/office/powerpoint/2010/main" val="861601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48388" y="874569"/>
            <a:ext cx="11839832" cy="5365810"/>
          </a:xfrm>
        </p:spPr>
        <p:txBody>
          <a:bodyPr>
            <a:normAutofit/>
          </a:bodyPr>
          <a:lstStyle/>
          <a:p>
            <a:pPr marL="0" indent="0">
              <a:buNone/>
            </a:pPr>
            <a:r>
              <a:rPr lang="pl-PL" dirty="0"/>
              <a:t>„W wyniku zainicjowanej reformy stopniowo zaczęto odchodzić od </a:t>
            </a:r>
            <a:r>
              <a:rPr lang="pl-PL" dirty="0" smtClean="0"/>
              <a:t>reglamentacji dóbr</a:t>
            </a:r>
            <a:r>
              <a:rPr lang="pl-PL" dirty="0"/>
              <a:t>. Początkowo zniesiono ograniczenia w obrocie takimi </a:t>
            </a:r>
            <a:r>
              <a:rPr lang="pl-PL" dirty="0" smtClean="0"/>
              <a:t>towarami, jak</a:t>
            </a:r>
            <a:r>
              <a:rPr lang="pl-PL" dirty="0"/>
              <a:t>: żywność, drewno, samochody, maszyny rolnicze, tekstylia, obuwie, </a:t>
            </a:r>
            <a:r>
              <a:rPr lang="pl-PL" dirty="0" smtClean="0"/>
              <a:t>maszyny krawieckie</a:t>
            </a:r>
            <a:r>
              <a:rPr lang="pl-PL" dirty="0"/>
              <a:t>, rowery czy </a:t>
            </a:r>
            <a:r>
              <a:rPr lang="pl-PL" dirty="0" smtClean="0"/>
              <a:t>radioodbiorniki. (…)</a:t>
            </a:r>
          </a:p>
          <a:p>
            <a:pPr marL="0" indent="0">
              <a:buNone/>
            </a:pPr>
            <a:r>
              <a:rPr lang="pl-PL" dirty="0" smtClean="0"/>
              <a:t>Kolejnym działaniem wynikającym </a:t>
            </a:r>
            <a:r>
              <a:rPr lang="pl-PL" dirty="0"/>
              <a:t>z zapisów reformy był rozwój polityki konkurencji, </a:t>
            </a:r>
            <a:r>
              <a:rPr lang="pl-PL" dirty="0" smtClean="0"/>
              <a:t>sprowadzającej się </a:t>
            </a:r>
            <a:r>
              <a:rPr lang="pl-PL" dirty="0"/>
              <a:t>do ograniczania działalności monopoli. Ścisłej kontroli </a:t>
            </a:r>
            <a:r>
              <a:rPr lang="pl-PL" dirty="0" smtClean="0"/>
              <a:t>poddano także </a:t>
            </a:r>
            <a:r>
              <a:rPr lang="pl-PL" dirty="0"/>
              <a:t>politykę pieniężną i kredytową, a w następstwie uwolnienia cen </a:t>
            </a:r>
            <a:r>
              <a:rPr lang="pl-PL" dirty="0" smtClean="0"/>
              <a:t>rozluźnieniu uległy </a:t>
            </a:r>
            <a:r>
              <a:rPr lang="pl-PL" dirty="0"/>
              <a:t>zamrożone </a:t>
            </a:r>
            <a:r>
              <a:rPr lang="pl-PL" dirty="0" smtClean="0"/>
              <a:t>płace. </a:t>
            </a:r>
            <a:r>
              <a:rPr lang="pl-PL" dirty="0"/>
              <a:t>Równolegle zainicjowano stopniowy </a:t>
            </a:r>
            <a:r>
              <a:rPr lang="pl-PL" dirty="0" smtClean="0"/>
              <a:t>proces eliminacji </a:t>
            </a:r>
            <a:r>
              <a:rPr lang="pl-PL" dirty="0"/>
              <a:t>bezpośredniego kierowania przez państwo produkcją i dystrybucją</a:t>
            </a:r>
            <a:r>
              <a:rPr lang="pl-PL" dirty="0" smtClean="0"/>
              <a:t>.”</a:t>
            </a:r>
          </a:p>
          <a:p>
            <a:pPr marL="0" indent="0">
              <a:buNone/>
            </a:pPr>
            <a:endParaRPr lang="pl-PL" dirty="0" smtClean="0"/>
          </a:p>
          <a:p>
            <a:pPr marL="0" indent="0">
              <a:buNone/>
            </a:pPr>
            <a:r>
              <a:rPr lang="pl-PL" sz="1800" b="1" dirty="0" smtClean="0"/>
              <a:t>M. </a:t>
            </a:r>
            <a:r>
              <a:rPr lang="pl-PL" sz="1800" b="1" dirty="0" err="1" smtClean="0"/>
              <a:t>Dahl</a:t>
            </a:r>
            <a:r>
              <a:rPr lang="pl-PL" sz="1800" b="1" dirty="0"/>
              <a:t>, </a:t>
            </a:r>
            <a:r>
              <a:rPr lang="pl-PL" sz="1800" b="1" i="1" dirty="0"/>
              <a:t>Niemiecki </a:t>
            </a:r>
            <a:r>
              <a:rPr lang="pl-PL" sz="1800" b="1" i="1" dirty="0" smtClean="0"/>
              <a:t>model społecznej </a:t>
            </a:r>
            <a:r>
              <a:rPr lang="pl-PL" sz="1800" b="1" i="1" dirty="0"/>
              <a:t>gospodarki rynkowej jako </a:t>
            </a:r>
            <a:r>
              <a:rPr lang="pl-PL" sz="1800" b="1" i="1" dirty="0" smtClean="0"/>
              <a:t>wzór dla </a:t>
            </a:r>
            <a:r>
              <a:rPr lang="pl-PL" sz="1800" b="1" i="1" dirty="0"/>
              <a:t>polskich przemian </a:t>
            </a:r>
            <a:r>
              <a:rPr lang="pl-PL" sz="1800" b="1" i="1" dirty="0" smtClean="0"/>
              <a:t>systemowych po </a:t>
            </a:r>
            <a:r>
              <a:rPr lang="pl-PL" sz="1800" b="1" i="1" dirty="0"/>
              <a:t>1989 roku</a:t>
            </a:r>
            <a:r>
              <a:rPr lang="pl-PL" sz="1800" b="1" dirty="0"/>
              <a:t>, </a:t>
            </a:r>
            <a:r>
              <a:rPr lang="pl-PL" sz="1800" b="1" dirty="0" smtClean="0"/>
              <a:t>Warszawa 2015, s. 78.</a:t>
            </a:r>
          </a:p>
          <a:p>
            <a:pPr marL="0" indent="0">
              <a:buNone/>
            </a:pPr>
            <a:endParaRPr lang="pl-PL" dirty="0" smtClean="0"/>
          </a:p>
          <a:p>
            <a:pPr>
              <a:buFontTx/>
              <a:buChar char="-"/>
            </a:pPr>
            <a:endParaRPr lang="pl-PL" dirty="0" smtClean="0"/>
          </a:p>
        </p:txBody>
      </p:sp>
    </p:spTree>
    <p:extLst>
      <p:ext uri="{BB962C8B-B14F-4D97-AF65-F5344CB8AC3E}">
        <p14:creationId xmlns:p14="http://schemas.microsoft.com/office/powerpoint/2010/main" val="3255671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40367" y="5911515"/>
            <a:ext cx="11839832" cy="681789"/>
          </a:xfrm>
        </p:spPr>
        <p:txBody>
          <a:bodyPr>
            <a:normAutofit/>
          </a:bodyPr>
          <a:lstStyle/>
          <a:p>
            <a:pPr marL="0" indent="0">
              <a:buNone/>
            </a:pPr>
            <a:r>
              <a:rPr lang="pl-PL" sz="1800" b="1" dirty="0" smtClean="0"/>
              <a:t>M. </a:t>
            </a:r>
            <a:r>
              <a:rPr lang="pl-PL" sz="1800" b="1" dirty="0" err="1" smtClean="0"/>
              <a:t>Dahl</a:t>
            </a:r>
            <a:r>
              <a:rPr lang="pl-PL" sz="1800" b="1" dirty="0"/>
              <a:t>, </a:t>
            </a:r>
            <a:r>
              <a:rPr lang="pl-PL" sz="1800" b="1" i="1" dirty="0"/>
              <a:t>Niemiecki </a:t>
            </a:r>
            <a:r>
              <a:rPr lang="pl-PL" sz="1800" b="1" i="1" dirty="0" smtClean="0"/>
              <a:t>model społecznej </a:t>
            </a:r>
            <a:r>
              <a:rPr lang="pl-PL" sz="1800" b="1" i="1" dirty="0"/>
              <a:t>gospodarki rynkowej jako </a:t>
            </a:r>
            <a:r>
              <a:rPr lang="pl-PL" sz="1800" b="1" i="1" dirty="0" smtClean="0"/>
              <a:t>wzór dla </a:t>
            </a:r>
            <a:r>
              <a:rPr lang="pl-PL" sz="1800" b="1" i="1" dirty="0"/>
              <a:t>polskich przemian </a:t>
            </a:r>
            <a:r>
              <a:rPr lang="pl-PL" sz="1800" b="1" i="1" dirty="0" smtClean="0"/>
              <a:t>systemowych po </a:t>
            </a:r>
            <a:r>
              <a:rPr lang="pl-PL" sz="1800" b="1" i="1" dirty="0"/>
              <a:t>1989 roku</a:t>
            </a:r>
            <a:r>
              <a:rPr lang="pl-PL" sz="1800" b="1" dirty="0"/>
              <a:t>, </a:t>
            </a:r>
            <a:r>
              <a:rPr lang="pl-PL" sz="1800" b="1" dirty="0" smtClean="0"/>
              <a:t>Warszawa 2015, s. 82.</a:t>
            </a:r>
          </a:p>
          <a:p>
            <a:pPr marL="0" indent="0">
              <a:buNone/>
            </a:pPr>
            <a:endParaRPr lang="pl-PL" dirty="0" smtClean="0"/>
          </a:p>
          <a:p>
            <a:pPr>
              <a:buFontTx/>
              <a:buChar char="-"/>
            </a:pPr>
            <a:endParaRPr lang="pl-PL" dirty="0" smtClean="0"/>
          </a:p>
        </p:txBody>
      </p:sp>
      <p:pic>
        <p:nvPicPr>
          <p:cNvPr id="2" name="Obraz 1"/>
          <p:cNvPicPr>
            <a:picLocks noChangeAspect="1"/>
          </p:cNvPicPr>
          <p:nvPr/>
        </p:nvPicPr>
        <p:blipFill>
          <a:blip r:embed="rId2"/>
          <a:stretch>
            <a:fillRect/>
          </a:stretch>
        </p:blipFill>
        <p:spPr>
          <a:xfrm>
            <a:off x="269705" y="185411"/>
            <a:ext cx="9491916" cy="5541813"/>
          </a:xfrm>
          <a:prstGeom prst="rect">
            <a:avLst/>
          </a:prstGeom>
        </p:spPr>
      </p:pic>
    </p:spTree>
    <p:extLst>
      <p:ext uri="{BB962C8B-B14F-4D97-AF65-F5344CB8AC3E}">
        <p14:creationId xmlns:p14="http://schemas.microsoft.com/office/powerpoint/2010/main" val="3555564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40367" y="5911515"/>
            <a:ext cx="11839832" cy="681789"/>
          </a:xfrm>
        </p:spPr>
        <p:txBody>
          <a:bodyPr>
            <a:normAutofit/>
          </a:bodyPr>
          <a:lstStyle/>
          <a:p>
            <a:pPr marL="0" indent="0">
              <a:buNone/>
            </a:pPr>
            <a:r>
              <a:rPr lang="pl-PL" sz="1800" b="1" dirty="0" smtClean="0"/>
              <a:t>M. </a:t>
            </a:r>
            <a:r>
              <a:rPr lang="pl-PL" sz="1800" b="1" dirty="0" err="1" smtClean="0"/>
              <a:t>Dahl</a:t>
            </a:r>
            <a:r>
              <a:rPr lang="pl-PL" sz="1800" b="1" dirty="0"/>
              <a:t>, </a:t>
            </a:r>
            <a:r>
              <a:rPr lang="pl-PL" sz="1800" b="1" i="1" dirty="0"/>
              <a:t>Niemiecki </a:t>
            </a:r>
            <a:r>
              <a:rPr lang="pl-PL" sz="1800" b="1" i="1" dirty="0" smtClean="0"/>
              <a:t>model społecznej </a:t>
            </a:r>
            <a:r>
              <a:rPr lang="pl-PL" sz="1800" b="1" i="1" dirty="0"/>
              <a:t>gospodarki rynkowej jako </a:t>
            </a:r>
            <a:r>
              <a:rPr lang="pl-PL" sz="1800" b="1" i="1" dirty="0" smtClean="0"/>
              <a:t>wzór dla </a:t>
            </a:r>
            <a:r>
              <a:rPr lang="pl-PL" sz="1800" b="1" i="1" dirty="0"/>
              <a:t>polskich przemian </a:t>
            </a:r>
            <a:r>
              <a:rPr lang="pl-PL" sz="1800" b="1" i="1" dirty="0" smtClean="0"/>
              <a:t>systemowych po </a:t>
            </a:r>
            <a:r>
              <a:rPr lang="pl-PL" sz="1800" b="1" i="1" dirty="0"/>
              <a:t>1989 roku</a:t>
            </a:r>
            <a:r>
              <a:rPr lang="pl-PL" sz="1800" b="1" dirty="0"/>
              <a:t>, </a:t>
            </a:r>
            <a:r>
              <a:rPr lang="pl-PL" sz="1800" b="1" dirty="0" smtClean="0"/>
              <a:t>Warszawa 2015, s. 83.</a:t>
            </a:r>
          </a:p>
          <a:p>
            <a:pPr marL="0" indent="0">
              <a:buNone/>
            </a:pPr>
            <a:endParaRPr lang="pl-PL" dirty="0" smtClean="0"/>
          </a:p>
          <a:p>
            <a:pPr>
              <a:buFontTx/>
              <a:buChar char="-"/>
            </a:pPr>
            <a:endParaRPr lang="pl-PL" dirty="0" smtClean="0"/>
          </a:p>
        </p:txBody>
      </p:sp>
      <p:pic>
        <p:nvPicPr>
          <p:cNvPr id="4" name="Obraz 3"/>
          <p:cNvPicPr>
            <a:picLocks noChangeAspect="1"/>
          </p:cNvPicPr>
          <p:nvPr/>
        </p:nvPicPr>
        <p:blipFill>
          <a:blip r:embed="rId2"/>
          <a:stretch>
            <a:fillRect/>
          </a:stretch>
        </p:blipFill>
        <p:spPr>
          <a:xfrm>
            <a:off x="2605643" y="98257"/>
            <a:ext cx="9483337" cy="5813258"/>
          </a:xfrm>
          <a:prstGeom prst="rect">
            <a:avLst/>
          </a:prstGeom>
        </p:spPr>
      </p:pic>
    </p:spTree>
    <p:extLst>
      <p:ext uri="{BB962C8B-B14F-4D97-AF65-F5344CB8AC3E}">
        <p14:creationId xmlns:p14="http://schemas.microsoft.com/office/powerpoint/2010/main" val="1611871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33928" y="376396"/>
            <a:ext cx="10848472" cy="1163645"/>
          </a:xfrm>
        </p:spPr>
        <p:txBody>
          <a:bodyPr>
            <a:normAutofit/>
          </a:bodyPr>
          <a:lstStyle/>
          <a:p>
            <a:pPr algn="ctr"/>
            <a:r>
              <a:rPr lang="pl-PL" sz="4300" i="1" dirty="0" err="1" smtClean="0"/>
              <a:t>Ordnung</a:t>
            </a:r>
            <a:r>
              <a:rPr lang="pl-PL" sz="4300" dirty="0" smtClean="0"/>
              <a:t> – </a:t>
            </a:r>
            <a:r>
              <a:rPr lang="pl-PL" sz="4300" i="1" dirty="0" smtClean="0"/>
              <a:t>Ordo</a:t>
            </a:r>
            <a:r>
              <a:rPr lang="pl-PL" sz="4300" dirty="0" smtClean="0"/>
              <a:t> - </a:t>
            </a:r>
            <a:r>
              <a:rPr lang="pl-PL" sz="4300" dirty="0" err="1" smtClean="0"/>
              <a:t>Ordoliberalizm</a:t>
            </a:r>
            <a:endParaRPr lang="pl-PL" sz="4300" dirty="0"/>
          </a:p>
        </p:txBody>
      </p:sp>
      <p:sp>
        <p:nvSpPr>
          <p:cNvPr id="3" name="Symbol zastępczy zawartości 2"/>
          <p:cNvSpPr>
            <a:spLocks noGrp="1"/>
          </p:cNvSpPr>
          <p:nvPr>
            <p:ph idx="1"/>
          </p:nvPr>
        </p:nvSpPr>
        <p:spPr>
          <a:xfrm>
            <a:off x="236621" y="2526906"/>
            <a:ext cx="11839832" cy="4331094"/>
          </a:xfrm>
        </p:spPr>
        <p:txBody>
          <a:bodyPr>
            <a:normAutofit/>
          </a:bodyPr>
          <a:lstStyle/>
          <a:p>
            <a:pPr marL="0" indent="0">
              <a:buNone/>
            </a:pPr>
            <a:r>
              <a:rPr lang="pl-PL" dirty="0"/>
              <a:t>„Charakterystyczne dla niemieckich liberałów i szkoły fryburskiej jest </a:t>
            </a:r>
            <a:r>
              <a:rPr lang="pl-PL" dirty="0" smtClean="0"/>
              <a:t>myślenie w </a:t>
            </a:r>
            <a:r>
              <a:rPr lang="pl-PL" dirty="0"/>
              <a:t>kategoriach porządku (</a:t>
            </a:r>
            <a:r>
              <a:rPr lang="pl-PL" i="1" dirty="0" err="1"/>
              <a:t>Ordnung</a:t>
            </a:r>
            <a:r>
              <a:rPr lang="pl-PL" dirty="0" smtClean="0"/>
              <a:t>). </a:t>
            </a:r>
            <a:r>
              <a:rPr lang="pl-PL" dirty="0"/>
              <a:t>W poglądach dotyczących </a:t>
            </a:r>
            <a:r>
              <a:rPr lang="pl-PL" dirty="0" smtClean="0"/>
              <a:t>ustroju społeczno-gospodarczego </a:t>
            </a:r>
            <a:r>
              <a:rPr lang="pl-PL" dirty="0" err="1"/>
              <a:t>ordoliberałowie</a:t>
            </a:r>
            <a:r>
              <a:rPr lang="pl-PL" dirty="0"/>
              <a:t> opowiadali się za tzw. „trzecią drogą”, </a:t>
            </a:r>
            <a:r>
              <a:rPr lang="pl-PL" dirty="0" smtClean="0"/>
              <a:t>czyli rozwiązaniami </a:t>
            </a:r>
            <a:r>
              <a:rPr lang="pl-PL" dirty="0"/>
              <a:t>systemowymi </a:t>
            </a:r>
            <a:r>
              <a:rPr lang="pl-PL" dirty="0" smtClean="0"/>
              <a:t>klasyfikującymi </a:t>
            </a:r>
            <a:r>
              <a:rPr lang="pl-PL" dirty="0"/>
              <a:t>się pomiędzy kapitalizmem typu </a:t>
            </a:r>
            <a:r>
              <a:rPr lang="pl-PL" i="1" dirty="0" err="1"/>
              <a:t>leissez-faire</a:t>
            </a:r>
            <a:r>
              <a:rPr lang="pl-PL" dirty="0"/>
              <a:t> a gospodarką centralnie </a:t>
            </a:r>
            <a:r>
              <a:rPr lang="pl-PL" dirty="0" smtClean="0"/>
              <a:t>sterowaną”.</a:t>
            </a:r>
          </a:p>
          <a:p>
            <a:pPr marL="0" indent="0">
              <a:buNone/>
            </a:pPr>
            <a:endParaRPr lang="pl-PL" dirty="0" smtClean="0"/>
          </a:p>
          <a:p>
            <a:pPr marL="0" indent="0">
              <a:buNone/>
            </a:pPr>
            <a:r>
              <a:rPr lang="pl-PL" sz="1800" b="1" dirty="0" smtClean="0"/>
              <a:t>M. </a:t>
            </a:r>
            <a:r>
              <a:rPr lang="pl-PL" sz="1800" b="1" dirty="0" err="1" smtClean="0"/>
              <a:t>Dahl</a:t>
            </a:r>
            <a:r>
              <a:rPr lang="pl-PL" sz="1800" b="1" dirty="0"/>
              <a:t>, </a:t>
            </a:r>
            <a:r>
              <a:rPr lang="pl-PL" sz="1800" b="1" i="1" dirty="0"/>
              <a:t>Niemiecki </a:t>
            </a:r>
            <a:r>
              <a:rPr lang="pl-PL" sz="1800" b="1" i="1" dirty="0" smtClean="0"/>
              <a:t>model społecznej </a:t>
            </a:r>
            <a:r>
              <a:rPr lang="pl-PL" sz="1800" b="1" i="1" dirty="0"/>
              <a:t>gospodarki rynkowej jako </a:t>
            </a:r>
            <a:r>
              <a:rPr lang="pl-PL" sz="1800" b="1" i="1" dirty="0" smtClean="0"/>
              <a:t>wzór dla </a:t>
            </a:r>
            <a:r>
              <a:rPr lang="pl-PL" sz="1800" b="1" i="1" dirty="0"/>
              <a:t>polskich przemian </a:t>
            </a:r>
            <a:r>
              <a:rPr lang="pl-PL" sz="1800" b="1" i="1" dirty="0" smtClean="0"/>
              <a:t>systemowych po </a:t>
            </a:r>
            <a:r>
              <a:rPr lang="pl-PL" sz="1800" b="1" i="1" dirty="0"/>
              <a:t>1989 roku</a:t>
            </a:r>
            <a:r>
              <a:rPr lang="pl-PL" sz="1800" b="1" dirty="0"/>
              <a:t>, </a:t>
            </a:r>
            <a:r>
              <a:rPr lang="pl-PL" sz="1800" b="1" dirty="0" smtClean="0"/>
              <a:t>Warszawa 2015, s. 47-48.</a:t>
            </a:r>
          </a:p>
          <a:p>
            <a:pPr marL="0" indent="0">
              <a:buNone/>
            </a:pPr>
            <a:endParaRPr lang="pl-PL" dirty="0" smtClean="0"/>
          </a:p>
          <a:p>
            <a:pPr>
              <a:buFontTx/>
              <a:buChar char="-"/>
            </a:pPr>
            <a:endParaRPr lang="pl-PL" dirty="0" smtClean="0"/>
          </a:p>
        </p:txBody>
      </p:sp>
    </p:spTree>
    <p:extLst>
      <p:ext uri="{BB962C8B-B14F-4D97-AF65-F5344CB8AC3E}">
        <p14:creationId xmlns:p14="http://schemas.microsoft.com/office/powerpoint/2010/main" val="3509653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33928" y="376396"/>
            <a:ext cx="6670256" cy="1163645"/>
          </a:xfrm>
        </p:spPr>
        <p:txBody>
          <a:bodyPr>
            <a:normAutofit fontScale="90000"/>
          </a:bodyPr>
          <a:lstStyle/>
          <a:p>
            <a:pPr algn="ctr"/>
            <a:r>
              <a:rPr lang="pl-PL" sz="4300" dirty="0" smtClean="0"/>
              <a:t>Społeczna gospodarka rynkowa obecnie</a:t>
            </a:r>
            <a:endParaRPr lang="pl-PL" sz="4300" dirty="0"/>
          </a:p>
        </p:txBody>
      </p:sp>
      <p:pic>
        <p:nvPicPr>
          <p:cNvPr id="5" name="Obraz 4"/>
          <p:cNvPicPr>
            <a:picLocks noChangeAspect="1"/>
          </p:cNvPicPr>
          <p:nvPr/>
        </p:nvPicPr>
        <p:blipFill>
          <a:blip r:embed="rId2"/>
          <a:stretch>
            <a:fillRect/>
          </a:stretch>
        </p:blipFill>
        <p:spPr>
          <a:xfrm>
            <a:off x="7581681" y="190501"/>
            <a:ext cx="4494772" cy="2497095"/>
          </a:xfrm>
          <a:prstGeom prst="rect">
            <a:avLst/>
          </a:prstGeom>
        </p:spPr>
      </p:pic>
      <p:sp>
        <p:nvSpPr>
          <p:cNvPr id="3" name="Symbol zastępczy zawartości 2"/>
          <p:cNvSpPr>
            <a:spLocks noGrp="1"/>
          </p:cNvSpPr>
          <p:nvPr>
            <p:ph idx="1"/>
          </p:nvPr>
        </p:nvSpPr>
        <p:spPr>
          <a:xfrm>
            <a:off x="236621" y="2526906"/>
            <a:ext cx="11839832" cy="4331094"/>
          </a:xfrm>
        </p:spPr>
        <p:txBody>
          <a:bodyPr>
            <a:normAutofit fontScale="92500" lnSpcReduction="20000"/>
          </a:bodyPr>
          <a:lstStyle/>
          <a:p>
            <a:pPr marL="0" indent="0">
              <a:buNone/>
            </a:pPr>
            <a:r>
              <a:rPr lang="pl-PL" dirty="0"/>
              <a:t>„Ogłoszenie 15 września 2008 roku przez Lehman </a:t>
            </a:r>
            <a:r>
              <a:rPr lang="pl-PL" dirty="0" err="1"/>
              <a:t>Brothers</a:t>
            </a:r>
            <a:r>
              <a:rPr lang="pl-PL" dirty="0"/>
              <a:t>, jeden z </a:t>
            </a:r>
            <a:r>
              <a:rPr lang="pl-PL" dirty="0" smtClean="0"/>
              <a:t>największych amerykańskich </a:t>
            </a:r>
            <a:r>
              <a:rPr lang="pl-PL" dirty="0"/>
              <a:t>banków inwestycyjnych, niewypłacalności na </a:t>
            </a:r>
            <a:r>
              <a:rPr lang="pl-PL" dirty="0" smtClean="0"/>
              <a:t>kwotę 690 </a:t>
            </a:r>
            <a:r>
              <a:rPr lang="pl-PL" dirty="0"/>
              <a:t>mld $ oraz jego upadek były wstrząsem dla sektora </a:t>
            </a:r>
            <a:r>
              <a:rPr lang="pl-PL" dirty="0" smtClean="0"/>
              <a:t>finansowego </a:t>
            </a:r>
            <a:r>
              <a:rPr lang="pl-PL" dirty="0"/>
              <a:t>i szybko </a:t>
            </a:r>
            <a:r>
              <a:rPr lang="pl-PL" dirty="0" smtClean="0"/>
              <a:t>doprowadziły do </a:t>
            </a:r>
            <a:r>
              <a:rPr lang="pl-PL" dirty="0"/>
              <a:t>gwałtownego spadku zaufania do całego sektora </a:t>
            </a:r>
            <a:r>
              <a:rPr lang="pl-PL" dirty="0" smtClean="0"/>
              <a:t>bankowego (…)</a:t>
            </a:r>
          </a:p>
          <a:p>
            <a:pPr marL="0" indent="0">
              <a:buNone/>
            </a:pPr>
            <a:r>
              <a:rPr lang="pl-PL" dirty="0" smtClean="0"/>
              <a:t>Działania podejmowane </a:t>
            </a:r>
            <a:r>
              <a:rPr lang="pl-PL" dirty="0"/>
              <a:t>w walce z kryzysem przez rząd amerykański czy niektóre </a:t>
            </a:r>
            <a:r>
              <a:rPr lang="pl-PL" dirty="0" smtClean="0"/>
              <a:t>państwa europejskie </a:t>
            </a:r>
            <a:r>
              <a:rPr lang="pl-PL" dirty="0"/>
              <a:t>potwierdzają reorientację polityki gospodarczej pod </a:t>
            </a:r>
            <a:r>
              <a:rPr lang="pl-PL" dirty="0" smtClean="0"/>
              <a:t>wpływem teorii Keynesa. </a:t>
            </a:r>
            <a:r>
              <a:rPr lang="pl-PL" dirty="0"/>
              <a:t>Świadczy o tym choćby fakt, że jedną pierwszych decyzji </a:t>
            </a:r>
            <a:r>
              <a:rPr lang="pl-PL" dirty="0" smtClean="0"/>
              <a:t>podjętych w </a:t>
            </a:r>
            <a:r>
              <a:rPr lang="pl-PL" dirty="0"/>
              <a:t>2008 roku przez nowego amerykańskiego prezydenta Baracka </a:t>
            </a:r>
            <a:r>
              <a:rPr lang="pl-PL" dirty="0" smtClean="0"/>
              <a:t>Obamę było </a:t>
            </a:r>
            <a:r>
              <a:rPr lang="pl-PL" dirty="0"/>
              <a:t>przyjęcie pakietu stymulującego gospodarkę amerykańską o </a:t>
            </a:r>
            <a:r>
              <a:rPr lang="pl-PL" dirty="0" smtClean="0"/>
              <a:t>wartości ponad </a:t>
            </a:r>
            <a:r>
              <a:rPr lang="pl-PL" dirty="0"/>
              <a:t>800 mld $331. Także rządy innych państw, w tym Niemiec, Holandii </a:t>
            </a:r>
            <a:r>
              <a:rPr lang="pl-PL" dirty="0" smtClean="0"/>
              <a:t>czy Wielkiej </a:t>
            </a:r>
            <a:r>
              <a:rPr lang="pl-PL" dirty="0"/>
              <a:t>Brytanii, uruchomiły wielomiliardową pomoc publiczną dla </a:t>
            </a:r>
            <a:r>
              <a:rPr lang="pl-PL" dirty="0" smtClean="0"/>
              <a:t>bankrutujących instytucji finansowych </a:t>
            </a:r>
            <a:r>
              <a:rPr lang="pl-PL" dirty="0"/>
              <a:t>oraz banków”</a:t>
            </a:r>
            <a:endParaRPr lang="pl-PL" dirty="0" smtClean="0"/>
          </a:p>
          <a:p>
            <a:pPr marL="0" indent="0">
              <a:buNone/>
            </a:pPr>
            <a:r>
              <a:rPr lang="pl-PL" sz="1800" b="1" dirty="0" smtClean="0"/>
              <a:t>M. </a:t>
            </a:r>
            <a:r>
              <a:rPr lang="pl-PL" sz="1800" b="1" dirty="0" err="1" smtClean="0"/>
              <a:t>Dahl</a:t>
            </a:r>
            <a:r>
              <a:rPr lang="pl-PL" sz="1800" b="1" dirty="0"/>
              <a:t>, </a:t>
            </a:r>
            <a:r>
              <a:rPr lang="pl-PL" sz="1800" b="1" i="1" dirty="0"/>
              <a:t>Niemiecki </a:t>
            </a:r>
            <a:r>
              <a:rPr lang="pl-PL" sz="1800" b="1" i="1" dirty="0" smtClean="0"/>
              <a:t>model społecznej </a:t>
            </a:r>
            <a:r>
              <a:rPr lang="pl-PL" sz="1800" b="1" i="1" dirty="0"/>
              <a:t>gospodarki rynkowej jako </a:t>
            </a:r>
            <a:r>
              <a:rPr lang="pl-PL" sz="1800" b="1" i="1" dirty="0" smtClean="0"/>
              <a:t>wzór dla </a:t>
            </a:r>
            <a:r>
              <a:rPr lang="pl-PL" sz="1800" b="1" i="1" dirty="0"/>
              <a:t>polskich przemian </a:t>
            </a:r>
            <a:r>
              <a:rPr lang="pl-PL" sz="1800" b="1" i="1" dirty="0" smtClean="0"/>
              <a:t>systemowych po </a:t>
            </a:r>
            <a:r>
              <a:rPr lang="pl-PL" sz="1800" b="1" i="1" dirty="0"/>
              <a:t>1989 roku</a:t>
            </a:r>
            <a:r>
              <a:rPr lang="pl-PL" sz="1800" b="1" dirty="0"/>
              <a:t>, </a:t>
            </a:r>
            <a:r>
              <a:rPr lang="pl-PL" sz="1800" b="1" dirty="0" smtClean="0"/>
              <a:t>Warszawa 2015, s. 307.</a:t>
            </a:r>
          </a:p>
          <a:p>
            <a:pPr marL="0" indent="0">
              <a:buNone/>
            </a:pPr>
            <a:endParaRPr lang="pl-PL" dirty="0" smtClean="0"/>
          </a:p>
          <a:p>
            <a:pPr>
              <a:buFontTx/>
              <a:buChar char="-"/>
            </a:pPr>
            <a:endParaRPr lang="pl-PL" dirty="0" smtClean="0"/>
          </a:p>
        </p:txBody>
      </p:sp>
    </p:spTree>
    <p:extLst>
      <p:ext uri="{BB962C8B-B14F-4D97-AF65-F5344CB8AC3E}">
        <p14:creationId xmlns:p14="http://schemas.microsoft.com/office/powerpoint/2010/main" val="74807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33927" y="376396"/>
            <a:ext cx="10639925" cy="1163645"/>
          </a:xfrm>
        </p:spPr>
        <p:txBody>
          <a:bodyPr>
            <a:normAutofit fontScale="90000"/>
          </a:bodyPr>
          <a:lstStyle/>
          <a:p>
            <a:pPr algn="ctr"/>
            <a:r>
              <a:rPr lang="pl-PL" sz="4300" dirty="0" smtClean="0"/>
              <a:t>Czy realia odpowiadają jeszcze założeniom społecznej gospodarki rynkowej?</a:t>
            </a:r>
            <a:endParaRPr lang="pl-PL" sz="4300" dirty="0"/>
          </a:p>
        </p:txBody>
      </p:sp>
      <p:sp>
        <p:nvSpPr>
          <p:cNvPr id="3" name="Symbol zastępczy zawartości 2"/>
          <p:cNvSpPr>
            <a:spLocks noGrp="1"/>
          </p:cNvSpPr>
          <p:nvPr>
            <p:ph idx="1"/>
          </p:nvPr>
        </p:nvSpPr>
        <p:spPr>
          <a:xfrm>
            <a:off x="244643" y="3240505"/>
            <a:ext cx="11839832" cy="3617495"/>
          </a:xfrm>
        </p:spPr>
        <p:txBody>
          <a:bodyPr>
            <a:normAutofit/>
          </a:bodyPr>
          <a:lstStyle/>
          <a:p>
            <a:pPr marL="0" indent="0">
              <a:buNone/>
            </a:pPr>
            <a:r>
              <a:rPr lang="pl-PL" dirty="0" smtClean="0"/>
              <a:t>„(…) największa </a:t>
            </a:r>
            <a:r>
              <a:rPr lang="pl-PL" dirty="0"/>
              <a:t>na świecie firma </a:t>
            </a:r>
            <a:r>
              <a:rPr lang="pl-PL" dirty="0" smtClean="0"/>
              <a:t>taksówkowa, Uber, nie </a:t>
            </a:r>
            <a:r>
              <a:rPr lang="pl-PL" dirty="0"/>
              <a:t>jest właścicielem </a:t>
            </a:r>
            <a:r>
              <a:rPr lang="pl-PL" dirty="0" smtClean="0"/>
              <a:t>taksówek, najpopularniejsza </a:t>
            </a:r>
            <a:r>
              <a:rPr lang="pl-PL" dirty="0"/>
              <a:t>na świecie </a:t>
            </a:r>
            <a:r>
              <a:rPr lang="pl-PL" dirty="0" smtClean="0"/>
              <a:t>firma medialna</a:t>
            </a:r>
            <a:r>
              <a:rPr lang="pl-PL" dirty="0"/>
              <a:t>, </a:t>
            </a:r>
            <a:r>
              <a:rPr lang="pl-PL" dirty="0" smtClean="0"/>
              <a:t>Facebook, sama </a:t>
            </a:r>
            <a:r>
              <a:rPr lang="pl-PL" dirty="0"/>
              <a:t>nie tworzy żadnych treści, światowy gigant </a:t>
            </a:r>
            <a:r>
              <a:rPr lang="pl-PL" dirty="0" smtClean="0"/>
              <a:t>handlu detalicznego</a:t>
            </a:r>
            <a:r>
              <a:rPr lang="pl-PL" dirty="0"/>
              <a:t>, </a:t>
            </a:r>
            <a:r>
              <a:rPr lang="pl-PL" dirty="0" err="1" smtClean="0"/>
              <a:t>Alibaba</a:t>
            </a:r>
            <a:r>
              <a:rPr lang="pl-PL" dirty="0" smtClean="0"/>
              <a:t>, nie </a:t>
            </a:r>
            <a:r>
              <a:rPr lang="pl-PL" dirty="0"/>
              <a:t>ma zapasów towarów ani magazynów, zaś </a:t>
            </a:r>
            <a:r>
              <a:rPr lang="pl-PL" dirty="0" smtClean="0"/>
              <a:t>największy na </a:t>
            </a:r>
            <a:r>
              <a:rPr lang="pl-PL" dirty="0"/>
              <a:t>świecie oferent zakwaterowania, </a:t>
            </a:r>
            <a:r>
              <a:rPr lang="pl-PL" dirty="0" smtClean="0"/>
              <a:t>Airbnb, nie </a:t>
            </a:r>
            <a:r>
              <a:rPr lang="pl-PL" dirty="0"/>
              <a:t>posiada hoteli. To </a:t>
            </a:r>
            <a:r>
              <a:rPr lang="pl-PL" dirty="0" smtClean="0"/>
              <a:t>najlepsze dowody</a:t>
            </a:r>
            <a:r>
              <a:rPr lang="pl-PL" dirty="0"/>
              <a:t>, że w świecie coś wielkiego się </a:t>
            </a:r>
            <a:r>
              <a:rPr lang="pl-PL" dirty="0" smtClean="0"/>
              <a:t>dzieje.”</a:t>
            </a:r>
          </a:p>
          <a:p>
            <a:pPr marL="0" indent="0">
              <a:buNone/>
            </a:pPr>
            <a:r>
              <a:rPr lang="en-US" sz="1800" b="1" dirty="0"/>
              <a:t>T. Goodwin, </a:t>
            </a:r>
            <a:r>
              <a:rPr lang="en-US" sz="1800" b="1" i="1" dirty="0"/>
              <a:t>The Battle is for the Customer </a:t>
            </a:r>
            <a:r>
              <a:rPr lang="en-US" sz="1800" b="1" i="1" dirty="0" smtClean="0"/>
              <a:t>Interface</a:t>
            </a:r>
            <a:r>
              <a:rPr lang="en-US" sz="1800" b="1" dirty="0" smtClean="0"/>
              <a:t>, </a:t>
            </a:r>
            <a:r>
              <a:rPr lang="en-US" sz="1800" b="1" dirty="0"/>
              <a:t>https://www.linkedin.com/pulse/battle-customer-interface-tom-goodwin, </a:t>
            </a:r>
            <a:r>
              <a:rPr lang="pl-PL" sz="1800" b="1" dirty="0" smtClean="0"/>
              <a:t>Opublikowano</a:t>
            </a:r>
            <a:r>
              <a:rPr lang="en-US" sz="1800" b="1" dirty="0" smtClean="0"/>
              <a:t> </a:t>
            </a:r>
            <a:r>
              <a:rPr lang="pl-PL" sz="1800" b="1" dirty="0" smtClean="0"/>
              <a:t>3.03.2015.</a:t>
            </a:r>
            <a:endParaRPr lang="pl-PL" dirty="0" smtClean="0"/>
          </a:p>
          <a:p>
            <a:pPr>
              <a:buFontTx/>
              <a:buChar char="-"/>
            </a:pPr>
            <a:endParaRPr lang="pl-PL" dirty="0" smtClean="0"/>
          </a:p>
        </p:txBody>
      </p:sp>
    </p:spTree>
    <p:extLst>
      <p:ext uri="{BB962C8B-B14F-4D97-AF65-F5344CB8AC3E}">
        <p14:creationId xmlns:p14="http://schemas.microsoft.com/office/powerpoint/2010/main" val="1461400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83355" y="392871"/>
            <a:ext cx="6670256" cy="1163645"/>
          </a:xfrm>
        </p:spPr>
        <p:txBody>
          <a:bodyPr>
            <a:normAutofit/>
          </a:bodyPr>
          <a:lstStyle/>
          <a:p>
            <a:pPr algn="ctr"/>
            <a:r>
              <a:rPr lang="pl-PL" sz="4300" dirty="0" smtClean="0"/>
              <a:t>Winna globalizacja?</a:t>
            </a:r>
            <a:endParaRPr lang="pl-PL" sz="4300" dirty="0"/>
          </a:p>
        </p:txBody>
      </p:sp>
      <p:sp>
        <p:nvSpPr>
          <p:cNvPr id="3" name="Symbol zastępczy zawartości 2"/>
          <p:cNvSpPr>
            <a:spLocks noGrp="1"/>
          </p:cNvSpPr>
          <p:nvPr>
            <p:ph idx="1"/>
          </p:nvPr>
        </p:nvSpPr>
        <p:spPr>
          <a:xfrm>
            <a:off x="236621" y="2526906"/>
            <a:ext cx="11839832" cy="4331094"/>
          </a:xfrm>
        </p:spPr>
        <p:txBody>
          <a:bodyPr>
            <a:normAutofit/>
          </a:bodyPr>
          <a:lstStyle/>
          <a:p>
            <a:pPr marL="0" indent="0">
              <a:buNone/>
            </a:pPr>
            <a:r>
              <a:rPr lang="pl-PL" dirty="0"/>
              <a:t>„Zgodnie z myślą </a:t>
            </a:r>
            <a:r>
              <a:rPr lang="pl-PL" dirty="0" err="1" smtClean="0"/>
              <a:t>ordoliberalną</a:t>
            </a:r>
            <a:r>
              <a:rPr lang="pl-PL" dirty="0"/>
              <a:t>, państwo powinno być na tyle silne, ażeby </a:t>
            </a:r>
            <a:r>
              <a:rPr lang="pl-PL" dirty="0" smtClean="0"/>
              <a:t>mogło wpływać </a:t>
            </a:r>
            <a:r>
              <a:rPr lang="pl-PL" dirty="0"/>
              <a:t>na otaczającą je rzeczywistość, przy jednoczesnym </a:t>
            </a:r>
            <a:r>
              <a:rPr lang="pl-PL" dirty="0" smtClean="0"/>
              <a:t>zachowaniu wstrzemięźliwości przy </a:t>
            </a:r>
            <a:r>
              <a:rPr lang="pl-PL" dirty="0"/>
              <a:t>różnego rodzaju </a:t>
            </a:r>
            <a:r>
              <a:rPr lang="pl-PL" dirty="0" smtClean="0"/>
              <a:t>konfliktach </a:t>
            </a:r>
            <a:r>
              <a:rPr lang="pl-PL" dirty="0"/>
              <a:t>interesów, ograniczając </a:t>
            </a:r>
            <a:r>
              <a:rPr lang="pl-PL" dirty="0" smtClean="0"/>
              <a:t>swoją rolę </a:t>
            </a:r>
            <a:r>
              <a:rPr lang="pl-PL" dirty="0"/>
              <a:t>do funkcji arbitra. Współcześnie, w wyniku globalizacji procesów </a:t>
            </a:r>
            <a:r>
              <a:rPr lang="pl-PL" dirty="0" smtClean="0"/>
              <a:t>gospodarczych, na </a:t>
            </a:r>
            <a:r>
              <a:rPr lang="pl-PL" dirty="0"/>
              <a:t>znaczeniu zyskuje polityka gospodarcza prowadzona na </a:t>
            </a:r>
            <a:r>
              <a:rPr lang="pl-PL" dirty="0" smtClean="0"/>
              <a:t>szczeblu globalnym. </a:t>
            </a:r>
            <a:r>
              <a:rPr lang="pl-PL" dirty="0"/>
              <a:t>Oznacza to, że </a:t>
            </a:r>
            <a:r>
              <a:rPr lang="pl-PL" dirty="0" smtClean="0"/>
              <a:t>zdefiniowaną </a:t>
            </a:r>
            <a:r>
              <a:rPr lang="pl-PL" dirty="0"/>
              <a:t>przez Waltera </a:t>
            </a:r>
            <a:r>
              <a:rPr lang="pl-PL" dirty="0" err="1"/>
              <a:t>Euckena</a:t>
            </a:r>
            <a:r>
              <a:rPr lang="pl-PL" dirty="0"/>
              <a:t> i </a:t>
            </a:r>
            <a:r>
              <a:rPr lang="pl-PL" dirty="0" smtClean="0"/>
              <a:t>Ludwiga Erharda </a:t>
            </a:r>
            <a:r>
              <a:rPr lang="pl-PL" dirty="0"/>
              <a:t>rolę państwa w polityce społeczno-gospodarczej należałoby </a:t>
            </a:r>
            <a:r>
              <a:rPr lang="pl-PL" dirty="0" smtClean="0"/>
              <a:t>rozszerzyć na </a:t>
            </a:r>
            <a:r>
              <a:rPr lang="pl-PL" dirty="0"/>
              <a:t>poziom międzynarodowy, a nie ją ograniczać.”</a:t>
            </a:r>
            <a:endParaRPr lang="pl-PL" dirty="0" smtClean="0"/>
          </a:p>
          <a:p>
            <a:pPr marL="0" indent="0">
              <a:buNone/>
            </a:pPr>
            <a:r>
              <a:rPr lang="pl-PL" sz="1800" b="1" dirty="0" smtClean="0"/>
              <a:t>M. </a:t>
            </a:r>
            <a:r>
              <a:rPr lang="pl-PL" sz="1800" b="1" dirty="0" err="1" smtClean="0"/>
              <a:t>Dahl</a:t>
            </a:r>
            <a:r>
              <a:rPr lang="pl-PL" sz="1800" b="1" dirty="0"/>
              <a:t>, </a:t>
            </a:r>
            <a:r>
              <a:rPr lang="pl-PL" sz="1800" b="1" i="1" dirty="0"/>
              <a:t>Niemiecki </a:t>
            </a:r>
            <a:r>
              <a:rPr lang="pl-PL" sz="1800" b="1" i="1" dirty="0" smtClean="0"/>
              <a:t>model społecznej </a:t>
            </a:r>
            <a:r>
              <a:rPr lang="pl-PL" sz="1800" b="1" i="1" dirty="0"/>
              <a:t>gospodarki rynkowej jako </a:t>
            </a:r>
            <a:r>
              <a:rPr lang="pl-PL" sz="1800" b="1" i="1" dirty="0" smtClean="0"/>
              <a:t>wzór dla </a:t>
            </a:r>
            <a:r>
              <a:rPr lang="pl-PL" sz="1800" b="1" i="1" dirty="0"/>
              <a:t>polskich przemian </a:t>
            </a:r>
            <a:r>
              <a:rPr lang="pl-PL" sz="1800" b="1" i="1" dirty="0" smtClean="0"/>
              <a:t>systemowych po </a:t>
            </a:r>
            <a:r>
              <a:rPr lang="pl-PL" sz="1800" b="1" i="1" dirty="0"/>
              <a:t>1989 roku</a:t>
            </a:r>
            <a:r>
              <a:rPr lang="pl-PL" sz="1800" b="1" dirty="0"/>
              <a:t>, </a:t>
            </a:r>
            <a:r>
              <a:rPr lang="pl-PL" sz="1800" b="1" dirty="0" smtClean="0"/>
              <a:t>Warszawa 2015, s. 309.</a:t>
            </a:r>
          </a:p>
          <a:p>
            <a:pPr marL="0" indent="0">
              <a:buNone/>
            </a:pPr>
            <a:endParaRPr lang="pl-PL" dirty="0" smtClean="0"/>
          </a:p>
          <a:p>
            <a:pPr>
              <a:buFontTx/>
              <a:buChar char="-"/>
            </a:pPr>
            <a:endParaRPr lang="pl-PL" dirty="0" smtClean="0"/>
          </a:p>
        </p:txBody>
      </p:sp>
      <p:pic>
        <p:nvPicPr>
          <p:cNvPr id="4" name="Obraz 3"/>
          <p:cNvPicPr>
            <a:picLocks noChangeAspect="1"/>
          </p:cNvPicPr>
          <p:nvPr/>
        </p:nvPicPr>
        <p:blipFill>
          <a:blip r:embed="rId2"/>
          <a:stretch>
            <a:fillRect/>
          </a:stretch>
        </p:blipFill>
        <p:spPr>
          <a:xfrm>
            <a:off x="8827358" y="192173"/>
            <a:ext cx="2857500" cy="2124075"/>
          </a:xfrm>
          <a:prstGeom prst="rect">
            <a:avLst/>
          </a:prstGeom>
        </p:spPr>
      </p:pic>
    </p:spTree>
    <p:extLst>
      <p:ext uri="{BB962C8B-B14F-4D97-AF65-F5344CB8AC3E}">
        <p14:creationId xmlns:p14="http://schemas.microsoft.com/office/powerpoint/2010/main" val="2852880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5"/>
            <a:ext cx="10515600" cy="1094707"/>
          </a:xfrm>
        </p:spPr>
        <p:txBody>
          <a:bodyPr>
            <a:normAutofit/>
          </a:bodyPr>
          <a:lstStyle/>
          <a:p>
            <a:pPr algn="ctr"/>
            <a:r>
              <a:rPr lang="pl-PL" sz="4300" dirty="0" smtClean="0"/>
              <a:t>Idea </a:t>
            </a:r>
            <a:r>
              <a:rPr lang="pl-PL" sz="4300" i="1" dirty="0" smtClean="0"/>
              <a:t>Ordo</a:t>
            </a:r>
            <a:endParaRPr lang="pl-PL" sz="4300" i="1" dirty="0"/>
          </a:p>
        </p:txBody>
      </p:sp>
      <p:sp>
        <p:nvSpPr>
          <p:cNvPr id="3" name="Symbol zastępczy zawartości 2"/>
          <p:cNvSpPr>
            <a:spLocks noGrp="1"/>
          </p:cNvSpPr>
          <p:nvPr>
            <p:ph idx="1"/>
          </p:nvPr>
        </p:nvSpPr>
        <p:spPr>
          <a:xfrm>
            <a:off x="176463" y="1772653"/>
            <a:ext cx="11782926" cy="4860757"/>
          </a:xfrm>
        </p:spPr>
        <p:txBody>
          <a:bodyPr>
            <a:normAutofit/>
          </a:bodyPr>
          <a:lstStyle/>
          <a:p>
            <a:pPr marL="0" indent="0">
              <a:buNone/>
            </a:pPr>
            <a:r>
              <a:rPr lang="pl-PL" dirty="0"/>
              <a:t>„</a:t>
            </a:r>
            <a:r>
              <a:rPr lang="pl-PL" dirty="0" err="1"/>
              <a:t>Ordoliberalizmu</a:t>
            </a:r>
            <a:r>
              <a:rPr lang="pl-PL" dirty="0"/>
              <a:t> nawiązuje do wywodzącej się z czasów </a:t>
            </a:r>
            <a:r>
              <a:rPr lang="pl-PL" dirty="0" smtClean="0"/>
              <a:t>antycznego </a:t>
            </a:r>
            <a:r>
              <a:rPr lang="pl-PL" i="1" dirty="0" smtClean="0"/>
              <a:t>Imperium Romanum </a:t>
            </a:r>
            <a:r>
              <a:rPr lang="pl-PL" dirty="0"/>
              <a:t>idei ORDO, której istotą jest ukształtowania </a:t>
            </a:r>
            <a:r>
              <a:rPr lang="pl-PL" dirty="0" smtClean="0"/>
              <a:t>ładu odpowiadającego naturze człowieka </a:t>
            </a:r>
            <a:r>
              <a:rPr lang="pl-PL" dirty="0"/>
              <a:t>i zapewniającego </a:t>
            </a:r>
            <a:r>
              <a:rPr lang="pl-PL" dirty="0" smtClean="0"/>
              <a:t>gospodarce równowagę. </a:t>
            </a:r>
            <a:r>
              <a:rPr lang="pl-PL" dirty="0"/>
              <a:t>Łacińskie pojęcia </a:t>
            </a:r>
            <a:r>
              <a:rPr lang="pl-PL" i="1" dirty="0"/>
              <a:t>ordo</a:t>
            </a:r>
            <a:r>
              <a:rPr lang="pl-PL" dirty="0"/>
              <a:t> w </a:t>
            </a:r>
            <a:r>
              <a:rPr lang="pl-PL" dirty="0" smtClean="0"/>
              <a:t>starożytnej filozofii rzymskiej rozumiane </a:t>
            </a:r>
            <a:r>
              <a:rPr lang="pl-PL" dirty="0"/>
              <a:t>było jako </a:t>
            </a:r>
            <a:r>
              <a:rPr lang="pl-PL" dirty="0" smtClean="0"/>
              <a:t>stan charakterystyczny </a:t>
            </a:r>
            <a:r>
              <a:rPr lang="pl-PL" dirty="0"/>
              <a:t>dla </a:t>
            </a:r>
            <a:r>
              <a:rPr lang="pl-PL" dirty="0" smtClean="0"/>
              <a:t>cywilizowanego społeczeństwa</a:t>
            </a:r>
            <a:r>
              <a:rPr lang="pl-PL" dirty="0"/>
              <a:t>, w którym </a:t>
            </a:r>
            <a:r>
              <a:rPr lang="pl-PL" dirty="0" smtClean="0"/>
              <a:t>wolne jednostki </a:t>
            </a:r>
            <a:r>
              <a:rPr lang="pl-PL" dirty="0"/>
              <a:t>ludzkie mogą w </a:t>
            </a:r>
            <a:r>
              <a:rPr lang="pl-PL" dirty="0" smtClean="0"/>
              <a:t>sposób niezakłócony dokonywać transakcji </a:t>
            </a:r>
            <a:r>
              <a:rPr lang="pl-PL" dirty="0"/>
              <a:t>w ramach ogólnie obowiązujących reguł </a:t>
            </a:r>
            <a:r>
              <a:rPr lang="pl-PL" dirty="0" smtClean="0"/>
              <a:t>prawnych. </a:t>
            </a:r>
            <a:r>
              <a:rPr lang="pl-PL" dirty="0"/>
              <a:t>Z kolei w </a:t>
            </a:r>
            <a:r>
              <a:rPr lang="pl-PL" dirty="0" smtClean="0"/>
              <a:t>średniowieczu definiowano </a:t>
            </a:r>
            <a:r>
              <a:rPr lang="pl-PL" i="1" dirty="0"/>
              <a:t>ordo</a:t>
            </a:r>
            <a:r>
              <a:rPr lang="pl-PL" dirty="0"/>
              <a:t> jako połączenie różnorodnych elementów, rzeczy i struktur, w </a:t>
            </a:r>
            <a:r>
              <a:rPr lang="pl-PL" dirty="0" smtClean="0"/>
              <a:t>jedną sensowną </a:t>
            </a:r>
            <a:r>
              <a:rPr lang="pl-PL" dirty="0"/>
              <a:t>całość</a:t>
            </a:r>
            <a:r>
              <a:rPr lang="pl-PL" dirty="0" smtClean="0"/>
              <a:t>”.</a:t>
            </a:r>
          </a:p>
          <a:p>
            <a:pPr marL="0" indent="0">
              <a:buNone/>
            </a:pPr>
            <a:endParaRPr lang="pl-PL" dirty="0" smtClean="0"/>
          </a:p>
          <a:p>
            <a:pPr marL="0" indent="0">
              <a:buNone/>
            </a:pPr>
            <a:r>
              <a:rPr lang="pl-PL" sz="1800" b="1" dirty="0" smtClean="0"/>
              <a:t>E. </a:t>
            </a:r>
            <a:r>
              <a:rPr lang="pl-PL" sz="1800" b="1" dirty="0"/>
              <a:t>Mączyńska</a:t>
            </a:r>
            <a:r>
              <a:rPr lang="pl-PL" sz="1800" b="1" dirty="0" smtClean="0"/>
              <a:t>, </a:t>
            </a:r>
            <a:r>
              <a:rPr lang="pl-PL" sz="1800" b="1" i="1" dirty="0"/>
              <a:t>Ład gospodarczy. Pochwała </a:t>
            </a:r>
            <a:r>
              <a:rPr lang="pl-PL" sz="1800" b="1" i="1" dirty="0" smtClean="0"/>
              <a:t>ordo</a:t>
            </a:r>
            <a:r>
              <a:rPr lang="pl-PL" sz="1800" b="1" dirty="0"/>
              <a:t> </a:t>
            </a:r>
            <a:r>
              <a:rPr lang="pl-PL" sz="1800" b="1" dirty="0" smtClean="0"/>
              <a:t>[w:]</a:t>
            </a:r>
            <a:r>
              <a:rPr lang="pl-PL" sz="1800" b="1" dirty="0"/>
              <a:t> Jarmołowicz, W., Ratajczak, M. (red.), </a:t>
            </a:r>
            <a:r>
              <a:rPr lang="pl-PL" sz="1800" b="1" i="1" dirty="0"/>
              <a:t>Liberalizm we współczesnej </a:t>
            </a:r>
            <a:r>
              <a:rPr lang="pl-PL" sz="1800" b="1" i="1" dirty="0" smtClean="0"/>
              <a:t>gospodarce</a:t>
            </a:r>
            <a:r>
              <a:rPr lang="pl-PL" sz="1800" b="1" dirty="0" smtClean="0"/>
              <a:t>, Poznań 2008, s. 130-131.</a:t>
            </a:r>
          </a:p>
        </p:txBody>
      </p:sp>
    </p:spTree>
    <p:extLst>
      <p:ext uri="{BB962C8B-B14F-4D97-AF65-F5344CB8AC3E}">
        <p14:creationId xmlns:p14="http://schemas.microsoft.com/office/powerpoint/2010/main" val="1548441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4300" dirty="0" smtClean="0"/>
              <a:t>Idea </a:t>
            </a:r>
            <a:r>
              <a:rPr lang="pl-PL" sz="4300" i="1" dirty="0" smtClean="0"/>
              <a:t>Ordo </a:t>
            </a:r>
            <a:r>
              <a:rPr lang="pl-PL" sz="4300" dirty="0" smtClean="0"/>
              <a:t>– idea </a:t>
            </a:r>
            <a:r>
              <a:rPr lang="pl-PL" sz="4300" i="1" dirty="0" smtClean="0"/>
              <a:t>Ładu</a:t>
            </a:r>
            <a:endParaRPr lang="pl-PL" sz="4300" i="1" dirty="0"/>
          </a:p>
        </p:txBody>
      </p:sp>
      <p:sp>
        <p:nvSpPr>
          <p:cNvPr id="3" name="Symbol zastępczy zawartości 2"/>
          <p:cNvSpPr>
            <a:spLocks noGrp="1"/>
          </p:cNvSpPr>
          <p:nvPr>
            <p:ph idx="1"/>
          </p:nvPr>
        </p:nvSpPr>
        <p:spPr>
          <a:xfrm>
            <a:off x="276727" y="2671011"/>
            <a:ext cx="11766884" cy="3801978"/>
          </a:xfrm>
        </p:spPr>
        <p:txBody>
          <a:bodyPr>
            <a:normAutofit/>
          </a:bodyPr>
          <a:lstStyle/>
          <a:p>
            <a:pPr marL="0" indent="0">
              <a:buNone/>
            </a:pPr>
            <a:r>
              <a:rPr lang="pl-PL" sz="3000" dirty="0"/>
              <a:t>„Ład nie może </a:t>
            </a:r>
            <a:r>
              <a:rPr lang="pl-PL" sz="3000" dirty="0" smtClean="0"/>
              <a:t>być stworzony </a:t>
            </a:r>
            <a:r>
              <a:rPr lang="pl-PL" sz="3000" dirty="0"/>
              <a:t>przez samą gospodarkę, on musi zostać wprowadzony przez </a:t>
            </a:r>
            <a:r>
              <a:rPr lang="pl-PL" sz="3000" dirty="0" smtClean="0"/>
              <a:t>państwo. Aby </a:t>
            </a:r>
            <a:r>
              <a:rPr lang="pl-PL" sz="3000" dirty="0"/>
              <a:t>móc wypełnić to zadanie państwo musi dysponować regułą ogólną, która </a:t>
            </a:r>
            <a:r>
              <a:rPr lang="pl-PL" sz="3000" dirty="0" smtClean="0"/>
              <a:t>mu wskazuje</a:t>
            </a:r>
            <a:r>
              <a:rPr lang="pl-PL" sz="3000" dirty="0"/>
              <a:t>, gdzie jest realizowana organizacja wolnej konkurencji, gdzie ograniczonej konkurencji, a gdzie jest państwowe kierowanie</a:t>
            </a:r>
            <a:r>
              <a:rPr lang="pl-PL" sz="3000" dirty="0" smtClean="0"/>
              <a:t>”.</a:t>
            </a:r>
          </a:p>
          <a:p>
            <a:pPr marL="0" indent="0">
              <a:buNone/>
            </a:pPr>
            <a:endParaRPr lang="pl-PL" dirty="0" smtClean="0"/>
          </a:p>
          <a:p>
            <a:pPr marL="0" indent="0">
              <a:buNone/>
            </a:pPr>
            <a:r>
              <a:rPr lang="de-DE" sz="1800" b="1" dirty="0"/>
              <a:t>L. </a:t>
            </a:r>
            <a:r>
              <a:rPr lang="de-DE" sz="1800" b="1" dirty="0" err="1"/>
              <a:t>Miksch</a:t>
            </a:r>
            <a:r>
              <a:rPr lang="de-DE" sz="1800" b="1" dirty="0"/>
              <a:t>, </a:t>
            </a:r>
            <a:r>
              <a:rPr lang="de-DE" sz="1800" b="1" i="1" dirty="0"/>
              <a:t>Wettbewerb als Aufgabe. Grundsätze einer Wettbewerbsordnung</a:t>
            </a:r>
            <a:r>
              <a:rPr lang="de-DE" sz="1800" b="1" dirty="0"/>
              <a:t>, </a:t>
            </a:r>
            <a:r>
              <a:rPr lang="de-DE" sz="1800" b="1" dirty="0" smtClean="0"/>
              <a:t>Godesberg </a:t>
            </a:r>
            <a:r>
              <a:rPr lang="de-DE" sz="1800" b="1" dirty="0"/>
              <a:t>1947, s. </a:t>
            </a:r>
            <a:r>
              <a:rPr lang="de-DE" sz="1800" b="1" dirty="0" smtClean="0"/>
              <a:t>28</a:t>
            </a:r>
            <a:r>
              <a:rPr lang="pl-PL" sz="1800" b="1" dirty="0" smtClean="0"/>
              <a:t>.</a:t>
            </a:r>
          </a:p>
        </p:txBody>
      </p:sp>
    </p:spTree>
    <p:extLst>
      <p:ext uri="{BB962C8B-B14F-4D97-AF65-F5344CB8AC3E}">
        <p14:creationId xmlns:p14="http://schemas.microsoft.com/office/powerpoint/2010/main" val="1624488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łębokość">
  <a:themeElements>
    <a:clrScheme name="Głębokość">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Głębokość">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łębokość">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otalTime>172</TotalTime>
  <Words>6888</Words>
  <Application>Microsoft Office PowerPoint</Application>
  <PresentationFormat>Panoramiczny</PresentationFormat>
  <Paragraphs>288</Paragraphs>
  <Slides>72</Slides>
  <Notes>0</Notes>
  <HiddenSlides>0</HiddenSlides>
  <MMClips>0</MMClips>
  <ScaleCrop>false</ScaleCrop>
  <HeadingPairs>
    <vt:vector size="6" baseType="variant">
      <vt:variant>
        <vt:lpstr>Używane czcionki</vt:lpstr>
      </vt:variant>
      <vt:variant>
        <vt:i4>6</vt:i4>
      </vt:variant>
      <vt:variant>
        <vt:lpstr>Motyw</vt:lpstr>
      </vt:variant>
      <vt:variant>
        <vt:i4>2</vt:i4>
      </vt:variant>
      <vt:variant>
        <vt:lpstr>Tytuły slajdów</vt:lpstr>
      </vt:variant>
      <vt:variant>
        <vt:i4>72</vt:i4>
      </vt:variant>
    </vt:vector>
  </HeadingPairs>
  <TitlesOfParts>
    <vt:vector size="80" baseType="lpstr">
      <vt:lpstr>Aharoni</vt:lpstr>
      <vt:lpstr>Arial</vt:lpstr>
      <vt:lpstr>Batang</vt:lpstr>
      <vt:lpstr>Calibri</vt:lpstr>
      <vt:lpstr>Calibri Light</vt:lpstr>
      <vt:lpstr>Corbel</vt:lpstr>
      <vt:lpstr>Motyw pakietu Office</vt:lpstr>
      <vt:lpstr>Głębokość</vt:lpstr>
      <vt:lpstr>SPOŁECZNA  GOSPODARKA  RYNKOWA</vt:lpstr>
      <vt:lpstr>Społeczna gospodarka rynkowa: inspiracje i twórcy koncepcji</vt:lpstr>
      <vt:lpstr>Punkt wyjścia: Szkoła Fryburska</vt:lpstr>
      <vt:lpstr>Szkoła Fryburska</vt:lpstr>
      <vt:lpstr>Unia Fryburska, a Szkoła Fryburska</vt:lpstr>
      <vt:lpstr>Prezentacja programu PowerPoint</vt:lpstr>
      <vt:lpstr>Ordnung – Ordo - Ordoliberalizm</vt:lpstr>
      <vt:lpstr>Idea Ordo</vt:lpstr>
      <vt:lpstr>Idea Ordo – idea Ładu</vt:lpstr>
      <vt:lpstr>Idea Ordo</vt:lpstr>
      <vt:lpstr>Wpływ Kanta i Schelera</vt:lpstr>
      <vt:lpstr>Przeciw marksizmowi</vt:lpstr>
      <vt:lpstr>Niemieckie tradycje</vt:lpstr>
      <vt:lpstr>Niemieckie tradycje</vt:lpstr>
      <vt:lpstr>Kolokwium Waltera Lippmana</vt:lpstr>
      <vt:lpstr>Prezentacja programu PowerPoint</vt:lpstr>
      <vt:lpstr>„Nowy liberalizm” (neoliberalizm)</vt:lpstr>
      <vt:lpstr>„Neoliberalizm”?</vt:lpstr>
      <vt:lpstr>Prezentacja programu PowerPoint</vt:lpstr>
      <vt:lpstr>Prezentacja programu PowerPoint</vt:lpstr>
      <vt:lpstr>Walter Eucken (1891–1950)</vt:lpstr>
      <vt:lpstr>Prezentacja programu PowerPoint</vt:lpstr>
      <vt:lpstr>Prezentacja programu PowerPoint</vt:lpstr>
      <vt:lpstr>Prezentacja programu PowerPoint</vt:lpstr>
      <vt:lpstr>Prezentacja programu PowerPoint</vt:lpstr>
      <vt:lpstr>Franz Böhm (1895-1977)</vt:lpstr>
      <vt:lpstr>Prezentacja programu PowerPoint</vt:lpstr>
      <vt:lpstr>Ludwig Erhard (1897–1977)</vt:lpstr>
      <vt:lpstr>Erhard już w III Rzeszy przygotowywał projekty reform</vt:lpstr>
      <vt:lpstr>Prezentacja programu PowerPoint</vt:lpstr>
      <vt:lpstr>Prezentacja programu PowerPoint</vt:lpstr>
      <vt:lpstr>Prezentacja programu PowerPoint</vt:lpstr>
      <vt:lpstr>Prezentacja programu PowerPoint</vt:lpstr>
      <vt:lpstr>Społeczna gospodarka rynkowa jako reakcja na leseferyzm</vt:lpstr>
      <vt:lpstr>Społeczna gospodarka rynkowa jako negacja planowania gospodarczego</vt:lpstr>
      <vt:lpstr>Społeczna gospodarka rynkowa jako negacja planowania gospodarczego</vt:lpstr>
      <vt:lpstr>Promocja konkurencji i przedsiębiorczości</vt:lpstr>
      <vt:lpstr>Alternatywna dla dotychczasowych koncepcja rozwiązania „kwestii społecznej” (nierówności społecznych)</vt:lpstr>
      <vt:lpstr>Zagrożenia dla wolnej konkurencji ze strony… wolnego rynku (sic!)</vt:lpstr>
      <vt:lpstr>Dobro wspólne i niebezpieczeństwo ze strony lobbies</vt:lpstr>
      <vt:lpstr>Opinie o Erhardzie</vt:lpstr>
      <vt:lpstr>Alfred Müller-Armack (1901–1978)</vt:lpstr>
      <vt:lpstr>Prezentacja programu PowerPoint</vt:lpstr>
      <vt:lpstr>Irenizm</vt:lpstr>
      <vt:lpstr>Prezentacja programu PowerPoint</vt:lpstr>
      <vt:lpstr>Prezentacja programu PowerPoint</vt:lpstr>
      <vt:lpstr>Prezentacja programu PowerPoint</vt:lpstr>
      <vt:lpstr>Prezentacja programu PowerPoint</vt:lpstr>
      <vt:lpstr>Prezentacja programu PowerPoint</vt:lpstr>
      <vt:lpstr>Wilhelm Röpke (1899-1966)</vt:lpstr>
      <vt:lpstr>Prezentacja programu PowerPoint</vt:lpstr>
      <vt:lpstr>Prezentacja programu PowerPoint</vt:lpstr>
      <vt:lpstr>Aleksander Rüstow (1885-1963)</vt:lpstr>
      <vt:lpstr>Prezentacja programu PowerPoint</vt:lpstr>
      <vt:lpstr>Prezentacja programu PowerPoint</vt:lpstr>
      <vt:lpstr>Krytyka industrializmu</vt:lpstr>
      <vt:lpstr>„Zakorzenienie” człowieka</vt:lpstr>
      <vt:lpstr>Społeczna gospodarka rynkowa: przyczyny popularności</vt:lpstr>
      <vt:lpstr>Punkt wyjścia: Niemcy po II Wojnie Światowej</vt:lpstr>
      <vt:lpstr>Prezentacja programu PowerPoint</vt:lpstr>
      <vt:lpstr>Preferencje polityków powojennych Niemiec</vt:lpstr>
      <vt:lpstr>Preferencje polityków powojennych Niemiec</vt:lpstr>
      <vt:lpstr>Sytuacja gospodarcza w Niemczech powojennych</vt:lpstr>
      <vt:lpstr>Reformy wdrożone przez Erharda</vt:lpstr>
      <vt:lpstr>Erhard uwalnia ceny towarów</vt:lpstr>
      <vt:lpstr>Ustawa antykartelowa</vt:lpstr>
      <vt:lpstr>Prezentacja programu PowerPoint</vt:lpstr>
      <vt:lpstr>Prezentacja programu PowerPoint</vt:lpstr>
      <vt:lpstr>Prezentacja programu PowerPoint</vt:lpstr>
      <vt:lpstr>Społeczna gospodarka rynkowa obecnie</vt:lpstr>
      <vt:lpstr>Czy realia odpowiadają jeszcze założeniom społecznej gospodarki rynkowej?</vt:lpstr>
      <vt:lpstr>Winna globalizacja?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SPOŁECZNA  GOSPODARKA  RYNKOWA</dc:title>
  <dc:creator>k.kozminski@wpia.uw.edu.pl</dc:creator>
  <cp:lastModifiedBy>k.kozminski@wpia.uw.edu.pl</cp:lastModifiedBy>
  <cp:revision>45</cp:revision>
  <dcterms:created xsi:type="dcterms:W3CDTF">2019-10-23T21:00:58Z</dcterms:created>
  <dcterms:modified xsi:type="dcterms:W3CDTF">2019-11-14T10:30:02Z</dcterms:modified>
</cp:coreProperties>
</file>