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91" r:id="rId28"/>
    <p:sldId id="281" r:id="rId29"/>
    <p:sldId id="282" r:id="rId30"/>
    <p:sldId id="283" r:id="rId31"/>
    <p:sldId id="284" r:id="rId32"/>
    <p:sldId id="285" r:id="rId33"/>
    <p:sldId id="286" r:id="rId34"/>
    <p:sldId id="287" r:id="rId35"/>
    <p:sldId id="288" r:id="rId36"/>
    <p:sldId id="290" r:id="rId37"/>
    <p:sldId id="289" r:id="rId38"/>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5" d="100"/>
          <a:sy n="95" d="100"/>
        </p:scale>
        <p:origin x="1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524000" y="1122363"/>
            <a:ext cx="9144000" cy="2387600"/>
          </a:xfrm>
        </p:spPr>
        <p:txBody>
          <a:bodyPr anchor="b"/>
          <a:lstStyle>
            <a:lvl1pPr algn="ctr">
              <a:defRPr sz="6000"/>
            </a:lvl1pPr>
          </a:lstStyle>
          <a:p>
            <a:r>
              <a:rPr lang="pl-PL" smtClean="0"/>
              <a:t>Kliknij, aby edytować styl</a:t>
            </a:r>
            <a:endParaRPr lang="pl-PL"/>
          </a:p>
        </p:txBody>
      </p:sp>
      <p:sp>
        <p:nvSpPr>
          <p:cNvPr id="3" name="Podtytu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pl-PL"/>
          </a:p>
        </p:txBody>
      </p:sp>
      <p:sp>
        <p:nvSpPr>
          <p:cNvPr id="4" name="Symbol zastępczy daty 3"/>
          <p:cNvSpPr>
            <a:spLocks noGrp="1"/>
          </p:cNvSpPr>
          <p:nvPr>
            <p:ph type="dt" sz="half" idx="10"/>
          </p:nvPr>
        </p:nvSpPr>
        <p:spPr/>
        <p:txBody>
          <a:bodyPr/>
          <a:lstStyle/>
          <a:p>
            <a:fld id="{74F980ED-FD69-44B1-9D17-50410D54E250}" type="datetimeFigureOut">
              <a:rPr lang="pl-PL" smtClean="0"/>
              <a:t>03.10.2019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15566E7-D3A4-460A-8562-14215CA9B67C}" type="slidenum">
              <a:rPr lang="pl-PL" smtClean="0"/>
              <a:t>‹#›</a:t>
            </a:fld>
            <a:endParaRPr lang="pl-PL"/>
          </a:p>
        </p:txBody>
      </p:sp>
    </p:spTree>
    <p:extLst>
      <p:ext uri="{BB962C8B-B14F-4D97-AF65-F5344CB8AC3E}">
        <p14:creationId xmlns:p14="http://schemas.microsoft.com/office/powerpoint/2010/main" val="3378980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74F980ED-FD69-44B1-9D17-50410D54E250}" type="datetimeFigureOut">
              <a:rPr lang="pl-PL" smtClean="0"/>
              <a:t>03.10.2019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15566E7-D3A4-460A-8562-14215CA9B67C}" type="slidenum">
              <a:rPr lang="pl-PL" smtClean="0"/>
              <a:t>‹#›</a:t>
            </a:fld>
            <a:endParaRPr lang="pl-PL"/>
          </a:p>
        </p:txBody>
      </p:sp>
    </p:spTree>
    <p:extLst>
      <p:ext uri="{BB962C8B-B14F-4D97-AF65-F5344CB8AC3E}">
        <p14:creationId xmlns:p14="http://schemas.microsoft.com/office/powerpoint/2010/main" val="4219068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724900" y="365125"/>
            <a:ext cx="2628900" cy="5811838"/>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838200" y="365125"/>
            <a:ext cx="7734300" cy="5811838"/>
          </a:xfrm>
        </p:spPr>
        <p:txBody>
          <a:bodyPr vert="eaVert"/>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74F980ED-FD69-44B1-9D17-50410D54E250}" type="datetimeFigureOut">
              <a:rPr lang="pl-PL" smtClean="0"/>
              <a:t>03.10.2019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15566E7-D3A4-460A-8562-14215CA9B67C}" type="slidenum">
              <a:rPr lang="pl-PL" smtClean="0"/>
              <a:t>‹#›</a:t>
            </a:fld>
            <a:endParaRPr lang="pl-PL"/>
          </a:p>
        </p:txBody>
      </p:sp>
    </p:spTree>
    <p:extLst>
      <p:ext uri="{BB962C8B-B14F-4D97-AF65-F5344CB8AC3E}">
        <p14:creationId xmlns:p14="http://schemas.microsoft.com/office/powerpoint/2010/main" val="3235301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pl-PL" smtClean="0"/>
              <a:t>Kliknij, aby edytować styl</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684485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0891510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pl-PL" smtClean="0"/>
              <a:t>Kliknij, aby edytować styl</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smtClean="0"/>
              <a:t>Kliknij, aby edytować styl wzorca podtytułu</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158685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339647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l-PL" smtClean="0"/>
              <a:t>Kliknij, aby edytować styl</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Content Placeholder 3"/>
          <p:cNvSpPr>
            <a:spLocks noGrp="1"/>
          </p:cNvSpPr>
          <p:nvPr>
            <p:ph sz="half" idx="2"/>
          </p:nvPr>
        </p:nvSpPr>
        <p:spPr>
          <a:xfrm>
            <a:off x="1120000" y="2505075"/>
            <a:ext cx="5025216"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smtClean="0"/>
              <a:t>Kliknij, aby edytować style wzorca tekstu</a:t>
            </a:r>
          </a:p>
        </p:txBody>
      </p:sp>
      <p:sp>
        <p:nvSpPr>
          <p:cNvPr id="6" name="Content Placeholder 5"/>
          <p:cNvSpPr>
            <a:spLocks noGrp="1"/>
          </p:cNvSpPr>
          <p:nvPr>
            <p:ph sz="quarter" idx="4"/>
          </p:nvPr>
        </p:nvSpPr>
        <p:spPr>
          <a:xfrm>
            <a:off x="6319840" y="2505075"/>
            <a:ext cx="5035548" cy="3684588"/>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383243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128155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8432419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629949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10"/>
          </p:nvPr>
        </p:nvSpPr>
        <p:spPr/>
        <p:txBody>
          <a:bodyPr/>
          <a:lstStyle/>
          <a:p>
            <a:fld id="{74F980ED-FD69-44B1-9D17-50410D54E250}" type="datetimeFigureOut">
              <a:rPr lang="pl-PL" smtClean="0"/>
              <a:t>03.10.2019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15566E7-D3A4-460A-8562-14215CA9B67C}" type="slidenum">
              <a:rPr lang="pl-PL" smtClean="0"/>
              <a:t>‹#›</a:t>
            </a:fld>
            <a:endParaRPr lang="pl-PL"/>
          </a:p>
        </p:txBody>
      </p:sp>
    </p:spTree>
    <p:extLst>
      <p:ext uri="{BB962C8B-B14F-4D97-AF65-F5344CB8AC3E}">
        <p14:creationId xmlns:p14="http://schemas.microsoft.com/office/powerpoint/2010/main" val="3730936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5778382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pl-PL" smtClean="0"/>
              <a:t>Kliknij, aby edytować styl</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smtClean="0"/>
              <a:t>Kliknij ikonę, aby dodać obraz</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2115765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pl-PL" smtClean="0"/>
              <a:t>Kliknij, aby edytować styl</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4212121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pl-PL" smtClean="0"/>
              <a:t>Kliknij, aby edytować styl</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orbel" panose="020B0503020204020204"/>
                <a:ea typeface="+mn-ea"/>
                <a:cs typeface="+mn-cs"/>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Corbel" panose="020B0503020204020204"/>
                <a:ea typeface="+mn-ea"/>
                <a:cs typeface="+mn-cs"/>
              </a:rPr>
              <a:t>”</a:t>
            </a:r>
          </a:p>
        </p:txBody>
      </p:sp>
    </p:spTree>
    <p:extLst>
      <p:ext uri="{BB962C8B-B14F-4D97-AF65-F5344CB8AC3E}">
        <p14:creationId xmlns:p14="http://schemas.microsoft.com/office/powerpoint/2010/main" val="3025985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pl-PL" smtClean="0"/>
              <a:t>Kliknij, aby edytować styl</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Kliknij, aby edytować style wzorca tekstu</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1531455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pl-PL" smtClean="0"/>
              <a:t>Kliknij, aby edytować styl</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smtClean="0"/>
              <a:t>Kliknij, aby edytować style wzorca tekstu</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pl-PL" smtClean="0"/>
              <a:t>Kliknij, aby edytować style wzorca tekstu</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1280880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pl-PL" smtClean="0"/>
              <a:t>Kliknij, aby edytować styl</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smtClean="0"/>
              <a:t>Kliknij ikonę, aby dodać obraz</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24645118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smtClean="0"/>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9612338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l-PL" smtClean="0"/>
              <a:t>Kliknij, aby edytować styl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619732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831850" y="1709738"/>
            <a:ext cx="10515600" cy="2852737"/>
          </a:xfrm>
        </p:spPr>
        <p:txBody>
          <a:bodyPr anchor="b"/>
          <a:lstStyle>
            <a:lvl1pPr>
              <a:defRPr sz="6000"/>
            </a:lvl1pPr>
          </a:lstStyle>
          <a:p>
            <a:r>
              <a:rPr lang="pl-PL" smtClean="0"/>
              <a:t>Kliknij, aby edytować styl</a:t>
            </a:r>
            <a:endParaRPr lang="pl-PL"/>
          </a:p>
        </p:txBody>
      </p:sp>
      <p:sp>
        <p:nvSpPr>
          <p:cNvPr id="3" name="Symbol zastępczy tekst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smtClean="0"/>
              <a:t>Edytuj style wzorca tekstu</a:t>
            </a:r>
          </a:p>
        </p:txBody>
      </p:sp>
      <p:sp>
        <p:nvSpPr>
          <p:cNvPr id="4" name="Symbol zastępczy daty 3"/>
          <p:cNvSpPr>
            <a:spLocks noGrp="1"/>
          </p:cNvSpPr>
          <p:nvPr>
            <p:ph type="dt" sz="half" idx="10"/>
          </p:nvPr>
        </p:nvSpPr>
        <p:spPr/>
        <p:txBody>
          <a:bodyPr/>
          <a:lstStyle/>
          <a:p>
            <a:fld id="{74F980ED-FD69-44B1-9D17-50410D54E250}" type="datetimeFigureOut">
              <a:rPr lang="pl-PL" smtClean="0"/>
              <a:t>03.10.2019</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815566E7-D3A4-460A-8562-14215CA9B67C}" type="slidenum">
              <a:rPr lang="pl-PL" smtClean="0"/>
              <a:t>‹#›</a:t>
            </a:fld>
            <a:endParaRPr lang="pl-PL"/>
          </a:p>
        </p:txBody>
      </p:sp>
    </p:spTree>
    <p:extLst>
      <p:ext uri="{BB962C8B-B14F-4D97-AF65-F5344CB8AC3E}">
        <p14:creationId xmlns:p14="http://schemas.microsoft.com/office/powerpoint/2010/main" val="1366173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838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6172200" y="1825625"/>
            <a:ext cx="5181600" cy="435133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daty 4"/>
          <p:cNvSpPr>
            <a:spLocks noGrp="1"/>
          </p:cNvSpPr>
          <p:nvPr>
            <p:ph type="dt" sz="half" idx="10"/>
          </p:nvPr>
        </p:nvSpPr>
        <p:spPr/>
        <p:txBody>
          <a:bodyPr/>
          <a:lstStyle/>
          <a:p>
            <a:fld id="{74F980ED-FD69-44B1-9D17-50410D54E250}" type="datetimeFigureOut">
              <a:rPr lang="pl-PL" smtClean="0"/>
              <a:t>03.10.2019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15566E7-D3A4-460A-8562-14215CA9B67C}" type="slidenum">
              <a:rPr lang="pl-PL" smtClean="0"/>
              <a:t>‹#›</a:t>
            </a:fld>
            <a:endParaRPr lang="pl-PL"/>
          </a:p>
        </p:txBody>
      </p:sp>
    </p:spTree>
    <p:extLst>
      <p:ext uri="{BB962C8B-B14F-4D97-AF65-F5344CB8AC3E}">
        <p14:creationId xmlns:p14="http://schemas.microsoft.com/office/powerpoint/2010/main" val="2525939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839788" y="365125"/>
            <a:ext cx="10515600" cy="1325563"/>
          </a:xfrm>
        </p:spPr>
        <p:txBody>
          <a:bodyPr/>
          <a:lstStyle/>
          <a:p>
            <a:r>
              <a:rPr lang="pl-PL" smtClean="0"/>
              <a:t>Kliknij, aby edytować styl</a:t>
            </a:r>
            <a:endParaRPr lang="pl-PL"/>
          </a:p>
        </p:txBody>
      </p:sp>
      <p:sp>
        <p:nvSpPr>
          <p:cNvPr id="3" name="Symbol zastępczy tekst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4" name="Symbol zastępczy zawartości 3"/>
          <p:cNvSpPr>
            <a:spLocks noGrp="1"/>
          </p:cNvSpPr>
          <p:nvPr>
            <p:ph sz="half" idx="2"/>
          </p:nvPr>
        </p:nvSpPr>
        <p:spPr>
          <a:xfrm>
            <a:off x="839788" y="2505075"/>
            <a:ext cx="5157787"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Edytuj style wzorca tekstu</a:t>
            </a:r>
          </a:p>
        </p:txBody>
      </p:sp>
      <p:sp>
        <p:nvSpPr>
          <p:cNvPr id="6" name="Symbol zastępczy zawartości 5"/>
          <p:cNvSpPr>
            <a:spLocks noGrp="1"/>
          </p:cNvSpPr>
          <p:nvPr>
            <p:ph sz="quarter" idx="4"/>
          </p:nvPr>
        </p:nvSpPr>
        <p:spPr>
          <a:xfrm>
            <a:off x="6172200" y="2505075"/>
            <a:ext cx="5183188" cy="3684588"/>
          </a:xfrm>
        </p:spPr>
        <p:txBody>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Symbol zastępczy daty 6"/>
          <p:cNvSpPr>
            <a:spLocks noGrp="1"/>
          </p:cNvSpPr>
          <p:nvPr>
            <p:ph type="dt" sz="half" idx="10"/>
          </p:nvPr>
        </p:nvSpPr>
        <p:spPr/>
        <p:txBody>
          <a:bodyPr/>
          <a:lstStyle/>
          <a:p>
            <a:fld id="{74F980ED-FD69-44B1-9D17-50410D54E250}" type="datetimeFigureOut">
              <a:rPr lang="pl-PL" smtClean="0"/>
              <a:t>03.10.2019</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815566E7-D3A4-460A-8562-14215CA9B67C}" type="slidenum">
              <a:rPr lang="pl-PL" smtClean="0"/>
              <a:t>‹#›</a:t>
            </a:fld>
            <a:endParaRPr lang="pl-PL"/>
          </a:p>
        </p:txBody>
      </p:sp>
    </p:spTree>
    <p:extLst>
      <p:ext uri="{BB962C8B-B14F-4D97-AF65-F5344CB8AC3E}">
        <p14:creationId xmlns:p14="http://schemas.microsoft.com/office/powerpoint/2010/main" val="2910418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daty 2"/>
          <p:cNvSpPr>
            <a:spLocks noGrp="1"/>
          </p:cNvSpPr>
          <p:nvPr>
            <p:ph type="dt" sz="half" idx="10"/>
          </p:nvPr>
        </p:nvSpPr>
        <p:spPr/>
        <p:txBody>
          <a:bodyPr/>
          <a:lstStyle/>
          <a:p>
            <a:fld id="{74F980ED-FD69-44B1-9D17-50410D54E250}" type="datetimeFigureOut">
              <a:rPr lang="pl-PL" smtClean="0"/>
              <a:t>03.10.2019</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815566E7-D3A4-460A-8562-14215CA9B67C}" type="slidenum">
              <a:rPr lang="pl-PL" smtClean="0"/>
              <a:t>‹#›</a:t>
            </a:fld>
            <a:endParaRPr lang="pl-PL"/>
          </a:p>
        </p:txBody>
      </p:sp>
    </p:spTree>
    <p:extLst>
      <p:ext uri="{BB962C8B-B14F-4D97-AF65-F5344CB8AC3E}">
        <p14:creationId xmlns:p14="http://schemas.microsoft.com/office/powerpoint/2010/main" val="132595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74F980ED-FD69-44B1-9D17-50410D54E250}" type="datetimeFigureOut">
              <a:rPr lang="pl-PL" smtClean="0"/>
              <a:t>03.10.2019</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815566E7-D3A4-460A-8562-14215CA9B67C}" type="slidenum">
              <a:rPr lang="pl-PL" smtClean="0"/>
              <a:t>‹#›</a:t>
            </a:fld>
            <a:endParaRPr lang="pl-PL"/>
          </a:p>
        </p:txBody>
      </p:sp>
    </p:spTree>
    <p:extLst>
      <p:ext uri="{BB962C8B-B14F-4D97-AF65-F5344CB8AC3E}">
        <p14:creationId xmlns:p14="http://schemas.microsoft.com/office/powerpoint/2010/main" val="26493917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zawartości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74F980ED-FD69-44B1-9D17-50410D54E250}" type="datetimeFigureOut">
              <a:rPr lang="pl-PL" smtClean="0"/>
              <a:t>03.10.2019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15566E7-D3A4-460A-8562-14215CA9B67C}" type="slidenum">
              <a:rPr lang="pl-PL" smtClean="0"/>
              <a:t>‹#›</a:t>
            </a:fld>
            <a:endParaRPr lang="pl-PL"/>
          </a:p>
        </p:txBody>
      </p:sp>
    </p:spTree>
    <p:extLst>
      <p:ext uri="{BB962C8B-B14F-4D97-AF65-F5344CB8AC3E}">
        <p14:creationId xmlns:p14="http://schemas.microsoft.com/office/powerpoint/2010/main" val="3471482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839788" y="457200"/>
            <a:ext cx="3932237" cy="1600200"/>
          </a:xfrm>
        </p:spPr>
        <p:txBody>
          <a:bodyPr anchor="b"/>
          <a:lstStyle>
            <a:lvl1pPr>
              <a:defRPr sz="3200"/>
            </a:lvl1pPr>
          </a:lstStyle>
          <a:p>
            <a:r>
              <a:rPr lang="pl-PL" smtClean="0"/>
              <a:t>Kliknij, aby edytować styl</a:t>
            </a:r>
            <a:endParaRPr lang="pl-PL"/>
          </a:p>
        </p:txBody>
      </p:sp>
      <p:sp>
        <p:nvSpPr>
          <p:cNvPr id="3" name="Symbol zastępczy obraz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smtClean="0"/>
              <a:t>Edytuj style wzorca tekstu</a:t>
            </a:r>
          </a:p>
        </p:txBody>
      </p:sp>
      <p:sp>
        <p:nvSpPr>
          <p:cNvPr id="5" name="Symbol zastępczy daty 4"/>
          <p:cNvSpPr>
            <a:spLocks noGrp="1"/>
          </p:cNvSpPr>
          <p:nvPr>
            <p:ph type="dt" sz="half" idx="10"/>
          </p:nvPr>
        </p:nvSpPr>
        <p:spPr/>
        <p:txBody>
          <a:bodyPr/>
          <a:lstStyle/>
          <a:p>
            <a:fld id="{74F980ED-FD69-44B1-9D17-50410D54E250}" type="datetimeFigureOut">
              <a:rPr lang="pl-PL" smtClean="0"/>
              <a:t>03.10.2019</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815566E7-D3A4-460A-8562-14215CA9B67C}" type="slidenum">
              <a:rPr lang="pl-PL" smtClean="0"/>
              <a:t>‹#›</a:t>
            </a:fld>
            <a:endParaRPr lang="pl-PL"/>
          </a:p>
        </p:txBody>
      </p:sp>
    </p:spTree>
    <p:extLst>
      <p:ext uri="{BB962C8B-B14F-4D97-AF65-F5344CB8AC3E}">
        <p14:creationId xmlns:p14="http://schemas.microsoft.com/office/powerpoint/2010/main" val="402189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pl-PL"/>
          </a:p>
        </p:txBody>
      </p:sp>
      <p:sp>
        <p:nvSpPr>
          <p:cNvPr id="3" name="Symbol zastępczy tekst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smtClean="0"/>
              <a:t>Edytuj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daty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980ED-FD69-44B1-9D17-50410D54E250}" type="datetimeFigureOut">
              <a:rPr lang="pl-PL" smtClean="0"/>
              <a:t>03.10.2019</a:t>
            </a:fld>
            <a:endParaRPr lang="pl-PL"/>
          </a:p>
        </p:txBody>
      </p:sp>
      <p:sp>
        <p:nvSpPr>
          <p:cNvPr id="5" name="Symbol zastępczy stopki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5566E7-D3A4-460A-8562-14215CA9B67C}" type="slidenum">
              <a:rPr lang="pl-PL" smtClean="0"/>
              <a:t>‹#›</a:t>
            </a:fld>
            <a:endParaRPr lang="pl-PL"/>
          </a:p>
        </p:txBody>
      </p:sp>
    </p:spTree>
    <p:extLst>
      <p:ext uri="{BB962C8B-B14F-4D97-AF65-F5344CB8AC3E}">
        <p14:creationId xmlns:p14="http://schemas.microsoft.com/office/powerpoint/2010/main" val="36700667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smtClean="0"/>
              <a:t>Kliknij, aby edytować styl</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74F4DB-C0E2-4077-891E-2BE5E3BF8ABC}" type="datetimeFigureOut">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03.10.2019</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55EE1BE-85CA-4E9F-9636-F9D5EBB5B140}" type="slidenum">
              <a:rPr kumimoji="0" lang="pl-PL" sz="1200" b="0" i="0" u="none" strike="noStrike" kern="1200" cap="none" spc="0" normalizeH="0" baseline="0" noProof="0" smtClean="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gradFill flip="none" rotWithShape="1">
                <a:gsLst>
                  <a:gs pos="28000">
                    <a:prstClr val="white">
                      <a:lumMod val="93000"/>
                    </a:prstClr>
                  </a:gs>
                  <a:gs pos="0">
                    <a:prstClr val="black">
                      <a:lumMod val="38000"/>
                      <a:lumOff val="62000"/>
                    </a:prstClr>
                  </a:gs>
                  <a:gs pos="100000">
                    <a:srgbClr val="94D7E4">
                      <a:lumMod val="0"/>
                      <a:lumOff val="100000"/>
                    </a:srgbClr>
                  </a:gs>
                </a:gsLst>
                <a:lin ang="5400000" scaled="1"/>
                <a:tileRect/>
              </a:gradFill>
              <a:effectLst/>
              <a:uLnTx/>
              <a:uFillTx/>
              <a:latin typeface="Corbel" panose="020B0503020204020204"/>
              <a:ea typeface="+mn-ea"/>
              <a:cs typeface="+mn-cs"/>
            </a:endParaRPr>
          </a:p>
        </p:txBody>
      </p:sp>
    </p:spTree>
    <p:extLst>
      <p:ext uri="{BB962C8B-B14F-4D97-AF65-F5344CB8AC3E}">
        <p14:creationId xmlns:p14="http://schemas.microsoft.com/office/powerpoint/2010/main" val="371781626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914400" y="3052345"/>
            <a:ext cx="10988040" cy="1233387"/>
          </a:xfrm>
        </p:spPr>
        <p:txBody>
          <a:bodyPr>
            <a:noAutofit/>
          </a:bodyPr>
          <a:lstStyle/>
          <a:p>
            <a:r>
              <a:rPr lang="pl-PL" sz="4800" b="1" dirty="0" smtClean="0">
                <a:solidFill>
                  <a:schemeClr val="tx1"/>
                </a:solidFill>
                <a:effectLst/>
                <a:cs typeface="Aharoni" panose="02010803020104030203" pitchFamily="2" charset="-79"/>
              </a:rPr>
              <a:t>SPOŁECZNA  GOSPODARKA  RYNKOWA</a:t>
            </a:r>
            <a:endParaRPr lang="pl-PL" sz="4800" b="1" dirty="0">
              <a:solidFill>
                <a:schemeClr val="tx1"/>
              </a:solidFill>
              <a:effectLst/>
              <a:latin typeface="+mn-lt"/>
              <a:cs typeface="Aharoni" panose="02010803020104030203" pitchFamily="2" charset="-79"/>
            </a:endParaRPr>
          </a:p>
        </p:txBody>
      </p:sp>
      <p:sp>
        <p:nvSpPr>
          <p:cNvPr id="4" name="Podtytuł 3"/>
          <p:cNvSpPr>
            <a:spLocks noGrp="1"/>
          </p:cNvSpPr>
          <p:nvPr>
            <p:ph type="subTitle" idx="1"/>
          </p:nvPr>
        </p:nvSpPr>
        <p:spPr>
          <a:xfrm>
            <a:off x="2758440" y="5158854"/>
            <a:ext cx="9144000" cy="1524211"/>
          </a:xfrm>
        </p:spPr>
        <p:txBody>
          <a:bodyPr>
            <a:noAutofit/>
          </a:bodyPr>
          <a:lstStyle/>
          <a:p>
            <a:r>
              <a:rPr lang="pl-PL" b="1" dirty="0">
                <a:solidFill>
                  <a:schemeClr val="tx1"/>
                </a:solidFill>
                <a:latin typeface="Batang" panose="02030600000101010101" pitchFamily="18" charset="-127"/>
                <a:ea typeface="Batang" panose="02030600000101010101" pitchFamily="18" charset="-127"/>
                <a:cs typeface="Aharoni" panose="02010803020104030203" pitchFamily="2" charset="-79"/>
              </a:rPr>
              <a:t>d</a:t>
            </a:r>
            <a:r>
              <a:rPr lang="pl-PL" b="1" dirty="0" smtClean="0">
                <a:solidFill>
                  <a:schemeClr val="tx1"/>
                </a:solidFill>
                <a:latin typeface="Batang" panose="02030600000101010101" pitchFamily="18" charset="-127"/>
                <a:ea typeface="Batang" panose="02030600000101010101" pitchFamily="18" charset="-127"/>
                <a:cs typeface="Aharoni" panose="02010803020104030203" pitchFamily="2" charset="-79"/>
              </a:rPr>
              <a:t>r hab. Krzysztof Koźmiński</a:t>
            </a:r>
          </a:p>
          <a:p>
            <a:r>
              <a:rPr lang="pl-PL" sz="2400" b="1" dirty="0" smtClean="0">
                <a:solidFill>
                  <a:schemeClr val="tx1"/>
                </a:solidFill>
                <a:latin typeface="Batang" panose="02030600000101010101" pitchFamily="18" charset="-127"/>
                <a:ea typeface="Batang" panose="02030600000101010101" pitchFamily="18" charset="-127"/>
                <a:cs typeface="Aharoni" panose="02010803020104030203" pitchFamily="2" charset="-79"/>
              </a:rPr>
              <a:t>Wydział Prawa i Administracji</a:t>
            </a:r>
          </a:p>
          <a:p>
            <a:r>
              <a:rPr lang="pl-PL" sz="2400" b="1" dirty="0" smtClean="0">
                <a:solidFill>
                  <a:schemeClr val="tx1"/>
                </a:solidFill>
                <a:latin typeface="Batang" panose="02030600000101010101" pitchFamily="18" charset="-127"/>
                <a:ea typeface="Batang" panose="02030600000101010101" pitchFamily="18" charset="-127"/>
                <a:cs typeface="Aharoni" panose="02010803020104030203" pitchFamily="2" charset="-79"/>
              </a:rPr>
              <a:t>Uniwersytetu Warszawskiego</a:t>
            </a:r>
            <a:endParaRPr lang="pl-PL" sz="2400" b="1" dirty="0">
              <a:solidFill>
                <a:schemeClr val="tx1"/>
              </a:solidFill>
              <a:latin typeface="Batang" panose="02030600000101010101" pitchFamily="18" charset="-127"/>
              <a:ea typeface="Batang" panose="02030600000101010101" pitchFamily="18" charset="-127"/>
              <a:cs typeface="Aharoni" panose="02010803020104030203" pitchFamily="2" charset="-79"/>
            </a:endParaRPr>
          </a:p>
          <a:p>
            <a:endParaRPr lang="pl-PL" b="1" dirty="0" smtClean="0">
              <a:solidFill>
                <a:schemeClr val="tx1"/>
              </a:solidFill>
              <a:latin typeface="Batang" panose="02030600000101010101" pitchFamily="18" charset="-127"/>
              <a:ea typeface="Batang" panose="02030600000101010101" pitchFamily="18" charset="-127"/>
              <a:cs typeface="Aharoni" panose="02010803020104030203" pitchFamily="2" charset="-79"/>
            </a:endParaRPr>
          </a:p>
        </p:txBody>
      </p:sp>
      <p:pic>
        <p:nvPicPr>
          <p:cNvPr id="5" name="Obraz 4"/>
          <p:cNvPicPr>
            <a:picLocks noChangeAspect="1"/>
          </p:cNvPicPr>
          <p:nvPr/>
        </p:nvPicPr>
        <p:blipFill>
          <a:blip r:embed="rId3"/>
          <a:stretch>
            <a:fillRect/>
          </a:stretch>
        </p:blipFill>
        <p:spPr>
          <a:xfrm>
            <a:off x="215778" y="173588"/>
            <a:ext cx="1653965" cy="1997241"/>
          </a:xfrm>
          <a:prstGeom prst="rect">
            <a:avLst/>
          </a:prstGeom>
        </p:spPr>
      </p:pic>
    </p:spTree>
    <p:extLst>
      <p:ext uri="{BB962C8B-B14F-4D97-AF65-F5344CB8AC3E}">
        <p14:creationId xmlns:p14="http://schemas.microsoft.com/office/powerpoint/2010/main" val="2771398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4800" dirty="0" smtClean="0"/>
              <a:t>Od ekonomii do prawa</a:t>
            </a:r>
            <a:endParaRPr lang="pl-PL" sz="4800" dirty="0"/>
          </a:p>
        </p:txBody>
      </p:sp>
      <p:sp>
        <p:nvSpPr>
          <p:cNvPr id="3" name="Symbol zastępczy zawartości 2"/>
          <p:cNvSpPr>
            <a:spLocks noGrp="1"/>
          </p:cNvSpPr>
          <p:nvPr>
            <p:ph idx="1"/>
          </p:nvPr>
        </p:nvSpPr>
        <p:spPr>
          <a:xfrm>
            <a:off x="723900" y="1690688"/>
            <a:ext cx="10744200" cy="4715852"/>
          </a:xfrm>
        </p:spPr>
        <p:txBody>
          <a:bodyPr>
            <a:normAutofit/>
          </a:bodyPr>
          <a:lstStyle/>
          <a:p>
            <a:pPr marL="0" indent="0">
              <a:buNone/>
            </a:pPr>
            <a:r>
              <a:rPr lang="pl-PL" dirty="0" smtClean="0"/>
              <a:t>„(…) ekonomiści mogą się nauczyć od prawników pewnych metod (…).</a:t>
            </a:r>
          </a:p>
          <a:p>
            <a:pPr marL="0" indent="0">
              <a:buNone/>
            </a:pPr>
            <a:r>
              <a:rPr lang="pl-PL" dirty="0" smtClean="0"/>
              <a:t>Wynik spraw prowadzonych przez prawników zależy często od dokładnego ustalenia faktów w sporze (co samo w sobie jest umiejętnością godną podziwu) i nadania tym faktom określonych etykiet, toteż studenci prawa uczą się wrażliwości na różnice słowne. Te różnice, które nie prawnikom wydają się często czystą sofistyką, opierają się na subtelnych, ale ważnych faktach ignorowanych przez ekonomistów. Na przykład ekonomiści często wychwalają zalety dobrowolnej wymiany, ale ekonomia nie proponuje szczegółowego określenia, co znaczy to, że wymiana ma być dobrowolna.”</a:t>
            </a:r>
          </a:p>
          <a:p>
            <a:pPr marL="0" lvl="0" indent="0">
              <a:buNone/>
            </a:pP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R. </a:t>
            </a:r>
            <a:r>
              <a:rPr lang="pl-PL" sz="2200"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Cooter</a:t>
            </a: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T. Ulen, </a:t>
            </a:r>
            <a:r>
              <a:rPr lang="pl-PL" sz="2200"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Ekonomiczna analiza prawa</a:t>
            </a: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2011, s. 13-14.</a:t>
            </a:r>
            <a:endPar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marL="0" indent="0">
              <a:buNone/>
            </a:pPr>
            <a:endParaRPr lang="pl-PL" dirty="0"/>
          </a:p>
        </p:txBody>
      </p:sp>
    </p:spTree>
    <p:extLst>
      <p:ext uri="{BB962C8B-B14F-4D97-AF65-F5344CB8AC3E}">
        <p14:creationId xmlns:p14="http://schemas.microsoft.com/office/powerpoint/2010/main" val="15123510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75138" y="1820986"/>
            <a:ext cx="11542039" cy="4868866"/>
          </a:xfrm>
        </p:spPr>
        <p:txBody>
          <a:bodyPr>
            <a:noAutofit/>
          </a:bodyPr>
          <a:lstStyle/>
          <a:p>
            <a:pPr marL="0" indent="0">
              <a:buNone/>
            </a:pPr>
            <a:r>
              <a:rPr lang="pl-PL" sz="3000" dirty="0" smtClean="0"/>
              <a:t>„(…) trzy </a:t>
            </a:r>
            <a:r>
              <a:rPr lang="pl-PL" sz="3000" dirty="0"/>
              <a:t>słowa ustawodawcy wprowadzające poprawkę do ustawy, a całe biblioteki stają się makulaturą (…) Dziwna to nauka (…) której osiągnięcia mogą być każdej chwili przekreślone przez pozanaukową </a:t>
            </a:r>
            <a:r>
              <a:rPr lang="pl-PL" sz="3000" dirty="0" smtClean="0"/>
              <a:t>ingerencję.</a:t>
            </a:r>
            <a:endParaRPr lang="pl-PL" sz="3000" dirty="0"/>
          </a:p>
          <a:p>
            <a:pPr marL="0" indent="0">
              <a:buNone/>
            </a:pPr>
            <a:r>
              <a:rPr lang="pl-PL" sz="3000" dirty="0"/>
              <a:t>Jakimiż to „metodami” posługuje się nauka, która ograniczyła z góry i dyskrecjonalnie pole swoich badań do materiału normatywnego, metodę badawczą zaś do stosowania zasad elementarnej logiki, do kilku reguł interpretacyjnych, od wieków przez praktykę wykształconych, i od wysiłku tzw. zdrowego rozsądku? Ubogie to </a:t>
            </a:r>
            <a:r>
              <a:rPr lang="pl-PL" sz="3000" dirty="0" smtClean="0"/>
              <a:t>narzędzia!”</a:t>
            </a:r>
          </a:p>
          <a:p>
            <a:pPr marL="0" indent="0">
              <a:buNone/>
            </a:pPr>
            <a:r>
              <a:rPr lang="pl-PL" sz="20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 Ehrlich, </a:t>
            </a:r>
            <a:r>
              <a:rPr lang="pl-PL" sz="2000"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O tak zwanej dogmatyce prawa (pismo polemiczne z zakresu metodologii prawa)</a:t>
            </a:r>
            <a:r>
              <a:rPr lang="pl-PL" sz="20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 S. Ehrlich (red.), </a:t>
            </a:r>
            <a:r>
              <a:rPr lang="pl-PL" sz="2000"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Studia z teorii prawa</a:t>
            </a:r>
            <a:r>
              <a:rPr lang="pl-PL" sz="20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1965, s. 64-65</a:t>
            </a:r>
            <a:endParaRPr lang="pl-PL" sz="3000" dirty="0"/>
          </a:p>
        </p:txBody>
      </p:sp>
      <p:sp>
        <p:nvSpPr>
          <p:cNvPr id="4" name="Tytuł 1"/>
          <p:cNvSpPr>
            <a:spLocks noGrp="1"/>
          </p:cNvSpPr>
          <p:nvPr>
            <p:ph type="title"/>
          </p:nvPr>
        </p:nvSpPr>
        <p:spPr>
          <a:xfrm>
            <a:off x="838200" y="365125"/>
            <a:ext cx="10515600" cy="1325563"/>
          </a:xfrm>
        </p:spPr>
        <p:txBody>
          <a:bodyPr>
            <a:normAutofit/>
          </a:bodyPr>
          <a:lstStyle/>
          <a:p>
            <a:pPr algn="ctr"/>
            <a:r>
              <a:rPr lang="pl-PL" sz="4800" dirty="0"/>
              <a:t>Od prawa do </a:t>
            </a:r>
            <a:r>
              <a:rPr lang="pl-PL" sz="4800" dirty="0" smtClean="0"/>
              <a:t>ekonomii</a:t>
            </a:r>
            <a:endParaRPr lang="pl-PL" sz="4800" dirty="0"/>
          </a:p>
        </p:txBody>
      </p:sp>
    </p:spTree>
    <p:extLst>
      <p:ext uri="{BB962C8B-B14F-4D97-AF65-F5344CB8AC3E}">
        <p14:creationId xmlns:p14="http://schemas.microsoft.com/office/powerpoint/2010/main" val="128293917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395785" y="1542197"/>
            <a:ext cx="11491415" cy="5022376"/>
          </a:xfrm>
        </p:spPr>
        <p:txBody>
          <a:bodyPr>
            <a:normAutofit fontScale="70000" lnSpcReduction="20000"/>
          </a:bodyPr>
          <a:lstStyle/>
          <a:p>
            <a:pPr marL="0" indent="0">
              <a:lnSpc>
                <a:spcPct val="120000"/>
              </a:lnSpc>
              <a:buNone/>
            </a:pPr>
            <a:r>
              <a:rPr lang="pl-PL" sz="3600" dirty="0" smtClean="0"/>
              <a:t>„Izolowaniu </a:t>
            </a:r>
            <a:r>
              <a:rPr lang="pl-PL" sz="3600" dirty="0"/>
              <a:t>nauk prawnych od innych nauk społecznych niewątpliwie </a:t>
            </a:r>
            <a:r>
              <a:rPr lang="pl-PL" sz="3600" dirty="0" smtClean="0"/>
              <a:t>sprzyja tradycjonalizm metodologiczny nauk prawnych, ograniczenie zainteresowania do materiału normatywnego, do tego, co amerykańska szkoła funkcjonalna nazywa </a:t>
            </a:r>
            <a:r>
              <a:rPr lang="pl-PL" sz="3600" i="1" dirty="0" smtClean="0"/>
              <a:t>law in </a:t>
            </a:r>
            <a:r>
              <a:rPr lang="pl-PL" sz="3600" i="1" dirty="0" err="1" smtClean="0"/>
              <a:t>books</a:t>
            </a:r>
            <a:r>
              <a:rPr lang="pl-PL" sz="3600" dirty="0" smtClean="0"/>
              <a:t>. </a:t>
            </a:r>
          </a:p>
          <a:p>
            <a:pPr marL="0" indent="0">
              <a:lnSpc>
                <a:spcPct val="120000"/>
              </a:lnSpc>
              <a:buNone/>
            </a:pPr>
            <a:r>
              <a:rPr lang="pl-PL" sz="3600" dirty="0" smtClean="0"/>
              <a:t>Przed </a:t>
            </a:r>
            <a:r>
              <a:rPr lang="pl-PL" sz="3600" dirty="0"/>
              <a:t>wojną jedno z pism prawniczych w Polsce było w całości poświęcone </a:t>
            </a:r>
            <a:r>
              <a:rPr lang="pl-PL" sz="3600" dirty="0" smtClean="0"/>
              <a:t>jednej </a:t>
            </a:r>
            <a:r>
              <a:rPr lang="pl-PL" sz="3600" dirty="0"/>
              <a:t>ustawie: kodeksowi postępowania cywilnego. Był tam dział pytań i </a:t>
            </a:r>
            <a:r>
              <a:rPr lang="pl-PL" sz="3600" dirty="0" smtClean="0"/>
              <a:t>odpowiedzi</a:t>
            </a:r>
            <a:r>
              <a:rPr lang="pl-PL" sz="3600" dirty="0"/>
              <a:t>. Część z nich stawiali sami autorzy i sami sobie odpowiadali. Otóż zabawne </a:t>
            </a:r>
            <a:r>
              <a:rPr lang="pl-PL" sz="3600" dirty="0" smtClean="0"/>
              <a:t>było </a:t>
            </a:r>
            <a:r>
              <a:rPr lang="pl-PL" sz="3600" dirty="0"/>
              <a:t>to, że owe wymyślone </a:t>
            </a:r>
            <a:r>
              <a:rPr lang="pl-PL" sz="3600" i="1" dirty="0" err="1"/>
              <a:t>cazusy</a:t>
            </a:r>
            <a:r>
              <a:rPr lang="pl-PL" sz="3600" dirty="0"/>
              <a:t> czasami nie miały żadnego znaczenia </a:t>
            </a:r>
            <a:r>
              <a:rPr lang="pl-PL" sz="3600" dirty="0" smtClean="0"/>
              <a:t>praktycznego, były płodem czystej spekulacji: sytuacje procesowe, których dotyczyły, nie </a:t>
            </a:r>
            <a:r>
              <a:rPr lang="pl-PL" sz="3600" dirty="0"/>
              <a:t>mogły się zdarzyć. Przykład, do jakich absurdów dojść można, kiedy się ograniczać </a:t>
            </a:r>
            <a:r>
              <a:rPr lang="pl-PL" sz="3600" dirty="0" smtClean="0"/>
              <a:t>do </a:t>
            </a:r>
            <a:r>
              <a:rPr lang="pl-PL" sz="3600" i="1" dirty="0"/>
              <a:t>law in </a:t>
            </a:r>
            <a:r>
              <a:rPr lang="pl-PL" sz="3600" i="1" dirty="0" err="1"/>
              <a:t>books</a:t>
            </a:r>
            <a:r>
              <a:rPr lang="pl-PL" sz="3600" dirty="0" smtClean="0"/>
              <a:t>”</a:t>
            </a:r>
          </a:p>
          <a:p>
            <a:pPr marL="0" indent="0">
              <a:buNone/>
            </a:pPr>
            <a:endParaRPr lang="pl-PL" dirty="0" smtClean="0"/>
          </a:p>
          <a:p>
            <a:pPr marL="0" indent="0">
              <a:buNone/>
            </a:pPr>
            <a:r>
              <a:rPr lang="pl-PL" sz="2600" dirty="0" smtClean="0"/>
              <a:t>S</a:t>
            </a:r>
            <a:r>
              <a:rPr lang="pl-PL" sz="2600" dirty="0"/>
              <a:t>. Ehrlich, </a:t>
            </a:r>
            <a:r>
              <a:rPr lang="pl-PL" sz="2600" i="1" dirty="0"/>
              <a:t>O tak zwanej dogmatyce prawa (pismo polemiczne z zakresu metodologii prawa)</a:t>
            </a:r>
            <a:r>
              <a:rPr lang="pl-PL" sz="2600" dirty="0"/>
              <a:t> [w:] S. Ehrlich (red</a:t>
            </a:r>
            <a:r>
              <a:rPr lang="pl-PL" sz="2600" dirty="0" smtClean="0"/>
              <a:t>.), </a:t>
            </a:r>
            <a:r>
              <a:rPr lang="pl-PL" sz="2600" i="1" dirty="0" smtClean="0"/>
              <a:t>Studia </a:t>
            </a:r>
            <a:r>
              <a:rPr lang="pl-PL" sz="2600" i="1" dirty="0"/>
              <a:t>z teorii prawa</a:t>
            </a:r>
            <a:r>
              <a:rPr lang="pl-PL" sz="2600" dirty="0" smtClean="0"/>
              <a:t>, </a:t>
            </a:r>
            <a:r>
              <a:rPr lang="pl-PL" sz="2600" dirty="0"/>
              <a:t>Warszawa 1965, </a:t>
            </a:r>
            <a:r>
              <a:rPr lang="pl-PL" sz="2600" dirty="0" smtClean="0"/>
              <a:t>s. 64-65.</a:t>
            </a:r>
            <a:endParaRPr lang="pl-PL" sz="2600" dirty="0"/>
          </a:p>
        </p:txBody>
      </p:sp>
      <p:sp>
        <p:nvSpPr>
          <p:cNvPr id="4" name="Tytuł 3"/>
          <p:cNvSpPr>
            <a:spLocks noGrp="1"/>
          </p:cNvSpPr>
          <p:nvPr>
            <p:ph type="title"/>
          </p:nvPr>
        </p:nvSpPr>
        <p:spPr>
          <a:xfrm>
            <a:off x="838200" y="365126"/>
            <a:ext cx="10515600" cy="1014496"/>
          </a:xfrm>
        </p:spPr>
        <p:txBody>
          <a:bodyPr>
            <a:normAutofit/>
          </a:bodyPr>
          <a:lstStyle/>
          <a:p>
            <a:pPr algn="ctr"/>
            <a:r>
              <a:rPr lang="pl-PL" sz="4800" dirty="0" smtClean="0"/>
              <a:t>Izolacja prawa i prawników?</a:t>
            </a:r>
            <a:endParaRPr lang="pl-PL" sz="4800" dirty="0"/>
          </a:p>
        </p:txBody>
      </p:sp>
    </p:spTree>
    <p:extLst>
      <p:ext uri="{BB962C8B-B14F-4D97-AF65-F5344CB8AC3E}">
        <p14:creationId xmlns:p14="http://schemas.microsoft.com/office/powerpoint/2010/main" val="21427135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pPr algn="ctr"/>
            <a:r>
              <a:rPr lang="pl-PL" sz="4800" dirty="0" smtClean="0"/>
              <a:t>Postulat integracji zewnętrznej i wewnętrznej nauk prawnych</a:t>
            </a:r>
            <a:endParaRPr lang="pl-PL" sz="4800" dirty="0"/>
          </a:p>
        </p:txBody>
      </p:sp>
      <p:sp>
        <p:nvSpPr>
          <p:cNvPr id="3" name="Symbol zastępczy zawartości 2"/>
          <p:cNvSpPr>
            <a:spLocks noGrp="1"/>
          </p:cNvSpPr>
          <p:nvPr>
            <p:ph idx="1"/>
          </p:nvPr>
        </p:nvSpPr>
        <p:spPr>
          <a:xfrm>
            <a:off x="359391" y="2594989"/>
            <a:ext cx="11473218" cy="3685495"/>
          </a:xfrm>
        </p:spPr>
        <p:txBody>
          <a:bodyPr>
            <a:normAutofit/>
          </a:bodyPr>
          <a:lstStyle/>
          <a:p>
            <a:pPr marL="0" indent="0">
              <a:buNone/>
            </a:pPr>
            <a:r>
              <a:rPr lang="pl-PL" dirty="0" smtClean="0"/>
              <a:t>„(...) </a:t>
            </a:r>
            <a:r>
              <a:rPr lang="pl-PL" dirty="0"/>
              <a:t>zaczęto sięgać w </a:t>
            </a:r>
            <a:r>
              <a:rPr lang="pl-PL" dirty="0" smtClean="0"/>
              <a:t>studiach prawniczych </a:t>
            </a:r>
            <a:r>
              <a:rPr lang="pl-PL" dirty="0"/>
              <a:t>do dorobku rozwijających się nauk społecznych. Zwrócono </a:t>
            </a:r>
            <a:r>
              <a:rPr lang="pl-PL" dirty="0" smtClean="0"/>
              <a:t>także uwagę </a:t>
            </a:r>
            <a:r>
              <a:rPr lang="pl-PL" dirty="0"/>
              <a:t>na brak dostatecznych kontaktów wewnętrznych – </a:t>
            </a:r>
            <a:r>
              <a:rPr lang="pl-PL" dirty="0" smtClean="0"/>
              <a:t>pomiędzy poszczególnymi </a:t>
            </a:r>
            <a:r>
              <a:rPr lang="pl-PL" dirty="0"/>
              <a:t>dyscyplinami prawniczymi, którym groziło </a:t>
            </a:r>
            <a:r>
              <a:rPr lang="pl-PL" dirty="0" smtClean="0"/>
              <a:t>(...) zejście do rzędu </a:t>
            </a:r>
            <a:r>
              <a:rPr lang="pl-PL" dirty="0"/>
              <a:t>oddzielonych od siebie specjalności </a:t>
            </a:r>
            <a:r>
              <a:rPr lang="pl-PL" dirty="0" smtClean="0"/>
              <a:t>mniej naukowych niż rzemieślniczych</a:t>
            </a:r>
            <a:r>
              <a:rPr lang="pl-PL" dirty="0"/>
              <a:t>, bo nie mających </a:t>
            </a:r>
            <a:r>
              <a:rPr lang="pl-PL" dirty="0" smtClean="0"/>
              <a:t>szerszych, ogólnych perspektyw badawczych </a:t>
            </a:r>
            <a:r>
              <a:rPr lang="pl-PL" dirty="0"/>
              <a:t>i nie dostrzegających elementów wspólnych</a:t>
            </a:r>
            <a:r>
              <a:rPr lang="pl-PL" dirty="0" smtClean="0"/>
              <a:t>”</a:t>
            </a:r>
          </a:p>
          <a:p>
            <a:pPr marL="0" indent="0">
              <a:buNone/>
            </a:pPr>
            <a:endParaRPr lang="pl-PL" sz="1800" dirty="0"/>
          </a:p>
          <a:p>
            <a:pPr marL="0" indent="0">
              <a:buNone/>
            </a:pPr>
            <a:r>
              <a:rPr lang="pl-PL" sz="1800" dirty="0" smtClean="0"/>
              <a:t>K. </a:t>
            </a:r>
            <a:r>
              <a:rPr lang="pl-PL" sz="1800" dirty="0"/>
              <a:t>Opałek, </a:t>
            </a:r>
            <a:r>
              <a:rPr lang="pl-PL" sz="1800" i="1" dirty="0"/>
              <a:t>Problemy „wewnętrznej” i „zewnętrznej” integracji nauk </a:t>
            </a:r>
            <a:r>
              <a:rPr lang="pl-PL" sz="1800" i="1" dirty="0" smtClean="0"/>
              <a:t>prawnych</a:t>
            </a:r>
            <a:r>
              <a:rPr lang="pl-PL" sz="1800" dirty="0" smtClean="0"/>
              <a:t>, Krakowskie </a:t>
            </a:r>
            <a:r>
              <a:rPr lang="pl-PL" sz="1800" dirty="0"/>
              <a:t>Studia Prawnicze, zeszyt 1–2/1968, s. 10.</a:t>
            </a:r>
          </a:p>
        </p:txBody>
      </p:sp>
    </p:spTree>
    <p:extLst>
      <p:ext uri="{BB962C8B-B14F-4D97-AF65-F5344CB8AC3E}">
        <p14:creationId xmlns:p14="http://schemas.microsoft.com/office/powerpoint/2010/main" val="1187531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12192000" cy="1163053"/>
          </a:xfrm>
        </p:spPr>
        <p:txBody>
          <a:bodyPr>
            <a:normAutofit fontScale="90000"/>
          </a:bodyPr>
          <a:lstStyle/>
          <a:p>
            <a:pPr algn="ctr"/>
            <a:r>
              <a:rPr lang="pl-PL" dirty="0" smtClean="0"/>
              <a:t>Społeczna gospodarka rynkowa dla prawnika</a:t>
            </a:r>
            <a:endParaRPr lang="pl-PL" dirty="0"/>
          </a:p>
        </p:txBody>
      </p:sp>
      <p:sp>
        <p:nvSpPr>
          <p:cNvPr id="3" name="Symbol zastępczy zawartości 2"/>
          <p:cNvSpPr>
            <a:spLocks noGrp="1"/>
          </p:cNvSpPr>
          <p:nvPr>
            <p:ph idx="1"/>
          </p:nvPr>
        </p:nvSpPr>
        <p:spPr>
          <a:xfrm>
            <a:off x="216568" y="1259305"/>
            <a:ext cx="11550316" cy="5406190"/>
          </a:xfrm>
        </p:spPr>
        <p:txBody>
          <a:bodyPr>
            <a:normAutofit/>
          </a:bodyPr>
          <a:lstStyle/>
          <a:p>
            <a:pPr marL="0" indent="0">
              <a:buNone/>
            </a:pPr>
            <a:r>
              <a:rPr lang="pl-PL" sz="2000" u="sng" dirty="0" smtClean="0"/>
              <a:t>Konstytucja Rzeczypospolitej Polskiej</a:t>
            </a:r>
            <a:endParaRPr lang="pl-PL" sz="2000" u="sng" dirty="0"/>
          </a:p>
          <a:p>
            <a:pPr marL="0" indent="0">
              <a:buNone/>
            </a:pPr>
            <a:r>
              <a:rPr lang="pl-PL" sz="2000" dirty="0"/>
              <a:t>Społeczna gospodarka rynkowa oparta na wolności działalności gospodarczej, własności prywatnej oraz solidarności, dialogu i współpracy partnerów społecznych stanowi podstawę ustroju gospodarczego Rzeczypospolitej Polskiej</a:t>
            </a:r>
            <a:r>
              <a:rPr lang="pl-PL" sz="2000" dirty="0" smtClean="0"/>
              <a:t>.</a:t>
            </a:r>
          </a:p>
          <a:p>
            <a:pPr marL="0" indent="0">
              <a:buNone/>
            </a:pPr>
            <a:endParaRPr lang="pl-PL" sz="2000" dirty="0" smtClean="0"/>
          </a:p>
          <a:p>
            <a:pPr marL="0" indent="0">
              <a:buNone/>
            </a:pPr>
            <a:r>
              <a:rPr lang="pl-PL" sz="2000" u="sng" dirty="0"/>
              <a:t>Traktat ustanawiający Konstytucję dla Europy</a:t>
            </a:r>
          </a:p>
          <a:p>
            <a:pPr marL="0" indent="0">
              <a:buNone/>
            </a:pPr>
            <a:r>
              <a:rPr lang="pl-PL" sz="2000" dirty="0"/>
              <a:t>Unia działa na rzecz trwałego rozwoju Europy, którego podstawą jest zrównoważony </a:t>
            </a:r>
            <a:r>
              <a:rPr lang="pl-PL" sz="2000" dirty="0" smtClean="0"/>
              <a:t>wzrost gospodarczy </a:t>
            </a:r>
            <a:r>
              <a:rPr lang="pl-PL" sz="2000" dirty="0"/>
              <a:t>oraz stabilność cen, społeczna gospodarka rynkowa o wysokiej </a:t>
            </a:r>
            <a:r>
              <a:rPr lang="pl-PL" sz="2000" dirty="0" smtClean="0"/>
              <a:t>konkurencyjności zmierzająca </a:t>
            </a:r>
            <a:r>
              <a:rPr lang="pl-PL" sz="2000" dirty="0"/>
              <a:t>do pełnego zatrudnienia i postępu społecznego oraz wysoki poziom ochrony i </a:t>
            </a:r>
            <a:r>
              <a:rPr lang="pl-PL" sz="2000" dirty="0" smtClean="0"/>
              <a:t>poprawy jakości </a:t>
            </a:r>
            <a:r>
              <a:rPr lang="pl-PL" sz="2000" dirty="0"/>
              <a:t>środowiska naturalnego. Unia wspiera postęp naukowo-techniczny.</a:t>
            </a:r>
          </a:p>
          <a:p>
            <a:pPr marL="0" indent="0">
              <a:buNone/>
            </a:pPr>
            <a:endParaRPr lang="pl-PL" sz="2000" dirty="0" smtClean="0"/>
          </a:p>
          <a:p>
            <a:pPr marL="0" indent="0">
              <a:buNone/>
            </a:pPr>
            <a:r>
              <a:rPr lang="pl-PL" sz="2000" u="sng" dirty="0"/>
              <a:t>Traktat z Lizbony zmieniający Traktat o Unii Europejskiej i Traktat ustanawiający Wspólnotę </a:t>
            </a:r>
            <a:r>
              <a:rPr lang="pl-PL" sz="2000" u="sng" dirty="0" smtClean="0"/>
              <a:t>Europejską</a:t>
            </a:r>
          </a:p>
          <a:p>
            <a:pPr marL="0" indent="0">
              <a:buNone/>
            </a:pPr>
            <a:r>
              <a:rPr lang="pl-PL" sz="2000" dirty="0"/>
              <a:t>Unia ustanawia rynek wewnętrzny. Działa na rzecz trwałego rozwoju Europy, którego podstawą jest zrównoważony wzrost gospodarczy oraz stabilność cen, społeczna gospodarka rynkowa o wysokiej konkurencyjności zmierzająca do pełnego zatrudnienia i postępu społecznego oraz wysoki poziom ochrony i poprawy jakości środowiska naturalnego. Wspiera postęp naukowo-techniczny.</a:t>
            </a:r>
          </a:p>
          <a:p>
            <a:pPr marL="0" indent="0">
              <a:buNone/>
            </a:pPr>
            <a:endParaRPr lang="pl-PL" dirty="0"/>
          </a:p>
        </p:txBody>
      </p:sp>
    </p:spTree>
    <p:extLst>
      <p:ext uri="{BB962C8B-B14F-4D97-AF65-F5344CB8AC3E}">
        <p14:creationId xmlns:p14="http://schemas.microsoft.com/office/powerpoint/2010/main" val="609610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168442"/>
            <a:ext cx="12192000" cy="1163053"/>
          </a:xfrm>
        </p:spPr>
        <p:txBody>
          <a:bodyPr>
            <a:normAutofit fontScale="90000"/>
          </a:bodyPr>
          <a:lstStyle/>
          <a:p>
            <a:pPr algn="ctr"/>
            <a:r>
              <a:rPr lang="pl-PL" dirty="0" smtClean="0"/>
              <a:t>Społeczna gospodarka rynkowa dla ekonomisty</a:t>
            </a:r>
            <a:endParaRPr lang="pl-PL" dirty="0"/>
          </a:p>
        </p:txBody>
      </p:sp>
      <p:sp>
        <p:nvSpPr>
          <p:cNvPr id="3" name="Symbol zastępczy zawartości 2"/>
          <p:cNvSpPr>
            <a:spLocks noGrp="1"/>
          </p:cNvSpPr>
          <p:nvPr>
            <p:ph idx="1"/>
          </p:nvPr>
        </p:nvSpPr>
        <p:spPr>
          <a:xfrm>
            <a:off x="216568" y="2205789"/>
            <a:ext cx="11550316" cy="4588042"/>
          </a:xfrm>
        </p:spPr>
        <p:txBody>
          <a:bodyPr>
            <a:normAutofit/>
          </a:bodyPr>
          <a:lstStyle/>
          <a:p>
            <a:pPr marL="0" indent="0">
              <a:buNone/>
            </a:pPr>
            <a:r>
              <a:rPr lang="pl-PL" dirty="0"/>
              <a:t>„Dysfunkcje te sprawiają, że świat z coraz większą przychylnością odnosi się do idei </a:t>
            </a:r>
            <a:r>
              <a:rPr lang="pl-PL" dirty="0" err="1"/>
              <a:t>orodoliberalnych</a:t>
            </a:r>
            <a:r>
              <a:rPr lang="pl-PL" dirty="0"/>
              <a:t> jako przeciwwagi dla neoliberalizmu. A </a:t>
            </a:r>
            <a:r>
              <a:rPr lang="pl-PL" i="1" dirty="0"/>
              <a:t>ordo</a:t>
            </a:r>
            <a:r>
              <a:rPr lang="pl-PL" dirty="0"/>
              <a:t> znaczy </a:t>
            </a:r>
            <a:r>
              <a:rPr lang="pl-PL" dirty="0" smtClean="0"/>
              <a:t>ład, </a:t>
            </a:r>
            <a:r>
              <a:rPr lang="pl-PL" dirty="0"/>
              <a:t>porządek. Przykładem takiego </a:t>
            </a:r>
            <a:r>
              <a:rPr lang="pl-PL" dirty="0" err="1"/>
              <a:t>ordoliberalnego</a:t>
            </a:r>
            <a:r>
              <a:rPr lang="pl-PL" dirty="0"/>
              <a:t> modelu jest model społecznej gospodarki rynkowej. Jest to model równowagi, w których godzone są interesy ekonomiczne i społeczne. </a:t>
            </a:r>
            <a:r>
              <a:rPr lang="pl-PL" dirty="0" smtClean="0"/>
              <a:t>(…)</a:t>
            </a:r>
            <a:endParaRPr lang="pl-PL" dirty="0"/>
          </a:p>
          <a:p>
            <a:pPr marL="0" indent="0">
              <a:buNone/>
            </a:pPr>
            <a:r>
              <a:rPr lang="pl-PL" dirty="0" err="1" smtClean="0"/>
              <a:t>Ordoliberalizm</a:t>
            </a:r>
            <a:r>
              <a:rPr lang="pl-PL" dirty="0" smtClean="0"/>
              <a:t> </a:t>
            </a:r>
            <a:r>
              <a:rPr lang="pl-PL" dirty="0"/>
              <a:t>wywodzi się bowiem sprzed II wojny światowej. A wówczas globalizacja nie była tak rozwinięta jak dziś i panował model gospodarek narodowych, nie obarczonych przerostem sektora finansowego</a:t>
            </a:r>
            <a:r>
              <a:rPr lang="pl-PL" dirty="0" smtClean="0"/>
              <a:t>.”</a:t>
            </a:r>
          </a:p>
          <a:p>
            <a:pPr marL="0" indent="0">
              <a:buNone/>
            </a:pPr>
            <a:r>
              <a:rPr lang="pl-PL" sz="1800" b="1" dirty="0"/>
              <a:t>E. Mączyńska, </a:t>
            </a:r>
            <a:r>
              <a:rPr lang="pl-PL" sz="1800" b="1" i="1" dirty="0"/>
              <a:t>Dysfunkcje gospodarki w kontekście ekonomii kryzysu</a:t>
            </a:r>
            <a:r>
              <a:rPr lang="pl-PL" sz="1800" b="1" dirty="0"/>
              <a:t>, Zeszyty Naukowe, PTE, 9/2011 ,s. 54</a:t>
            </a:r>
            <a:r>
              <a:rPr lang="pl-PL" sz="1800" b="1" dirty="0" smtClean="0"/>
              <a:t>.</a:t>
            </a:r>
            <a:endParaRPr lang="pl-PL" sz="1800" b="1" dirty="0"/>
          </a:p>
        </p:txBody>
      </p:sp>
    </p:spTree>
    <p:extLst>
      <p:ext uri="{BB962C8B-B14F-4D97-AF65-F5344CB8AC3E}">
        <p14:creationId xmlns:p14="http://schemas.microsoft.com/office/powerpoint/2010/main" val="3722223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0761" y="518963"/>
            <a:ext cx="12384504" cy="1149776"/>
          </a:xfrm>
        </p:spPr>
        <p:txBody>
          <a:bodyPr>
            <a:normAutofit/>
          </a:bodyPr>
          <a:lstStyle/>
          <a:p>
            <a:pPr algn="ctr"/>
            <a:r>
              <a:rPr lang="pl-PL" sz="4300" dirty="0" smtClean="0"/>
              <a:t>Waga treści społecznej gospodarki rynkowej</a:t>
            </a:r>
            <a:endParaRPr lang="pl-PL" sz="4300" dirty="0"/>
          </a:p>
        </p:txBody>
      </p:sp>
      <p:sp>
        <p:nvSpPr>
          <p:cNvPr id="3" name="Symbol zastępczy zawartości 2"/>
          <p:cNvSpPr>
            <a:spLocks noGrp="1"/>
          </p:cNvSpPr>
          <p:nvPr>
            <p:ph idx="1"/>
          </p:nvPr>
        </p:nvSpPr>
        <p:spPr>
          <a:xfrm>
            <a:off x="723330" y="2502568"/>
            <a:ext cx="10907196" cy="4089300"/>
          </a:xfrm>
        </p:spPr>
        <p:txBody>
          <a:bodyPr>
            <a:normAutofit/>
          </a:bodyPr>
          <a:lstStyle/>
          <a:p>
            <a:pPr marL="0" indent="0" algn="just">
              <a:buNone/>
            </a:pPr>
            <a:r>
              <a:rPr lang="pl-PL" sz="3200" dirty="0" smtClean="0"/>
              <a:t>„[</a:t>
            </a:r>
            <a:r>
              <a:rPr lang="pl-PL" sz="3200" i="1" dirty="0" smtClean="0"/>
              <a:t>W Polsce</a:t>
            </a:r>
            <a:r>
              <a:rPr lang="pl-PL" sz="3200" dirty="0" smtClean="0"/>
              <a:t>] nie </a:t>
            </a:r>
            <a:r>
              <a:rPr lang="pl-PL" sz="3200" dirty="0"/>
              <a:t>wygasły spory </a:t>
            </a:r>
            <a:r>
              <a:rPr lang="pl-PL" sz="3200" dirty="0" smtClean="0"/>
              <a:t>o kształt </a:t>
            </a:r>
            <a:r>
              <a:rPr lang="pl-PL" sz="3200" dirty="0"/>
              <a:t>ustroju gospodarczego, do którego zmierza polityka transformacyjna. </a:t>
            </a:r>
            <a:r>
              <a:rPr lang="pl-PL" sz="3200" dirty="0" smtClean="0"/>
              <a:t>Wprawdzie formalnie </a:t>
            </a:r>
            <a:r>
              <a:rPr lang="pl-PL" sz="3200" dirty="0"/>
              <a:t>uznaje się, że powinna to być gospodarka rynkowa, ale w pojmowaniu jej </a:t>
            </a:r>
            <a:r>
              <a:rPr lang="pl-PL" sz="3200" dirty="0" smtClean="0"/>
              <a:t>istoty różnice </a:t>
            </a:r>
            <a:r>
              <a:rPr lang="pl-PL" sz="3200" dirty="0"/>
              <a:t>są nadal ogromne. Wpływa to ujemnie na politykę ustrojową, a raczej na jej </a:t>
            </a:r>
            <a:r>
              <a:rPr lang="pl-PL" sz="3200" dirty="0" smtClean="0"/>
              <a:t>brak.”</a:t>
            </a:r>
          </a:p>
          <a:p>
            <a:pPr marL="0" indent="0" algn="just">
              <a:buNone/>
            </a:pPr>
            <a:endParaRPr lang="pl-PL" sz="3000" dirty="0"/>
          </a:p>
          <a:p>
            <a:pPr marL="0" indent="0" algn="just">
              <a:buNone/>
            </a:pPr>
            <a:r>
              <a:rPr lang="pl-PL" sz="1600" b="1" dirty="0" smtClean="0"/>
              <a:t>W</a:t>
            </a:r>
            <a:r>
              <a:rPr lang="pl-PL" sz="1600" b="1" dirty="0"/>
              <a:t>. Wilczyński, </a:t>
            </a:r>
            <a:r>
              <a:rPr lang="pl-PL" sz="1600" b="1" i="1" dirty="0" smtClean="0"/>
              <a:t>Polski </a:t>
            </a:r>
            <a:r>
              <a:rPr lang="pl-PL" sz="1600" b="1" i="1" dirty="0"/>
              <a:t>przełom ustrojowy 1989-2005. Ekonomia epoki </a:t>
            </a:r>
            <a:r>
              <a:rPr lang="pl-PL" sz="1600" b="1" i="1" dirty="0" smtClean="0"/>
              <a:t>transformacji</a:t>
            </a:r>
            <a:r>
              <a:rPr lang="pl-PL" sz="1600" b="1" dirty="0" smtClean="0"/>
              <a:t>, Poznań 2005, </a:t>
            </a:r>
            <a:r>
              <a:rPr lang="pl-PL" sz="1600" b="1" dirty="0"/>
              <a:t>s.11.</a:t>
            </a:r>
          </a:p>
        </p:txBody>
      </p:sp>
    </p:spTree>
    <p:extLst>
      <p:ext uri="{BB962C8B-B14F-4D97-AF65-F5344CB8AC3E}">
        <p14:creationId xmlns:p14="http://schemas.microsoft.com/office/powerpoint/2010/main" val="38751576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p>
            <a:pPr algn="ctr"/>
            <a:r>
              <a:rPr lang="pl-PL" sz="3800" dirty="0" smtClean="0"/>
              <a:t>Relacja pomiędzy koncepcją ideową, a zasadą prawną</a:t>
            </a:r>
            <a:endParaRPr lang="pl-PL" sz="3800" dirty="0"/>
          </a:p>
        </p:txBody>
      </p:sp>
      <p:sp>
        <p:nvSpPr>
          <p:cNvPr id="3" name="Symbol zastępczy zawartości 2"/>
          <p:cNvSpPr>
            <a:spLocks noGrp="1"/>
          </p:cNvSpPr>
          <p:nvPr>
            <p:ph idx="1"/>
          </p:nvPr>
        </p:nvSpPr>
        <p:spPr>
          <a:xfrm>
            <a:off x="352927" y="2033516"/>
            <a:ext cx="11425092" cy="4712189"/>
          </a:xfrm>
        </p:spPr>
        <p:txBody>
          <a:bodyPr>
            <a:normAutofit fontScale="92500" lnSpcReduction="10000"/>
          </a:bodyPr>
          <a:lstStyle/>
          <a:p>
            <a:pPr marL="0" indent="0">
              <a:buNone/>
            </a:pPr>
            <a:r>
              <a:rPr lang="pl-PL" dirty="0" smtClean="0"/>
              <a:t>„Wskazuje </a:t>
            </a:r>
            <a:r>
              <a:rPr lang="pl-PL" dirty="0"/>
              <a:t>się jednak również na potrzebę sięgnięcia do pozanormatywnego</a:t>
            </a:r>
          </a:p>
          <a:p>
            <a:pPr marL="0" indent="0">
              <a:buNone/>
            </a:pPr>
            <a:r>
              <a:rPr lang="pl-PL" dirty="0"/>
              <a:t>kontekstu funkcjonowania </a:t>
            </a:r>
            <a:r>
              <a:rPr lang="pl-PL" dirty="0" smtClean="0"/>
              <a:t>konstytucji, </a:t>
            </a:r>
            <a:r>
              <a:rPr lang="pl-PL" dirty="0"/>
              <a:t>odwołania się do pewnej tradycji wysoko</a:t>
            </a:r>
          </a:p>
          <a:p>
            <a:pPr marL="0" indent="0">
              <a:buNone/>
            </a:pPr>
            <a:r>
              <a:rPr lang="pl-PL" dirty="0"/>
              <a:t>rozwiniętych państw zachodnioeuropejskich, w większości których „panuje”</a:t>
            </a:r>
          </a:p>
          <a:p>
            <a:pPr marL="0" indent="0">
              <a:buNone/>
            </a:pPr>
            <a:r>
              <a:rPr lang="pl-PL" dirty="0"/>
              <a:t>ustrój społecznej gospodarki rynkowej. W literaturze i w orzecznictwie przywoływana</a:t>
            </a:r>
          </a:p>
          <a:p>
            <a:pPr marL="0" indent="0">
              <a:buNone/>
            </a:pPr>
            <a:r>
              <a:rPr lang="pl-PL" dirty="0"/>
              <a:t>jest zwłaszcza koncepcja „</a:t>
            </a:r>
            <a:r>
              <a:rPr lang="pl-PL" dirty="0" err="1"/>
              <a:t>ordoliberalizmu</a:t>
            </a:r>
            <a:r>
              <a:rPr lang="pl-PL" dirty="0"/>
              <a:t>”, czyli takiego nurtu myśli</a:t>
            </a:r>
          </a:p>
          <a:p>
            <a:pPr marL="0" indent="0">
              <a:buNone/>
            </a:pPr>
            <a:r>
              <a:rPr lang="pl-PL" dirty="0"/>
              <a:t>społecznej i ekonomicznej dwudziestego wieku, który zalicza się do tzw. nurtu</a:t>
            </a:r>
          </a:p>
          <a:p>
            <a:pPr marL="0" indent="0">
              <a:buNone/>
            </a:pPr>
            <a:r>
              <a:rPr lang="pl-PL" dirty="0"/>
              <a:t>trzeciej drogi pomiędzy kapitalizmem i socjalizmem, w którym przeciwstawia</a:t>
            </a:r>
          </a:p>
          <a:p>
            <a:pPr marL="0" indent="0">
              <a:buNone/>
            </a:pPr>
            <a:r>
              <a:rPr lang="pl-PL" dirty="0"/>
              <a:t>się socjalistyczną teorię walki klasowej zasadzie solidaryzmu”</a:t>
            </a:r>
            <a:endParaRPr lang="pl-PL" dirty="0" smtClean="0"/>
          </a:p>
          <a:p>
            <a:pPr marL="0" indent="0">
              <a:buNone/>
            </a:pPr>
            <a:endParaRPr lang="pl-PL" sz="1800" dirty="0"/>
          </a:p>
          <a:p>
            <a:pPr marL="0" indent="0">
              <a:buNone/>
            </a:pPr>
            <a:r>
              <a:rPr lang="pl-PL" sz="1800" b="1" dirty="0" smtClean="0"/>
              <a:t>T. Długosz, </a:t>
            </a:r>
            <a:r>
              <a:rPr lang="pl-PL" sz="1800" b="1" i="1" dirty="0" smtClean="0"/>
              <a:t>Społeczna gospodarka rynkowa jako kryterium organizacji gospodarki</a:t>
            </a:r>
            <a:r>
              <a:rPr lang="pl-PL" sz="1800" b="1" dirty="0" smtClean="0"/>
              <a:t>, Gdańskie </a:t>
            </a:r>
            <a:r>
              <a:rPr lang="pl-PL" sz="1800" b="1" dirty="0"/>
              <a:t>Studia Prawnicze, </a:t>
            </a:r>
            <a:r>
              <a:rPr lang="pl-PL" sz="1800" b="1" dirty="0" smtClean="0"/>
              <a:t>XXXVII/2017, </a:t>
            </a:r>
            <a:r>
              <a:rPr lang="pl-PL" sz="1800" b="1" dirty="0"/>
              <a:t>s. </a:t>
            </a:r>
            <a:r>
              <a:rPr lang="pl-PL" sz="1800" b="1" dirty="0" smtClean="0"/>
              <a:t>18.</a:t>
            </a:r>
            <a:endParaRPr lang="pl-PL" sz="1800" b="1" dirty="0"/>
          </a:p>
        </p:txBody>
      </p:sp>
    </p:spTree>
    <p:extLst>
      <p:ext uri="{BB962C8B-B14F-4D97-AF65-F5344CB8AC3E}">
        <p14:creationId xmlns:p14="http://schemas.microsoft.com/office/powerpoint/2010/main" val="21521880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68740" y="1770845"/>
            <a:ext cx="11135435" cy="4220522"/>
          </a:xfrm>
        </p:spPr>
        <p:txBody>
          <a:bodyPr>
            <a:normAutofit/>
          </a:bodyPr>
          <a:lstStyle/>
          <a:p>
            <a:pPr algn="ctr"/>
            <a:r>
              <a:rPr lang="pl-PL" b="1" dirty="0" smtClean="0"/>
              <a:t>Społeczna gospodarka rynkowa: </a:t>
            </a:r>
            <a:br>
              <a:rPr lang="pl-PL" b="1" dirty="0" smtClean="0"/>
            </a:br>
            <a:r>
              <a:rPr lang="pl-PL" b="1" dirty="0" smtClean="0"/>
              <a:t>historia i inspiracje.</a:t>
            </a:r>
            <a:br>
              <a:rPr lang="pl-PL" b="1" dirty="0" smtClean="0"/>
            </a:br>
            <a:endParaRPr lang="pl-PL" dirty="0"/>
          </a:p>
        </p:txBody>
      </p:sp>
    </p:spTree>
    <p:extLst>
      <p:ext uri="{BB962C8B-B14F-4D97-AF65-F5344CB8AC3E}">
        <p14:creationId xmlns:p14="http://schemas.microsoft.com/office/powerpoint/2010/main" val="25712557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4427106" y="544704"/>
            <a:ext cx="270360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smtClean="0">
                <a:ln>
                  <a:noFill/>
                </a:ln>
                <a:solidFill>
                  <a:prstClr val="white"/>
                </a:solidFill>
                <a:effectLst/>
                <a:uLnTx/>
                <a:uFillTx/>
                <a:latin typeface="Corbel" panose="020B0503020204020204"/>
                <a:ea typeface="+mn-ea"/>
                <a:cs typeface="+mn-cs"/>
              </a:rPr>
              <a:t>SPOŁECZNA GOSPODARKA RYNKOWA</a:t>
            </a:r>
            <a:endParaRPr kumimoji="0" lang="pl-PL" sz="30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6" name="Prostokąt 5"/>
          <p:cNvSpPr/>
          <p:nvPr/>
        </p:nvSpPr>
        <p:spPr>
          <a:xfrm>
            <a:off x="4355432" y="417095"/>
            <a:ext cx="3031957" cy="173254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noFill/>
              <a:effectLst/>
              <a:uLnTx/>
              <a:uFillTx/>
              <a:latin typeface="Corbel" panose="020B0503020204020204"/>
              <a:ea typeface="+mn-ea"/>
              <a:cs typeface="+mn-cs"/>
            </a:endParaRPr>
          </a:p>
        </p:txBody>
      </p:sp>
      <p:sp>
        <p:nvSpPr>
          <p:cNvPr id="7" name="Prostokąt 6"/>
          <p:cNvSpPr/>
          <p:nvPr/>
        </p:nvSpPr>
        <p:spPr>
          <a:xfrm>
            <a:off x="385011" y="4379495"/>
            <a:ext cx="3031957" cy="173254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noFill/>
              <a:effectLst/>
              <a:uLnTx/>
              <a:uFillTx/>
              <a:latin typeface="Corbel" panose="020B0503020204020204"/>
              <a:ea typeface="+mn-ea"/>
              <a:cs typeface="+mn-cs"/>
            </a:endParaRPr>
          </a:p>
        </p:txBody>
      </p:sp>
      <p:sp>
        <p:nvSpPr>
          <p:cNvPr id="8" name="Prostokąt 7"/>
          <p:cNvSpPr/>
          <p:nvPr/>
        </p:nvSpPr>
        <p:spPr>
          <a:xfrm>
            <a:off x="4355432" y="4379494"/>
            <a:ext cx="3031957" cy="173254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noFill/>
              <a:effectLst/>
              <a:uLnTx/>
              <a:uFillTx/>
              <a:latin typeface="Corbel" panose="020B0503020204020204"/>
              <a:ea typeface="+mn-ea"/>
              <a:cs typeface="+mn-cs"/>
            </a:endParaRPr>
          </a:p>
        </p:txBody>
      </p:sp>
      <p:sp>
        <p:nvSpPr>
          <p:cNvPr id="9" name="Prostokąt 8"/>
          <p:cNvSpPr/>
          <p:nvPr/>
        </p:nvSpPr>
        <p:spPr>
          <a:xfrm>
            <a:off x="8253663" y="4379493"/>
            <a:ext cx="3031957" cy="173254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noFill/>
              <a:effectLst/>
              <a:uLnTx/>
              <a:uFillTx/>
              <a:latin typeface="Corbel" panose="020B0503020204020204"/>
              <a:ea typeface="+mn-ea"/>
              <a:cs typeface="+mn-cs"/>
            </a:endParaRPr>
          </a:p>
        </p:txBody>
      </p:sp>
      <p:sp>
        <p:nvSpPr>
          <p:cNvPr id="11" name="pole tekstowe 10"/>
          <p:cNvSpPr txBox="1"/>
          <p:nvPr/>
        </p:nvSpPr>
        <p:spPr>
          <a:xfrm>
            <a:off x="549184" y="4507102"/>
            <a:ext cx="2703609" cy="12926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600" b="1" i="0" u="none" strike="noStrike" kern="1200" cap="none" spc="0" normalizeH="0" baseline="0" noProof="0" dirty="0" smtClean="0">
                <a:ln>
                  <a:noFill/>
                </a:ln>
                <a:solidFill>
                  <a:prstClr val="white"/>
                </a:solidFill>
                <a:effectLst/>
                <a:uLnTx/>
                <a:uFillTx/>
                <a:latin typeface="Corbel" panose="020B0503020204020204"/>
                <a:ea typeface="+mn-ea"/>
                <a:cs typeface="+mn-cs"/>
              </a:rPr>
              <a:t>KONCEPCJA SPOŁECZNO-GOSPODARCZA</a:t>
            </a:r>
            <a:endParaRPr kumimoji="0" lang="pl-PL" sz="26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2" name="pole tekstowe 11"/>
          <p:cNvSpPr txBox="1"/>
          <p:nvPr/>
        </p:nvSpPr>
        <p:spPr>
          <a:xfrm>
            <a:off x="4519605" y="4645601"/>
            <a:ext cx="27036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smtClean="0">
                <a:ln>
                  <a:noFill/>
                </a:ln>
                <a:solidFill>
                  <a:prstClr val="white"/>
                </a:solidFill>
                <a:effectLst/>
                <a:uLnTx/>
                <a:uFillTx/>
                <a:latin typeface="Corbel" panose="020B0503020204020204"/>
                <a:ea typeface="+mn-ea"/>
                <a:cs typeface="+mn-cs"/>
              </a:rPr>
              <a:t>ZASADA PRAWNA</a:t>
            </a:r>
            <a:endParaRPr kumimoji="0" lang="pl-PL" sz="30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3" name="pole tekstowe 12"/>
          <p:cNvSpPr txBox="1"/>
          <p:nvPr/>
        </p:nvSpPr>
        <p:spPr>
          <a:xfrm>
            <a:off x="8417836" y="4645600"/>
            <a:ext cx="27036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smtClean="0">
                <a:ln>
                  <a:noFill/>
                </a:ln>
                <a:solidFill>
                  <a:prstClr val="white"/>
                </a:solidFill>
                <a:effectLst/>
                <a:uLnTx/>
                <a:uFillTx/>
                <a:latin typeface="Corbel" panose="020B0503020204020204"/>
                <a:ea typeface="+mn-ea"/>
                <a:cs typeface="+mn-cs"/>
              </a:rPr>
              <a:t>POSTULAT POLITYCZNY</a:t>
            </a:r>
            <a:endParaRPr kumimoji="0" lang="pl-PL" sz="30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15" name="Łącznik prosty ze strzałką 14"/>
          <p:cNvCxnSpPr>
            <a:stCxn id="6" idx="2"/>
            <a:endCxn id="7" idx="0"/>
          </p:cNvCxnSpPr>
          <p:nvPr/>
        </p:nvCxnSpPr>
        <p:spPr>
          <a:xfrm flipH="1">
            <a:off x="1900990" y="2149642"/>
            <a:ext cx="3970421" cy="22298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Łącznik prosty ze strzałką 15"/>
          <p:cNvCxnSpPr>
            <a:stCxn id="6" idx="2"/>
            <a:endCxn id="8" idx="0"/>
          </p:cNvCxnSpPr>
          <p:nvPr/>
        </p:nvCxnSpPr>
        <p:spPr>
          <a:xfrm>
            <a:off x="5871411" y="2149642"/>
            <a:ext cx="0" cy="22298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Łącznik prosty ze strzałką 18"/>
          <p:cNvCxnSpPr>
            <a:stCxn id="6" idx="2"/>
            <a:endCxn id="9" idx="0"/>
          </p:cNvCxnSpPr>
          <p:nvPr/>
        </p:nvCxnSpPr>
        <p:spPr>
          <a:xfrm>
            <a:off x="5871411" y="2149642"/>
            <a:ext cx="3898231" cy="222985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6159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547076" y="4526761"/>
            <a:ext cx="11324492" cy="2163207"/>
          </a:xfrm>
        </p:spPr>
        <p:txBody>
          <a:bodyPr>
            <a:normAutofit fontScale="92500" lnSpcReduction="20000"/>
          </a:bodyPr>
          <a:lstStyle/>
          <a:p>
            <a:pPr marL="0" indent="0">
              <a:buNone/>
            </a:pPr>
            <a:r>
              <a:rPr lang="pl-PL" b="1" dirty="0"/>
              <a:t>d</a:t>
            </a:r>
            <a:r>
              <a:rPr lang="pl-PL" b="1" dirty="0" smtClean="0"/>
              <a:t>r hab. nauk </a:t>
            </a:r>
            <a:r>
              <a:rPr lang="pl-PL" b="1" dirty="0"/>
              <a:t>prawnych Krzysztof Koźmiński:</a:t>
            </a:r>
          </a:p>
          <a:p>
            <a:pPr marL="0" indent="0">
              <a:buNone/>
            </a:pPr>
            <a:r>
              <a:rPr lang="pl-PL" dirty="0" smtClean="0"/>
              <a:t>	- k.kozminski@wpia.uw.edu.pl</a:t>
            </a:r>
          </a:p>
          <a:p>
            <a:pPr marL="0" indent="0">
              <a:buNone/>
            </a:pPr>
            <a:r>
              <a:rPr lang="pl-PL" dirty="0"/>
              <a:t>	</a:t>
            </a:r>
            <a:r>
              <a:rPr lang="pl-PL" dirty="0" smtClean="0"/>
              <a:t>- dyżury w semestrze letnim 2019/2020: wtorek 12:00-13:00 </a:t>
            </a:r>
          </a:p>
          <a:p>
            <a:pPr marL="0" indent="0">
              <a:buNone/>
            </a:pPr>
            <a:r>
              <a:rPr lang="pl-PL" dirty="0" smtClean="0"/>
              <a:t>		(p. 420, Collegium </a:t>
            </a:r>
            <a:r>
              <a:rPr lang="pl-PL" dirty="0" err="1" smtClean="0"/>
              <a:t>Iuridicum</a:t>
            </a:r>
            <a:r>
              <a:rPr lang="pl-PL" dirty="0" smtClean="0"/>
              <a:t> I)</a:t>
            </a:r>
          </a:p>
          <a:p>
            <a:pPr marL="0" indent="0">
              <a:buNone/>
            </a:pPr>
            <a:r>
              <a:rPr lang="pl-PL" dirty="0"/>
              <a:t>	</a:t>
            </a:r>
          </a:p>
          <a:p>
            <a:endParaRPr lang="pl-PL" dirty="0" smtClean="0"/>
          </a:p>
        </p:txBody>
      </p:sp>
      <p:pic>
        <p:nvPicPr>
          <p:cNvPr id="4" name="Obraz 3"/>
          <p:cNvPicPr>
            <a:picLocks noChangeAspect="1"/>
          </p:cNvPicPr>
          <p:nvPr/>
        </p:nvPicPr>
        <p:blipFill>
          <a:blip r:embed="rId2"/>
          <a:stretch>
            <a:fillRect/>
          </a:stretch>
        </p:blipFill>
        <p:spPr>
          <a:xfrm>
            <a:off x="8018191" y="183050"/>
            <a:ext cx="2266950" cy="857250"/>
          </a:xfrm>
          <a:prstGeom prst="rect">
            <a:avLst/>
          </a:prstGeom>
        </p:spPr>
      </p:pic>
      <p:pic>
        <p:nvPicPr>
          <p:cNvPr id="5" name="Obraz 4"/>
          <p:cNvPicPr>
            <a:picLocks noChangeAspect="1"/>
          </p:cNvPicPr>
          <p:nvPr/>
        </p:nvPicPr>
        <p:blipFill>
          <a:blip r:embed="rId3"/>
          <a:stretch>
            <a:fillRect/>
          </a:stretch>
        </p:blipFill>
        <p:spPr>
          <a:xfrm>
            <a:off x="229086" y="1411023"/>
            <a:ext cx="1808802" cy="2522802"/>
          </a:xfrm>
          <a:prstGeom prst="rect">
            <a:avLst/>
          </a:prstGeom>
        </p:spPr>
      </p:pic>
      <p:pic>
        <p:nvPicPr>
          <p:cNvPr id="6" name="Obraz 5"/>
          <p:cNvPicPr>
            <a:picLocks noChangeAspect="1"/>
          </p:cNvPicPr>
          <p:nvPr/>
        </p:nvPicPr>
        <p:blipFill>
          <a:blip r:embed="rId4"/>
          <a:stretch>
            <a:fillRect/>
          </a:stretch>
        </p:blipFill>
        <p:spPr>
          <a:xfrm>
            <a:off x="2217156" y="1437301"/>
            <a:ext cx="1713481" cy="2496524"/>
          </a:xfrm>
          <a:prstGeom prst="rect">
            <a:avLst/>
          </a:prstGeom>
        </p:spPr>
      </p:pic>
      <p:pic>
        <p:nvPicPr>
          <p:cNvPr id="7" name="Obraz 6"/>
          <p:cNvPicPr>
            <a:picLocks noChangeAspect="1"/>
          </p:cNvPicPr>
          <p:nvPr/>
        </p:nvPicPr>
        <p:blipFill>
          <a:blip r:embed="rId5"/>
          <a:stretch>
            <a:fillRect/>
          </a:stretch>
        </p:blipFill>
        <p:spPr>
          <a:xfrm>
            <a:off x="4085470" y="1444811"/>
            <a:ext cx="1720371" cy="2481504"/>
          </a:xfrm>
          <a:prstGeom prst="rect">
            <a:avLst/>
          </a:prstGeom>
        </p:spPr>
      </p:pic>
      <p:pic>
        <p:nvPicPr>
          <p:cNvPr id="8" name="Obraz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40264" y="201692"/>
            <a:ext cx="1774446" cy="1524657"/>
          </a:xfrm>
          <a:prstGeom prst="rect">
            <a:avLst/>
          </a:prstGeom>
        </p:spPr>
      </p:pic>
      <p:pic>
        <p:nvPicPr>
          <p:cNvPr id="9" name="Obraz 8"/>
          <p:cNvPicPr>
            <a:picLocks noChangeAspect="1"/>
          </p:cNvPicPr>
          <p:nvPr/>
        </p:nvPicPr>
        <p:blipFill>
          <a:blip r:embed="rId7"/>
          <a:stretch>
            <a:fillRect/>
          </a:stretch>
        </p:blipFill>
        <p:spPr>
          <a:xfrm>
            <a:off x="9573794" y="2226172"/>
            <a:ext cx="2453839" cy="2526670"/>
          </a:xfrm>
          <a:prstGeom prst="rect">
            <a:avLst/>
          </a:prstGeom>
        </p:spPr>
      </p:pic>
      <p:pic>
        <p:nvPicPr>
          <p:cNvPr id="10" name="Obraz 9"/>
          <p:cNvPicPr>
            <a:picLocks noChangeAspect="1"/>
          </p:cNvPicPr>
          <p:nvPr/>
        </p:nvPicPr>
        <p:blipFill>
          <a:blip r:embed="rId8"/>
          <a:stretch>
            <a:fillRect/>
          </a:stretch>
        </p:blipFill>
        <p:spPr>
          <a:xfrm>
            <a:off x="5877763" y="1950080"/>
            <a:ext cx="3673895" cy="1433981"/>
          </a:xfrm>
          <a:prstGeom prst="rect">
            <a:avLst/>
          </a:prstGeom>
        </p:spPr>
      </p:pic>
      <p:pic>
        <p:nvPicPr>
          <p:cNvPr id="11" name="Obraz 10"/>
          <p:cNvPicPr>
            <a:picLocks noChangeAspect="1"/>
          </p:cNvPicPr>
          <p:nvPr/>
        </p:nvPicPr>
        <p:blipFill>
          <a:blip r:embed="rId9"/>
          <a:stretch>
            <a:fillRect/>
          </a:stretch>
        </p:blipFill>
        <p:spPr>
          <a:xfrm>
            <a:off x="7495933" y="3532637"/>
            <a:ext cx="1921796" cy="1443691"/>
          </a:xfrm>
          <a:prstGeom prst="rect">
            <a:avLst/>
          </a:prstGeom>
        </p:spPr>
      </p:pic>
      <p:pic>
        <p:nvPicPr>
          <p:cNvPr id="12" name="Obraz 11"/>
          <p:cNvPicPr>
            <a:picLocks noChangeAspect="1"/>
          </p:cNvPicPr>
          <p:nvPr/>
        </p:nvPicPr>
        <p:blipFill>
          <a:blip r:embed="rId10"/>
          <a:stretch>
            <a:fillRect/>
          </a:stretch>
        </p:blipFill>
        <p:spPr>
          <a:xfrm>
            <a:off x="10518874" y="240138"/>
            <a:ext cx="1508759" cy="1393098"/>
          </a:xfrm>
          <a:prstGeom prst="rect">
            <a:avLst/>
          </a:prstGeom>
        </p:spPr>
      </p:pic>
    </p:spTree>
    <p:extLst>
      <p:ext uri="{BB962C8B-B14F-4D97-AF65-F5344CB8AC3E}">
        <p14:creationId xmlns:p14="http://schemas.microsoft.com/office/powerpoint/2010/main" val="831698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ipsa 3"/>
          <p:cNvSpPr/>
          <p:nvPr/>
        </p:nvSpPr>
        <p:spPr>
          <a:xfrm>
            <a:off x="4634522" y="1809260"/>
            <a:ext cx="2571262" cy="2493107"/>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5" name="pole tekstowe 4"/>
          <p:cNvSpPr txBox="1"/>
          <p:nvPr/>
        </p:nvSpPr>
        <p:spPr>
          <a:xfrm>
            <a:off x="4860243" y="2363465"/>
            <a:ext cx="206326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smtClean="0">
                <a:ln>
                  <a:noFill/>
                </a:ln>
                <a:solidFill>
                  <a:prstClr val="white"/>
                </a:solidFill>
                <a:effectLst/>
                <a:uLnTx/>
                <a:uFillTx/>
                <a:latin typeface="Corbel" panose="020B0503020204020204"/>
                <a:ea typeface="+mn-ea"/>
                <a:cs typeface="+mn-cs"/>
              </a:rPr>
              <a:t>ORDOLIBERALIZM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1600" b="1" i="0" u="none" strike="noStrike" kern="1200" cap="none" spc="0" normalizeH="0" baseline="0" noProof="0" dirty="0" smtClean="0">
                <a:ln>
                  <a:noFill/>
                </a:ln>
                <a:solidFill>
                  <a:prstClr val="white"/>
                </a:solidFill>
                <a:effectLst/>
                <a:uLnTx/>
                <a:uFillTx/>
                <a:latin typeface="Corbel" panose="020B0503020204020204"/>
                <a:ea typeface="+mn-ea"/>
                <a:cs typeface="+mn-cs"/>
              </a:rPr>
              <a:t>(KONCEPCJA SPOŁECZNEJ GOSPODARKI RYNKOWEJ)</a:t>
            </a:r>
            <a:endParaRPr kumimoji="0" lang="pl-PL" sz="16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7" name="Łącznik prosty ze strzałką 6"/>
          <p:cNvCxnSpPr/>
          <p:nvPr/>
        </p:nvCxnSpPr>
        <p:spPr>
          <a:xfrm>
            <a:off x="3352800" y="1674772"/>
            <a:ext cx="1547446" cy="6486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Łącznik prosty ze strzałką 7"/>
          <p:cNvCxnSpPr/>
          <p:nvPr/>
        </p:nvCxnSpPr>
        <p:spPr>
          <a:xfrm flipV="1">
            <a:off x="3352799" y="3864706"/>
            <a:ext cx="1547447" cy="4376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Łącznik prosty ze strzałką 9"/>
          <p:cNvCxnSpPr/>
          <p:nvPr/>
        </p:nvCxnSpPr>
        <p:spPr>
          <a:xfrm>
            <a:off x="3048000" y="3149600"/>
            <a:ext cx="1586522" cy="5145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Łącznik prosty ze strzałką 11"/>
          <p:cNvCxnSpPr/>
          <p:nvPr/>
        </p:nvCxnSpPr>
        <p:spPr>
          <a:xfrm flipH="1">
            <a:off x="6940062" y="1365412"/>
            <a:ext cx="1273908" cy="9580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Łącznik prosty ze strzałką 13"/>
          <p:cNvCxnSpPr/>
          <p:nvPr/>
        </p:nvCxnSpPr>
        <p:spPr>
          <a:xfrm flipH="1">
            <a:off x="7205784" y="2985477"/>
            <a:ext cx="1281724" cy="335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Łącznik prosty ze strzałką 16"/>
          <p:cNvCxnSpPr/>
          <p:nvPr/>
        </p:nvCxnSpPr>
        <p:spPr>
          <a:xfrm flipH="1" flipV="1">
            <a:off x="6842368" y="3903376"/>
            <a:ext cx="1383323" cy="79798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pole tekstowe 18"/>
          <p:cNvSpPr txBox="1"/>
          <p:nvPr/>
        </p:nvSpPr>
        <p:spPr>
          <a:xfrm>
            <a:off x="1406769" y="1198099"/>
            <a:ext cx="185224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white"/>
                </a:solidFill>
                <a:effectLst/>
                <a:uLnTx/>
                <a:uFillTx/>
                <a:latin typeface="Corbel" panose="020B0503020204020204"/>
                <a:ea typeface="+mn-ea"/>
                <a:cs typeface="+mn-cs"/>
              </a:rPr>
              <a:t>i</a:t>
            </a:r>
            <a:r>
              <a:rPr kumimoji="0" lang="pl-PL" sz="1800" b="0" i="0" u="none" strike="noStrike" kern="1200" cap="none" spc="0" normalizeH="0" baseline="0" noProof="0" dirty="0" smtClean="0">
                <a:ln>
                  <a:noFill/>
                </a:ln>
                <a:solidFill>
                  <a:prstClr val="white"/>
                </a:solidFill>
                <a:effectLst/>
                <a:uLnTx/>
                <a:uFillTx/>
                <a:latin typeface="Corbel" panose="020B0503020204020204"/>
                <a:ea typeface="+mn-ea"/>
                <a:cs typeface="+mn-cs"/>
              </a:rPr>
              <a:t>nspiracje liberalizmem socjalnym</a:t>
            </a:r>
            <a:endParaRPr kumimoji="0" lang="pl-P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0" name="pole tekstowe 19"/>
          <p:cNvSpPr txBox="1"/>
          <p:nvPr/>
        </p:nvSpPr>
        <p:spPr>
          <a:xfrm>
            <a:off x="1215291" y="2906318"/>
            <a:ext cx="20437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white"/>
                </a:solidFill>
                <a:effectLst/>
                <a:uLnTx/>
                <a:uFillTx/>
                <a:latin typeface="Corbel" panose="020B0503020204020204"/>
                <a:ea typeface="+mn-ea"/>
                <a:cs typeface="+mn-cs"/>
              </a:rPr>
              <a:t>i</a:t>
            </a:r>
            <a:r>
              <a:rPr kumimoji="0" lang="pl-PL" sz="1800" b="0" i="0" u="none" strike="noStrike" kern="1200" cap="none" spc="0" normalizeH="0" baseline="0" noProof="0" dirty="0" smtClean="0">
                <a:ln>
                  <a:noFill/>
                </a:ln>
                <a:solidFill>
                  <a:prstClr val="white"/>
                </a:solidFill>
                <a:effectLst/>
                <a:uLnTx/>
                <a:uFillTx/>
                <a:latin typeface="Corbel" panose="020B0503020204020204"/>
                <a:ea typeface="+mn-ea"/>
                <a:cs typeface="+mn-cs"/>
              </a:rPr>
              <a:t>nspiracje konserwatyzmem</a:t>
            </a:r>
            <a:endParaRPr kumimoji="0" lang="pl-P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1" name="pole tekstowe 20"/>
          <p:cNvSpPr txBox="1"/>
          <p:nvPr/>
        </p:nvSpPr>
        <p:spPr>
          <a:xfrm>
            <a:off x="1406768" y="4049021"/>
            <a:ext cx="185224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white"/>
                </a:solidFill>
                <a:effectLst/>
                <a:uLnTx/>
                <a:uFillTx/>
                <a:latin typeface="Corbel" panose="020B0503020204020204"/>
                <a:ea typeface="+mn-ea"/>
                <a:cs typeface="+mn-cs"/>
              </a:rPr>
              <a:t>i</a:t>
            </a:r>
            <a:r>
              <a:rPr kumimoji="0" lang="pl-PL" sz="1800" b="0" i="0" u="none" strike="noStrike" kern="1200" cap="none" spc="0" normalizeH="0" baseline="0" noProof="0" dirty="0" smtClean="0">
                <a:ln>
                  <a:noFill/>
                </a:ln>
                <a:solidFill>
                  <a:prstClr val="white"/>
                </a:solidFill>
                <a:effectLst/>
                <a:uLnTx/>
                <a:uFillTx/>
                <a:latin typeface="Corbel" panose="020B0503020204020204"/>
                <a:ea typeface="+mn-ea"/>
                <a:cs typeface="+mn-cs"/>
              </a:rPr>
              <a:t>nspiracje chrześcijańską nauką społeczną</a:t>
            </a:r>
            <a:endParaRPr kumimoji="0" lang="pl-P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2" name="pole tekstowe 21"/>
          <p:cNvSpPr txBox="1"/>
          <p:nvPr/>
        </p:nvSpPr>
        <p:spPr>
          <a:xfrm>
            <a:off x="8323385" y="795606"/>
            <a:ext cx="185224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white"/>
                </a:solidFill>
                <a:effectLst/>
                <a:uLnTx/>
                <a:uFillTx/>
                <a:latin typeface="Corbel" panose="020B0503020204020204"/>
                <a:ea typeface="+mn-ea"/>
                <a:cs typeface="+mn-cs"/>
              </a:rPr>
              <a:t>r</a:t>
            </a:r>
            <a:r>
              <a:rPr kumimoji="0" lang="pl-PL" sz="1800" b="0" i="0" u="none" strike="noStrike" kern="1200" cap="none" spc="0" normalizeH="0" baseline="0" noProof="0" dirty="0" smtClean="0">
                <a:ln>
                  <a:noFill/>
                </a:ln>
                <a:solidFill>
                  <a:prstClr val="white"/>
                </a:solidFill>
                <a:effectLst/>
                <a:uLnTx/>
                <a:uFillTx/>
                <a:latin typeface="Corbel" panose="020B0503020204020204"/>
                <a:ea typeface="+mn-ea"/>
                <a:cs typeface="+mn-cs"/>
              </a:rPr>
              <a:t>ewizja klasycznego liberalizmu</a:t>
            </a:r>
            <a:endParaRPr kumimoji="0" lang="pl-P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3" name="pole tekstowe 22"/>
          <p:cNvSpPr txBox="1"/>
          <p:nvPr/>
        </p:nvSpPr>
        <p:spPr>
          <a:xfrm>
            <a:off x="8678983" y="2629319"/>
            <a:ext cx="251264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white"/>
                </a:solidFill>
                <a:effectLst/>
                <a:uLnTx/>
                <a:uFillTx/>
                <a:latin typeface="Corbel" panose="020B0503020204020204"/>
                <a:ea typeface="+mn-ea"/>
                <a:cs typeface="+mn-cs"/>
              </a:rPr>
              <a:t>k</a:t>
            </a:r>
            <a:r>
              <a:rPr kumimoji="0" lang="pl-PL" sz="1800" b="0" i="0" u="none" strike="noStrike" kern="1200" cap="none" spc="0" normalizeH="0" baseline="0" noProof="0" dirty="0" smtClean="0">
                <a:ln>
                  <a:noFill/>
                </a:ln>
                <a:solidFill>
                  <a:prstClr val="white"/>
                </a:solidFill>
                <a:effectLst/>
                <a:uLnTx/>
                <a:uFillTx/>
                <a:latin typeface="Corbel" panose="020B0503020204020204"/>
                <a:ea typeface="+mn-ea"/>
                <a:cs typeface="+mn-cs"/>
              </a:rPr>
              <a:t>rytyka leseferyzmu i redukcjonistycznego indywidualizmu (atomizmu)</a:t>
            </a:r>
            <a:endParaRPr kumimoji="0" lang="pl-PL" sz="1800" b="0" i="1" u="none" strike="noStrike" kern="1200" cap="none" spc="0" normalizeH="0" baseline="0" noProof="0" dirty="0">
              <a:ln>
                <a:noFill/>
              </a:ln>
              <a:solidFill>
                <a:prstClr val="white"/>
              </a:solidFill>
              <a:effectLst/>
              <a:uLnTx/>
              <a:uFillTx/>
              <a:latin typeface="Corbel" panose="020B0503020204020204"/>
              <a:ea typeface="+mn-ea"/>
              <a:cs typeface="+mn-cs"/>
            </a:endParaRPr>
          </a:p>
        </p:txBody>
      </p:sp>
      <p:cxnSp>
        <p:nvCxnSpPr>
          <p:cNvPr id="24" name="Łącznik prosty ze strzałką 23"/>
          <p:cNvCxnSpPr/>
          <p:nvPr/>
        </p:nvCxnSpPr>
        <p:spPr>
          <a:xfrm flipV="1">
            <a:off x="4704862" y="4220309"/>
            <a:ext cx="625230" cy="116449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Łącznik prosty ze strzałką 26"/>
          <p:cNvCxnSpPr/>
          <p:nvPr/>
        </p:nvCxnSpPr>
        <p:spPr>
          <a:xfrm flipH="1">
            <a:off x="5783385" y="1104131"/>
            <a:ext cx="1954" cy="74029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Łącznik prosty ze strzałką 29"/>
          <p:cNvCxnSpPr/>
          <p:nvPr/>
        </p:nvCxnSpPr>
        <p:spPr>
          <a:xfrm flipH="1" flipV="1">
            <a:off x="6221046" y="4302367"/>
            <a:ext cx="781540" cy="11371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pole tekstowe 33"/>
          <p:cNvSpPr txBox="1"/>
          <p:nvPr/>
        </p:nvSpPr>
        <p:spPr>
          <a:xfrm>
            <a:off x="4204677" y="257812"/>
            <a:ext cx="36639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white"/>
                </a:solidFill>
                <a:effectLst/>
                <a:uLnTx/>
                <a:uFillTx/>
                <a:latin typeface="Corbel" panose="020B0503020204020204"/>
                <a:ea typeface="+mn-ea"/>
                <a:cs typeface="+mn-cs"/>
              </a:rPr>
              <a:t>r</a:t>
            </a:r>
            <a:r>
              <a:rPr kumimoji="0" lang="pl-PL" sz="1800" b="0" i="0" u="none" strike="noStrike" kern="1200" cap="none" spc="0" normalizeH="0" baseline="0" noProof="0" dirty="0" smtClean="0">
                <a:ln>
                  <a:noFill/>
                </a:ln>
                <a:solidFill>
                  <a:prstClr val="white"/>
                </a:solidFill>
                <a:effectLst/>
                <a:uLnTx/>
                <a:uFillTx/>
                <a:latin typeface="Corbel" panose="020B0503020204020204"/>
                <a:ea typeface="+mn-ea"/>
                <a:cs typeface="+mn-cs"/>
              </a:rPr>
              <a:t>eakcja na totalitaryzm (nazizm i komunizm)</a:t>
            </a:r>
            <a:endParaRPr kumimoji="0" lang="pl-P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5" name="pole tekstowe 34"/>
          <p:cNvSpPr txBox="1"/>
          <p:nvPr/>
        </p:nvSpPr>
        <p:spPr>
          <a:xfrm>
            <a:off x="3259013" y="5552896"/>
            <a:ext cx="27275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white"/>
                </a:solidFill>
                <a:effectLst/>
                <a:uLnTx/>
                <a:uFillTx/>
                <a:latin typeface="Corbel" panose="020B0503020204020204"/>
                <a:ea typeface="+mn-ea"/>
                <a:cs typeface="+mn-cs"/>
              </a:rPr>
              <a:t>k</a:t>
            </a:r>
            <a:r>
              <a:rPr kumimoji="0" lang="pl-PL" sz="1800" b="0" i="0" u="none" strike="noStrike" kern="1200" cap="none" spc="0" normalizeH="0" baseline="0" noProof="0" dirty="0" smtClean="0">
                <a:ln>
                  <a:noFill/>
                </a:ln>
                <a:solidFill>
                  <a:prstClr val="white"/>
                </a:solidFill>
                <a:effectLst/>
                <a:uLnTx/>
                <a:uFillTx/>
                <a:latin typeface="Corbel" panose="020B0503020204020204"/>
                <a:ea typeface="+mn-ea"/>
                <a:cs typeface="+mn-cs"/>
              </a:rPr>
              <a:t>rytyka industrializmu i szkoły manchesterskiej</a:t>
            </a:r>
            <a:endParaRPr kumimoji="0" lang="pl-P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6" name="pole tekstowe 35"/>
          <p:cNvSpPr txBox="1"/>
          <p:nvPr/>
        </p:nvSpPr>
        <p:spPr>
          <a:xfrm>
            <a:off x="8505092" y="4549824"/>
            <a:ext cx="18522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a:ln>
                  <a:noFill/>
                </a:ln>
                <a:solidFill>
                  <a:prstClr val="white"/>
                </a:solidFill>
                <a:effectLst/>
                <a:uLnTx/>
                <a:uFillTx/>
                <a:latin typeface="Corbel" panose="020B0503020204020204"/>
                <a:ea typeface="+mn-ea"/>
                <a:cs typeface="+mn-cs"/>
              </a:rPr>
              <a:t>k</a:t>
            </a:r>
            <a:r>
              <a:rPr kumimoji="0" lang="pl-PL" sz="1800" b="0" i="0" u="none" strike="noStrike" kern="1200" cap="none" spc="0" normalizeH="0" baseline="0" noProof="0" dirty="0" smtClean="0">
                <a:ln>
                  <a:noFill/>
                </a:ln>
                <a:solidFill>
                  <a:prstClr val="white"/>
                </a:solidFill>
                <a:effectLst/>
                <a:uLnTx/>
                <a:uFillTx/>
                <a:latin typeface="Corbel" panose="020B0503020204020204"/>
                <a:ea typeface="+mn-ea"/>
                <a:cs typeface="+mn-cs"/>
              </a:rPr>
              <a:t>rytyka kolektywizmu</a:t>
            </a:r>
            <a:endParaRPr kumimoji="0" lang="pl-P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7" name="pole tekstowe 36"/>
          <p:cNvSpPr txBox="1"/>
          <p:nvPr/>
        </p:nvSpPr>
        <p:spPr>
          <a:xfrm>
            <a:off x="7061200" y="5530374"/>
            <a:ext cx="206675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800" b="0" i="0" u="none" strike="noStrike" kern="1200" cap="none" spc="0" normalizeH="0" baseline="0" noProof="0" dirty="0" smtClean="0">
                <a:ln>
                  <a:noFill/>
                </a:ln>
                <a:solidFill>
                  <a:prstClr val="white"/>
                </a:solidFill>
                <a:effectLst/>
                <a:uLnTx/>
                <a:uFillTx/>
                <a:latin typeface="Corbel" panose="020B0503020204020204"/>
                <a:ea typeface="+mn-ea"/>
                <a:cs typeface="+mn-cs"/>
              </a:rPr>
              <a:t>krytyka jednowymiarowego materializmu  </a:t>
            </a:r>
            <a:endParaRPr kumimoji="0" lang="pl-PL" sz="18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207860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691" y="262289"/>
            <a:ext cx="10515600" cy="1149776"/>
          </a:xfrm>
        </p:spPr>
        <p:txBody>
          <a:bodyPr>
            <a:normAutofit/>
          </a:bodyPr>
          <a:lstStyle/>
          <a:p>
            <a:pPr algn="ctr"/>
            <a:r>
              <a:rPr lang="pl-PL" sz="4300" dirty="0" smtClean="0"/>
              <a:t>Reakcja na totalitaryzm i etatyzm</a:t>
            </a:r>
            <a:endParaRPr lang="pl-PL" sz="4300" dirty="0"/>
          </a:p>
        </p:txBody>
      </p:sp>
      <p:sp>
        <p:nvSpPr>
          <p:cNvPr id="5" name="Symbol zastępczy zawartości 2"/>
          <p:cNvSpPr>
            <a:spLocks noGrp="1"/>
          </p:cNvSpPr>
          <p:nvPr>
            <p:ph idx="1"/>
          </p:nvPr>
        </p:nvSpPr>
        <p:spPr>
          <a:xfrm>
            <a:off x="457200" y="3914274"/>
            <a:ext cx="11582400" cy="2727157"/>
          </a:xfrm>
        </p:spPr>
        <p:txBody>
          <a:bodyPr>
            <a:normAutofit/>
          </a:bodyPr>
          <a:lstStyle/>
          <a:p>
            <a:pPr marL="0" indent="0" algn="just">
              <a:buNone/>
            </a:pPr>
            <a:r>
              <a:rPr lang="pl-PL" sz="2600" dirty="0" smtClean="0"/>
              <a:t>„Kolektywizm oznaczał dla liberałów nowy rodzaj gospodarki, centralistycznie kierowanej, eliminującej lub co najmniej drastycznie ograniczającej wolność rynkową, zmuszającej ludzi do </a:t>
            </a:r>
            <a:r>
              <a:rPr lang="pl-PL" sz="2600" dirty="0" err="1" smtClean="0"/>
              <a:t>zachowań</a:t>
            </a:r>
            <a:r>
              <a:rPr lang="pl-PL" sz="2600" dirty="0" smtClean="0"/>
              <a:t> określanych przez państwowego planistę (…) W gruncie rzeczy dla liberałów owego kresu kolektywizm i totalitaryzm były tym samym: oznaczały odejście od wolnościowych i indywidualistycznych ideałów cywilizacji zachodniej (…).”</a:t>
            </a:r>
            <a:endParaRPr lang="pl-PL" sz="2000" dirty="0" smtClean="0"/>
          </a:p>
          <a:p>
            <a:pPr marL="0" indent="0" algn="just">
              <a:buNone/>
            </a:pPr>
            <a:r>
              <a:rPr lang="pl-PL" sz="1800" dirty="0"/>
              <a:t>R</a:t>
            </a:r>
            <a:r>
              <a:rPr lang="pl-PL" sz="1800" dirty="0" smtClean="0"/>
              <a:t>. Skarżyński, </a:t>
            </a:r>
            <a:r>
              <a:rPr lang="pl-PL" sz="1800" i="1" dirty="0" smtClean="0"/>
              <a:t>Państwo i społeczna gospodarka rynkowa</a:t>
            </a:r>
            <a:r>
              <a:rPr lang="pl-PL" sz="1800" dirty="0" smtClean="0"/>
              <a:t>, Warszawa 1994, s. 6-7.</a:t>
            </a:r>
            <a:endParaRPr lang="pl-PL" sz="1800" i="1" dirty="0"/>
          </a:p>
        </p:txBody>
      </p:sp>
      <p:pic>
        <p:nvPicPr>
          <p:cNvPr id="6" name="Obraz 5"/>
          <p:cNvPicPr>
            <a:picLocks noChangeAspect="1"/>
          </p:cNvPicPr>
          <p:nvPr/>
        </p:nvPicPr>
        <p:blipFill>
          <a:blip r:embed="rId2"/>
          <a:stretch>
            <a:fillRect/>
          </a:stretch>
        </p:blipFill>
        <p:spPr>
          <a:xfrm>
            <a:off x="611354" y="1489660"/>
            <a:ext cx="2466975" cy="1857375"/>
          </a:xfrm>
          <a:prstGeom prst="rect">
            <a:avLst/>
          </a:prstGeom>
        </p:spPr>
      </p:pic>
      <p:pic>
        <p:nvPicPr>
          <p:cNvPr id="7" name="Obraz 6"/>
          <p:cNvPicPr>
            <a:picLocks noChangeAspect="1"/>
          </p:cNvPicPr>
          <p:nvPr/>
        </p:nvPicPr>
        <p:blipFill>
          <a:blip r:embed="rId3"/>
          <a:stretch>
            <a:fillRect/>
          </a:stretch>
        </p:blipFill>
        <p:spPr>
          <a:xfrm>
            <a:off x="5014662" y="1265321"/>
            <a:ext cx="1755107" cy="2487553"/>
          </a:xfrm>
          <a:prstGeom prst="rect">
            <a:avLst/>
          </a:prstGeom>
        </p:spPr>
      </p:pic>
      <p:pic>
        <p:nvPicPr>
          <p:cNvPr id="8" name="Obraz 7"/>
          <p:cNvPicPr>
            <a:picLocks noChangeAspect="1"/>
          </p:cNvPicPr>
          <p:nvPr/>
        </p:nvPicPr>
        <p:blipFill>
          <a:blip r:embed="rId4"/>
          <a:stretch>
            <a:fillRect/>
          </a:stretch>
        </p:blipFill>
        <p:spPr>
          <a:xfrm>
            <a:off x="8592056" y="1573465"/>
            <a:ext cx="2807235" cy="1914024"/>
          </a:xfrm>
          <a:prstGeom prst="rect">
            <a:avLst/>
          </a:prstGeom>
        </p:spPr>
      </p:pic>
    </p:spTree>
    <p:extLst>
      <p:ext uri="{BB962C8B-B14F-4D97-AF65-F5344CB8AC3E}">
        <p14:creationId xmlns:p14="http://schemas.microsoft.com/office/powerpoint/2010/main" val="29200269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2"/>
          <p:cNvSpPr>
            <a:spLocks noGrp="1"/>
          </p:cNvSpPr>
          <p:nvPr>
            <p:ph idx="1"/>
          </p:nvPr>
        </p:nvSpPr>
        <p:spPr>
          <a:xfrm>
            <a:off x="344906" y="2943725"/>
            <a:ext cx="11582400" cy="4178969"/>
          </a:xfrm>
        </p:spPr>
        <p:txBody>
          <a:bodyPr>
            <a:normAutofit lnSpcReduction="10000"/>
          </a:bodyPr>
          <a:lstStyle/>
          <a:p>
            <a:pPr marL="0" indent="0" algn="just">
              <a:buNone/>
            </a:pPr>
            <a:r>
              <a:rPr lang="pl-PL" sz="2600" dirty="0" smtClean="0"/>
              <a:t>„</a:t>
            </a:r>
            <a:r>
              <a:rPr lang="pl-PL" sz="2600" dirty="0"/>
              <a:t>W latach 1933–1936 PNB Niemiec wzrastał w rocznym tempie 9,5%, </a:t>
            </a:r>
            <a:r>
              <a:rPr lang="pl-PL" sz="2600" dirty="0" smtClean="0"/>
              <a:t>produkcja 17</a:t>
            </a:r>
            <a:r>
              <a:rPr lang="pl-PL" sz="2600" dirty="0"/>
              <a:t>%, zaś bezrobocie spadło z 6 mln do 1 </a:t>
            </a:r>
            <a:r>
              <a:rPr lang="pl-PL" sz="2600" dirty="0" smtClean="0"/>
              <a:t>mln. </a:t>
            </a:r>
            <a:r>
              <a:rPr lang="pl-PL" sz="2600" dirty="0"/>
              <a:t>Na czym polegał „nazistowski </a:t>
            </a:r>
            <a:r>
              <a:rPr lang="pl-PL" sz="2600" dirty="0" smtClean="0"/>
              <a:t>cud gospodarczy”? </a:t>
            </a:r>
            <a:r>
              <a:rPr lang="pl-PL" sz="2600" dirty="0"/>
              <a:t>(…) Charakterystycznymi cechami filozofii nazistowskiej </a:t>
            </a:r>
            <a:r>
              <a:rPr lang="pl-PL" sz="2600" dirty="0" smtClean="0"/>
              <a:t>była niechęć </a:t>
            </a:r>
            <a:r>
              <a:rPr lang="pl-PL" sz="2600" dirty="0"/>
              <a:t>do gospodarki wolnorynkowej, demokracji politycznej i związków zawodowych. Nacisk kładziono na dyscyplinę </a:t>
            </a:r>
            <a:r>
              <a:rPr lang="pl-PL" sz="2600" dirty="0" smtClean="0"/>
              <a:t>i jedność </a:t>
            </a:r>
            <a:r>
              <a:rPr lang="pl-PL" sz="2600" dirty="0"/>
              <a:t>wszystkich obywateli, usiłując w </a:t>
            </a:r>
            <a:r>
              <a:rPr lang="pl-PL" sz="2600" dirty="0" smtClean="0"/>
              <a:t>ten sposób </a:t>
            </a:r>
            <a:r>
              <a:rPr lang="pl-PL" sz="2600" dirty="0"/>
              <a:t>wyeliminować antagonizm między pracą a kierownictwem (kapitałem). </a:t>
            </a:r>
            <a:r>
              <a:rPr lang="pl-PL" sz="2600" dirty="0" smtClean="0"/>
              <a:t>Cele ekonomiczne </a:t>
            </a:r>
            <a:r>
              <a:rPr lang="pl-PL" sz="2600" dirty="0"/>
              <a:t>miały być definiowane przez przywódcę, a nie wynikać z </a:t>
            </a:r>
            <a:r>
              <a:rPr lang="pl-PL" sz="2600" dirty="0" smtClean="0"/>
              <a:t>interesów indywidualnych </a:t>
            </a:r>
            <a:r>
              <a:rPr lang="pl-PL" sz="2600" dirty="0"/>
              <a:t>wytwórców czy konsumentów. Organizacja karteli miała </a:t>
            </a:r>
            <a:r>
              <a:rPr lang="pl-PL" sz="2600" dirty="0" smtClean="0"/>
              <a:t>zapewnić efektywność </a:t>
            </a:r>
            <a:r>
              <a:rPr lang="pl-PL" sz="2600" dirty="0"/>
              <a:t>i wyeliminowanie powielania mocy wytwórczych, będących szkodliwymi skutkami konkurencji</a:t>
            </a:r>
            <a:r>
              <a:rPr lang="pl-PL" sz="2600" dirty="0" smtClean="0"/>
              <a:t>. (…)</a:t>
            </a:r>
          </a:p>
          <a:p>
            <a:pPr marL="0" indent="0" algn="just">
              <a:buNone/>
            </a:pPr>
            <a:r>
              <a:rPr lang="pl-PL" sz="1800" dirty="0" smtClean="0"/>
              <a:t>C. </a:t>
            </a:r>
            <a:r>
              <a:rPr lang="pl-PL" sz="1800" dirty="0" err="1" smtClean="0"/>
              <a:t>Martysz</a:t>
            </a:r>
            <a:r>
              <a:rPr lang="pl-PL" sz="1800" dirty="0" smtClean="0"/>
              <a:t>, </a:t>
            </a:r>
            <a:r>
              <a:rPr lang="pl-PL" sz="1800" i="1" dirty="0"/>
              <a:t>Gospodarczy cud Trzeciej </a:t>
            </a:r>
            <a:r>
              <a:rPr lang="pl-PL" sz="1800" i="1" dirty="0" smtClean="0"/>
              <a:t>Rzeszy – </a:t>
            </a:r>
            <a:r>
              <a:rPr lang="pl-PL" sz="1800" i="1" dirty="0"/>
              <a:t>prawda czy mit?</a:t>
            </a:r>
            <a:r>
              <a:rPr lang="pl-PL" sz="1800" dirty="0"/>
              <a:t>, Studia i Prace Kolegium Zarządzania i </a:t>
            </a:r>
            <a:r>
              <a:rPr lang="pl-PL" sz="1800" dirty="0" smtClean="0"/>
              <a:t>Finansów 127/2013, s. 10 i n.</a:t>
            </a:r>
            <a:endParaRPr lang="pl-PL" sz="1800" i="1" dirty="0"/>
          </a:p>
        </p:txBody>
      </p:sp>
      <p:pic>
        <p:nvPicPr>
          <p:cNvPr id="4" name="Obraz 3"/>
          <p:cNvPicPr>
            <a:picLocks noChangeAspect="1"/>
          </p:cNvPicPr>
          <p:nvPr/>
        </p:nvPicPr>
        <p:blipFill>
          <a:blip r:embed="rId2"/>
          <a:stretch>
            <a:fillRect/>
          </a:stretch>
        </p:blipFill>
        <p:spPr>
          <a:xfrm>
            <a:off x="8580522" y="149160"/>
            <a:ext cx="3346784" cy="2794565"/>
          </a:xfrm>
          <a:prstGeom prst="rect">
            <a:avLst/>
          </a:prstGeom>
        </p:spPr>
      </p:pic>
    </p:spTree>
    <p:extLst>
      <p:ext uri="{BB962C8B-B14F-4D97-AF65-F5344CB8AC3E}">
        <p14:creationId xmlns:p14="http://schemas.microsoft.com/office/powerpoint/2010/main" val="1589079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2"/>
          <p:cNvSpPr>
            <a:spLocks noGrp="1"/>
          </p:cNvSpPr>
          <p:nvPr>
            <p:ph idx="1"/>
          </p:nvPr>
        </p:nvSpPr>
        <p:spPr>
          <a:xfrm>
            <a:off x="328862" y="3553326"/>
            <a:ext cx="11582400" cy="3208422"/>
          </a:xfrm>
        </p:spPr>
        <p:txBody>
          <a:bodyPr>
            <a:normAutofit fontScale="92500" lnSpcReduction="10000"/>
          </a:bodyPr>
          <a:lstStyle/>
          <a:p>
            <a:pPr marL="0" indent="0" algn="just">
              <a:buNone/>
            </a:pPr>
            <a:r>
              <a:rPr lang="pl-PL" sz="2600" dirty="0" smtClean="0"/>
              <a:t>„W </a:t>
            </a:r>
            <a:r>
              <a:rPr lang="pl-PL" sz="2600" dirty="0"/>
              <a:t>1933 r. przyjęty został plan czteroletni, którego podstawowe założenia obejmowały: wzrost zatrudnienia oraz stymulowanie globalnego popytu przez </a:t>
            </a:r>
            <a:r>
              <a:rPr lang="pl-PL" sz="2600" dirty="0" smtClean="0"/>
              <a:t>ambitny plan </a:t>
            </a:r>
            <a:r>
              <a:rPr lang="pl-PL" sz="2600" dirty="0"/>
              <a:t>robót publicznych, osiągnięcie samowystarczalności w zakresie </a:t>
            </a:r>
            <a:r>
              <a:rPr lang="pl-PL" sz="2600" dirty="0" smtClean="0"/>
              <a:t>niektórych surowców</a:t>
            </a:r>
            <a:r>
              <a:rPr lang="pl-PL" sz="2600" dirty="0"/>
              <a:t>, ekspansję ekonomiczną, państwową kontrolę systemu bankowego, państwową kontrolę podziału i konsumpcji, a także wprowadzenie ostrych </a:t>
            </a:r>
            <a:r>
              <a:rPr lang="pl-PL" sz="2600" dirty="0" smtClean="0"/>
              <a:t>ograniczeń ruchliwości </a:t>
            </a:r>
            <a:r>
              <a:rPr lang="pl-PL" sz="2600" dirty="0"/>
              <a:t>robotników rolnych i przemysłowych</a:t>
            </a:r>
            <a:r>
              <a:rPr lang="pl-PL" sz="2600" dirty="0" smtClean="0"/>
              <a:t>. (…)</a:t>
            </a:r>
          </a:p>
          <a:p>
            <a:pPr marL="0" indent="0" algn="just">
              <a:buNone/>
            </a:pPr>
            <a:r>
              <a:rPr lang="pl-PL" sz="2600" dirty="0" smtClean="0"/>
              <a:t>Przedsiębiorców </a:t>
            </a:r>
            <a:r>
              <a:rPr lang="pl-PL" sz="2600" dirty="0"/>
              <a:t>wspierano przez atrakcyjne kredyty i subsydia, </a:t>
            </a:r>
            <a:r>
              <a:rPr lang="pl-PL" sz="2600" dirty="0" smtClean="0"/>
              <a:t>namawiając ich </a:t>
            </a:r>
            <a:r>
              <a:rPr lang="pl-PL" sz="2600" dirty="0"/>
              <a:t>jednocześnie do tworzenia nowych miejsc pracy, likwidacji nadgodzin i prowadzenia polityki opartej na ponownym zatrudnieniu.”</a:t>
            </a:r>
            <a:endParaRPr lang="pl-PL" sz="2000" dirty="0" smtClean="0"/>
          </a:p>
          <a:p>
            <a:pPr marL="0" indent="0" algn="just">
              <a:buNone/>
            </a:pPr>
            <a:r>
              <a:rPr lang="pl-PL" sz="1800" dirty="0" smtClean="0"/>
              <a:t>C. </a:t>
            </a:r>
            <a:r>
              <a:rPr lang="pl-PL" sz="1800" dirty="0" err="1" smtClean="0"/>
              <a:t>Martysz</a:t>
            </a:r>
            <a:r>
              <a:rPr lang="pl-PL" sz="1800" dirty="0" smtClean="0"/>
              <a:t>, </a:t>
            </a:r>
            <a:r>
              <a:rPr lang="pl-PL" sz="1800" i="1" dirty="0"/>
              <a:t>Gospodarczy cud Trzeciej </a:t>
            </a:r>
            <a:r>
              <a:rPr lang="pl-PL" sz="1800" i="1" dirty="0" smtClean="0"/>
              <a:t>Rzeszy – </a:t>
            </a:r>
            <a:r>
              <a:rPr lang="pl-PL" sz="1800" i="1" dirty="0"/>
              <a:t>prawda czy mit?</a:t>
            </a:r>
            <a:r>
              <a:rPr lang="pl-PL" sz="1800" dirty="0"/>
              <a:t>, Studia i Prace Kolegium Zarządzania i </a:t>
            </a:r>
            <a:r>
              <a:rPr lang="pl-PL" sz="1800" dirty="0" smtClean="0"/>
              <a:t>Finansów 127/2013, s. 10 i n.</a:t>
            </a:r>
            <a:endParaRPr lang="pl-PL" sz="1800" i="1" dirty="0"/>
          </a:p>
        </p:txBody>
      </p:sp>
      <p:pic>
        <p:nvPicPr>
          <p:cNvPr id="2" name="Obraz 1"/>
          <p:cNvPicPr>
            <a:picLocks noChangeAspect="1"/>
          </p:cNvPicPr>
          <p:nvPr/>
        </p:nvPicPr>
        <p:blipFill>
          <a:blip r:embed="rId2"/>
          <a:stretch>
            <a:fillRect/>
          </a:stretch>
        </p:blipFill>
        <p:spPr>
          <a:xfrm>
            <a:off x="6666093" y="114300"/>
            <a:ext cx="5132875" cy="3439026"/>
          </a:xfrm>
          <a:prstGeom prst="rect">
            <a:avLst/>
          </a:prstGeom>
        </p:spPr>
      </p:pic>
    </p:spTree>
    <p:extLst>
      <p:ext uri="{BB962C8B-B14F-4D97-AF65-F5344CB8AC3E}">
        <p14:creationId xmlns:p14="http://schemas.microsoft.com/office/powerpoint/2010/main" val="33248453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2"/>
          <p:cNvSpPr>
            <a:spLocks noGrp="1"/>
          </p:cNvSpPr>
          <p:nvPr>
            <p:ph idx="1"/>
          </p:nvPr>
        </p:nvSpPr>
        <p:spPr>
          <a:xfrm>
            <a:off x="320841" y="4315325"/>
            <a:ext cx="11582400" cy="2542675"/>
          </a:xfrm>
        </p:spPr>
        <p:txBody>
          <a:bodyPr>
            <a:normAutofit/>
          </a:bodyPr>
          <a:lstStyle/>
          <a:p>
            <a:pPr marL="0" indent="0" algn="just">
              <a:buNone/>
            </a:pPr>
            <a:r>
              <a:rPr lang="pl-PL" sz="2600" dirty="0"/>
              <a:t>„Po roku 1936, kiedy to przygotowania do wojny weszły w ostateczną fazę, ze </a:t>
            </a:r>
            <a:r>
              <a:rPr lang="pl-PL" sz="2600" dirty="0" smtClean="0"/>
              <a:t>względu na </a:t>
            </a:r>
            <a:r>
              <a:rPr lang="pl-PL" sz="2600" dirty="0"/>
              <a:t>wyczerpywanie się wolnej siły roboczej i zmiany w branżowej strukturze zatrudnienia, władze wprowadziły obowiązek pracy. Pracownicy nie mogli wtedy odejść z </a:t>
            </a:r>
            <a:r>
              <a:rPr lang="pl-PL" sz="2600" dirty="0" smtClean="0"/>
              <a:t>pracy bez </a:t>
            </a:r>
            <a:r>
              <a:rPr lang="pl-PL" sz="2600" dirty="0"/>
              <a:t>zezwolenia swojego pracodawcy, co przypominało powrót do czasów </a:t>
            </a:r>
            <a:r>
              <a:rPr lang="pl-PL" sz="2600" dirty="0" smtClean="0"/>
              <a:t>feudalizmu.”</a:t>
            </a:r>
            <a:endParaRPr lang="pl-PL" sz="2000" dirty="0" smtClean="0"/>
          </a:p>
          <a:p>
            <a:pPr marL="0" indent="0" algn="just">
              <a:buNone/>
            </a:pPr>
            <a:r>
              <a:rPr lang="pl-PL" sz="1800" dirty="0" smtClean="0"/>
              <a:t>C. </a:t>
            </a:r>
            <a:r>
              <a:rPr lang="pl-PL" sz="1800" dirty="0" err="1" smtClean="0"/>
              <a:t>Martysz</a:t>
            </a:r>
            <a:r>
              <a:rPr lang="pl-PL" sz="1800" dirty="0" smtClean="0"/>
              <a:t>, </a:t>
            </a:r>
            <a:r>
              <a:rPr lang="pl-PL" sz="1800" i="1" dirty="0"/>
              <a:t>Gospodarczy cud Trzeciej </a:t>
            </a:r>
            <a:r>
              <a:rPr lang="pl-PL" sz="1800" i="1" dirty="0" smtClean="0"/>
              <a:t>Rzeszy – </a:t>
            </a:r>
            <a:r>
              <a:rPr lang="pl-PL" sz="1800" i="1" dirty="0"/>
              <a:t>prawda czy mit?</a:t>
            </a:r>
            <a:r>
              <a:rPr lang="pl-PL" sz="1800" dirty="0"/>
              <a:t>, Studia i Prace Kolegium Zarządzania i </a:t>
            </a:r>
            <a:r>
              <a:rPr lang="pl-PL" sz="1800" dirty="0" smtClean="0"/>
              <a:t>Finansów 127/2013, s. 17.</a:t>
            </a:r>
            <a:endParaRPr lang="pl-PL" sz="1800" i="1" dirty="0"/>
          </a:p>
        </p:txBody>
      </p:sp>
      <p:pic>
        <p:nvPicPr>
          <p:cNvPr id="3" name="Obraz 2"/>
          <p:cNvPicPr>
            <a:picLocks noChangeAspect="1"/>
          </p:cNvPicPr>
          <p:nvPr/>
        </p:nvPicPr>
        <p:blipFill>
          <a:blip r:embed="rId2"/>
          <a:stretch>
            <a:fillRect/>
          </a:stretch>
        </p:blipFill>
        <p:spPr>
          <a:xfrm>
            <a:off x="208944" y="25816"/>
            <a:ext cx="6677130" cy="4289509"/>
          </a:xfrm>
          <a:prstGeom prst="rect">
            <a:avLst/>
          </a:prstGeom>
        </p:spPr>
      </p:pic>
    </p:spTree>
    <p:extLst>
      <p:ext uri="{BB962C8B-B14F-4D97-AF65-F5344CB8AC3E}">
        <p14:creationId xmlns:p14="http://schemas.microsoft.com/office/powerpoint/2010/main" val="9738989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az 1"/>
          <p:cNvPicPr>
            <a:picLocks noChangeAspect="1"/>
          </p:cNvPicPr>
          <p:nvPr/>
        </p:nvPicPr>
        <p:blipFill>
          <a:blip r:embed="rId2"/>
          <a:stretch>
            <a:fillRect/>
          </a:stretch>
        </p:blipFill>
        <p:spPr>
          <a:xfrm>
            <a:off x="7536781" y="192505"/>
            <a:ext cx="4286250" cy="3200400"/>
          </a:xfrm>
          <a:prstGeom prst="rect">
            <a:avLst/>
          </a:prstGeom>
        </p:spPr>
      </p:pic>
      <p:sp>
        <p:nvSpPr>
          <p:cNvPr id="5" name="Symbol zastępczy zawartości 2"/>
          <p:cNvSpPr>
            <a:spLocks noGrp="1"/>
          </p:cNvSpPr>
          <p:nvPr>
            <p:ph idx="1"/>
          </p:nvPr>
        </p:nvSpPr>
        <p:spPr>
          <a:xfrm>
            <a:off x="240631" y="2735178"/>
            <a:ext cx="11582400" cy="3785938"/>
          </a:xfrm>
        </p:spPr>
        <p:txBody>
          <a:bodyPr>
            <a:normAutofit fontScale="92500" lnSpcReduction="20000"/>
          </a:bodyPr>
          <a:lstStyle/>
          <a:p>
            <a:pPr marL="0" indent="0" algn="just">
              <a:buNone/>
            </a:pPr>
            <a:r>
              <a:rPr lang="pl-PL" sz="2600" dirty="0"/>
              <a:t>„Wśród faszystowskich reform gospodarczych </a:t>
            </a:r>
            <a:r>
              <a:rPr lang="pl-PL" sz="2600" dirty="0" smtClean="0"/>
              <a:t>największe znaczenie </a:t>
            </a:r>
            <a:r>
              <a:rPr lang="pl-PL" sz="2600" dirty="0"/>
              <a:t>ma ustawa syndykalistyczna z 3 kwietnia 1926 r. (…) Przedstawia bowiem pierwszą próbę zasadniczego rozwiązania </a:t>
            </a:r>
            <a:r>
              <a:rPr lang="pl-PL" sz="2600" dirty="0" err="1"/>
              <a:t>kwestji</a:t>
            </a:r>
            <a:r>
              <a:rPr lang="pl-PL" sz="2600" dirty="0"/>
              <a:t> robotniczej oraz stałego </a:t>
            </a:r>
            <a:r>
              <a:rPr lang="pl-PL" sz="2600" dirty="0" smtClean="0"/>
              <a:t>uregulowania wzajemnego </a:t>
            </a:r>
            <a:r>
              <a:rPr lang="pl-PL" sz="2600" dirty="0"/>
              <a:t>stosunku pomiędzy kapitałem a pracą (…). Syndykalizm faszystowski — powiedział Mussolini </a:t>
            </a:r>
            <a:r>
              <a:rPr lang="pl-PL" sz="2600" dirty="0" smtClean="0"/>
              <a:t>przy omawianiu </a:t>
            </a:r>
            <a:r>
              <a:rPr lang="pl-PL" sz="2600" dirty="0"/>
              <a:t>ustawy w parlamencie — różni się od syndykalizmu czerwonego w tym punkcie zasadniczym, że nie </a:t>
            </a:r>
            <a:r>
              <a:rPr lang="pl-PL" sz="2600" dirty="0" smtClean="0"/>
              <a:t>dąży do </a:t>
            </a:r>
            <a:r>
              <a:rPr lang="pl-PL" sz="2600" dirty="0"/>
              <a:t>zniesienia prawa własności. Dąży on do </a:t>
            </a:r>
            <a:r>
              <a:rPr lang="pl-PL" sz="2600" dirty="0" smtClean="0"/>
              <a:t>współdziałania kapitału </a:t>
            </a:r>
            <a:r>
              <a:rPr lang="pl-PL" sz="2600" dirty="0"/>
              <a:t>i pracy w procesie produkcyjnym, w celu spotęgowania samej produkcji</a:t>
            </a:r>
            <a:r>
              <a:rPr lang="pl-PL" sz="2600" dirty="0" smtClean="0"/>
              <a:t>. (…)</a:t>
            </a:r>
          </a:p>
          <a:p>
            <a:pPr marL="0" indent="0" algn="just">
              <a:buNone/>
            </a:pPr>
            <a:r>
              <a:rPr lang="pl-PL" sz="2600" dirty="0" err="1"/>
              <a:t>Możnaby</a:t>
            </a:r>
            <a:r>
              <a:rPr lang="pl-PL" sz="2600" dirty="0"/>
              <a:t> powiedzieć, że prawo syndykalistyczne </a:t>
            </a:r>
            <a:r>
              <a:rPr lang="pl-PL" sz="2600" dirty="0" smtClean="0"/>
              <a:t>włoskie opiera </a:t>
            </a:r>
            <a:r>
              <a:rPr lang="pl-PL" sz="2600" dirty="0"/>
              <a:t>się na czterech zasadach przewodnich: 1) zasada jedności syndykatu, 2) zasada umów zbiorowych, 3) </a:t>
            </a:r>
            <a:r>
              <a:rPr lang="pl-PL" sz="2600" dirty="0" smtClean="0"/>
              <a:t>ustanowienie trybunałów </a:t>
            </a:r>
            <a:r>
              <a:rPr lang="pl-PL" sz="2600" dirty="0"/>
              <a:t>pracy z orzecznictwem </a:t>
            </a:r>
            <a:r>
              <a:rPr lang="pl-PL" sz="2600" dirty="0" err="1"/>
              <a:t>obowiązującem</a:t>
            </a:r>
            <a:r>
              <a:rPr lang="pl-PL" sz="2600" dirty="0"/>
              <a:t>, 4) </a:t>
            </a:r>
            <a:r>
              <a:rPr lang="pl-PL" sz="2600" dirty="0" smtClean="0"/>
              <a:t>zakaz strajków </a:t>
            </a:r>
            <a:r>
              <a:rPr lang="pl-PL" sz="2600" dirty="0"/>
              <a:t>i lokautów, które uznano za przestępstwa. ”</a:t>
            </a:r>
            <a:endParaRPr lang="pl-PL" sz="2000" dirty="0" smtClean="0"/>
          </a:p>
          <a:p>
            <a:pPr marL="0" indent="0" algn="just">
              <a:buNone/>
            </a:pPr>
            <a:r>
              <a:rPr lang="pl-PL" sz="1800" dirty="0" smtClean="0"/>
              <a:t>A. </a:t>
            </a:r>
            <a:r>
              <a:rPr lang="pl-PL" sz="1800" dirty="0" err="1" smtClean="0"/>
              <a:t>Peretiatkowicz</a:t>
            </a:r>
            <a:r>
              <a:rPr lang="pl-PL" sz="1800" dirty="0" smtClean="0"/>
              <a:t>, </a:t>
            </a:r>
            <a:r>
              <a:rPr lang="pl-PL" sz="1800" i="1" dirty="0" smtClean="0"/>
              <a:t>Państwo faszystowskie (bilans rządów pięcioletnich0</a:t>
            </a:r>
            <a:r>
              <a:rPr lang="pl-PL" sz="1800" dirty="0" smtClean="0"/>
              <a:t>, Ruch Prawniczy, Ekonomiczny i Socjologiczny, 7/1927, s. 217-218.</a:t>
            </a:r>
            <a:endParaRPr lang="pl-PL" sz="1800" i="1" dirty="0"/>
          </a:p>
        </p:txBody>
      </p:sp>
    </p:spTree>
    <p:extLst>
      <p:ext uri="{BB962C8B-B14F-4D97-AF65-F5344CB8AC3E}">
        <p14:creationId xmlns:p14="http://schemas.microsoft.com/office/powerpoint/2010/main" val="55409897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2"/>
          <p:cNvSpPr>
            <a:spLocks noGrp="1"/>
          </p:cNvSpPr>
          <p:nvPr>
            <p:ph idx="1"/>
          </p:nvPr>
        </p:nvSpPr>
        <p:spPr>
          <a:xfrm>
            <a:off x="240631" y="3392904"/>
            <a:ext cx="11582400" cy="3128211"/>
          </a:xfrm>
        </p:spPr>
        <p:txBody>
          <a:bodyPr>
            <a:normAutofit/>
          </a:bodyPr>
          <a:lstStyle/>
          <a:p>
            <a:pPr marL="0" indent="0" algn="just">
              <a:buNone/>
            </a:pPr>
            <a:r>
              <a:rPr lang="pl-PL" sz="2600" dirty="0" smtClean="0"/>
              <a:t>„Faszyzm wydobywa z gruzów doktryn liberalnych, demokratycznych i socjalistycznych te pierwiastki, które mają jeszcze wartość życiową (…)</a:t>
            </a:r>
          </a:p>
          <a:p>
            <a:pPr marL="0" indent="0" algn="just">
              <a:buNone/>
            </a:pPr>
            <a:r>
              <a:rPr lang="pl-PL" sz="2600" dirty="0" smtClean="0"/>
              <a:t>Faszyzm chce państwa silnego, organicznego i spoczywającego równocześnie na szerokiej podstawie ludowej. Państwo faszystowskie zgarnęło też z powrotem dla siebie dziedzinę gospodarki i poprzez instytucje kooperatywne, społeczne i wychowawcze przezeń stworzone, zmysł państwa dociera aż do </a:t>
            </a:r>
            <a:r>
              <a:rPr lang="pl-PL" sz="2600" dirty="0" smtClean="0"/>
              <a:t>najdalszych </a:t>
            </a:r>
            <a:r>
              <a:rPr lang="pl-PL" sz="2600" dirty="0" err="1" smtClean="0"/>
              <a:t>odgałęzień</a:t>
            </a:r>
            <a:r>
              <a:rPr lang="pl-PL" sz="2600" dirty="0" smtClean="0"/>
              <a:t>.”</a:t>
            </a:r>
            <a:endParaRPr lang="pl-PL" sz="2000" dirty="0" smtClean="0"/>
          </a:p>
          <a:p>
            <a:pPr marL="0" indent="0" algn="just">
              <a:buNone/>
            </a:pPr>
            <a:r>
              <a:rPr lang="pl-PL" sz="1800" dirty="0" smtClean="0"/>
              <a:t>B. Mussolini, </a:t>
            </a:r>
            <a:r>
              <a:rPr lang="pl-PL" sz="1800" i="1" dirty="0" smtClean="0"/>
              <a:t>Doktryna faszyzmu</a:t>
            </a:r>
            <a:r>
              <a:rPr lang="pl-PL" sz="1800" dirty="0" smtClean="0"/>
              <a:t>, Lwów 1935, s. 30-31.</a:t>
            </a:r>
            <a:endParaRPr lang="pl-PL" sz="1800" i="1" dirty="0"/>
          </a:p>
        </p:txBody>
      </p:sp>
      <p:pic>
        <p:nvPicPr>
          <p:cNvPr id="3" name="Obraz 2"/>
          <p:cNvPicPr>
            <a:picLocks noChangeAspect="1"/>
          </p:cNvPicPr>
          <p:nvPr/>
        </p:nvPicPr>
        <p:blipFill>
          <a:blip r:embed="rId2"/>
          <a:stretch>
            <a:fillRect/>
          </a:stretch>
        </p:blipFill>
        <p:spPr>
          <a:xfrm>
            <a:off x="9544001" y="307510"/>
            <a:ext cx="2032711" cy="2780595"/>
          </a:xfrm>
          <a:prstGeom prst="rect">
            <a:avLst/>
          </a:prstGeom>
        </p:spPr>
      </p:pic>
    </p:spTree>
    <p:extLst>
      <p:ext uri="{BB962C8B-B14F-4D97-AF65-F5344CB8AC3E}">
        <p14:creationId xmlns:p14="http://schemas.microsoft.com/office/powerpoint/2010/main" val="14575467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691" y="559068"/>
            <a:ext cx="10515600" cy="1005037"/>
          </a:xfrm>
        </p:spPr>
        <p:txBody>
          <a:bodyPr>
            <a:normAutofit/>
          </a:bodyPr>
          <a:lstStyle/>
          <a:p>
            <a:pPr algn="ctr"/>
            <a:r>
              <a:rPr lang="pl-PL" sz="4300" dirty="0" smtClean="0"/>
              <a:t>Rewizja klasycznego liberalizmu</a:t>
            </a:r>
            <a:endParaRPr lang="pl-PL" sz="4300" dirty="0"/>
          </a:p>
        </p:txBody>
      </p:sp>
      <p:pic>
        <p:nvPicPr>
          <p:cNvPr id="5" name="Obraz 4"/>
          <p:cNvPicPr>
            <a:picLocks noChangeAspect="1"/>
          </p:cNvPicPr>
          <p:nvPr/>
        </p:nvPicPr>
        <p:blipFill>
          <a:blip r:embed="rId2"/>
          <a:stretch>
            <a:fillRect/>
          </a:stretch>
        </p:blipFill>
        <p:spPr>
          <a:xfrm>
            <a:off x="592806" y="2168943"/>
            <a:ext cx="2383087" cy="2747962"/>
          </a:xfrm>
          <a:prstGeom prst="rect">
            <a:avLst/>
          </a:prstGeom>
        </p:spPr>
      </p:pic>
      <p:pic>
        <p:nvPicPr>
          <p:cNvPr id="6" name="Obraz 5"/>
          <p:cNvPicPr>
            <a:picLocks noChangeAspect="1"/>
          </p:cNvPicPr>
          <p:nvPr/>
        </p:nvPicPr>
        <p:blipFill>
          <a:blip r:embed="rId3"/>
          <a:stretch>
            <a:fillRect/>
          </a:stretch>
        </p:blipFill>
        <p:spPr>
          <a:xfrm>
            <a:off x="4828924" y="2078204"/>
            <a:ext cx="2316969" cy="2999122"/>
          </a:xfrm>
          <a:prstGeom prst="rect">
            <a:avLst/>
          </a:prstGeom>
        </p:spPr>
      </p:pic>
      <p:pic>
        <p:nvPicPr>
          <p:cNvPr id="7" name="Obraz 6"/>
          <p:cNvPicPr>
            <a:picLocks noChangeAspect="1"/>
          </p:cNvPicPr>
          <p:nvPr/>
        </p:nvPicPr>
        <p:blipFill>
          <a:blip r:embed="rId4"/>
          <a:stretch>
            <a:fillRect/>
          </a:stretch>
        </p:blipFill>
        <p:spPr>
          <a:xfrm>
            <a:off x="8777622" y="2112294"/>
            <a:ext cx="2362115" cy="2965032"/>
          </a:xfrm>
          <a:prstGeom prst="rect">
            <a:avLst/>
          </a:prstGeom>
        </p:spPr>
      </p:pic>
      <p:sp>
        <p:nvSpPr>
          <p:cNvPr id="8" name="Prostokąt 7"/>
          <p:cNvSpPr/>
          <p:nvPr/>
        </p:nvSpPr>
        <p:spPr>
          <a:xfrm>
            <a:off x="584020" y="5152411"/>
            <a:ext cx="264168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0" i="0" u="none" strike="noStrike" kern="1200" cap="none" spc="0" normalizeH="0" baseline="0" noProof="0" dirty="0" smtClean="0">
                <a:ln>
                  <a:noFill/>
                </a:ln>
                <a:solidFill>
                  <a:prstClr val="white"/>
                </a:solidFill>
                <a:effectLst/>
                <a:uLnTx/>
                <a:uFillTx/>
                <a:latin typeface="Corbel" panose="020B0503020204020204"/>
                <a:ea typeface="+mn-ea"/>
                <a:cs typeface="+mn-cs"/>
              </a:rPr>
              <a:t>John </a:t>
            </a:r>
            <a:r>
              <a:rPr kumimoji="0" lang="pl-PL" sz="2000" b="0" i="0" u="none" strike="noStrike" kern="1200" cap="none" spc="0" normalizeH="0" baseline="0" noProof="0" dirty="0" err="1" smtClean="0">
                <a:ln>
                  <a:noFill/>
                </a:ln>
                <a:solidFill>
                  <a:prstClr val="white"/>
                </a:solidFill>
                <a:effectLst/>
                <a:uLnTx/>
                <a:uFillTx/>
                <a:latin typeface="Corbel" panose="020B0503020204020204"/>
                <a:ea typeface="+mn-ea"/>
                <a:cs typeface="+mn-cs"/>
              </a:rPr>
              <a:t>Locke</a:t>
            </a:r>
            <a:r>
              <a:rPr kumimoji="0" lang="pl-PL" sz="2000" b="0" i="0" u="none" strike="noStrike" kern="1200" cap="none" spc="0" normalizeH="0" baseline="0" noProof="0" dirty="0" smtClean="0">
                <a:ln>
                  <a:noFill/>
                </a:ln>
                <a:solidFill>
                  <a:prstClr val="white"/>
                </a:solidFill>
                <a:effectLst/>
                <a:uLnTx/>
                <a:uFillTx/>
                <a:latin typeface="Corbel" panose="020B0503020204020204"/>
                <a:ea typeface="+mn-ea"/>
                <a:cs typeface="+mn-cs"/>
              </a:rPr>
              <a:t> (1632-1704)</a:t>
            </a:r>
            <a:endParaRPr kumimoji="0" lang="pl-PL" sz="2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9" name="Prostokąt 8"/>
          <p:cNvSpPr/>
          <p:nvPr/>
        </p:nvSpPr>
        <p:spPr>
          <a:xfrm>
            <a:off x="4828924" y="5321760"/>
            <a:ext cx="273991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0" i="0" u="none" strike="noStrike" kern="1200" cap="none" spc="0" normalizeH="0" baseline="0" noProof="0" dirty="0" smtClean="0">
                <a:ln>
                  <a:noFill/>
                </a:ln>
                <a:solidFill>
                  <a:prstClr val="white"/>
                </a:solidFill>
                <a:effectLst/>
                <a:uLnTx/>
                <a:uFillTx/>
                <a:latin typeface="Corbel" panose="020B0503020204020204"/>
                <a:ea typeface="+mn-ea"/>
                <a:cs typeface="+mn-cs"/>
              </a:rPr>
              <a:t>Adam </a:t>
            </a:r>
            <a:r>
              <a:rPr kumimoji="0" lang="pl-PL" sz="2000" b="0" i="0" u="none" strike="noStrike" kern="1200" cap="none" spc="0" normalizeH="0" baseline="0" noProof="0" dirty="0" err="1" smtClean="0">
                <a:ln>
                  <a:noFill/>
                </a:ln>
                <a:solidFill>
                  <a:prstClr val="white"/>
                </a:solidFill>
                <a:effectLst/>
                <a:uLnTx/>
                <a:uFillTx/>
                <a:latin typeface="Corbel" panose="020B0503020204020204"/>
                <a:ea typeface="+mn-ea"/>
                <a:cs typeface="+mn-cs"/>
              </a:rPr>
              <a:t>Smith</a:t>
            </a:r>
            <a:r>
              <a:rPr kumimoji="0" lang="pl-PL" sz="2000" b="0" i="0" u="none" strike="noStrike" kern="1200" cap="none" spc="0" normalizeH="0" baseline="0" noProof="0" dirty="0" smtClean="0">
                <a:ln>
                  <a:noFill/>
                </a:ln>
                <a:solidFill>
                  <a:prstClr val="white"/>
                </a:solidFill>
                <a:effectLst/>
                <a:uLnTx/>
                <a:uFillTx/>
                <a:latin typeface="Corbel" panose="020B0503020204020204"/>
                <a:ea typeface="+mn-ea"/>
                <a:cs typeface="+mn-cs"/>
              </a:rPr>
              <a:t> (1723-1790)</a:t>
            </a:r>
            <a:endParaRPr kumimoji="0" lang="pl-PL" sz="2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0" name="Prostokąt 9"/>
          <p:cNvSpPr/>
          <p:nvPr/>
        </p:nvSpPr>
        <p:spPr>
          <a:xfrm>
            <a:off x="8588720" y="5225405"/>
            <a:ext cx="2884379"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000" b="0" i="0" u="none" strike="noStrike" kern="1200" cap="none" spc="0" normalizeH="0" baseline="0" noProof="0" dirty="0" smtClean="0">
                <a:ln>
                  <a:noFill/>
                </a:ln>
                <a:solidFill>
                  <a:prstClr val="white"/>
                </a:solidFill>
                <a:effectLst/>
                <a:uLnTx/>
                <a:uFillTx/>
                <a:latin typeface="Corbel" panose="020B0503020204020204"/>
                <a:ea typeface="+mn-ea"/>
                <a:cs typeface="+mn-cs"/>
              </a:rPr>
              <a:t>David Ricardo (1772-1823)</a:t>
            </a:r>
            <a:endParaRPr kumimoji="0" lang="pl-PL" sz="20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4" name="Prostokąt 3"/>
          <p:cNvSpPr/>
          <p:nvPr/>
        </p:nvSpPr>
        <p:spPr>
          <a:xfrm>
            <a:off x="2077997" y="5869949"/>
            <a:ext cx="824177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600" b="1" i="0" u="none" strike="noStrike" kern="1200" cap="none" spc="0" normalizeH="0" baseline="0" noProof="0" dirty="0" smtClean="0">
                <a:ln>
                  <a:noFill/>
                </a:ln>
                <a:gradFill>
                  <a:gsLst>
                    <a:gs pos="34000">
                      <a:prstClr val="white">
                        <a:lumMod val="93000"/>
                      </a:prstClr>
                    </a:gs>
                    <a:gs pos="0">
                      <a:prstClr val="black">
                        <a:lumMod val="25000"/>
                        <a:lumOff val="75000"/>
                      </a:prstClr>
                    </a:gs>
                    <a:gs pos="100000">
                      <a:srgbClr val="94D7E4">
                        <a:lumMod val="0"/>
                        <a:lumOff val="100000"/>
                      </a:srgbClr>
                    </a:gs>
                  </a:gsLst>
                  <a:lin ang="4800000" scaled="0"/>
                </a:gradFill>
                <a:effectLst/>
                <a:uLnTx/>
                <a:uFillTx/>
                <a:latin typeface="Corbel" panose="020B0503020204020204"/>
                <a:ea typeface="+mn-ea"/>
                <a:cs typeface="+mn-cs"/>
              </a:rPr>
              <a:t>Czy prawdziwy człowiek </a:t>
            </a:r>
            <a:r>
              <a:rPr kumimoji="0" lang="pl-PL" sz="2600" b="1" i="0" u="none" strike="noStrike" kern="1200" cap="none" spc="0" normalizeH="0" baseline="0" noProof="0" dirty="0">
                <a:ln>
                  <a:noFill/>
                </a:ln>
                <a:gradFill>
                  <a:gsLst>
                    <a:gs pos="34000">
                      <a:prstClr val="white">
                        <a:lumMod val="93000"/>
                      </a:prstClr>
                    </a:gs>
                    <a:gs pos="0">
                      <a:prstClr val="black">
                        <a:lumMod val="25000"/>
                        <a:lumOff val="75000"/>
                      </a:prstClr>
                    </a:gs>
                    <a:gs pos="100000">
                      <a:srgbClr val="94D7E4">
                        <a:lumMod val="0"/>
                        <a:lumOff val="100000"/>
                      </a:srgbClr>
                    </a:gs>
                  </a:gsLst>
                  <a:lin ang="4800000" scaled="0"/>
                </a:gradFill>
                <a:effectLst/>
                <a:uLnTx/>
                <a:uFillTx/>
                <a:latin typeface="Corbel" panose="020B0503020204020204"/>
                <a:ea typeface="+mn-ea"/>
                <a:cs typeface="+mn-cs"/>
              </a:rPr>
              <a:t>to </a:t>
            </a:r>
            <a:r>
              <a:rPr kumimoji="0" lang="pl-PL" sz="2600" b="1" i="1" u="none" strike="noStrike" kern="1200" cap="none" spc="0" normalizeH="0" baseline="0" noProof="0" dirty="0" smtClean="0">
                <a:ln>
                  <a:noFill/>
                </a:ln>
                <a:gradFill>
                  <a:gsLst>
                    <a:gs pos="34000">
                      <a:prstClr val="white">
                        <a:lumMod val="93000"/>
                      </a:prstClr>
                    </a:gs>
                    <a:gs pos="0">
                      <a:prstClr val="black">
                        <a:lumMod val="25000"/>
                        <a:lumOff val="75000"/>
                      </a:prstClr>
                    </a:gs>
                    <a:gs pos="100000">
                      <a:srgbClr val="94D7E4">
                        <a:lumMod val="0"/>
                        <a:lumOff val="100000"/>
                      </a:srgbClr>
                    </a:gs>
                  </a:gsLst>
                  <a:lin ang="4800000" scaled="0"/>
                </a:gradFill>
                <a:effectLst/>
                <a:uLnTx/>
                <a:uFillTx/>
                <a:latin typeface="Corbel" panose="020B0503020204020204"/>
                <a:ea typeface="+mn-ea"/>
                <a:cs typeface="+mn-cs"/>
              </a:rPr>
              <a:t>homo oeconomicus</a:t>
            </a:r>
            <a:r>
              <a:rPr kumimoji="0" lang="pl-PL" sz="2600" b="1" i="0" u="none" strike="noStrike" kern="1200" cap="none" spc="0" normalizeH="0" baseline="0" noProof="0" dirty="0" smtClean="0">
                <a:ln>
                  <a:noFill/>
                </a:ln>
                <a:gradFill>
                  <a:gsLst>
                    <a:gs pos="34000">
                      <a:prstClr val="white">
                        <a:lumMod val="93000"/>
                      </a:prstClr>
                    </a:gs>
                    <a:gs pos="0">
                      <a:prstClr val="black">
                        <a:lumMod val="25000"/>
                        <a:lumOff val="75000"/>
                      </a:prstClr>
                    </a:gs>
                    <a:gs pos="100000">
                      <a:srgbClr val="94D7E4">
                        <a:lumMod val="0"/>
                        <a:lumOff val="100000"/>
                      </a:srgbClr>
                    </a:gs>
                  </a:gsLst>
                  <a:lin ang="4800000" scaled="0"/>
                </a:gradFill>
                <a:effectLst/>
                <a:uLnTx/>
                <a:uFillTx/>
                <a:latin typeface="Corbel" panose="020B0503020204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2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latin typeface="Corbel" panose="020B0503020204020204"/>
              </a:rPr>
              <a:t>Czy istnieje </a:t>
            </a:r>
            <a:r>
              <a:rPr lang="pl-PL" sz="2600" b="1"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latin typeface="Corbel" panose="020B0503020204020204"/>
              </a:rPr>
              <a:t>coś </a:t>
            </a:r>
            <a:r>
              <a:rPr lang="pl-PL" sz="2600" b="1"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latin typeface="Corbel" panose="020B0503020204020204"/>
              </a:rPr>
              <a:t>takiego </a:t>
            </a:r>
            <a:r>
              <a:rPr lang="pl-PL" sz="2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latin typeface="Corbel" panose="020B0503020204020204"/>
              </a:rPr>
              <a:t>jak </a:t>
            </a:r>
            <a:r>
              <a:rPr lang="pl-PL" sz="2600" b="1"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latin typeface="Corbel" panose="020B0503020204020204"/>
              </a:rPr>
              <a:t>niewidzialna ręka rynku</a:t>
            </a:r>
            <a:r>
              <a:rPr lang="pl-PL" sz="2600"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latin typeface="Corbel" panose="020B0503020204020204"/>
              </a:rPr>
              <a:t>?</a:t>
            </a:r>
            <a:endParaRPr kumimoji="0" lang="pl-PL" sz="18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11370717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29712" y="156081"/>
            <a:ext cx="7281741" cy="1149776"/>
          </a:xfrm>
        </p:spPr>
        <p:txBody>
          <a:bodyPr>
            <a:normAutofit fontScale="90000"/>
          </a:bodyPr>
          <a:lstStyle/>
          <a:p>
            <a:pPr algn="ctr"/>
            <a:r>
              <a:rPr lang="pl-PL" sz="4300" dirty="0" smtClean="0"/>
              <a:t>Krytyka leseferyzmu</a:t>
            </a:r>
            <a:br>
              <a:rPr lang="pl-PL" sz="4300" dirty="0" smtClean="0"/>
            </a:br>
            <a:r>
              <a:rPr lang="pl-PL" sz="4300" dirty="0" smtClean="0"/>
              <a:t>i XIX-wiecznej wizji kapitalizmu</a:t>
            </a:r>
            <a:endParaRPr lang="pl-PL" sz="4300" dirty="0"/>
          </a:p>
        </p:txBody>
      </p:sp>
      <p:sp>
        <p:nvSpPr>
          <p:cNvPr id="3" name="Symbol zastępczy zawartości 2"/>
          <p:cNvSpPr>
            <a:spLocks noGrp="1"/>
          </p:cNvSpPr>
          <p:nvPr>
            <p:ph idx="1"/>
          </p:nvPr>
        </p:nvSpPr>
        <p:spPr>
          <a:xfrm>
            <a:off x="541535" y="4356870"/>
            <a:ext cx="6528526" cy="2372793"/>
          </a:xfrm>
        </p:spPr>
        <p:txBody>
          <a:bodyPr>
            <a:normAutofit/>
          </a:bodyPr>
          <a:lstStyle/>
          <a:p>
            <a:pPr algn="just">
              <a:buFontTx/>
              <a:buChar char="-"/>
            </a:pPr>
            <a:r>
              <a:rPr lang="pl-PL" sz="2600" dirty="0"/>
              <a:t>d</a:t>
            </a:r>
            <a:r>
              <a:rPr lang="pl-PL" sz="2600" dirty="0" smtClean="0"/>
              <a:t>arwinizm społeczny</a:t>
            </a:r>
          </a:p>
          <a:p>
            <a:pPr algn="just">
              <a:buFontTx/>
              <a:buChar char="-"/>
            </a:pPr>
            <a:r>
              <a:rPr lang="pl-PL" sz="2600" dirty="0"/>
              <a:t>i</a:t>
            </a:r>
            <a:r>
              <a:rPr lang="pl-PL" sz="2600" dirty="0" smtClean="0"/>
              <a:t>ndustrializacja i rewolucja przemysłowa</a:t>
            </a:r>
          </a:p>
          <a:p>
            <a:pPr algn="just">
              <a:buFontTx/>
              <a:buChar char="-"/>
            </a:pPr>
            <a:r>
              <a:rPr lang="pl-PL" sz="2600" dirty="0" smtClean="0"/>
              <a:t>kapitalizm </a:t>
            </a:r>
            <a:r>
              <a:rPr lang="pl-PL" sz="2600" dirty="0"/>
              <a:t>manchesterski: </a:t>
            </a:r>
            <a:r>
              <a:rPr lang="pl-PL" sz="2600" dirty="0" err="1"/>
              <a:t>Anti-Corn</a:t>
            </a:r>
            <a:r>
              <a:rPr lang="pl-PL" sz="2600" dirty="0"/>
              <a:t> Law </a:t>
            </a:r>
            <a:r>
              <a:rPr lang="pl-PL" sz="2600" dirty="0" err="1" smtClean="0"/>
              <a:t>League</a:t>
            </a:r>
            <a:r>
              <a:rPr lang="pl-PL" sz="2600" dirty="0" smtClean="0"/>
              <a:t>, Manchester 1938</a:t>
            </a:r>
          </a:p>
          <a:p>
            <a:pPr algn="just">
              <a:buFontTx/>
              <a:buChar char="-"/>
            </a:pPr>
            <a:r>
              <a:rPr lang="pl-PL" sz="2600" dirty="0" smtClean="0"/>
              <a:t>„era </a:t>
            </a:r>
            <a:r>
              <a:rPr lang="pl-PL" sz="2600" dirty="0" err="1" smtClean="0"/>
              <a:t>Lochnera</a:t>
            </a:r>
            <a:r>
              <a:rPr lang="pl-PL" sz="2600" dirty="0" smtClean="0"/>
              <a:t>” (</a:t>
            </a:r>
            <a:r>
              <a:rPr lang="pl-PL" sz="2600" i="1" dirty="0" err="1" smtClean="0"/>
              <a:t>Lochner</a:t>
            </a:r>
            <a:r>
              <a:rPr lang="pl-PL" sz="2600" i="1" dirty="0" smtClean="0"/>
              <a:t> era</a:t>
            </a:r>
            <a:r>
              <a:rPr lang="pl-PL" sz="2600" dirty="0" smtClean="0"/>
              <a:t>): USA 1897-1937</a:t>
            </a:r>
            <a:endParaRPr lang="pl-PL" sz="2600" dirty="0"/>
          </a:p>
        </p:txBody>
      </p:sp>
      <p:pic>
        <p:nvPicPr>
          <p:cNvPr id="4" name="Obraz 3"/>
          <p:cNvPicPr>
            <a:picLocks noChangeAspect="1"/>
          </p:cNvPicPr>
          <p:nvPr/>
        </p:nvPicPr>
        <p:blipFill>
          <a:blip r:embed="rId2"/>
          <a:stretch>
            <a:fillRect/>
          </a:stretch>
        </p:blipFill>
        <p:spPr>
          <a:xfrm>
            <a:off x="245831" y="1654272"/>
            <a:ext cx="1743075" cy="2619375"/>
          </a:xfrm>
          <a:prstGeom prst="rect">
            <a:avLst/>
          </a:prstGeom>
        </p:spPr>
      </p:pic>
      <p:pic>
        <p:nvPicPr>
          <p:cNvPr id="5" name="Obraz 4"/>
          <p:cNvPicPr>
            <a:picLocks noChangeAspect="1"/>
          </p:cNvPicPr>
          <p:nvPr/>
        </p:nvPicPr>
        <p:blipFill>
          <a:blip r:embed="rId3"/>
          <a:stretch>
            <a:fillRect/>
          </a:stretch>
        </p:blipFill>
        <p:spPr>
          <a:xfrm>
            <a:off x="10104013" y="4329363"/>
            <a:ext cx="1905000" cy="2400300"/>
          </a:xfrm>
          <a:prstGeom prst="rect">
            <a:avLst/>
          </a:prstGeom>
        </p:spPr>
      </p:pic>
      <p:pic>
        <p:nvPicPr>
          <p:cNvPr id="6" name="Obraz 5"/>
          <p:cNvPicPr>
            <a:picLocks noChangeAspect="1"/>
          </p:cNvPicPr>
          <p:nvPr/>
        </p:nvPicPr>
        <p:blipFill>
          <a:blip r:embed="rId4"/>
          <a:stretch>
            <a:fillRect/>
          </a:stretch>
        </p:blipFill>
        <p:spPr>
          <a:xfrm>
            <a:off x="7251856" y="264944"/>
            <a:ext cx="4755595" cy="2675022"/>
          </a:xfrm>
          <a:prstGeom prst="rect">
            <a:avLst/>
          </a:prstGeom>
        </p:spPr>
      </p:pic>
      <p:pic>
        <p:nvPicPr>
          <p:cNvPr id="7" name="Obraz 6"/>
          <p:cNvPicPr>
            <a:picLocks noChangeAspect="1"/>
          </p:cNvPicPr>
          <p:nvPr/>
        </p:nvPicPr>
        <p:blipFill>
          <a:blip r:embed="rId5"/>
          <a:stretch>
            <a:fillRect/>
          </a:stretch>
        </p:blipFill>
        <p:spPr>
          <a:xfrm>
            <a:off x="3937957" y="1602455"/>
            <a:ext cx="1952625" cy="2333625"/>
          </a:xfrm>
          <a:prstGeom prst="rect">
            <a:avLst/>
          </a:prstGeom>
        </p:spPr>
      </p:pic>
      <p:pic>
        <p:nvPicPr>
          <p:cNvPr id="8" name="Obraz 7"/>
          <p:cNvPicPr>
            <a:picLocks noChangeAspect="1"/>
          </p:cNvPicPr>
          <p:nvPr/>
        </p:nvPicPr>
        <p:blipFill>
          <a:blip r:embed="rId6"/>
          <a:stretch>
            <a:fillRect/>
          </a:stretch>
        </p:blipFill>
        <p:spPr>
          <a:xfrm>
            <a:off x="7411453" y="3576708"/>
            <a:ext cx="2009775" cy="2276475"/>
          </a:xfrm>
          <a:prstGeom prst="rect">
            <a:avLst/>
          </a:prstGeom>
        </p:spPr>
      </p:pic>
    </p:spTree>
    <p:extLst>
      <p:ext uri="{BB962C8B-B14F-4D97-AF65-F5344CB8AC3E}">
        <p14:creationId xmlns:p14="http://schemas.microsoft.com/office/powerpoint/2010/main" val="17056299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514714"/>
            <a:ext cx="8765636" cy="1149776"/>
          </a:xfrm>
        </p:spPr>
        <p:txBody>
          <a:bodyPr>
            <a:normAutofit fontScale="90000"/>
          </a:bodyPr>
          <a:lstStyle/>
          <a:p>
            <a:pPr algn="ctr"/>
            <a:r>
              <a:rPr lang="pl-PL" sz="4300" dirty="0" smtClean="0"/>
              <a:t>Krytyka keynesizmu, etatyzmu, interwencjonizmu i idei państwa opiekuńczego</a:t>
            </a:r>
            <a:endParaRPr lang="pl-PL" sz="4300" dirty="0"/>
          </a:p>
        </p:txBody>
      </p:sp>
      <p:sp>
        <p:nvSpPr>
          <p:cNvPr id="3" name="Symbol zastępczy zawartości 2"/>
          <p:cNvSpPr>
            <a:spLocks noGrp="1"/>
          </p:cNvSpPr>
          <p:nvPr>
            <p:ph idx="1"/>
          </p:nvPr>
        </p:nvSpPr>
        <p:spPr>
          <a:xfrm>
            <a:off x="723330" y="4050632"/>
            <a:ext cx="8853807" cy="2541236"/>
          </a:xfrm>
        </p:spPr>
        <p:txBody>
          <a:bodyPr>
            <a:normAutofit/>
          </a:bodyPr>
          <a:lstStyle/>
          <a:p>
            <a:pPr algn="just">
              <a:buFontTx/>
              <a:buChar char="-"/>
            </a:pPr>
            <a:r>
              <a:rPr lang="pl-PL" sz="2600" dirty="0"/>
              <a:t>k</a:t>
            </a:r>
            <a:r>
              <a:rPr lang="pl-PL" sz="2600" dirty="0" smtClean="0"/>
              <a:t>eynesizm</a:t>
            </a:r>
          </a:p>
          <a:p>
            <a:pPr algn="just">
              <a:buFontTx/>
              <a:buChar char="-"/>
            </a:pPr>
            <a:r>
              <a:rPr lang="pl-PL" sz="2600" dirty="0" smtClean="0"/>
              <a:t>Wielki Kryzys</a:t>
            </a:r>
          </a:p>
          <a:p>
            <a:pPr algn="just">
              <a:buFontTx/>
              <a:buChar char="-"/>
            </a:pPr>
            <a:r>
              <a:rPr lang="pl-PL" sz="2600" dirty="0" smtClean="0"/>
              <a:t>New Deal</a:t>
            </a:r>
            <a:endParaRPr lang="pl-PL" sz="2600" dirty="0"/>
          </a:p>
          <a:p>
            <a:pPr algn="just">
              <a:buFontTx/>
              <a:buChar char="-"/>
            </a:pPr>
            <a:r>
              <a:rPr lang="pl-PL" sz="2600" dirty="0" err="1"/>
              <a:t>W</a:t>
            </a:r>
            <a:r>
              <a:rPr lang="pl-PL" sz="2600" dirty="0" err="1" smtClean="0"/>
              <a:t>elfare</a:t>
            </a:r>
            <a:r>
              <a:rPr lang="pl-PL" sz="2600" dirty="0" smtClean="0"/>
              <a:t> </a:t>
            </a:r>
            <a:r>
              <a:rPr lang="pl-PL" sz="2600" dirty="0" err="1"/>
              <a:t>S</a:t>
            </a:r>
            <a:r>
              <a:rPr lang="pl-PL" sz="2600" dirty="0" err="1" smtClean="0"/>
              <a:t>tate</a:t>
            </a:r>
            <a:endParaRPr lang="pl-PL" sz="2600" dirty="0"/>
          </a:p>
        </p:txBody>
      </p:sp>
      <p:pic>
        <p:nvPicPr>
          <p:cNvPr id="4" name="Obraz 3"/>
          <p:cNvPicPr>
            <a:picLocks noChangeAspect="1"/>
          </p:cNvPicPr>
          <p:nvPr/>
        </p:nvPicPr>
        <p:blipFill>
          <a:blip r:embed="rId2"/>
          <a:stretch>
            <a:fillRect/>
          </a:stretch>
        </p:blipFill>
        <p:spPr>
          <a:xfrm>
            <a:off x="8834000" y="262290"/>
            <a:ext cx="3147697" cy="1871311"/>
          </a:xfrm>
          <a:prstGeom prst="rect">
            <a:avLst/>
          </a:prstGeom>
        </p:spPr>
      </p:pic>
      <p:pic>
        <p:nvPicPr>
          <p:cNvPr id="5" name="Obraz 4"/>
          <p:cNvPicPr>
            <a:picLocks noChangeAspect="1"/>
          </p:cNvPicPr>
          <p:nvPr/>
        </p:nvPicPr>
        <p:blipFill>
          <a:blip r:embed="rId3"/>
          <a:stretch>
            <a:fillRect/>
          </a:stretch>
        </p:blipFill>
        <p:spPr>
          <a:xfrm>
            <a:off x="6104553" y="2345155"/>
            <a:ext cx="5734520" cy="4105916"/>
          </a:xfrm>
          <a:prstGeom prst="rect">
            <a:avLst/>
          </a:prstGeom>
        </p:spPr>
      </p:pic>
      <p:pic>
        <p:nvPicPr>
          <p:cNvPr id="6" name="Obraz 5"/>
          <p:cNvPicPr>
            <a:picLocks noChangeAspect="1"/>
          </p:cNvPicPr>
          <p:nvPr/>
        </p:nvPicPr>
        <p:blipFill>
          <a:blip r:embed="rId4"/>
          <a:stretch>
            <a:fillRect/>
          </a:stretch>
        </p:blipFill>
        <p:spPr>
          <a:xfrm>
            <a:off x="370704" y="1514224"/>
            <a:ext cx="2028825" cy="2257425"/>
          </a:xfrm>
          <a:prstGeom prst="rect">
            <a:avLst/>
          </a:prstGeom>
        </p:spPr>
      </p:pic>
    </p:spTree>
    <p:extLst>
      <p:ext uri="{BB962C8B-B14F-4D97-AF65-F5344CB8AC3E}">
        <p14:creationId xmlns:p14="http://schemas.microsoft.com/office/powerpoint/2010/main" val="20393996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47488" y="352579"/>
            <a:ext cx="10515600" cy="1325563"/>
          </a:xfrm>
        </p:spPr>
        <p:txBody>
          <a:bodyPr/>
          <a:lstStyle/>
          <a:p>
            <a:pPr algn="ctr"/>
            <a:r>
              <a:rPr lang="pl-PL" sz="4800" dirty="0" smtClean="0"/>
              <a:t>Organizacja zajęć</a:t>
            </a:r>
            <a:endParaRPr lang="pl-PL" sz="4800" dirty="0"/>
          </a:p>
        </p:txBody>
      </p:sp>
      <p:sp>
        <p:nvSpPr>
          <p:cNvPr id="3" name="Symbol zastępczy zawartości 2"/>
          <p:cNvSpPr>
            <a:spLocks noGrp="1"/>
          </p:cNvSpPr>
          <p:nvPr>
            <p:ph idx="1"/>
          </p:nvPr>
        </p:nvSpPr>
        <p:spPr>
          <a:xfrm>
            <a:off x="320431" y="2077453"/>
            <a:ext cx="11644923" cy="4659409"/>
          </a:xfrm>
        </p:spPr>
        <p:txBody>
          <a:bodyPr>
            <a:normAutofit lnSpcReduction="10000"/>
          </a:bodyPr>
          <a:lstStyle/>
          <a:p>
            <a:pPr marL="0" lvl="0" indent="0">
              <a:buNone/>
            </a:pPr>
            <a:r>
              <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Metody i kryteria </a:t>
            </a:r>
            <a:r>
              <a:rPr lang="pl-PL" b="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oceniania:</a:t>
            </a:r>
            <a:endParaRPr lang="pl-PL" b="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1">
              <a:buFontTx/>
              <a:buChar char="-"/>
            </a:pPr>
            <a:r>
              <a:rPr lang="pl-PL" sz="28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wymóg </a:t>
            </a:r>
            <a:r>
              <a:rPr lang="pl-PL" sz="28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obecności na zajęciach </a:t>
            </a:r>
            <a:r>
              <a:rPr lang="pl-PL"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(maksymalnie trzy nieobecności) </a:t>
            </a:r>
          </a:p>
          <a:p>
            <a:pPr lvl="1">
              <a:buFontTx/>
              <a:buChar char="-"/>
            </a:pPr>
            <a:r>
              <a:rPr lang="pl-PL" sz="28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egzamin </a:t>
            </a:r>
            <a:r>
              <a:rPr lang="pl-PL" sz="28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pisemny w formie </a:t>
            </a:r>
            <a:r>
              <a:rPr lang="pl-PL" sz="28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testowej*</a:t>
            </a:r>
          </a:p>
          <a:p>
            <a:pPr marL="457200" lvl="1" indent="0">
              <a:buNone/>
            </a:pPr>
            <a:r>
              <a:rPr lang="pl-PL" sz="28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(pytania dotyczące zagadnień prezentowanych na slajdach w trakcie zajęć)</a:t>
            </a:r>
          </a:p>
          <a:p>
            <a:pPr lvl="1">
              <a:buFontTx/>
              <a:buChar char="-"/>
            </a:pPr>
            <a:r>
              <a:rPr lang="pl-PL" sz="28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prezentacje </a:t>
            </a:r>
            <a:r>
              <a:rPr lang="pl-PL" sz="28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zamieszczane będą na stronie internetowej: </a:t>
            </a:r>
            <a:r>
              <a:rPr lang="pl-PL"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http://krzysztofkozminski.bio.wpia.uw.edu.pl/materialy-dla-studentow</a:t>
            </a:r>
            <a:r>
              <a:rPr lang="pl-PL" sz="28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t>
            </a:r>
          </a:p>
          <a:p>
            <a:pPr lvl="1">
              <a:buFontTx/>
              <a:buChar char="-"/>
            </a:pPr>
            <a:r>
              <a:rPr lang="pl-PL" sz="28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a:t>
            </a:r>
            <a:r>
              <a:rPr lang="pl-PL" sz="28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ktywność będzie premiowana</a:t>
            </a:r>
          </a:p>
          <a:p>
            <a:pPr lvl="1">
              <a:buFontTx/>
              <a:buChar char="-"/>
            </a:pPr>
            <a:endParaRPr lang="pl-PL"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marL="0" indent="0">
              <a:buNone/>
            </a:pPr>
            <a:r>
              <a:rPr lang="pl-PL" sz="2200" dirty="0" smtClean="0"/>
              <a:t>* </a:t>
            </a:r>
            <a:r>
              <a:rPr lang="pl-PL" sz="2200" dirty="0"/>
              <a:t>m</a:t>
            </a:r>
            <a:r>
              <a:rPr lang="pl-PL" sz="2200" dirty="0" smtClean="0"/>
              <a:t>ożliwość zastąpienia pisemnego egzaminu naukowym esejem (5-10 stron, czcionka 12, z przypisami i spisem źródeł i literatury) na temat uprzednio uzgodniony z wykładowcą/przedstawienie </a:t>
            </a:r>
            <a:r>
              <a:rPr lang="pl-PL" sz="2200" dirty="0"/>
              <a:t>prezentacji w trakcie zajęć (wymóg spełnienia jednej z trzech wskazanych aktywności</a:t>
            </a:r>
            <a:r>
              <a:rPr lang="pl-PL" sz="2200" dirty="0" smtClean="0"/>
              <a:t>)</a:t>
            </a:r>
          </a:p>
        </p:txBody>
      </p:sp>
    </p:spTree>
    <p:extLst>
      <p:ext uri="{BB962C8B-B14F-4D97-AF65-F5344CB8AC3E}">
        <p14:creationId xmlns:p14="http://schemas.microsoft.com/office/powerpoint/2010/main" val="22502729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42005" y="262290"/>
            <a:ext cx="10321721" cy="1149776"/>
          </a:xfrm>
        </p:spPr>
        <p:txBody>
          <a:bodyPr>
            <a:normAutofit/>
          </a:bodyPr>
          <a:lstStyle/>
          <a:p>
            <a:pPr algn="ctr"/>
            <a:r>
              <a:rPr lang="pl-PL" sz="4300" dirty="0" smtClean="0"/>
              <a:t>Krytyka jednowymiarowego materializmu</a:t>
            </a:r>
            <a:endParaRPr lang="pl-PL" sz="4300" dirty="0"/>
          </a:p>
        </p:txBody>
      </p:sp>
      <p:pic>
        <p:nvPicPr>
          <p:cNvPr id="6" name="Obraz 5"/>
          <p:cNvPicPr>
            <a:picLocks noChangeAspect="1"/>
          </p:cNvPicPr>
          <p:nvPr/>
        </p:nvPicPr>
        <p:blipFill>
          <a:blip r:embed="rId2"/>
          <a:stretch>
            <a:fillRect/>
          </a:stretch>
        </p:blipFill>
        <p:spPr>
          <a:xfrm>
            <a:off x="10439400" y="262290"/>
            <a:ext cx="1752600" cy="2600325"/>
          </a:xfrm>
          <a:prstGeom prst="rect">
            <a:avLst/>
          </a:prstGeom>
        </p:spPr>
      </p:pic>
      <p:sp>
        <p:nvSpPr>
          <p:cNvPr id="7" name="AutoShape 2" descr="Znalezione obrazy dla zapytania erich fromm"/>
          <p:cNvSpPr>
            <a:spLocks noGrp="1" noChangeAspect="1" noChangeArrowheads="1"/>
          </p:cNvSpPr>
          <p:nvPr>
            <p:ph idx="1"/>
          </p:nvPr>
        </p:nvSpPr>
        <p:spPr bwMode="auto">
          <a:xfrm>
            <a:off x="330237" y="2758573"/>
            <a:ext cx="11573005" cy="42992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marL="0" indent="0">
              <a:buNone/>
            </a:pPr>
            <a:r>
              <a:rPr lang="pl-PL" dirty="0" smtClean="0"/>
              <a:t>„Elementem </a:t>
            </a:r>
            <a:r>
              <a:rPr lang="pl-PL" dirty="0"/>
              <a:t>naszego życia nie powinno być posiadanie bogactw, lecz bogactwo bycia (…) Nastawienie skoncentrowane na własności i zysku, z konieczności wywołuje pożądanie – a w istocie potrzebę – władzy. W celu sprawowania kontroli nad żywymi ludźmi musimy używać władzy po to, by przełamać ich opór. Celem utrzymania kontroli nad prywatną własnością zmuszeni jesteśmy używać władzy, aby strzec jej przed tymi, którzy mogliby nam ją zabrać, gdyż podobnie jak my, nigdy nie mają jej dosyć. Pożądanie własności prywatnej tworzy pragnienie stosowania gwałtu w celu </a:t>
            </a:r>
            <a:r>
              <a:rPr lang="pl-PL" dirty="0" smtClean="0"/>
              <a:t>rabowania </a:t>
            </a:r>
            <a:r>
              <a:rPr lang="pl-PL" dirty="0"/>
              <a:t>innych w otwarty lub skryty sposób</a:t>
            </a:r>
            <a:r>
              <a:rPr lang="pl-PL" dirty="0" smtClean="0"/>
              <a:t>.”</a:t>
            </a:r>
          </a:p>
          <a:p>
            <a:pPr marL="0" indent="0">
              <a:buNone/>
            </a:pPr>
            <a:r>
              <a:rPr lang="pl-PL" sz="2000" dirty="0" smtClean="0"/>
              <a:t>E. Fromm, </a:t>
            </a:r>
            <a:r>
              <a:rPr lang="pl-PL" sz="2000" i="1" dirty="0" smtClean="0"/>
              <a:t>Mieć czy być?</a:t>
            </a:r>
            <a:r>
              <a:rPr lang="pl-PL" sz="2000" dirty="0" smtClean="0"/>
              <a:t>, Warszawa 1989.</a:t>
            </a:r>
            <a:endParaRPr lang="pl-PL" sz="2000" dirty="0"/>
          </a:p>
        </p:txBody>
      </p:sp>
    </p:spTree>
    <p:extLst>
      <p:ext uri="{BB962C8B-B14F-4D97-AF65-F5344CB8AC3E}">
        <p14:creationId xmlns:p14="http://schemas.microsoft.com/office/powerpoint/2010/main" val="33781948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p:cNvPicPr>
            <a:picLocks noChangeAspect="1"/>
          </p:cNvPicPr>
          <p:nvPr/>
        </p:nvPicPr>
        <p:blipFill>
          <a:blip r:embed="rId2"/>
          <a:stretch>
            <a:fillRect/>
          </a:stretch>
        </p:blipFill>
        <p:spPr>
          <a:xfrm>
            <a:off x="7813508" y="79208"/>
            <a:ext cx="4073692" cy="2295329"/>
          </a:xfrm>
          <a:prstGeom prst="rect">
            <a:avLst/>
          </a:prstGeom>
        </p:spPr>
      </p:pic>
      <p:sp>
        <p:nvSpPr>
          <p:cNvPr id="3" name="Symbol zastępczy zawartości 2"/>
          <p:cNvSpPr>
            <a:spLocks noGrp="1"/>
          </p:cNvSpPr>
          <p:nvPr>
            <p:ph idx="1"/>
          </p:nvPr>
        </p:nvSpPr>
        <p:spPr>
          <a:xfrm>
            <a:off x="229977" y="1881237"/>
            <a:ext cx="11598442" cy="4888531"/>
          </a:xfrm>
        </p:spPr>
        <p:txBody>
          <a:bodyPr>
            <a:normAutofit fontScale="92500" lnSpcReduction="10000"/>
          </a:bodyPr>
          <a:lstStyle/>
          <a:p>
            <a:pPr marL="0" indent="0" algn="just">
              <a:buNone/>
            </a:pPr>
            <a:r>
              <a:rPr lang="pl-PL" sz="2600" dirty="0"/>
              <a:t>„W niektórych krajach i w pewnych dziedzinach podjęto konstruktywny wysiłek odbudowy po zniszczeniach wojennych społeczeństwa demokratycznego, rządzącego się sprawiedliwością społeczną, która pozbawia komunizm rewolucyjnego potencjału w postaci wyzyskiwanych i uciskanych rzesz ludzkich. Próby te polegają zwykle na staraniach o utrzymanie mechanizmów wolnego rynku, zapewnienie – poprzez stabilność pieniądza i pewność stosunków społecznych – warunków stałego i zdrowego rozwoju gospodarczego, który ludziom pozwala własną pracą budować lepszą przyszłość dla siebie i dla swych dzieci. Równocześnie kraje te starają się o to, by mechanizmy rynkowe nie stały się jedynym punktem odniesienia dla życia społeczeństwa i dążą do poddania ich kontroli społecznej, która by urzeczywistniała zasadę powszechnego przeznaczenia dóbr ziemi. Stosunkowo liczne możliwości pracy, istnienie solidnego systemu ubezpieczeń społecznych i przysposobienia zawodowego, wolność zrzeszania się oraz skuteczna działalność związków zawodowych, zabezpieczenie w przypadku bezrobocia, środki zapewniające demokratyczny udział w życiu społecznym w tym kontekście sprawiają, że praca przestaje być «towarem», i zapewniają godne jej wykonywanie</a:t>
            </a:r>
            <a:r>
              <a:rPr lang="pl-PL" sz="2600" dirty="0" smtClean="0"/>
              <a:t>”</a:t>
            </a:r>
          </a:p>
          <a:p>
            <a:pPr marL="0" indent="0" algn="just">
              <a:buNone/>
            </a:pPr>
            <a:r>
              <a:rPr lang="fi-FI" sz="1700" b="1" i="1" dirty="0"/>
              <a:t>Jan Paweł II, Centissimus annus</a:t>
            </a:r>
            <a:endParaRPr lang="pl-PL" sz="1700" b="1" dirty="0" smtClean="0"/>
          </a:p>
        </p:txBody>
      </p:sp>
    </p:spTree>
    <p:extLst>
      <p:ext uri="{BB962C8B-B14F-4D97-AF65-F5344CB8AC3E}">
        <p14:creationId xmlns:p14="http://schemas.microsoft.com/office/powerpoint/2010/main" val="3968956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75668" y="310417"/>
            <a:ext cx="10321721" cy="1149776"/>
          </a:xfrm>
        </p:spPr>
        <p:txBody>
          <a:bodyPr>
            <a:normAutofit fontScale="90000"/>
          </a:bodyPr>
          <a:lstStyle/>
          <a:p>
            <a:pPr algn="ctr"/>
            <a:r>
              <a:rPr lang="pl-PL" sz="4300" dirty="0" smtClean="0"/>
              <a:t>Różnica względem wybranych koncepcji neoliberalnych</a:t>
            </a:r>
            <a:endParaRPr lang="pl-PL" sz="4300" dirty="0"/>
          </a:p>
        </p:txBody>
      </p:sp>
      <p:sp>
        <p:nvSpPr>
          <p:cNvPr id="7" name="AutoShape 2" descr="Znalezione obrazy dla zapytania erich fromm"/>
          <p:cNvSpPr>
            <a:spLocks noGrp="1" noChangeAspect="1" noChangeArrowheads="1"/>
          </p:cNvSpPr>
          <p:nvPr>
            <p:ph idx="1"/>
          </p:nvPr>
        </p:nvSpPr>
        <p:spPr bwMode="auto">
          <a:xfrm>
            <a:off x="330237" y="2758573"/>
            <a:ext cx="11573005" cy="429926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marL="0" indent="0">
              <a:buNone/>
            </a:pPr>
            <a:r>
              <a:rPr lang="pl-PL" dirty="0" smtClean="0"/>
              <a:t>- szkoła austriacka</a:t>
            </a:r>
          </a:p>
          <a:p>
            <a:pPr marL="0" indent="0">
              <a:buNone/>
            </a:pPr>
            <a:r>
              <a:rPr lang="pl-PL" dirty="0" smtClean="0"/>
              <a:t>- szkoła chicagowska</a:t>
            </a:r>
          </a:p>
          <a:p>
            <a:pPr>
              <a:buFontTx/>
              <a:buChar char="-"/>
            </a:pPr>
            <a:r>
              <a:rPr lang="pl-PL" dirty="0" smtClean="0"/>
              <a:t>państwo minimum</a:t>
            </a:r>
          </a:p>
          <a:p>
            <a:pPr>
              <a:buFontTx/>
              <a:buChar char="-"/>
            </a:pPr>
            <a:r>
              <a:rPr lang="pl-PL" dirty="0" err="1" smtClean="0"/>
              <a:t>anarchokapitalizm</a:t>
            </a:r>
            <a:endParaRPr lang="pl-PL" dirty="0" smtClean="0"/>
          </a:p>
          <a:p>
            <a:pPr marL="0" indent="0">
              <a:buNone/>
            </a:pPr>
            <a:r>
              <a:rPr lang="pl-PL" dirty="0" smtClean="0"/>
              <a:t>- deregulacja i urynkowienie</a:t>
            </a:r>
          </a:p>
          <a:p>
            <a:pPr marL="0" indent="0">
              <a:buNone/>
            </a:pPr>
            <a:r>
              <a:rPr lang="pl-PL" i="1" dirty="0" smtClean="0"/>
              <a:t>- New </a:t>
            </a:r>
            <a:r>
              <a:rPr lang="pl-PL" i="1" dirty="0"/>
              <a:t>Public Management</a:t>
            </a:r>
            <a:endParaRPr lang="pl-PL" sz="2000" i="1" dirty="0"/>
          </a:p>
        </p:txBody>
      </p:sp>
      <p:pic>
        <p:nvPicPr>
          <p:cNvPr id="3" name="Obraz 2"/>
          <p:cNvPicPr>
            <a:picLocks noChangeAspect="1"/>
          </p:cNvPicPr>
          <p:nvPr/>
        </p:nvPicPr>
        <p:blipFill>
          <a:blip r:embed="rId2"/>
          <a:stretch>
            <a:fillRect/>
          </a:stretch>
        </p:blipFill>
        <p:spPr>
          <a:xfrm>
            <a:off x="5790979" y="1703928"/>
            <a:ext cx="1572042" cy="1963336"/>
          </a:xfrm>
          <a:prstGeom prst="rect">
            <a:avLst/>
          </a:prstGeom>
        </p:spPr>
      </p:pic>
      <p:pic>
        <p:nvPicPr>
          <p:cNvPr id="4" name="Obraz 3"/>
          <p:cNvPicPr>
            <a:picLocks noChangeAspect="1"/>
          </p:cNvPicPr>
          <p:nvPr/>
        </p:nvPicPr>
        <p:blipFill>
          <a:blip r:embed="rId3"/>
          <a:stretch>
            <a:fillRect/>
          </a:stretch>
        </p:blipFill>
        <p:spPr>
          <a:xfrm>
            <a:off x="7485143" y="1580960"/>
            <a:ext cx="1368240" cy="1867756"/>
          </a:xfrm>
          <a:prstGeom prst="rect">
            <a:avLst/>
          </a:prstGeom>
        </p:spPr>
      </p:pic>
      <p:sp>
        <p:nvSpPr>
          <p:cNvPr id="5" name="Prostokąt 4"/>
          <p:cNvSpPr/>
          <p:nvPr/>
        </p:nvSpPr>
        <p:spPr>
          <a:xfrm>
            <a:off x="7564104" y="3466401"/>
            <a:ext cx="322395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white"/>
                </a:solidFill>
                <a:effectLst/>
                <a:uLnTx/>
                <a:uFillTx/>
                <a:latin typeface="Corbel" panose="020B0503020204020204"/>
                <a:ea typeface="+mn-ea"/>
                <a:cs typeface="+mn-cs"/>
              </a:rPr>
              <a:t>Milton i David Friedman</a:t>
            </a:r>
          </a:p>
        </p:txBody>
      </p:sp>
      <p:pic>
        <p:nvPicPr>
          <p:cNvPr id="6" name="Obraz 5"/>
          <p:cNvPicPr>
            <a:picLocks noChangeAspect="1"/>
          </p:cNvPicPr>
          <p:nvPr/>
        </p:nvPicPr>
        <p:blipFill>
          <a:blip r:embed="rId4"/>
          <a:stretch>
            <a:fillRect/>
          </a:stretch>
        </p:blipFill>
        <p:spPr>
          <a:xfrm>
            <a:off x="10547534" y="702940"/>
            <a:ext cx="1355708" cy="1761528"/>
          </a:xfrm>
          <a:prstGeom prst="rect">
            <a:avLst/>
          </a:prstGeom>
        </p:spPr>
      </p:pic>
      <p:sp>
        <p:nvSpPr>
          <p:cNvPr id="9" name="Prostokąt 8"/>
          <p:cNvSpPr/>
          <p:nvPr/>
        </p:nvSpPr>
        <p:spPr>
          <a:xfrm>
            <a:off x="9868030" y="2401713"/>
            <a:ext cx="2323970" cy="830997"/>
          </a:xfrm>
          <a:prstGeom prst="rect">
            <a:avLst/>
          </a:prstGeom>
        </p:spPr>
        <p:txBody>
          <a:bodyPr wrap="none">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smtClean="0">
                <a:ln>
                  <a:noFill/>
                </a:ln>
                <a:solidFill>
                  <a:prstClr val="white"/>
                </a:solidFill>
                <a:effectLst/>
                <a:uLnTx/>
                <a:uFillTx/>
                <a:latin typeface="Corbel" panose="020B0503020204020204"/>
                <a:ea typeface="+mn-ea"/>
                <a:cs typeface="+mn-cs"/>
              </a:rPr>
              <a:t>Friedrich August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smtClean="0">
                <a:ln>
                  <a:noFill/>
                </a:ln>
                <a:solidFill>
                  <a:prstClr val="white"/>
                </a:solidFill>
                <a:effectLst/>
                <a:uLnTx/>
                <a:uFillTx/>
                <a:latin typeface="Corbel" panose="020B0503020204020204"/>
                <a:ea typeface="+mn-ea"/>
                <a:cs typeface="+mn-cs"/>
              </a:rPr>
              <a:t>von Hayek</a:t>
            </a:r>
            <a:endParaRPr kumimoji="0" lang="pl-PL" sz="2400" b="0" i="0" u="none" strike="noStrike" kern="1200" cap="none" spc="0" normalizeH="0" baseline="0" noProof="0" dirty="0">
              <a:ln>
                <a:noFill/>
              </a:ln>
              <a:solidFill>
                <a:prstClr val="white"/>
              </a:solidFill>
              <a:effectLst/>
              <a:uLnTx/>
              <a:uFillTx/>
              <a:latin typeface="Corbel" panose="020B0503020204020204"/>
              <a:ea typeface="+mn-ea"/>
              <a:cs typeface="+mn-cs"/>
            </a:endParaRPr>
          </a:p>
        </p:txBody>
      </p:sp>
      <p:pic>
        <p:nvPicPr>
          <p:cNvPr id="10" name="Obraz 9"/>
          <p:cNvPicPr>
            <a:picLocks noChangeAspect="1"/>
          </p:cNvPicPr>
          <p:nvPr/>
        </p:nvPicPr>
        <p:blipFill>
          <a:blip r:embed="rId5"/>
          <a:stretch>
            <a:fillRect/>
          </a:stretch>
        </p:blipFill>
        <p:spPr>
          <a:xfrm>
            <a:off x="8711971" y="3944156"/>
            <a:ext cx="3335650" cy="1712632"/>
          </a:xfrm>
          <a:prstGeom prst="rect">
            <a:avLst/>
          </a:prstGeom>
        </p:spPr>
      </p:pic>
      <p:sp>
        <p:nvSpPr>
          <p:cNvPr id="11" name="Prostokąt 10"/>
          <p:cNvSpPr/>
          <p:nvPr/>
        </p:nvSpPr>
        <p:spPr>
          <a:xfrm>
            <a:off x="9686368" y="5664816"/>
            <a:ext cx="1722331"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400" b="0" i="0" u="none" strike="noStrike" kern="1200" cap="none" spc="0" normalizeH="0" baseline="0" noProof="0" dirty="0">
                <a:ln>
                  <a:noFill/>
                </a:ln>
                <a:solidFill>
                  <a:prstClr val="white"/>
                </a:solidFill>
                <a:effectLst/>
                <a:uLnTx/>
                <a:uFillTx/>
                <a:latin typeface="Corbel" panose="020B0503020204020204"/>
                <a:ea typeface="+mn-ea"/>
                <a:cs typeface="+mn-cs"/>
              </a:rPr>
              <a:t>Gary Becker</a:t>
            </a:r>
          </a:p>
        </p:txBody>
      </p:sp>
      <p:pic>
        <p:nvPicPr>
          <p:cNvPr id="12" name="Obraz 11"/>
          <p:cNvPicPr>
            <a:picLocks noChangeAspect="1"/>
          </p:cNvPicPr>
          <p:nvPr/>
        </p:nvPicPr>
        <p:blipFill>
          <a:blip r:embed="rId6"/>
          <a:stretch>
            <a:fillRect/>
          </a:stretch>
        </p:blipFill>
        <p:spPr>
          <a:xfrm>
            <a:off x="5027112" y="4636986"/>
            <a:ext cx="1527734" cy="2039604"/>
          </a:xfrm>
          <a:prstGeom prst="rect">
            <a:avLst/>
          </a:prstGeom>
        </p:spPr>
      </p:pic>
      <p:pic>
        <p:nvPicPr>
          <p:cNvPr id="13" name="Obraz 12"/>
          <p:cNvPicPr>
            <a:picLocks noChangeAspect="1"/>
          </p:cNvPicPr>
          <p:nvPr/>
        </p:nvPicPr>
        <p:blipFill>
          <a:blip r:embed="rId7"/>
          <a:stretch>
            <a:fillRect/>
          </a:stretch>
        </p:blipFill>
        <p:spPr>
          <a:xfrm>
            <a:off x="6686169" y="4681142"/>
            <a:ext cx="1597948" cy="1995448"/>
          </a:xfrm>
          <a:prstGeom prst="rect">
            <a:avLst/>
          </a:prstGeom>
        </p:spPr>
      </p:pic>
    </p:spTree>
    <p:extLst>
      <p:ext uri="{BB962C8B-B14F-4D97-AF65-F5344CB8AC3E}">
        <p14:creationId xmlns:p14="http://schemas.microsoft.com/office/powerpoint/2010/main" val="20309396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75666" y="159233"/>
            <a:ext cx="10321721" cy="1149776"/>
          </a:xfrm>
        </p:spPr>
        <p:txBody>
          <a:bodyPr>
            <a:normAutofit/>
          </a:bodyPr>
          <a:lstStyle/>
          <a:p>
            <a:pPr algn="ctr"/>
            <a:r>
              <a:rPr lang="pl-PL" sz="4300" dirty="0" smtClean="0"/>
              <a:t>Inspiracje konserwatyzmem</a:t>
            </a:r>
            <a:endParaRPr lang="pl-PL" sz="4300" dirty="0"/>
          </a:p>
        </p:txBody>
      </p:sp>
      <p:pic>
        <p:nvPicPr>
          <p:cNvPr id="8" name="Obraz 7"/>
          <p:cNvPicPr>
            <a:picLocks noChangeAspect="1"/>
          </p:cNvPicPr>
          <p:nvPr/>
        </p:nvPicPr>
        <p:blipFill>
          <a:blip r:embed="rId2"/>
          <a:stretch>
            <a:fillRect/>
          </a:stretch>
        </p:blipFill>
        <p:spPr>
          <a:xfrm>
            <a:off x="9331492" y="653529"/>
            <a:ext cx="2705100" cy="1695450"/>
          </a:xfrm>
          <a:prstGeom prst="rect">
            <a:avLst/>
          </a:prstGeom>
        </p:spPr>
      </p:pic>
      <p:sp>
        <p:nvSpPr>
          <p:cNvPr id="7" name="AutoShape 2" descr="Znalezione obrazy dla zapytania erich fromm"/>
          <p:cNvSpPr>
            <a:spLocks noGrp="1" noChangeAspect="1" noChangeArrowheads="1"/>
          </p:cNvSpPr>
          <p:nvPr>
            <p:ph idx="1"/>
          </p:nvPr>
        </p:nvSpPr>
        <p:spPr bwMode="auto">
          <a:xfrm>
            <a:off x="250023" y="1595521"/>
            <a:ext cx="11573005" cy="526247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fontScale="92500"/>
          </a:bodyPr>
          <a:lstStyle/>
          <a:p>
            <a:pPr marL="0" indent="0">
              <a:buNone/>
            </a:pPr>
            <a:r>
              <a:rPr lang="pl-PL" dirty="0"/>
              <a:t>„Ludzie, którzy nigdy nie oglądali się na przodków, nie będą myśleć o potomnych. Poza tym społeczeństwo angielskie  wie dobrze,  że idea  dziedziczenia  stanowi  pewną  podstawę zachowywania i przekazywania, nie wykluczającą jednak wcale udoskonaleń. Pozwala na wolny wybór tego, co się przyswaja, lecz jednocześnie chroni to, co </a:t>
            </a:r>
            <a:r>
              <a:rPr lang="pl-PL" dirty="0" smtClean="0"/>
              <a:t>przyswojono. </a:t>
            </a:r>
            <a:r>
              <a:rPr lang="pl-PL" dirty="0"/>
              <a:t>(…) Dzięki tej konstytucyjnej praktyce, naśladującej wzory natury, otrzymujemy, utrzymujemy i przekazujemy nasz ustrój i nasze przywileje w taki sam sposób, w jaki cieszymy się i przekazujemy naszą własność i życie. Instytucje polityczne, dobra Fortuny i łaski Opatrzności są przekazywane nam i przez nas w taki sam sposób i w takim samym porządku</a:t>
            </a:r>
            <a:r>
              <a:rPr lang="pl-PL" dirty="0" smtClean="0"/>
              <a:t>. (…)</a:t>
            </a:r>
          </a:p>
          <a:p>
            <a:pPr marL="0" indent="0">
              <a:buNone/>
            </a:pPr>
            <a:r>
              <a:rPr lang="pl-PL" dirty="0"/>
              <a:t>Nasz system polityczny koresponduje i harmonizuje z porządkiem świata (…) Dzięki temu, że w sprawach państwowych naśladujemy naturę, nasze udoskonalenia nigdy nie są </a:t>
            </a:r>
            <a:r>
              <a:rPr lang="pl-PL" dirty="0" smtClean="0"/>
              <a:t>całkowicie </a:t>
            </a:r>
            <a:r>
              <a:rPr lang="pl-PL" dirty="0"/>
              <a:t>nowe, a to, co zachowujemy, nigdy nie jest </a:t>
            </a:r>
            <a:r>
              <a:rPr lang="pl-PL" dirty="0" smtClean="0"/>
              <a:t>całkowicie anachroniczne.”</a:t>
            </a:r>
          </a:p>
          <a:p>
            <a:pPr marL="0" indent="0">
              <a:buNone/>
            </a:pPr>
            <a:r>
              <a:rPr lang="pl-PL" sz="2000" dirty="0" smtClean="0"/>
              <a:t>E. </a:t>
            </a:r>
            <a:r>
              <a:rPr lang="pl-PL" sz="2000" dirty="0" err="1" smtClean="0"/>
              <a:t>Burke</a:t>
            </a:r>
            <a:r>
              <a:rPr lang="pl-PL" sz="2000" dirty="0" smtClean="0"/>
              <a:t>, </a:t>
            </a:r>
            <a:r>
              <a:rPr lang="pl-PL" sz="2000" i="1" dirty="0" smtClean="0"/>
              <a:t>Rozważania o rewolucji we Francji</a:t>
            </a:r>
            <a:r>
              <a:rPr lang="pl-PL" sz="2000" dirty="0" smtClean="0"/>
              <a:t>, Warszawa 2008.</a:t>
            </a:r>
            <a:endParaRPr lang="pl-PL" sz="2000" dirty="0"/>
          </a:p>
          <a:p>
            <a:pPr marL="0" indent="0">
              <a:buNone/>
            </a:pPr>
            <a:endParaRPr lang="pl-PL" dirty="0"/>
          </a:p>
          <a:p>
            <a:pPr marL="0" indent="0">
              <a:buNone/>
            </a:pPr>
            <a:endParaRPr lang="pl-PL" dirty="0"/>
          </a:p>
          <a:p>
            <a:pPr marL="0" indent="0">
              <a:buNone/>
            </a:pPr>
            <a:endParaRPr lang="pl-PL" dirty="0"/>
          </a:p>
          <a:p>
            <a:pPr marL="0" indent="0">
              <a:buNone/>
            </a:pPr>
            <a:endParaRPr lang="pl-PL" dirty="0"/>
          </a:p>
        </p:txBody>
      </p:sp>
    </p:spTree>
    <p:extLst>
      <p:ext uri="{BB962C8B-B14F-4D97-AF65-F5344CB8AC3E}">
        <p14:creationId xmlns:p14="http://schemas.microsoft.com/office/powerpoint/2010/main" val="29003524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83692" y="149994"/>
            <a:ext cx="3263192" cy="1149776"/>
          </a:xfrm>
        </p:spPr>
        <p:txBody>
          <a:bodyPr>
            <a:normAutofit/>
          </a:bodyPr>
          <a:lstStyle/>
          <a:p>
            <a:pPr algn="ctr"/>
            <a:r>
              <a:rPr lang="pl-PL" sz="4300" dirty="0" smtClean="0"/>
              <a:t>Idea </a:t>
            </a:r>
            <a:r>
              <a:rPr lang="pl-PL" sz="4300" i="1" dirty="0" smtClean="0"/>
              <a:t>ordo</a:t>
            </a:r>
            <a:endParaRPr lang="pl-PL" sz="4300" i="1" dirty="0"/>
          </a:p>
        </p:txBody>
      </p:sp>
      <p:sp>
        <p:nvSpPr>
          <p:cNvPr id="3" name="Symbol zastępczy zawartości 2"/>
          <p:cNvSpPr>
            <a:spLocks noGrp="1"/>
          </p:cNvSpPr>
          <p:nvPr>
            <p:ph idx="1"/>
          </p:nvPr>
        </p:nvSpPr>
        <p:spPr>
          <a:xfrm>
            <a:off x="125702" y="2863516"/>
            <a:ext cx="11887200" cy="3898232"/>
          </a:xfrm>
        </p:spPr>
        <p:txBody>
          <a:bodyPr>
            <a:normAutofit/>
          </a:bodyPr>
          <a:lstStyle/>
          <a:p>
            <a:pPr marL="0" indent="0" algn="just">
              <a:buNone/>
            </a:pPr>
            <a:r>
              <a:rPr lang="pl-PL" sz="2600" dirty="0" smtClean="0"/>
              <a:t>„(…) chodziło tu jednak o coś więcej: o ład formujący się w sposób naturalny, będący przeciwieństwem ładu budowanego na drodze rewolucji przez zwolenników kolektywizmu i totalitaryzmu. Widać tutaj od razu konserwatywne inspiracje tak pojmowanej idei </a:t>
            </a:r>
            <a:r>
              <a:rPr lang="pl-PL" sz="2600" i="1" dirty="0" smtClean="0"/>
              <a:t>ordo</a:t>
            </a:r>
            <a:r>
              <a:rPr lang="pl-PL" sz="2600" dirty="0" smtClean="0"/>
              <a:t>. Wizja ładu jako absolutnego porządku została wprawdzie wyartykułowana znacznie wcześniej, aniżeli nowożytne rewolucje zapoczątkowały proces przyśpieszonych a nawet gwałtownych zmian w Europie, jednak jej unowocześnioną wersję znajdujemy właśnie na gruncie ideologii konserwatywnej. Wskazywanie na średniowieczne i chrześcijańskie korzenie idei </a:t>
            </a:r>
            <a:r>
              <a:rPr lang="pl-PL" sz="2600" i="1" dirty="0" smtClean="0"/>
              <a:t>ordo</a:t>
            </a:r>
            <a:r>
              <a:rPr lang="pl-PL" sz="2600" dirty="0" smtClean="0"/>
              <a:t> służyło przecież przede wszystkim wspomnianemu „uszlachetnianiu” tej idei (…)”</a:t>
            </a:r>
            <a:endParaRPr lang="pl-PL" sz="2000" dirty="0" smtClean="0"/>
          </a:p>
          <a:p>
            <a:pPr marL="0" indent="0" algn="just">
              <a:buNone/>
            </a:pPr>
            <a:r>
              <a:rPr lang="pl-PL" sz="2000" dirty="0"/>
              <a:t>R</a:t>
            </a:r>
            <a:r>
              <a:rPr lang="pl-PL" sz="2000" dirty="0" smtClean="0"/>
              <a:t>. Skarżyński, </a:t>
            </a:r>
            <a:r>
              <a:rPr lang="pl-PL" sz="2000" i="1" dirty="0" smtClean="0"/>
              <a:t>Państwo i społeczna gospodarka rynkowa</a:t>
            </a:r>
            <a:r>
              <a:rPr lang="pl-PL" sz="2000" dirty="0" smtClean="0"/>
              <a:t>, Warszawa 1994, s. 102.</a:t>
            </a:r>
            <a:endParaRPr lang="pl-PL" sz="2000" i="1" dirty="0"/>
          </a:p>
        </p:txBody>
      </p:sp>
      <p:pic>
        <p:nvPicPr>
          <p:cNvPr id="4" name="Obraz 3"/>
          <p:cNvPicPr>
            <a:picLocks noChangeAspect="1"/>
          </p:cNvPicPr>
          <p:nvPr/>
        </p:nvPicPr>
        <p:blipFill>
          <a:blip r:embed="rId2"/>
          <a:stretch>
            <a:fillRect/>
          </a:stretch>
        </p:blipFill>
        <p:spPr>
          <a:xfrm>
            <a:off x="8109283" y="316831"/>
            <a:ext cx="3296653" cy="2197769"/>
          </a:xfrm>
          <a:prstGeom prst="rect">
            <a:avLst/>
          </a:prstGeom>
        </p:spPr>
      </p:pic>
      <p:pic>
        <p:nvPicPr>
          <p:cNvPr id="5" name="Obraz 4"/>
          <p:cNvPicPr>
            <a:picLocks noChangeAspect="1"/>
          </p:cNvPicPr>
          <p:nvPr/>
        </p:nvPicPr>
        <p:blipFill>
          <a:blip r:embed="rId3"/>
          <a:stretch>
            <a:fillRect/>
          </a:stretch>
        </p:blipFill>
        <p:spPr>
          <a:xfrm>
            <a:off x="5174832" y="220579"/>
            <a:ext cx="2364957" cy="2539332"/>
          </a:xfrm>
          <a:prstGeom prst="rect">
            <a:avLst/>
          </a:prstGeom>
        </p:spPr>
      </p:pic>
    </p:spTree>
    <p:extLst>
      <p:ext uri="{BB962C8B-B14F-4D97-AF65-F5344CB8AC3E}">
        <p14:creationId xmlns:p14="http://schemas.microsoft.com/office/powerpoint/2010/main" val="2701317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875666" y="159233"/>
            <a:ext cx="10321721" cy="1149776"/>
          </a:xfrm>
        </p:spPr>
        <p:txBody>
          <a:bodyPr>
            <a:normAutofit/>
          </a:bodyPr>
          <a:lstStyle/>
          <a:p>
            <a:pPr algn="ctr"/>
            <a:r>
              <a:rPr lang="pl-PL" sz="4300" dirty="0" smtClean="0"/>
              <a:t>Inspiracje liberalizmem socjalnym</a:t>
            </a:r>
            <a:endParaRPr lang="pl-PL" sz="4300" dirty="0"/>
          </a:p>
        </p:txBody>
      </p:sp>
      <p:sp>
        <p:nvSpPr>
          <p:cNvPr id="7" name="AutoShape 2" descr="Znalezione obrazy dla zapytania erich fromm"/>
          <p:cNvSpPr>
            <a:spLocks noGrp="1" noChangeAspect="1" noChangeArrowheads="1"/>
          </p:cNvSpPr>
          <p:nvPr>
            <p:ph idx="1"/>
          </p:nvPr>
        </p:nvSpPr>
        <p:spPr bwMode="auto">
          <a:xfrm>
            <a:off x="322212" y="4130843"/>
            <a:ext cx="11573005" cy="26389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normAutofit/>
          </a:bodyPr>
          <a:lstStyle/>
          <a:p>
            <a:pPr marL="0" indent="0">
              <a:buNone/>
            </a:pPr>
            <a:r>
              <a:rPr lang="pl-PL" sz="3000" dirty="0" smtClean="0"/>
              <a:t>„(…) Jest </a:t>
            </a:r>
            <a:r>
              <a:rPr lang="pl-PL" sz="3000" dirty="0"/>
              <a:t>to wolność, którą mogą się cieszyć wszyscy członkowie społeczeństwa i jest to wolność wyboru pomiędzy tymi kierunkami działalności, które nie pociągają za sobą krzywd innych.”</a:t>
            </a:r>
            <a:endParaRPr lang="pl-PL" sz="3000" dirty="0" smtClean="0"/>
          </a:p>
          <a:p>
            <a:pPr marL="0" indent="0">
              <a:buNone/>
            </a:pPr>
            <a:r>
              <a:rPr lang="pl-PL" sz="2000" dirty="0" smtClean="0"/>
              <a:t>							Leonard </a:t>
            </a:r>
            <a:r>
              <a:rPr lang="pl-PL" sz="2000" dirty="0" err="1"/>
              <a:t>Trelawny</a:t>
            </a:r>
            <a:r>
              <a:rPr lang="pl-PL" sz="2000" dirty="0"/>
              <a:t> </a:t>
            </a:r>
            <a:r>
              <a:rPr lang="pl-PL" sz="2000" dirty="0" err="1"/>
              <a:t>Hobhouse</a:t>
            </a:r>
            <a:endParaRPr lang="pl-PL" dirty="0"/>
          </a:p>
          <a:p>
            <a:pPr marL="0" indent="0">
              <a:buNone/>
            </a:pPr>
            <a:endParaRPr lang="pl-PL" dirty="0"/>
          </a:p>
          <a:p>
            <a:pPr marL="0" indent="0">
              <a:buNone/>
            </a:pPr>
            <a:endParaRPr lang="pl-PL" dirty="0"/>
          </a:p>
          <a:p>
            <a:pPr marL="0" indent="0">
              <a:buNone/>
            </a:pPr>
            <a:endParaRPr lang="pl-PL" dirty="0"/>
          </a:p>
        </p:txBody>
      </p:sp>
      <p:pic>
        <p:nvPicPr>
          <p:cNvPr id="3" name="Obraz 2"/>
          <p:cNvPicPr>
            <a:picLocks noChangeAspect="1"/>
          </p:cNvPicPr>
          <p:nvPr/>
        </p:nvPicPr>
        <p:blipFill>
          <a:blip r:embed="rId2"/>
          <a:stretch>
            <a:fillRect/>
          </a:stretch>
        </p:blipFill>
        <p:spPr>
          <a:xfrm>
            <a:off x="250023" y="267202"/>
            <a:ext cx="1605714" cy="1605714"/>
          </a:xfrm>
          <a:prstGeom prst="rect">
            <a:avLst/>
          </a:prstGeom>
        </p:spPr>
      </p:pic>
      <p:pic>
        <p:nvPicPr>
          <p:cNvPr id="4" name="Obraz 3"/>
          <p:cNvPicPr>
            <a:picLocks noChangeAspect="1"/>
          </p:cNvPicPr>
          <p:nvPr/>
        </p:nvPicPr>
        <p:blipFill>
          <a:blip r:embed="rId3"/>
          <a:stretch>
            <a:fillRect/>
          </a:stretch>
        </p:blipFill>
        <p:spPr>
          <a:xfrm>
            <a:off x="10106152" y="414338"/>
            <a:ext cx="1902365" cy="2593558"/>
          </a:xfrm>
          <a:prstGeom prst="rect">
            <a:avLst/>
          </a:prstGeom>
        </p:spPr>
      </p:pic>
    </p:spTree>
    <p:extLst>
      <p:ext uri="{BB962C8B-B14F-4D97-AF65-F5344CB8AC3E}">
        <p14:creationId xmlns:p14="http://schemas.microsoft.com/office/powerpoint/2010/main" val="358766177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4427106" y="544704"/>
            <a:ext cx="2703609"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smtClean="0">
                <a:ln>
                  <a:noFill/>
                </a:ln>
                <a:solidFill>
                  <a:prstClr val="white"/>
                </a:solidFill>
                <a:effectLst/>
                <a:uLnTx/>
                <a:uFillTx/>
                <a:latin typeface="Corbel" panose="020B0503020204020204"/>
                <a:ea typeface="+mn-ea"/>
                <a:cs typeface="+mn-cs"/>
              </a:rPr>
              <a:t>SPOŁECZNA GOSPODARKA RYNKOWA</a:t>
            </a:r>
            <a:endParaRPr kumimoji="0" lang="pl-PL" sz="30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1" name="pole tekstowe 10"/>
          <p:cNvSpPr txBox="1"/>
          <p:nvPr/>
        </p:nvSpPr>
        <p:spPr>
          <a:xfrm>
            <a:off x="661479" y="2539042"/>
            <a:ext cx="2703609"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600" b="1" i="0" u="none" strike="noStrike" kern="1200" cap="none" spc="0" normalizeH="0" baseline="0" noProof="0" dirty="0" smtClean="0">
                <a:ln>
                  <a:noFill/>
                </a:ln>
                <a:solidFill>
                  <a:prstClr val="white"/>
                </a:solidFill>
                <a:effectLst/>
                <a:uLnTx/>
                <a:uFillTx/>
                <a:latin typeface="Corbel" panose="020B0503020204020204"/>
                <a:ea typeface="+mn-ea"/>
                <a:cs typeface="+mn-cs"/>
              </a:rPr>
              <a:t>SOCIAL MARKET ECONOMY</a:t>
            </a:r>
            <a:endParaRPr kumimoji="0" lang="pl-PL" sz="26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2" name="pole tekstowe 11"/>
          <p:cNvSpPr txBox="1"/>
          <p:nvPr/>
        </p:nvSpPr>
        <p:spPr>
          <a:xfrm>
            <a:off x="653457" y="3986462"/>
            <a:ext cx="2703609"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1" u="none" strike="noStrike" kern="1200" cap="none" spc="0" normalizeH="0" baseline="0" noProof="0" dirty="0" smtClean="0">
                <a:ln>
                  <a:noFill/>
                </a:ln>
                <a:solidFill>
                  <a:prstClr val="white"/>
                </a:solidFill>
                <a:effectLst/>
                <a:uLnTx/>
                <a:uFillTx/>
                <a:latin typeface="Corbel" panose="020B0503020204020204"/>
                <a:ea typeface="+mn-ea"/>
                <a:cs typeface="+mn-cs"/>
              </a:rPr>
              <a:t>SOME</a:t>
            </a:r>
            <a:endParaRPr kumimoji="0" lang="pl-PL" sz="3000" b="1" i="1"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3" name="pole tekstowe 12"/>
          <p:cNvSpPr txBox="1"/>
          <p:nvPr/>
        </p:nvSpPr>
        <p:spPr>
          <a:xfrm>
            <a:off x="8417836" y="4645600"/>
            <a:ext cx="27036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smtClean="0">
                <a:ln>
                  <a:noFill/>
                </a:ln>
                <a:solidFill>
                  <a:prstClr val="white"/>
                </a:solidFill>
                <a:effectLst/>
                <a:uLnTx/>
                <a:uFillTx/>
                <a:latin typeface="Corbel" panose="020B0503020204020204"/>
                <a:ea typeface="+mn-ea"/>
                <a:cs typeface="+mn-cs"/>
              </a:rPr>
              <a:t>RHINE CAPITALISM</a:t>
            </a:r>
            <a:endParaRPr kumimoji="0" lang="pl-PL" sz="30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4" name="pole tekstowe 13"/>
          <p:cNvSpPr txBox="1"/>
          <p:nvPr/>
        </p:nvSpPr>
        <p:spPr>
          <a:xfrm>
            <a:off x="7696457" y="2092766"/>
            <a:ext cx="3605207"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2600" b="1" i="0" u="none" strike="noStrike" kern="1200" cap="none" spc="0" normalizeH="0" baseline="0" noProof="0" dirty="0" smtClean="0">
                <a:ln>
                  <a:noFill/>
                </a:ln>
                <a:solidFill>
                  <a:prstClr val="white"/>
                </a:solidFill>
                <a:effectLst/>
                <a:uLnTx/>
                <a:uFillTx/>
                <a:latin typeface="Corbel" panose="020B0503020204020204"/>
                <a:ea typeface="+mn-ea"/>
                <a:cs typeface="+mn-cs"/>
              </a:rPr>
              <a:t>SOZIALE MARKTWIRTSCHAFT</a:t>
            </a:r>
            <a:endParaRPr kumimoji="0" lang="pl-PL" sz="26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7" name="pole tekstowe 16"/>
          <p:cNvSpPr txBox="1"/>
          <p:nvPr/>
        </p:nvSpPr>
        <p:spPr>
          <a:xfrm>
            <a:off x="4116675" y="3598397"/>
            <a:ext cx="336696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smtClean="0">
                <a:ln>
                  <a:noFill/>
                </a:ln>
                <a:solidFill>
                  <a:prstClr val="white"/>
                </a:solidFill>
                <a:effectLst/>
                <a:uLnTx/>
                <a:uFillTx/>
                <a:latin typeface="Corbel" panose="020B0503020204020204"/>
                <a:ea typeface="+mn-ea"/>
                <a:cs typeface="+mn-cs"/>
              </a:rPr>
              <a:t>PERSONALIZM RYNKOWY</a:t>
            </a:r>
            <a:endParaRPr kumimoji="0" lang="pl-PL" sz="30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18" name="pole tekstowe 17"/>
          <p:cNvSpPr txBox="1"/>
          <p:nvPr/>
        </p:nvSpPr>
        <p:spPr>
          <a:xfrm>
            <a:off x="8181475" y="632936"/>
            <a:ext cx="3368842"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smtClean="0">
                <a:ln>
                  <a:noFill/>
                </a:ln>
                <a:solidFill>
                  <a:prstClr val="white"/>
                </a:solidFill>
                <a:effectLst/>
                <a:uLnTx/>
                <a:uFillTx/>
                <a:latin typeface="Corbel" panose="020B0503020204020204"/>
                <a:ea typeface="+mn-ea"/>
                <a:cs typeface="+mn-cs"/>
              </a:rPr>
              <a:t>ORDOLIBERALIZM</a:t>
            </a:r>
            <a:endParaRPr kumimoji="0" lang="pl-PL" sz="30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0" name="pole tekstowe 19"/>
          <p:cNvSpPr txBox="1"/>
          <p:nvPr/>
        </p:nvSpPr>
        <p:spPr>
          <a:xfrm>
            <a:off x="4619611" y="5814536"/>
            <a:ext cx="332925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smtClean="0">
                <a:ln>
                  <a:noFill/>
                </a:ln>
                <a:solidFill>
                  <a:prstClr val="white"/>
                </a:solidFill>
                <a:effectLst/>
                <a:uLnTx/>
                <a:uFillTx/>
                <a:latin typeface="Corbel" panose="020B0503020204020204"/>
                <a:ea typeface="+mn-ea"/>
                <a:cs typeface="+mn-cs"/>
              </a:rPr>
              <a:t>NEOLIBERALIZM</a:t>
            </a:r>
            <a:endParaRPr kumimoji="0" lang="pl-PL" sz="30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1" name="pole tekstowe 20"/>
          <p:cNvSpPr txBox="1"/>
          <p:nvPr/>
        </p:nvSpPr>
        <p:spPr>
          <a:xfrm>
            <a:off x="801590" y="513345"/>
            <a:ext cx="270360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smtClean="0">
                <a:ln>
                  <a:noFill/>
                </a:ln>
                <a:solidFill>
                  <a:prstClr val="white"/>
                </a:solidFill>
                <a:effectLst/>
                <a:uLnTx/>
                <a:uFillTx/>
                <a:latin typeface="Corbel" panose="020B0503020204020204"/>
                <a:ea typeface="+mn-ea"/>
                <a:cs typeface="+mn-cs"/>
              </a:rPr>
              <a:t>SZKOŁA FREIBURSKA</a:t>
            </a:r>
            <a:endParaRPr kumimoji="0" lang="pl-PL" sz="30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2" name="pole tekstowe 21"/>
          <p:cNvSpPr txBox="1"/>
          <p:nvPr/>
        </p:nvSpPr>
        <p:spPr>
          <a:xfrm>
            <a:off x="402927" y="5075872"/>
            <a:ext cx="3220711"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smtClean="0">
                <a:ln>
                  <a:noFill/>
                </a:ln>
                <a:solidFill>
                  <a:prstClr val="white"/>
                </a:solidFill>
                <a:effectLst/>
                <a:uLnTx/>
                <a:uFillTx/>
                <a:latin typeface="Corbel" panose="020B0503020204020204"/>
                <a:ea typeface="+mn-ea"/>
                <a:cs typeface="+mn-cs"/>
              </a:rPr>
              <a:t>COORDINATED MARKET ECONOMY</a:t>
            </a:r>
            <a:endParaRPr kumimoji="0" lang="pl-PL" sz="30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2" name="Prostokąt 1"/>
          <p:cNvSpPr/>
          <p:nvPr/>
        </p:nvSpPr>
        <p:spPr>
          <a:xfrm>
            <a:off x="3806245" y="2539042"/>
            <a:ext cx="3324470"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smtClean="0">
                <a:ln>
                  <a:noFill/>
                </a:ln>
                <a:solidFill>
                  <a:prstClr val="white"/>
                </a:solidFill>
                <a:effectLst/>
                <a:uLnTx/>
                <a:uFillTx/>
                <a:latin typeface="Corbel" panose="020B0503020204020204"/>
                <a:ea typeface="+mn-ea"/>
                <a:cs typeface="+mn-cs"/>
              </a:rPr>
              <a:t>SOZIALE IRENIK</a:t>
            </a:r>
            <a:endParaRPr kumimoji="0" lang="pl-PL" sz="30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5" name="Prostokąt 4"/>
          <p:cNvSpPr/>
          <p:nvPr/>
        </p:nvSpPr>
        <p:spPr>
          <a:xfrm>
            <a:off x="8294630" y="3568930"/>
            <a:ext cx="3679212"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3000" b="1" i="0" u="none" strike="noStrike" kern="1200" cap="none" spc="0" normalizeH="0" baseline="0" noProof="0" dirty="0" smtClean="0">
                <a:ln>
                  <a:noFill/>
                </a:ln>
                <a:solidFill>
                  <a:prstClr val="white"/>
                </a:solidFill>
                <a:effectLst/>
                <a:uLnTx/>
                <a:uFillTx/>
                <a:latin typeface="Corbel" panose="020B0503020204020204"/>
                <a:ea typeface="+mn-ea"/>
                <a:cs typeface="+mn-cs"/>
              </a:rPr>
              <a:t>ORDNUNGSPOLITIK</a:t>
            </a:r>
            <a:endParaRPr kumimoji="0" lang="pl-PL" sz="30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
        <p:nvSpPr>
          <p:cNvPr id="3" name="Prostokąt 2"/>
          <p:cNvSpPr/>
          <p:nvPr/>
        </p:nvSpPr>
        <p:spPr>
          <a:xfrm>
            <a:off x="4806306" y="4783411"/>
            <a:ext cx="2677336" cy="86177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500" b="1" i="0" u="none" strike="noStrike" kern="1200" cap="none" spc="0" normalizeH="0" baseline="0" noProof="0" dirty="0" smtClean="0">
                <a:ln>
                  <a:noFill/>
                </a:ln>
                <a:solidFill>
                  <a:prstClr val="white"/>
                </a:solidFill>
                <a:effectLst/>
                <a:uLnTx/>
                <a:uFillTx/>
                <a:latin typeface="Corbel" panose="020B0503020204020204"/>
                <a:ea typeface="+mn-ea"/>
                <a:cs typeface="+mn-cs"/>
              </a:rPr>
              <a:t>NEOLIBERALIZM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2500" b="1" i="0" u="none" strike="noStrike" kern="1200" cap="none" spc="0" normalizeH="0" baseline="0" noProof="0" dirty="0" smtClean="0">
                <a:ln>
                  <a:noFill/>
                </a:ln>
                <a:solidFill>
                  <a:prstClr val="white"/>
                </a:solidFill>
                <a:effectLst/>
                <a:uLnTx/>
                <a:uFillTx/>
                <a:latin typeface="Corbel" panose="020B0503020204020204"/>
                <a:ea typeface="+mn-ea"/>
                <a:cs typeface="+mn-cs"/>
              </a:rPr>
              <a:t>SOCJOLOGICZNY</a:t>
            </a:r>
            <a:endParaRPr kumimoji="0" lang="pl-PL" sz="2500" b="1" i="0" u="none" strike="noStrike" kern="1200" cap="none" spc="0" normalizeH="0" baseline="0" noProof="0" dirty="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2837131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8405" y="101041"/>
            <a:ext cx="10515600" cy="1325563"/>
          </a:xfrm>
        </p:spPr>
        <p:txBody>
          <a:bodyPr>
            <a:normAutofit fontScale="90000"/>
          </a:bodyPr>
          <a:lstStyle/>
          <a:p>
            <a:pPr algn="ctr"/>
            <a:r>
              <a:rPr lang="pl-PL" sz="4800" dirty="0" smtClean="0"/>
              <a:t>Rekomendowana literatura ekonomiczna</a:t>
            </a:r>
            <a:endParaRPr lang="pl-PL" sz="4800" dirty="0"/>
          </a:p>
        </p:txBody>
      </p:sp>
      <p:sp>
        <p:nvSpPr>
          <p:cNvPr id="3" name="Symbol zastępczy zawartości 2"/>
          <p:cNvSpPr>
            <a:spLocks noGrp="1"/>
          </p:cNvSpPr>
          <p:nvPr>
            <p:ph idx="1"/>
          </p:nvPr>
        </p:nvSpPr>
        <p:spPr>
          <a:xfrm>
            <a:off x="531446" y="2454030"/>
            <a:ext cx="8792308" cy="4308231"/>
          </a:xfrm>
        </p:spPr>
        <p:txBody>
          <a:bodyPr>
            <a:normAutofit/>
          </a:bodyPr>
          <a:lstStyle/>
          <a:p>
            <a:pPr lvl="0">
              <a:buFontTx/>
              <a:buChar char="-"/>
            </a:pP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 </a:t>
            </a:r>
            <a:r>
              <a:rPr lang="pl-PL" sz="2200"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Eucken</a:t>
            </a: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sz="2200"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Podstawy polityki gospodarczej</a:t>
            </a: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Poznań 2005</a:t>
            </a:r>
            <a:endPar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buFontTx/>
              <a:buChar char="-"/>
            </a:pPr>
            <a:endPar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buFontTx/>
              <a:buChar char="-"/>
            </a:pP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T. Kaczmarek. P. Pysz, </a:t>
            </a:r>
            <a:r>
              <a:rPr lang="pl-PL" sz="2200"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Ludwig Erhard i społeczna gospodarka rynkowa</a:t>
            </a: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2004</a:t>
            </a:r>
          </a:p>
          <a:p>
            <a:pPr lvl="0">
              <a:buFontTx/>
              <a:buChar char="-"/>
            </a:pPr>
            <a:endPar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buFontTx/>
              <a:buChar char="-"/>
            </a:pP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E. Mączyńska, P. Pysz (red.), </a:t>
            </a:r>
            <a:r>
              <a:rPr lang="pl-PL" sz="2200"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Społeczna Gospodarka Rynkowa</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2003</a:t>
            </a:r>
            <a:endPar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marL="0" lvl="0" indent="0">
              <a:buNone/>
            </a:pPr>
            <a:endPar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marL="0" lvl="0" indent="0">
              <a:buNone/>
            </a:pP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inne pozycje  wymienione w opisie przedmiotu w USOS oraz wskazane w prezentacjach (bogata literatura polska i zagraniczna w </a:t>
            </a:r>
            <a:r>
              <a:rPr lang="pl-PL" sz="2200"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open </a:t>
            </a:r>
            <a:r>
              <a:rPr lang="pl-PL" sz="2200" i="1" dirty="0" err="1"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access</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t>
            </a:r>
            <a:endPar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pic>
        <p:nvPicPr>
          <p:cNvPr id="7" name="Obraz 6"/>
          <p:cNvPicPr>
            <a:picLocks noChangeAspect="1"/>
          </p:cNvPicPr>
          <p:nvPr/>
        </p:nvPicPr>
        <p:blipFill>
          <a:blip r:embed="rId2"/>
          <a:stretch>
            <a:fillRect/>
          </a:stretch>
        </p:blipFill>
        <p:spPr>
          <a:xfrm>
            <a:off x="10180271" y="204451"/>
            <a:ext cx="1733550" cy="2444306"/>
          </a:xfrm>
          <a:prstGeom prst="rect">
            <a:avLst/>
          </a:prstGeom>
        </p:spPr>
      </p:pic>
      <p:pic>
        <p:nvPicPr>
          <p:cNvPr id="8" name="Obraz 7"/>
          <p:cNvPicPr>
            <a:picLocks noChangeAspect="1"/>
          </p:cNvPicPr>
          <p:nvPr/>
        </p:nvPicPr>
        <p:blipFill>
          <a:blip r:embed="rId3"/>
          <a:stretch>
            <a:fillRect/>
          </a:stretch>
        </p:blipFill>
        <p:spPr>
          <a:xfrm>
            <a:off x="9256346" y="2722145"/>
            <a:ext cx="1374063" cy="1958771"/>
          </a:xfrm>
          <a:prstGeom prst="rect">
            <a:avLst/>
          </a:prstGeom>
        </p:spPr>
      </p:pic>
      <p:pic>
        <p:nvPicPr>
          <p:cNvPr id="9" name="Obraz 8"/>
          <p:cNvPicPr>
            <a:picLocks noChangeAspect="1"/>
          </p:cNvPicPr>
          <p:nvPr/>
        </p:nvPicPr>
        <p:blipFill>
          <a:blip r:embed="rId4"/>
          <a:stretch>
            <a:fillRect/>
          </a:stretch>
        </p:blipFill>
        <p:spPr>
          <a:xfrm>
            <a:off x="10644371" y="4680916"/>
            <a:ext cx="1414950" cy="2004512"/>
          </a:xfrm>
          <a:prstGeom prst="rect">
            <a:avLst/>
          </a:prstGeom>
        </p:spPr>
      </p:pic>
    </p:spTree>
    <p:extLst>
      <p:ext uri="{BB962C8B-B14F-4D97-AF65-F5344CB8AC3E}">
        <p14:creationId xmlns:p14="http://schemas.microsoft.com/office/powerpoint/2010/main" val="13539203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8405" y="101041"/>
            <a:ext cx="10515600" cy="1325563"/>
          </a:xfrm>
        </p:spPr>
        <p:txBody>
          <a:bodyPr>
            <a:normAutofit/>
          </a:bodyPr>
          <a:lstStyle/>
          <a:p>
            <a:pPr algn="ctr"/>
            <a:r>
              <a:rPr lang="pl-PL" sz="4300" dirty="0" smtClean="0"/>
              <a:t>Rekomendowana literatura prawnicza</a:t>
            </a:r>
            <a:endParaRPr lang="pl-PL" sz="4300" dirty="0"/>
          </a:p>
        </p:txBody>
      </p:sp>
      <p:sp>
        <p:nvSpPr>
          <p:cNvPr id="3" name="Symbol zastępczy zawartości 2"/>
          <p:cNvSpPr>
            <a:spLocks noGrp="1"/>
          </p:cNvSpPr>
          <p:nvPr>
            <p:ph idx="1"/>
          </p:nvPr>
        </p:nvSpPr>
        <p:spPr>
          <a:xfrm>
            <a:off x="531446" y="2454030"/>
            <a:ext cx="8792308" cy="4308231"/>
          </a:xfrm>
        </p:spPr>
        <p:txBody>
          <a:bodyPr>
            <a:normAutofit/>
          </a:bodyPr>
          <a:lstStyle/>
          <a:p>
            <a:pPr lvl="0">
              <a:buFontTx/>
              <a:buChar char="-"/>
            </a:pP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omentarze do konstytucji, artykuły prawnicze oraz orzeczenia TK dotyczące rozumienia społecznej gospodarki rynkowej</a:t>
            </a:r>
          </a:p>
          <a:p>
            <a:pPr lvl="0">
              <a:buFontTx/>
              <a:buChar char="-"/>
            </a:pPr>
            <a:endPar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buFontTx/>
              <a:buChar char="-"/>
            </a:pP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 </a:t>
            </a:r>
            <a:r>
              <a:rPr lang="pl-PL" sz="2200" dirty="0" err="1">
                <a:gradFill>
                  <a:gsLst>
                    <a:gs pos="34000">
                      <a:prstClr val="white">
                        <a:lumMod val="93000"/>
                      </a:prstClr>
                    </a:gs>
                    <a:gs pos="0">
                      <a:prstClr val="black">
                        <a:lumMod val="25000"/>
                        <a:lumOff val="75000"/>
                      </a:prstClr>
                    </a:gs>
                    <a:gs pos="100000">
                      <a:srgbClr val="94D7E4">
                        <a:lumMod val="0"/>
                        <a:lumOff val="100000"/>
                      </a:srgbClr>
                    </a:gs>
                  </a:gsLst>
                  <a:lin ang="4800000" scaled="0"/>
                </a:gradFill>
              </a:rPr>
              <a:t>Czarnek</a:t>
            </a: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a:t>
            </a:r>
            <a:r>
              <a:rPr lang="pl-PL" sz="2200"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Wolność gospodarcza. Pierwszy filar społecznej gospodarki rynkowej</a:t>
            </a: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Lublin </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2014</a:t>
            </a:r>
          </a:p>
          <a:p>
            <a:pPr lvl="0">
              <a:buFontTx/>
              <a:buChar char="-"/>
            </a:pPr>
            <a:endPar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buFontTx/>
              <a:buChar char="-"/>
            </a:pP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 Szafrański, </a:t>
            </a:r>
            <a:r>
              <a:rPr lang="pl-PL" sz="2200" i="1"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Konstytucyjna wolność gospodarcza na tle historii idei i gospodarki</a:t>
            </a: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Warszawa 2018</a:t>
            </a:r>
          </a:p>
          <a:p>
            <a:pPr marL="0" lvl="0" indent="0">
              <a:buNone/>
            </a:pPr>
            <a:endPar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marL="0" lvl="0" indent="0">
              <a:buNone/>
            </a:pP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 inne pozycje  wymienione w opisie przedmiotu w USOS oraz wskazane w prezentacjach (bogata literatura polska i zagraniczna w </a:t>
            </a:r>
            <a:r>
              <a:rPr lang="pl-PL" sz="2200" i="1"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open </a:t>
            </a:r>
            <a:r>
              <a:rPr lang="pl-PL" sz="2200" i="1" dirty="0" err="1"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access</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t>
            </a:r>
            <a:endPar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pic>
        <p:nvPicPr>
          <p:cNvPr id="4" name="Obraz 3"/>
          <p:cNvPicPr>
            <a:picLocks noChangeAspect="1"/>
          </p:cNvPicPr>
          <p:nvPr/>
        </p:nvPicPr>
        <p:blipFill>
          <a:blip r:embed="rId2"/>
          <a:stretch>
            <a:fillRect/>
          </a:stretch>
        </p:blipFill>
        <p:spPr>
          <a:xfrm>
            <a:off x="9293611" y="2671512"/>
            <a:ext cx="1455949" cy="2052888"/>
          </a:xfrm>
          <a:prstGeom prst="rect">
            <a:avLst/>
          </a:prstGeom>
        </p:spPr>
      </p:pic>
      <p:pic>
        <p:nvPicPr>
          <p:cNvPr id="5" name="Obraz 4"/>
          <p:cNvPicPr>
            <a:picLocks noChangeAspect="1"/>
          </p:cNvPicPr>
          <p:nvPr/>
        </p:nvPicPr>
        <p:blipFill>
          <a:blip r:embed="rId3"/>
          <a:stretch>
            <a:fillRect/>
          </a:stretch>
        </p:blipFill>
        <p:spPr>
          <a:xfrm>
            <a:off x="10719417" y="4829787"/>
            <a:ext cx="1352142" cy="2028213"/>
          </a:xfrm>
          <a:prstGeom prst="rect">
            <a:avLst/>
          </a:prstGeom>
        </p:spPr>
      </p:pic>
      <p:pic>
        <p:nvPicPr>
          <p:cNvPr id="6" name="Obraz 5"/>
          <p:cNvPicPr>
            <a:picLocks noChangeAspect="1"/>
          </p:cNvPicPr>
          <p:nvPr/>
        </p:nvPicPr>
        <p:blipFill>
          <a:blip r:embed="rId4"/>
          <a:stretch>
            <a:fillRect/>
          </a:stretch>
        </p:blipFill>
        <p:spPr>
          <a:xfrm>
            <a:off x="10197465" y="206206"/>
            <a:ext cx="1874094" cy="2546183"/>
          </a:xfrm>
          <a:prstGeom prst="rect">
            <a:avLst/>
          </a:prstGeom>
        </p:spPr>
      </p:pic>
    </p:spTree>
    <p:extLst>
      <p:ext uri="{BB962C8B-B14F-4D97-AF65-F5344CB8AC3E}">
        <p14:creationId xmlns:p14="http://schemas.microsoft.com/office/powerpoint/2010/main" val="2285494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95614" y="140125"/>
            <a:ext cx="10515600" cy="1325563"/>
          </a:xfrm>
        </p:spPr>
        <p:txBody>
          <a:bodyPr>
            <a:normAutofit fontScale="90000"/>
          </a:bodyPr>
          <a:lstStyle/>
          <a:p>
            <a:pPr algn="ctr"/>
            <a:r>
              <a:rPr lang="pl-PL" sz="4800" dirty="0" smtClean="0"/>
              <a:t>Zagadnienie prezentowane w trakcie zajęć</a:t>
            </a:r>
            <a:endParaRPr lang="pl-PL" sz="4800" dirty="0"/>
          </a:p>
        </p:txBody>
      </p:sp>
      <p:sp>
        <p:nvSpPr>
          <p:cNvPr id="3" name="Symbol zastępczy zawartości 2"/>
          <p:cNvSpPr>
            <a:spLocks noGrp="1"/>
          </p:cNvSpPr>
          <p:nvPr>
            <p:ph idx="1"/>
          </p:nvPr>
        </p:nvSpPr>
        <p:spPr>
          <a:xfrm>
            <a:off x="330918" y="1379621"/>
            <a:ext cx="11748787" cy="5269832"/>
          </a:xfrm>
        </p:spPr>
        <p:txBody>
          <a:bodyPr>
            <a:normAutofit fontScale="92500"/>
          </a:bodyPr>
          <a:lstStyle/>
          <a:p>
            <a:pPr lvl="0">
              <a:buFontTx/>
              <a:buChar char="-"/>
            </a:pP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k</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oncepcja </a:t>
            </a: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społecznej gospodarki rynkowej na tle historii myśli ekonomicznej i </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społecznej</a:t>
            </a:r>
          </a:p>
          <a:p>
            <a:pPr lvl="0">
              <a:buFontTx/>
              <a:buChar char="-"/>
            </a:pPr>
            <a:endPar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buFontTx/>
              <a:buChar char="-"/>
            </a:pP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z</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asada </a:t>
            </a: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społecznej gospodarki rynkowej we współczesnych systemach prawnych - doświadczenia polskie i </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zagraniczne</a:t>
            </a:r>
          </a:p>
          <a:p>
            <a:pPr lvl="0">
              <a:buFontTx/>
              <a:buChar char="-"/>
            </a:pPr>
            <a:endPar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buFontTx/>
              <a:buChar char="-"/>
            </a:pP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z</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asada </a:t>
            </a: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społecznej gospodarki rynkowej w Konstytucji Rzeczypospolitej Polskiej z dnia 2 kwietnia 1997 r. - geneza, znaczenie, </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orzecznictwo</a:t>
            </a:r>
          </a:p>
          <a:p>
            <a:pPr lvl="0">
              <a:buFontTx/>
              <a:buChar char="-"/>
            </a:pPr>
            <a:endPar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buFontTx/>
              <a:buChar char="-"/>
            </a:pP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zasada </a:t>
            </a: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społecznej gospodarki rynkowej, a inne ustrojowe zasady </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gospodarcze</a:t>
            </a:r>
            <a:endPar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marL="0" lvl="0" indent="0">
              <a:buNone/>
            </a:pPr>
            <a:endPar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buFontTx/>
              <a:buChar char="-"/>
            </a:pP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z</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asada </a:t>
            </a: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społecznej gospodarki rynkowej: konsekwencje dla </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ustawodawcy (przykłady </a:t>
            </a: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instytucji </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prawnych)</a:t>
            </a:r>
            <a:endPar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marL="0" lvl="0" indent="0">
              <a:buNone/>
            </a:pPr>
            <a:endPar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a:p>
            <a:pPr lvl="0">
              <a:buFontTx/>
              <a:buChar char="-"/>
            </a:pP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połeczna </a:t>
            </a:r>
            <a:r>
              <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rPr>
              <a:t>gospodarka rynkowa jako argument w procesie stanowienia i stosowania prawa - analiza wybranych materiałów z procesu legislacyjnego i orzecznictwa </a:t>
            </a:r>
            <a:r>
              <a:rPr lang="pl-PL" sz="2200" dirty="0" smtClean="0">
                <a:gradFill>
                  <a:gsLst>
                    <a:gs pos="34000">
                      <a:prstClr val="white">
                        <a:lumMod val="93000"/>
                      </a:prstClr>
                    </a:gs>
                    <a:gs pos="0">
                      <a:prstClr val="black">
                        <a:lumMod val="25000"/>
                        <a:lumOff val="75000"/>
                      </a:prstClr>
                    </a:gs>
                    <a:gs pos="100000">
                      <a:srgbClr val="94D7E4">
                        <a:lumMod val="0"/>
                        <a:lumOff val="100000"/>
                      </a:srgbClr>
                    </a:gs>
                  </a:gsLst>
                  <a:lin ang="4800000" scaled="0"/>
                </a:gradFill>
              </a:rPr>
              <a:t>sądowego</a:t>
            </a:r>
            <a:endParaRPr lang="pl-PL" sz="2200" dirty="0">
              <a:gradFill>
                <a:gsLst>
                  <a:gs pos="34000">
                    <a:prstClr val="white">
                      <a:lumMod val="93000"/>
                    </a:prstClr>
                  </a:gs>
                  <a:gs pos="0">
                    <a:prstClr val="black">
                      <a:lumMod val="25000"/>
                      <a:lumOff val="75000"/>
                    </a:prstClr>
                  </a:gs>
                  <a:gs pos="100000">
                    <a:srgbClr val="94D7E4">
                      <a:lumMod val="0"/>
                      <a:lumOff val="100000"/>
                    </a:srgbClr>
                  </a:gs>
                </a:gsLst>
                <a:lin ang="4800000" scaled="0"/>
              </a:gradFill>
            </a:endParaRPr>
          </a:p>
        </p:txBody>
      </p:sp>
    </p:spTree>
    <p:extLst>
      <p:ext uri="{BB962C8B-B14F-4D97-AF65-F5344CB8AC3E}">
        <p14:creationId xmlns:p14="http://schemas.microsoft.com/office/powerpoint/2010/main" val="18524671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668740" y="1770845"/>
            <a:ext cx="11135435" cy="4220522"/>
          </a:xfrm>
        </p:spPr>
        <p:txBody>
          <a:bodyPr>
            <a:normAutofit/>
          </a:bodyPr>
          <a:lstStyle/>
          <a:p>
            <a:pPr algn="ctr"/>
            <a:r>
              <a:rPr lang="pl-PL" b="1" dirty="0" smtClean="0"/>
              <a:t>Dlaczego warto studiować </a:t>
            </a:r>
            <a:r>
              <a:rPr lang="pl-PL" b="1" smtClean="0"/>
              <a:t>zagadnienia prawno-ekonomiczne?</a:t>
            </a:r>
            <a:r>
              <a:rPr lang="pl-PL" b="1" dirty="0" smtClean="0"/>
              <a:t/>
            </a:r>
            <a:br>
              <a:rPr lang="pl-PL" b="1" dirty="0" smtClean="0"/>
            </a:br>
            <a:endParaRPr lang="pl-PL" dirty="0"/>
          </a:p>
        </p:txBody>
      </p:sp>
    </p:spTree>
    <p:extLst>
      <p:ext uri="{BB962C8B-B14F-4D97-AF65-F5344CB8AC3E}">
        <p14:creationId xmlns:p14="http://schemas.microsoft.com/office/powerpoint/2010/main" val="40224608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80903" y="1390157"/>
            <a:ext cx="11502549" cy="5663819"/>
          </a:xfrm>
        </p:spPr>
        <p:txBody>
          <a:bodyPr>
            <a:normAutofit/>
          </a:bodyPr>
          <a:lstStyle/>
          <a:p>
            <a:pPr marL="0" indent="0">
              <a:lnSpc>
                <a:spcPct val="120000"/>
              </a:lnSpc>
              <a:buNone/>
            </a:pPr>
            <a:r>
              <a:rPr lang="pl-PL" dirty="0" smtClean="0"/>
              <a:t>„Mam na biurku parę orzeczeń właśnie w sprawach umów dystrybucyjnych. Sądy kompletnie nie rozumieją podstawowych zasad ekonomii, prawa popytu i podaży, prawa wartości. Przykro mi to stwierdzać, ale nasi sędziowie reprezentują analfabetyzm ekonomiczny. Gdy zestawiam ich pracę z orzeczeniami Sądu Arbitrażowego, gdzie zasiadają często praktycy prawa, to jest niebo i ziemia, poziomu orzecznictwa nie da się porównać (…)</a:t>
            </a:r>
          </a:p>
          <a:p>
            <a:pPr marL="0" indent="0">
              <a:lnSpc>
                <a:spcPct val="120000"/>
              </a:lnSpc>
              <a:buNone/>
            </a:pPr>
            <a:r>
              <a:rPr lang="pl-PL" dirty="0" smtClean="0"/>
              <a:t>Moja uwaga jest więc taka: organizujmy takie konferencje dla sędziów edukujmy ich.”</a:t>
            </a:r>
          </a:p>
          <a:p>
            <a:pPr marL="0" indent="0">
              <a:buNone/>
            </a:pPr>
            <a:endParaRPr lang="pl-PL" dirty="0" smtClean="0"/>
          </a:p>
          <a:p>
            <a:pPr marL="0" indent="0">
              <a:buNone/>
            </a:pPr>
            <a:r>
              <a:rPr lang="pl-PL" sz="2000" dirty="0" smtClean="0"/>
              <a:t>W. Kocot, </a:t>
            </a:r>
            <a:r>
              <a:rPr lang="pl-PL" sz="2000" i="1" dirty="0"/>
              <a:t>Głos w dyskusji</a:t>
            </a:r>
            <a:r>
              <a:rPr lang="pl-PL" sz="2000" dirty="0"/>
              <a:t>, [w:] T. </a:t>
            </a:r>
            <a:r>
              <a:rPr lang="pl-PL" sz="2000" dirty="0" err="1"/>
              <a:t>Giaro</a:t>
            </a:r>
            <a:r>
              <a:rPr lang="pl-PL" sz="2000" dirty="0"/>
              <a:t> (red.), </a:t>
            </a:r>
            <a:r>
              <a:rPr lang="pl-PL" sz="2000" i="1" dirty="0"/>
              <a:t>Ekonomiczna analiza prawa</a:t>
            </a:r>
            <a:r>
              <a:rPr lang="pl-PL" sz="2000" dirty="0"/>
              <a:t>, Warszawa 2015, </a:t>
            </a:r>
            <a:r>
              <a:rPr lang="pl-PL" sz="2000" dirty="0" smtClean="0"/>
              <a:t>s. 128.</a:t>
            </a:r>
            <a:endParaRPr lang="pl-PL" sz="2000" dirty="0"/>
          </a:p>
        </p:txBody>
      </p:sp>
      <p:sp>
        <p:nvSpPr>
          <p:cNvPr id="4" name="Tytuł 1"/>
          <p:cNvSpPr>
            <a:spLocks noGrp="1"/>
          </p:cNvSpPr>
          <p:nvPr>
            <p:ph type="title"/>
          </p:nvPr>
        </p:nvSpPr>
        <p:spPr>
          <a:xfrm>
            <a:off x="72189" y="124493"/>
            <a:ext cx="11341769" cy="974391"/>
          </a:xfrm>
        </p:spPr>
        <p:txBody>
          <a:bodyPr>
            <a:normAutofit/>
          </a:bodyPr>
          <a:lstStyle/>
          <a:p>
            <a:pPr algn="ctr"/>
            <a:r>
              <a:rPr lang="pl-PL" sz="3000" u="sng" dirty="0" smtClean="0"/>
              <a:t>Po co prawnikom wiedza na temat społecznego gospodarki rynkowej?</a:t>
            </a:r>
            <a:endParaRPr lang="pl-PL" sz="3000" u="sng" dirty="0"/>
          </a:p>
        </p:txBody>
      </p:sp>
    </p:spTree>
    <p:extLst>
      <p:ext uri="{BB962C8B-B14F-4D97-AF65-F5344CB8AC3E}">
        <p14:creationId xmlns:p14="http://schemas.microsoft.com/office/powerpoint/2010/main" val="34246574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ymbol zastępczy zawartości 2"/>
          <p:cNvSpPr>
            <a:spLocks noGrp="1"/>
          </p:cNvSpPr>
          <p:nvPr>
            <p:ph idx="1"/>
          </p:nvPr>
        </p:nvSpPr>
        <p:spPr>
          <a:xfrm>
            <a:off x="385010" y="545433"/>
            <a:ext cx="11654589" cy="6155618"/>
          </a:xfrm>
        </p:spPr>
        <p:txBody>
          <a:bodyPr>
            <a:normAutofit fontScale="77500" lnSpcReduction="20000"/>
          </a:bodyPr>
          <a:lstStyle/>
          <a:p>
            <a:pPr marL="0" indent="0">
              <a:buNone/>
            </a:pPr>
            <a:r>
              <a:rPr lang="pl-PL" sz="2700" dirty="0" smtClean="0"/>
              <a:t>[o sędziach kontynentalnej Europy]: </a:t>
            </a:r>
          </a:p>
          <a:p>
            <a:pPr marL="0" indent="0">
              <a:lnSpc>
                <a:spcPct val="120000"/>
              </a:lnSpc>
              <a:buNone/>
            </a:pPr>
            <a:endParaRPr lang="pl-PL" sz="3000" dirty="0" smtClean="0"/>
          </a:p>
          <a:p>
            <a:pPr marL="0" indent="0">
              <a:lnSpc>
                <a:spcPct val="120000"/>
              </a:lnSpc>
              <a:buNone/>
            </a:pPr>
            <a:r>
              <a:rPr lang="pl-PL" sz="3000" dirty="0" smtClean="0"/>
              <a:t>„Nikt z nich wszakże nie miał za sobą doświadczenia pracy dla klienta: banku, kredytobiorcy, bankruta, oszusta itp. Nikt z nich nie spędził lat na negocjowaniu konkretnych transakcji, na szukaniu dającego się zaakceptować </a:t>
            </a:r>
            <a:r>
              <a:rPr lang="pl-PL" sz="3000" i="1" dirty="0" smtClean="0"/>
              <a:t>ex </a:t>
            </a:r>
            <a:r>
              <a:rPr lang="pl-PL" sz="3000" i="1" dirty="0" err="1" smtClean="0"/>
              <a:t>ante</a:t>
            </a:r>
            <a:r>
              <a:rPr lang="pl-PL" sz="3000" i="1" dirty="0" smtClean="0"/>
              <a:t> </a:t>
            </a:r>
            <a:r>
              <a:rPr lang="pl-PL" sz="3000" dirty="0" smtClean="0"/>
              <a:t>rozkładu i równowagi ryzyka różnych uczestników obrotu (…) sędziowie przyzwyczajeni do myślenia w kategoriach względnie odrębnych dziedzin (gałęzi) prawa i strukturalizujących je ustaw lub kodeksów, niechętnie posługują się pojęciem „transakcji” (…). Z tego powodu więc koncepcja kosztów transakcyjnych nie przemawia zbyt silnie do przekonania sędziów, w tym sędziów reformatorów (…) ich dystans wobec posługiwania się kategoriami ekonomicznej analiza prawa może się okazać typowy dla krajów Europy kontynentalnej (…) słaba znajomość ekonomii (…) słabe zakorzenienie filozofii utylitarnej i liberalizmu (…) czy wreszcie trudność zaakceptowania przez środowiska prawnicze, odwołujące się do zasad słuszności i sprawiedliwości, modelu </a:t>
            </a:r>
            <a:r>
              <a:rPr lang="pl-PL" sz="3000" i="1" dirty="0" smtClean="0"/>
              <a:t>homo oeconomicus</a:t>
            </a:r>
            <a:r>
              <a:rPr lang="pl-PL" sz="3000" dirty="0" smtClean="0"/>
              <a:t>, czyli człowieka racjonalnie poruszającego się w świecie cen i rynków oraz dążącego do maksymalizacji osiąganych korzyści.”</a:t>
            </a:r>
            <a:endParaRPr lang="pl-PL" dirty="0" smtClean="0"/>
          </a:p>
          <a:p>
            <a:pPr marL="0" indent="0">
              <a:buNone/>
            </a:pPr>
            <a:r>
              <a:rPr lang="pl-PL" sz="2300" dirty="0" smtClean="0"/>
              <a:t>T. </a:t>
            </a:r>
            <a:r>
              <a:rPr lang="pl-PL" sz="2300" dirty="0" err="1" smtClean="0"/>
              <a:t>Stawecki</a:t>
            </a:r>
            <a:r>
              <a:rPr lang="pl-PL" sz="2300" dirty="0" smtClean="0"/>
              <a:t>, </a:t>
            </a:r>
            <a:r>
              <a:rPr lang="pl-PL" sz="2300" i="1" dirty="0" smtClean="0"/>
              <a:t>Sędziowie w procesie reformowania prawa </a:t>
            </a:r>
            <a:r>
              <a:rPr lang="pl-PL" sz="2300" dirty="0" smtClean="0"/>
              <a:t>[w:] J. Stelmach, M. </a:t>
            </a:r>
            <a:r>
              <a:rPr lang="pl-PL" sz="2300" dirty="0" err="1" smtClean="0"/>
              <a:t>Soniewicka</a:t>
            </a:r>
            <a:r>
              <a:rPr lang="pl-PL" sz="2300" dirty="0" smtClean="0"/>
              <a:t> (red.), </a:t>
            </a:r>
            <a:r>
              <a:rPr lang="pl-PL" sz="2300" i="1" dirty="0" smtClean="0"/>
              <a:t>Analiza ekonomiczna w zastosowaniach prawniczych</a:t>
            </a:r>
            <a:r>
              <a:rPr lang="pl-PL" sz="2300" dirty="0" smtClean="0"/>
              <a:t>, Warszawa 2007, s. 189.</a:t>
            </a:r>
            <a:endParaRPr lang="pl-PL" sz="2300" dirty="0"/>
          </a:p>
        </p:txBody>
      </p:sp>
    </p:spTree>
    <p:extLst>
      <p:ext uri="{BB962C8B-B14F-4D97-AF65-F5344CB8AC3E}">
        <p14:creationId xmlns:p14="http://schemas.microsoft.com/office/powerpoint/2010/main" val="2378482354"/>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łębokość">
  <a:themeElements>
    <a:clrScheme name="Głębokość">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Głębokość">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łębokość">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docProps/app.xml><?xml version="1.0" encoding="utf-8"?>
<Properties xmlns="http://schemas.openxmlformats.org/officeDocument/2006/extended-properties" xmlns:vt="http://schemas.openxmlformats.org/officeDocument/2006/docPropsVTypes">
  <TotalTime>57</TotalTime>
  <Words>2995</Words>
  <Application>Microsoft Office PowerPoint</Application>
  <PresentationFormat>Panoramiczny</PresentationFormat>
  <Paragraphs>192</Paragraphs>
  <Slides>36</Slides>
  <Notes>0</Notes>
  <HiddenSlides>0</HiddenSlides>
  <MMClips>0</MMClips>
  <ScaleCrop>false</ScaleCrop>
  <HeadingPairs>
    <vt:vector size="6" baseType="variant">
      <vt:variant>
        <vt:lpstr>Używane czcionki</vt:lpstr>
      </vt:variant>
      <vt:variant>
        <vt:i4>6</vt:i4>
      </vt:variant>
      <vt:variant>
        <vt:lpstr>Motyw</vt:lpstr>
      </vt:variant>
      <vt:variant>
        <vt:i4>2</vt:i4>
      </vt:variant>
      <vt:variant>
        <vt:lpstr>Tytuły slajdów</vt:lpstr>
      </vt:variant>
      <vt:variant>
        <vt:i4>36</vt:i4>
      </vt:variant>
    </vt:vector>
  </HeadingPairs>
  <TitlesOfParts>
    <vt:vector size="44" baseType="lpstr">
      <vt:lpstr>Aharoni</vt:lpstr>
      <vt:lpstr>Arial</vt:lpstr>
      <vt:lpstr>Batang</vt:lpstr>
      <vt:lpstr>Calibri</vt:lpstr>
      <vt:lpstr>Calibri Light</vt:lpstr>
      <vt:lpstr>Corbel</vt:lpstr>
      <vt:lpstr>Motyw pakietu Office</vt:lpstr>
      <vt:lpstr>Głębokość</vt:lpstr>
      <vt:lpstr>SPOŁECZNA  GOSPODARKA  RYNKOWA</vt:lpstr>
      <vt:lpstr>Prezentacja programu PowerPoint</vt:lpstr>
      <vt:lpstr>Organizacja zajęć</vt:lpstr>
      <vt:lpstr>Rekomendowana literatura ekonomiczna</vt:lpstr>
      <vt:lpstr>Rekomendowana literatura prawnicza</vt:lpstr>
      <vt:lpstr>Zagadnienie prezentowane w trakcie zajęć</vt:lpstr>
      <vt:lpstr>Dlaczego warto studiować zagadnienia prawno-ekonomiczne? </vt:lpstr>
      <vt:lpstr>Po co prawnikom wiedza na temat społecznego gospodarki rynkowej?</vt:lpstr>
      <vt:lpstr>Prezentacja programu PowerPoint</vt:lpstr>
      <vt:lpstr>Od ekonomii do prawa</vt:lpstr>
      <vt:lpstr>Od prawa do ekonomii</vt:lpstr>
      <vt:lpstr>Izolacja prawa i prawników?</vt:lpstr>
      <vt:lpstr>Postulat integracji zewnętrznej i wewnętrznej nauk prawnych</vt:lpstr>
      <vt:lpstr>Społeczna gospodarka rynkowa dla prawnika</vt:lpstr>
      <vt:lpstr>Społeczna gospodarka rynkowa dla ekonomisty</vt:lpstr>
      <vt:lpstr>Waga treści społecznej gospodarki rynkowej</vt:lpstr>
      <vt:lpstr>Relacja pomiędzy koncepcją ideową, a zasadą prawną</vt:lpstr>
      <vt:lpstr>Społeczna gospodarka rynkowa:  historia i inspiracje. </vt:lpstr>
      <vt:lpstr>Prezentacja programu PowerPoint</vt:lpstr>
      <vt:lpstr>Prezentacja programu PowerPoint</vt:lpstr>
      <vt:lpstr>Reakcja na totalitaryzm i etatyzm</vt:lpstr>
      <vt:lpstr>Prezentacja programu PowerPoint</vt:lpstr>
      <vt:lpstr>Prezentacja programu PowerPoint</vt:lpstr>
      <vt:lpstr>Prezentacja programu PowerPoint</vt:lpstr>
      <vt:lpstr>Prezentacja programu PowerPoint</vt:lpstr>
      <vt:lpstr>Prezentacja programu PowerPoint</vt:lpstr>
      <vt:lpstr>Rewizja klasycznego liberalizmu</vt:lpstr>
      <vt:lpstr>Krytyka leseferyzmu i XIX-wiecznej wizji kapitalizmu</vt:lpstr>
      <vt:lpstr>Krytyka keynesizmu, etatyzmu, interwencjonizmu i idei państwa opiekuńczego</vt:lpstr>
      <vt:lpstr>Krytyka jednowymiarowego materializmu</vt:lpstr>
      <vt:lpstr>Prezentacja programu PowerPoint</vt:lpstr>
      <vt:lpstr>Różnica względem wybranych koncepcji neoliberalnych</vt:lpstr>
      <vt:lpstr>Inspiracje konserwatyzmem</vt:lpstr>
      <vt:lpstr>Idea ordo</vt:lpstr>
      <vt:lpstr>Inspiracje liberalizmem socjalnym</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SPOŁECZNA  GOSPODARKA  RYNKOWA</dc:title>
  <dc:creator>k.kozminski@wpia.uw.edu.pl</dc:creator>
  <cp:lastModifiedBy>k.kozminski@wpia.uw.edu.pl</cp:lastModifiedBy>
  <cp:revision>13</cp:revision>
  <dcterms:created xsi:type="dcterms:W3CDTF">2019-10-03T08:34:50Z</dcterms:created>
  <dcterms:modified xsi:type="dcterms:W3CDTF">2019-10-03T10:19:02Z</dcterms:modified>
</cp:coreProperties>
</file>