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2" r:id="rId7"/>
    <p:sldMasterId id="2147483735" r:id="rId8"/>
  </p:sldMasterIdLst>
  <p:notesMasterIdLst>
    <p:notesMasterId r:id="rId73"/>
  </p:notesMasterIdLst>
  <p:sldIdLst>
    <p:sldId id="256" r:id="rId9"/>
    <p:sldId id="257" r:id="rId10"/>
    <p:sldId id="258" r:id="rId11"/>
    <p:sldId id="293" r:id="rId12"/>
    <p:sldId id="295" r:id="rId13"/>
    <p:sldId id="322" r:id="rId14"/>
    <p:sldId id="296" r:id="rId15"/>
    <p:sldId id="318" r:id="rId16"/>
    <p:sldId id="319" r:id="rId17"/>
    <p:sldId id="321" r:id="rId18"/>
    <p:sldId id="320" r:id="rId19"/>
    <p:sldId id="323" r:id="rId20"/>
    <p:sldId id="324" r:id="rId21"/>
    <p:sldId id="325" r:id="rId22"/>
    <p:sldId id="328" r:id="rId23"/>
    <p:sldId id="329" r:id="rId24"/>
    <p:sldId id="330" r:id="rId25"/>
    <p:sldId id="298" r:id="rId26"/>
    <p:sldId id="299" r:id="rId27"/>
    <p:sldId id="301" r:id="rId28"/>
    <p:sldId id="300" r:id="rId29"/>
    <p:sldId id="294" r:id="rId30"/>
    <p:sldId id="327" r:id="rId31"/>
    <p:sldId id="292" r:id="rId32"/>
    <p:sldId id="326" r:id="rId33"/>
    <p:sldId id="260" r:id="rId34"/>
    <p:sldId id="310" r:id="rId35"/>
    <p:sldId id="311" r:id="rId36"/>
    <p:sldId id="261" r:id="rId37"/>
    <p:sldId id="262" r:id="rId38"/>
    <p:sldId id="263" r:id="rId39"/>
    <p:sldId id="308" r:id="rId40"/>
    <p:sldId id="312" r:id="rId41"/>
    <p:sldId id="309" r:id="rId42"/>
    <p:sldId id="313" r:id="rId43"/>
    <p:sldId id="265" r:id="rId44"/>
    <p:sldId id="280" r:id="rId45"/>
    <p:sldId id="277" r:id="rId46"/>
    <p:sldId id="266" r:id="rId47"/>
    <p:sldId id="314" r:id="rId48"/>
    <p:sldId id="315" r:id="rId49"/>
    <p:sldId id="331" r:id="rId50"/>
    <p:sldId id="316" r:id="rId51"/>
    <p:sldId id="317" r:id="rId52"/>
    <p:sldId id="278" r:id="rId53"/>
    <p:sldId id="267" r:id="rId54"/>
    <p:sldId id="268" r:id="rId55"/>
    <p:sldId id="269" r:id="rId56"/>
    <p:sldId id="279" r:id="rId57"/>
    <p:sldId id="270" r:id="rId58"/>
    <p:sldId id="287" r:id="rId59"/>
    <p:sldId id="283" r:id="rId60"/>
    <p:sldId id="284" r:id="rId61"/>
    <p:sldId id="285" r:id="rId62"/>
    <p:sldId id="286" r:id="rId63"/>
    <p:sldId id="302" r:id="rId64"/>
    <p:sldId id="288" r:id="rId65"/>
    <p:sldId id="290" r:id="rId66"/>
    <p:sldId id="303" r:id="rId67"/>
    <p:sldId id="304" r:id="rId68"/>
    <p:sldId id="307" r:id="rId69"/>
    <p:sldId id="291" r:id="rId70"/>
    <p:sldId id="305" r:id="rId71"/>
    <p:sldId id="306" r:id="rId7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E4DED-F662-4CBB-8C44-C6A3D53DD930}" type="datetimeFigureOut">
              <a:rPr lang="pl-PL" smtClean="0"/>
              <a:t>2018-10-07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B30A9-4720-4FF4-BDA4-B68AF090B81C}" type="slidenum">
              <a:rPr lang="pl-PL" smtClean="0"/>
              <a:t>‹#›</a:t>
            </a:fld>
            <a:endParaRPr lang="pl-PL"/>
          </a:p>
        </p:txBody>
      </p:sp>
    </p:spTree>
    <p:extLst>
      <p:ext uri="{BB962C8B-B14F-4D97-AF65-F5344CB8AC3E}">
        <p14:creationId xmlns:p14="http://schemas.microsoft.com/office/powerpoint/2010/main" val="65843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85350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147325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295763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204280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p:cNvSpPr>
            <a:spLocks noGrp="1" noRot="1" noChangeAspect="1" noTextEdit="1"/>
          </p:cNvSpPr>
          <p:nvPr>
            <p:ph type="sldImg"/>
          </p:nvPr>
        </p:nvSpPr>
        <p:spPr>
          <a:solidFill>
            <a:srgbClr val="4F81BD"/>
          </a:solidFill>
          <a:ln w="25402">
            <a:solidFill>
              <a:srgbClr val="385D8A"/>
            </a:solidFill>
            <a:miter lim="800000"/>
            <a:headEnd/>
            <a:tailEnd/>
          </a:ln>
        </p:spPr>
      </p:sp>
      <p:sp>
        <p:nvSpPr>
          <p:cNvPr id="12291" name="Symbol zastępczy notatek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389512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49137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78163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1683"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423344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
          <p:cNvSpPr>
            <a:spLocks noGrp="1" noRot="1" noChangeAspect="1" noChangeArrowheads="1" noTextEdit="1"/>
          </p:cNvSpPr>
          <p:nvPr>
            <p:ph type="sldImg"/>
          </p:nvPr>
        </p:nvSpPr>
        <p:spPr>
          <a:xfrm>
            <a:off x="-17000538" y="-11796713"/>
            <a:ext cx="22198013" cy="1248727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7" name="Rectangle 2"/>
          <p:cNvSpPr>
            <a:spLocks noGrp="1" noChangeArrowheads="1"/>
          </p:cNvSpPr>
          <p:nvPr>
            <p:ph type="body" idx="1"/>
          </p:nvPr>
        </p:nvSpPr>
        <p:spPr>
          <a:xfrm>
            <a:off x="685800" y="4343400"/>
            <a:ext cx="5480050" cy="41084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40561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3731"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105665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186356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210343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ymbol zastępczy obrazu slajdu 1"/>
          <p:cNvSpPr>
            <a:spLocks noGrp="1" noRot="1" noChangeAspect="1" noTextEdit="1"/>
          </p:cNvSpPr>
          <p:nvPr>
            <p:ph type="sldImg"/>
          </p:nvPr>
        </p:nvSpPr>
        <p:spPr>
          <a:solidFill>
            <a:srgbClr val="4F81BD"/>
          </a:solidFill>
          <a:ln w="25402">
            <a:solidFill>
              <a:srgbClr val="385D8A"/>
            </a:solidFill>
            <a:miter lim="800000"/>
            <a:headEnd/>
            <a:tailEnd/>
          </a:ln>
        </p:spPr>
      </p:sp>
      <p:sp>
        <p:nvSpPr>
          <p:cNvPr id="97283" name="Symbol zastępczy notatek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361575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ymbol zastępczy obrazu slajdu 1"/>
          <p:cNvSpPr>
            <a:spLocks noGrp="1" noRot="1" noChangeAspect="1" noTextEdit="1"/>
          </p:cNvSpPr>
          <p:nvPr>
            <p:ph type="sldImg"/>
          </p:nvPr>
        </p:nvSpPr>
        <p:spPr>
          <a:solidFill>
            <a:srgbClr val="4F81BD"/>
          </a:solidFill>
          <a:ln w="25402">
            <a:solidFill>
              <a:srgbClr val="385D8A"/>
            </a:solidFill>
            <a:miter lim="800000"/>
            <a:headEnd/>
            <a:tailEnd/>
          </a:ln>
        </p:spPr>
      </p:sp>
      <p:sp>
        <p:nvSpPr>
          <p:cNvPr id="97283" name="Symbol zastępczy notatek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55996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ymbol zastępczy obrazu slajdu 1"/>
          <p:cNvSpPr>
            <a:spLocks noGrp="1" noRot="1" noChangeAspect="1" noTextEdit="1"/>
          </p:cNvSpPr>
          <p:nvPr>
            <p:ph type="sldImg"/>
          </p:nvPr>
        </p:nvSpPr>
        <p:spPr>
          <a:solidFill>
            <a:srgbClr val="4F81BD"/>
          </a:solidFill>
          <a:ln w="25402">
            <a:solidFill>
              <a:srgbClr val="385D8A"/>
            </a:solidFill>
            <a:miter lim="800000"/>
            <a:headEnd/>
            <a:tailEnd/>
          </a:ln>
        </p:spPr>
      </p:sp>
      <p:sp>
        <p:nvSpPr>
          <p:cNvPr id="97283" name="Symbol zastępczy notatek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93425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10A3573C-6C09-4200-BA44-873445D3BD73}" type="slidenum">
              <a:rPr lang="pl-PL" altLang="pl-PL">
                <a:solidFill>
                  <a:srgbClr val="000000"/>
                </a:solidFill>
              </a:rPr>
              <a:pPr>
                <a:buClrTx/>
                <a:buFontTx/>
                <a:buNone/>
              </a:pPr>
              <a:t>37</a:t>
            </a:fld>
            <a:endParaRPr lang="pl-PL" altLang="pl-PL">
              <a:solidFill>
                <a:srgbClr val="000000"/>
              </a:solidFill>
            </a:endParaRPr>
          </a:p>
        </p:txBody>
      </p:sp>
      <p:sp>
        <p:nvSpPr>
          <p:cNvPr id="61443" name="Rectangle 1"/>
          <p:cNvSpPr txBox="1">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24783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968C1F0C-D3A1-4F87-9BBC-E3D98D027EC2}" type="slidenum">
              <a:rPr lang="pl-PL" altLang="pl-PL">
                <a:solidFill>
                  <a:srgbClr val="000000"/>
                </a:solidFill>
              </a:rPr>
              <a:pPr>
                <a:buClrTx/>
                <a:buFontTx/>
                <a:buNone/>
              </a:pPr>
              <a:t>51</a:t>
            </a:fld>
            <a:endParaRPr lang="pl-PL" altLang="pl-PL">
              <a:solidFill>
                <a:srgbClr val="000000"/>
              </a:solidFill>
            </a:endParaRPr>
          </a:p>
        </p:txBody>
      </p:sp>
      <p:sp>
        <p:nvSpPr>
          <p:cNvPr id="65539" name="Rectangle 1"/>
          <p:cNvSpPr txBox="1">
            <a:spLocks noGrp="1" noRot="1" noChangeAspect="1" noChangeArrowheads="1" noTextEdit="1"/>
          </p:cNvSpPr>
          <p:nvPr>
            <p:ph type="sldImg"/>
          </p:nvPr>
        </p:nvSpPr>
        <p:spPr>
          <a:xfrm>
            <a:off x="384175" y="685800"/>
            <a:ext cx="6081713" cy="34210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776942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313FB51B-C924-401C-9309-1D8EE5E5FDD3}" type="slidenum">
              <a:rPr lang="pl-PL" altLang="pl-PL">
                <a:solidFill>
                  <a:srgbClr val="000000"/>
                </a:solidFill>
              </a:rPr>
              <a:pPr>
                <a:buClrTx/>
                <a:buFontTx/>
                <a:buNone/>
              </a:pPr>
              <a:t>52</a:t>
            </a:fld>
            <a:endParaRPr lang="pl-PL" altLang="pl-PL">
              <a:solidFill>
                <a:srgbClr val="000000"/>
              </a:solidFill>
            </a:endParaRPr>
          </a:p>
        </p:txBody>
      </p:sp>
      <p:sp>
        <p:nvSpPr>
          <p:cNvPr id="67587" name="Rectangle 1"/>
          <p:cNvSpPr txBox="1">
            <a:spLocks noGrp="1" noRot="1" noChangeAspect="1" noChangeArrowheads="1" noTextEdit="1"/>
          </p:cNvSpPr>
          <p:nvPr>
            <p:ph type="sldImg"/>
          </p:nvPr>
        </p:nvSpPr>
        <p:spPr>
          <a:xfrm>
            <a:off x="384175" y="685800"/>
            <a:ext cx="6081713" cy="34210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71577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08941655-AC69-4CDB-B955-7098606996A1}" type="slidenum">
              <a:rPr lang="pl-PL" altLang="pl-PL">
                <a:solidFill>
                  <a:srgbClr val="000000"/>
                </a:solidFill>
              </a:rPr>
              <a:pPr>
                <a:buClrTx/>
                <a:buFontTx/>
                <a:buNone/>
              </a:pPr>
              <a:t>53</a:t>
            </a:fld>
            <a:endParaRPr lang="pl-PL" altLang="pl-PL">
              <a:solidFill>
                <a:srgbClr val="000000"/>
              </a:solidFill>
            </a:endParaRPr>
          </a:p>
        </p:txBody>
      </p:sp>
      <p:sp>
        <p:nvSpPr>
          <p:cNvPr id="69635" name="Rectangle 1"/>
          <p:cNvSpPr txBox="1">
            <a:spLocks noGrp="1" noRot="1" noChangeAspect="1" noChangeArrowheads="1" noTextEdit="1"/>
          </p:cNvSpPr>
          <p:nvPr>
            <p:ph type="sldImg"/>
          </p:nvPr>
        </p:nvSpPr>
        <p:spPr>
          <a:xfrm>
            <a:off x="384175" y="685800"/>
            <a:ext cx="6081713" cy="34210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539898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B83EB382-589C-4EE2-A2A5-405CAD0A5D7D}" type="slidenum">
              <a:rPr lang="pl-PL" altLang="pl-PL">
                <a:solidFill>
                  <a:srgbClr val="000000"/>
                </a:solidFill>
              </a:rPr>
              <a:pPr>
                <a:buClrTx/>
                <a:buFontTx/>
                <a:buNone/>
              </a:pPr>
              <a:t>54</a:t>
            </a:fld>
            <a:endParaRPr lang="pl-PL" altLang="pl-PL">
              <a:solidFill>
                <a:srgbClr val="000000"/>
              </a:solidFill>
            </a:endParaRPr>
          </a:p>
        </p:txBody>
      </p:sp>
      <p:sp>
        <p:nvSpPr>
          <p:cNvPr id="71683" name="Rectangle 1"/>
          <p:cNvSpPr txBox="1">
            <a:spLocks noGrp="1" noRot="1" noChangeAspect="1" noChangeArrowheads="1" noTextEdit="1"/>
          </p:cNvSpPr>
          <p:nvPr>
            <p:ph type="sldImg"/>
          </p:nvPr>
        </p:nvSpPr>
        <p:spPr>
          <a:xfrm>
            <a:off x="384175" y="685800"/>
            <a:ext cx="6081713" cy="34210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507115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862F3970-CC62-4C03-A5B5-9BD621526D46}" type="slidenum">
              <a:rPr lang="pl-PL" altLang="pl-PL">
                <a:solidFill>
                  <a:srgbClr val="000000"/>
                </a:solidFill>
              </a:rPr>
              <a:pPr>
                <a:buClrTx/>
                <a:buFontTx/>
                <a:buNone/>
              </a:pPr>
              <a:t>55</a:t>
            </a:fld>
            <a:endParaRPr lang="pl-PL" altLang="pl-PL">
              <a:solidFill>
                <a:srgbClr val="000000"/>
              </a:solidFill>
            </a:endParaRPr>
          </a:p>
        </p:txBody>
      </p:sp>
      <p:sp>
        <p:nvSpPr>
          <p:cNvPr id="73731" name="Rectangle 1"/>
          <p:cNvSpPr txBox="1">
            <a:spLocks noGrp="1" noRot="1" noChangeAspect="1" noChangeArrowheads="1" noTextEdit="1"/>
          </p:cNvSpPr>
          <p:nvPr>
            <p:ph type="sldImg"/>
          </p:nvPr>
        </p:nvSpPr>
        <p:spPr>
          <a:xfrm>
            <a:off x="384175" y="685800"/>
            <a:ext cx="6081713" cy="34210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027244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0353F8B3-6B99-4A7B-ABEB-D9CD6D4CC33C}" type="slidenum">
              <a:rPr lang="pl-PL" altLang="pl-PL">
                <a:solidFill>
                  <a:srgbClr val="000000"/>
                </a:solidFill>
              </a:rPr>
              <a:pPr>
                <a:buClrTx/>
                <a:buFontTx/>
                <a:buNone/>
              </a:pPr>
              <a:t>56</a:t>
            </a:fld>
            <a:endParaRPr lang="pl-PL" altLang="pl-PL">
              <a:solidFill>
                <a:srgbClr val="000000"/>
              </a:solidFill>
            </a:endParaRPr>
          </a:p>
        </p:txBody>
      </p:sp>
      <p:sp>
        <p:nvSpPr>
          <p:cNvPr id="77827" name="Rectangle 1"/>
          <p:cNvSpPr txBox="1">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50013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31619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22AC5920-F35A-444F-A0B5-D621DE4E1C19}" type="slidenum">
              <a:rPr lang="pl-PL" altLang="pl-PL">
                <a:solidFill>
                  <a:srgbClr val="000000"/>
                </a:solidFill>
              </a:rPr>
              <a:pPr>
                <a:buClrTx/>
                <a:buFontTx/>
                <a:buNone/>
              </a:pPr>
              <a:t>59</a:t>
            </a:fld>
            <a:endParaRPr lang="pl-PL" altLang="pl-PL">
              <a:solidFill>
                <a:srgbClr val="000000"/>
              </a:solidFill>
            </a:endParaRPr>
          </a:p>
        </p:txBody>
      </p:sp>
      <p:sp>
        <p:nvSpPr>
          <p:cNvPr id="79875" name="Rectangle 1"/>
          <p:cNvSpPr txBox="1">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706523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9A3F7EA5-F1B3-4BD1-A224-F184C29758D6}" type="slidenum">
              <a:rPr lang="pl-PL" altLang="pl-PL">
                <a:solidFill>
                  <a:srgbClr val="000000"/>
                </a:solidFill>
              </a:rPr>
              <a:pPr>
                <a:buClrTx/>
                <a:buFontTx/>
                <a:buNone/>
              </a:pPr>
              <a:t>60</a:t>
            </a:fld>
            <a:endParaRPr lang="pl-PL" altLang="pl-PL">
              <a:solidFill>
                <a:srgbClr val="000000"/>
              </a:solidFill>
            </a:endParaRPr>
          </a:p>
        </p:txBody>
      </p:sp>
      <p:sp>
        <p:nvSpPr>
          <p:cNvPr id="81923" name="Rectangle 1"/>
          <p:cNvSpPr txBox="1">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168704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9A3F7EA5-F1B3-4BD1-A224-F184C29758D6}" type="slidenum">
              <a:rPr lang="pl-PL" altLang="pl-PL">
                <a:solidFill>
                  <a:srgbClr val="000000"/>
                </a:solidFill>
              </a:rPr>
              <a:pPr>
                <a:buClrTx/>
                <a:buFontTx/>
                <a:buNone/>
              </a:pPr>
              <a:t>61</a:t>
            </a:fld>
            <a:endParaRPr lang="pl-PL" altLang="pl-PL">
              <a:solidFill>
                <a:srgbClr val="000000"/>
              </a:solidFill>
            </a:endParaRPr>
          </a:p>
        </p:txBody>
      </p:sp>
      <p:sp>
        <p:nvSpPr>
          <p:cNvPr id="81923" name="Rectangle 1"/>
          <p:cNvSpPr txBox="1">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085969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ACBC124F-27B3-4D11-BDF7-6D1AC0A4076E}" type="slidenum">
              <a:rPr lang="pl-PL" altLang="pl-PL">
                <a:solidFill>
                  <a:srgbClr val="000000"/>
                </a:solidFill>
              </a:rPr>
              <a:pPr>
                <a:buClrTx/>
                <a:buFontTx/>
                <a:buNone/>
              </a:pPr>
              <a:t>62</a:t>
            </a:fld>
            <a:endParaRPr lang="pl-PL" altLang="pl-PL">
              <a:solidFill>
                <a:srgbClr val="000000"/>
              </a:solidFill>
            </a:endParaRPr>
          </a:p>
        </p:txBody>
      </p:sp>
      <p:sp>
        <p:nvSpPr>
          <p:cNvPr id="83971" name="Rectangle 1"/>
          <p:cNvSpPr txBox="1">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619394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ACBC124F-27B3-4D11-BDF7-6D1AC0A4076E}" type="slidenum">
              <a:rPr lang="pl-PL" altLang="pl-PL">
                <a:solidFill>
                  <a:srgbClr val="000000"/>
                </a:solidFill>
              </a:rPr>
              <a:pPr>
                <a:buClrTx/>
                <a:buFontTx/>
                <a:buNone/>
              </a:pPr>
              <a:t>63</a:t>
            </a:fld>
            <a:endParaRPr lang="pl-PL" altLang="pl-PL">
              <a:solidFill>
                <a:srgbClr val="000000"/>
              </a:solidFill>
            </a:endParaRPr>
          </a:p>
        </p:txBody>
      </p:sp>
      <p:sp>
        <p:nvSpPr>
          <p:cNvPr id="83971" name="Rectangle 1"/>
          <p:cNvSpPr txBox="1">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95522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421756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221047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190126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48735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95442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xfrm>
            <a:off x="-19484975" y="-13793788"/>
            <a:ext cx="25958800" cy="14601826"/>
          </a:xfrm>
          <a:solidFill>
            <a:srgbClr val="4F81BD"/>
          </a:solidFill>
          <a:ln w="25402">
            <a:solidFill>
              <a:srgbClr val="385D8A"/>
            </a:solidFill>
            <a:miter lim="800000"/>
            <a:headEnd/>
            <a:tailEnd/>
          </a:ln>
        </p:spPr>
      </p:sp>
      <p:sp>
        <p:nvSpPr>
          <p:cNvPr id="75779" name="Symbol zastępczy notatek 2"/>
          <p:cNvSpPr txBox="1">
            <a:spLocks noGrp="1"/>
          </p:cNvSpPr>
          <p:nvPr>
            <p:ph type="body" sz="quarter" idx="1"/>
          </p:nvPr>
        </p:nvSpPr>
        <p:spPr bwMode="auto">
          <a:xfrm>
            <a:off x="755650" y="5078413"/>
            <a:ext cx="6040438"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50671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0117A3C-7930-4362-A526-23BC8A00DDCE}" type="datetimeFigureOut">
              <a:rPr lang="pl-PL" smtClean="0"/>
              <a:t>2018-10-07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406982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117A3C-7930-4362-A526-23BC8A00DDCE}" type="datetimeFigureOut">
              <a:rPr lang="pl-PL" smtClean="0"/>
              <a:t>2018-10-07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251563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117A3C-7930-4362-A526-23BC8A00DDCE}" type="datetimeFigureOut">
              <a:rPr lang="pl-PL" smtClean="0"/>
              <a:t>2018-10-07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361241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FADBD045-E333-4A00-BBC4-CC033B5C8254}" type="slidenum">
              <a:rPr lang="pl-PL" altLang="pl-PL"/>
              <a:pPr>
                <a:defRPr/>
              </a:pPr>
              <a:t>‹#›</a:t>
            </a:fld>
            <a:endParaRPr lang="pl-PL" altLang="pl-PL"/>
          </a:p>
        </p:txBody>
      </p:sp>
    </p:spTree>
    <p:extLst>
      <p:ext uri="{BB962C8B-B14F-4D97-AF65-F5344CB8AC3E}">
        <p14:creationId xmlns:p14="http://schemas.microsoft.com/office/powerpoint/2010/main" val="36600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9578B8DB-4365-4DB9-A797-DBF3B3137F56}" type="slidenum">
              <a:rPr lang="pl-PL" altLang="pl-PL"/>
              <a:pPr>
                <a:defRPr/>
              </a:pPr>
              <a:t>‹#›</a:t>
            </a:fld>
            <a:endParaRPr lang="pl-PL" altLang="pl-PL"/>
          </a:p>
        </p:txBody>
      </p:sp>
    </p:spTree>
    <p:extLst>
      <p:ext uri="{BB962C8B-B14F-4D97-AF65-F5344CB8AC3E}">
        <p14:creationId xmlns:p14="http://schemas.microsoft.com/office/powerpoint/2010/main" val="31914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035BEC6F-50F9-4F17-BFC1-4B1F97D8F329}" type="slidenum">
              <a:rPr lang="pl-PL" altLang="pl-PL"/>
              <a:pPr>
                <a:defRPr/>
              </a:pPr>
              <a:t>‹#›</a:t>
            </a:fld>
            <a:endParaRPr lang="pl-PL" altLang="pl-PL"/>
          </a:p>
        </p:txBody>
      </p:sp>
    </p:spTree>
    <p:extLst>
      <p:ext uri="{BB962C8B-B14F-4D97-AF65-F5344CB8AC3E}">
        <p14:creationId xmlns:p14="http://schemas.microsoft.com/office/powerpoint/2010/main" val="90570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59400"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361517"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803957B5-B449-4BEC-A0BA-EF95B2DE08F5}" type="slidenum">
              <a:rPr lang="pl-PL" altLang="pl-PL"/>
              <a:pPr>
                <a:defRPr/>
              </a:pPr>
              <a:t>‹#›</a:t>
            </a:fld>
            <a:endParaRPr lang="pl-PL" altLang="pl-PL"/>
          </a:p>
        </p:txBody>
      </p:sp>
    </p:spTree>
    <p:extLst>
      <p:ext uri="{BB962C8B-B14F-4D97-AF65-F5344CB8AC3E}">
        <p14:creationId xmlns:p14="http://schemas.microsoft.com/office/powerpoint/2010/main" val="211080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D452DD22-8062-4DF9-9330-B6E0793CB63D}" type="slidenum">
              <a:rPr lang="pl-PL" altLang="pl-PL"/>
              <a:pPr>
                <a:defRPr/>
              </a:pPr>
              <a:t>‹#›</a:t>
            </a:fld>
            <a:endParaRPr lang="pl-PL" altLang="pl-PL"/>
          </a:p>
        </p:txBody>
      </p:sp>
    </p:spTree>
    <p:extLst>
      <p:ext uri="{BB962C8B-B14F-4D97-AF65-F5344CB8AC3E}">
        <p14:creationId xmlns:p14="http://schemas.microsoft.com/office/powerpoint/2010/main" val="503811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D7EC18FC-46E2-4814-95B7-FB73B1718DB8}" type="slidenum">
              <a:rPr lang="pl-PL" altLang="pl-PL"/>
              <a:pPr>
                <a:defRPr/>
              </a:pPr>
              <a:t>‹#›</a:t>
            </a:fld>
            <a:endParaRPr lang="pl-PL" altLang="pl-PL"/>
          </a:p>
        </p:txBody>
      </p:sp>
    </p:spTree>
    <p:extLst>
      <p:ext uri="{BB962C8B-B14F-4D97-AF65-F5344CB8AC3E}">
        <p14:creationId xmlns:p14="http://schemas.microsoft.com/office/powerpoint/2010/main" val="4034530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E8423724-E2FF-4E94-9593-AD0720B8BA9B}" type="slidenum">
              <a:rPr lang="pl-PL" altLang="pl-PL"/>
              <a:pPr>
                <a:defRPr/>
              </a:pPr>
              <a:t>‹#›</a:t>
            </a:fld>
            <a:endParaRPr lang="pl-PL" altLang="pl-PL"/>
          </a:p>
        </p:txBody>
      </p:sp>
    </p:spTree>
    <p:extLst>
      <p:ext uri="{BB962C8B-B14F-4D97-AF65-F5344CB8AC3E}">
        <p14:creationId xmlns:p14="http://schemas.microsoft.com/office/powerpoint/2010/main" val="399358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3BC8A5E5-7481-4FD9-945C-FAFAC13C4573}" type="slidenum">
              <a:rPr lang="pl-PL" altLang="pl-PL"/>
              <a:pPr>
                <a:defRPr/>
              </a:pPr>
              <a:t>‹#›</a:t>
            </a:fld>
            <a:endParaRPr lang="pl-PL" altLang="pl-PL"/>
          </a:p>
        </p:txBody>
      </p:sp>
    </p:spTree>
    <p:extLst>
      <p:ext uri="{BB962C8B-B14F-4D97-AF65-F5344CB8AC3E}">
        <p14:creationId xmlns:p14="http://schemas.microsoft.com/office/powerpoint/2010/main" val="46096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117A3C-7930-4362-A526-23BC8A00DDCE}" type="datetimeFigureOut">
              <a:rPr lang="pl-PL" smtClean="0"/>
              <a:t>2018-10-07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3211486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6DF6E088-0C07-45CF-B3D1-5C210341A91A}" type="slidenum">
              <a:rPr lang="pl-PL" altLang="pl-PL"/>
              <a:pPr>
                <a:defRPr/>
              </a:pPr>
              <a:t>‹#›</a:t>
            </a:fld>
            <a:endParaRPr lang="pl-PL" altLang="pl-PL"/>
          </a:p>
        </p:txBody>
      </p:sp>
    </p:spTree>
    <p:extLst>
      <p:ext uri="{BB962C8B-B14F-4D97-AF65-F5344CB8AC3E}">
        <p14:creationId xmlns:p14="http://schemas.microsoft.com/office/powerpoint/2010/main" val="221634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7E50B786-D6C7-4181-89D8-10494F695DC1}" type="slidenum">
              <a:rPr lang="pl-PL" altLang="pl-PL"/>
              <a:pPr>
                <a:defRPr/>
              </a:pPr>
              <a:t>‹#›</a:t>
            </a:fld>
            <a:endParaRPr lang="pl-PL" altLang="pl-PL"/>
          </a:p>
        </p:txBody>
      </p:sp>
    </p:spTree>
    <p:extLst>
      <p:ext uri="{BB962C8B-B14F-4D97-AF65-F5344CB8AC3E}">
        <p14:creationId xmlns:p14="http://schemas.microsoft.com/office/powerpoint/2010/main" val="4206770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03218" y="128588"/>
            <a:ext cx="2730500" cy="59610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8"/>
            <a:ext cx="7990417" cy="59610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6F01A23B-19EF-4A3F-B16C-941818E7AEC1}" type="slidenum">
              <a:rPr lang="pl-PL" altLang="pl-PL"/>
              <a:pPr>
                <a:defRPr/>
              </a:pPr>
              <a:t>‹#›</a:t>
            </a:fld>
            <a:endParaRPr lang="pl-PL" altLang="pl-PL"/>
          </a:p>
        </p:txBody>
      </p:sp>
    </p:spTree>
    <p:extLst>
      <p:ext uri="{BB962C8B-B14F-4D97-AF65-F5344CB8AC3E}">
        <p14:creationId xmlns:p14="http://schemas.microsoft.com/office/powerpoint/2010/main" val="257838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9D99AF8B-C74F-476E-8AB8-E498729B3DF9}" type="slidenum">
              <a:rPr lang="pl-PL" altLang="pl-PL"/>
              <a:pPr>
                <a:defRPr/>
              </a:pPr>
              <a:t>‹#›</a:t>
            </a:fld>
            <a:endParaRPr lang="pl-PL" altLang="pl-PL"/>
          </a:p>
        </p:txBody>
      </p:sp>
    </p:spTree>
    <p:extLst>
      <p:ext uri="{BB962C8B-B14F-4D97-AF65-F5344CB8AC3E}">
        <p14:creationId xmlns:p14="http://schemas.microsoft.com/office/powerpoint/2010/main" val="1501886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913922" y="2129985"/>
            <a:ext cx="10364162" cy="1470395"/>
          </a:xfrm>
        </p:spPr>
        <p:txBody>
          <a:bodyPr/>
          <a:lstStyle>
            <a:lvl1pPr>
              <a:defRPr lang="pl-PL"/>
            </a:lvl1pPr>
          </a:lstStyle>
          <a:p>
            <a:pPr lvl="0"/>
            <a:r>
              <a:rPr lang="pl-PL"/>
              <a:t>Kliknij, aby edytować styl</a:t>
            </a:r>
          </a:p>
        </p:txBody>
      </p:sp>
      <p:sp>
        <p:nvSpPr>
          <p:cNvPr id="3" name="Podtytuł 2"/>
          <p:cNvSpPr txBox="1">
            <a:spLocks noGrp="1"/>
          </p:cNvSpPr>
          <p:nvPr>
            <p:ph type="subTitle" idx="1"/>
          </p:nvPr>
        </p:nvSpPr>
        <p:spPr>
          <a:xfrm>
            <a:off x="1829755" y="3885530"/>
            <a:ext cx="8534395" cy="1752666"/>
          </a:xfrm>
        </p:spPr>
        <p:txBody>
          <a:bodyPr anchorCtr="1"/>
          <a:lstStyle>
            <a:lvl1pPr marL="0" indent="0" algn="ctr">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solidFill>
                  <a:srgbClr val="898989"/>
                </a:solidFill>
              </a:defRPr>
            </a:lvl1pPr>
          </a:lstStyle>
          <a:p>
            <a:pPr lvl="0"/>
            <a:r>
              <a:rPr lang="pl-PL"/>
              <a:t>Kliknij, aby edytować styl wzorca podtytułu</a:t>
            </a:r>
          </a:p>
        </p:txBody>
      </p:sp>
    </p:spTree>
    <p:extLst>
      <p:ext uri="{BB962C8B-B14F-4D97-AF65-F5344CB8AC3E}">
        <p14:creationId xmlns:p14="http://schemas.microsoft.com/office/powerpoint/2010/main" val="3747900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2802096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963843" y="4406862"/>
            <a:ext cx="10362237" cy="1362381"/>
          </a:xfrm>
        </p:spPr>
        <p:txBody>
          <a:bodyPr anchor="t" anchorCtr="0"/>
          <a:lstStyle>
            <a:lvl1pPr algn="l">
              <a:defRPr lang="pl-PL" sz="3629" b="1" cap="all"/>
            </a:lvl1pPr>
          </a:lstStyle>
          <a:p>
            <a:pPr lvl="0"/>
            <a:r>
              <a:rPr lang="pl-PL"/>
              <a:t>Kliknij, aby edytować styl</a:t>
            </a:r>
          </a:p>
        </p:txBody>
      </p:sp>
      <p:sp>
        <p:nvSpPr>
          <p:cNvPr id="3" name="Symbol zastępczy tekstu 2"/>
          <p:cNvSpPr txBox="1">
            <a:spLocks noGrp="1"/>
          </p:cNvSpPr>
          <p:nvPr>
            <p:ph type="body" idx="1"/>
          </p:nvPr>
        </p:nvSpPr>
        <p:spPr>
          <a:xfrm>
            <a:off x="963843" y="2906223"/>
            <a:ext cx="10362237" cy="1500639"/>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814">
                <a:solidFill>
                  <a:srgbClr val="898989"/>
                </a:solidFill>
              </a:defRPr>
            </a:lvl1pPr>
          </a:lstStyle>
          <a:p>
            <a:pPr lvl="0"/>
            <a:r>
              <a:rPr lang="pl-PL"/>
              <a:t>Kliknij, aby edytować style wzorca tekstu</a:t>
            </a:r>
          </a:p>
        </p:txBody>
      </p:sp>
    </p:spTree>
    <p:extLst>
      <p:ext uri="{BB962C8B-B14F-4D97-AF65-F5344CB8AC3E}">
        <p14:creationId xmlns:p14="http://schemas.microsoft.com/office/powerpoint/2010/main" val="21649892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a:xfrm>
            <a:off x="608644" y="1604331"/>
            <a:ext cx="5393284"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6186240" y="1604331"/>
            <a:ext cx="5395196"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08007633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5072"/>
            <a:ext cx="10972805" cy="1142043"/>
          </a:xfrm>
        </p:spPr>
        <p:txBody>
          <a:bodyPr/>
          <a:lstStyle>
            <a:lvl1pPr>
              <a:defRPr lang="pl-PL"/>
            </a:lvl1pPr>
          </a:lstStyle>
          <a:p>
            <a:pPr lvl="0"/>
            <a:r>
              <a:rPr lang="pl-PL"/>
              <a:t>Kliknij, aby edytować styl</a:t>
            </a:r>
          </a:p>
        </p:txBody>
      </p:sp>
      <p:sp>
        <p:nvSpPr>
          <p:cNvPr id="3" name="Symbol zastępczy tekstu 2"/>
          <p:cNvSpPr txBox="1">
            <a:spLocks noGrp="1"/>
          </p:cNvSpPr>
          <p:nvPr>
            <p:ph type="body" idx="1"/>
          </p:nvPr>
        </p:nvSpPr>
        <p:spPr>
          <a:xfrm>
            <a:off x="610556" y="1535196"/>
            <a:ext cx="5385597"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4" name="Symbol zastępczy zawartości 3"/>
          <p:cNvSpPr txBox="1">
            <a:spLocks noGrp="1"/>
          </p:cNvSpPr>
          <p:nvPr>
            <p:ph idx="2"/>
          </p:nvPr>
        </p:nvSpPr>
        <p:spPr>
          <a:xfrm>
            <a:off x="610556" y="2174630"/>
            <a:ext cx="5385597"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6193914" y="1535196"/>
            <a:ext cx="5389435"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6" name="Symbol zastępczy zawartości 5"/>
          <p:cNvSpPr txBox="1">
            <a:spLocks noGrp="1"/>
          </p:cNvSpPr>
          <p:nvPr>
            <p:ph idx="4"/>
          </p:nvPr>
        </p:nvSpPr>
        <p:spPr>
          <a:xfrm>
            <a:off x="6193914" y="2174630"/>
            <a:ext cx="5389435"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59733350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Tree>
    <p:extLst>
      <p:ext uri="{BB962C8B-B14F-4D97-AF65-F5344CB8AC3E}">
        <p14:creationId xmlns:p14="http://schemas.microsoft.com/office/powerpoint/2010/main" val="772984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0117A3C-7930-4362-A526-23BC8A00DDCE}" type="datetimeFigureOut">
              <a:rPr lang="pl-PL" smtClean="0"/>
              <a:t>2018-10-07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1834233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341470"/>
      </p:ext>
    </p:extLst>
  </p:cSld>
  <p:clrMapOvr>
    <a:masterClrMapping/>
  </p:clrMapOvr>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3628"/>
            <a:ext cx="4010884" cy="1160765"/>
          </a:xfrm>
        </p:spPr>
        <p:txBody>
          <a:bodyPr anchor="b" anchorCtr="0"/>
          <a:lstStyle>
            <a:lvl1pPr algn="l">
              <a:defRPr lang="pl-PL" sz="1814" b="1"/>
            </a:lvl1pPr>
          </a:lstStyle>
          <a:p>
            <a:pPr lvl="0"/>
            <a:r>
              <a:rPr lang="pl-PL"/>
              <a:t>Kliknij, aby edytować styl</a:t>
            </a:r>
          </a:p>
        </p:txBody>
      </p:sp>
      <p:sp>
        <p:nvSpPr>
          <p:cNvPr id="3" name="Symbol zastępczy zawartości 2"/>
          <p:cNvSpPr txBox="1">
            <a:spLocks noGrp="1"/>
          </p:cNvSpPr>
          <p:nvPr>
            <p:ph idx="1"/>
          </p:nvPr>
        </p:nvSpPr>
        <p:spPr>
          <a:xfrm>
            <a:off x="4767355" y="273627"/>
            <a:ext cx="6815994" cy="5852778"/>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610556" y="1434394"/>
            <a:ext cx="4010884" cy="4692013"/>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22639189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2390403" y="4800026"/>
            <a:ext cx="7315195" cy="567421"/>
          </a:xfrm>
        </p:spPr>
        <p:txBody>
          <a:bodyPr anchor="b" anchorCtr="0"/>
          <a:lstStyle>
            <a:lvl1pPr algn="l">
              <a:defRPr lang="pl-PL" sz="1814" b="1"/>
            </a:lvl1pPr>
          </a:lstStyle>
          <a:p>
            <a:pPr lvl="0"/>
            <a:r>
              <a:rPr lang="pl-PL"/>
              <a:t>Kliknij, aby edytować styl</a:t>
            </a:r>
          </a:p>
        </p:txBody>
      </p:sp>
      <p:sp>
        <p:nvSpPr>
          <p:cNvPr id="3" name="Symbol zastępczy obrazu 2"/>
          <p:cNvSpPr txBox="1">
            <a:spLocks noGrp="1"/>
          </p:cNvSpPr>
          <p:nvPr>
            <p:ph type="pic" idx="1"/>
          </p:nvPr>
        </p:nvSpPr>
        <p:spPr>
          <a:xfrm>
            <a:off x="2390403" y="612067"/>
            <a:ext cx="7315195" cy="4115956"/>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lvl1pPr>
          </a:lstStyle>
          <a:p>
            <a:pPr lvl="0"/>
            <a:endParaRPr lang="pl-PL" noProof="0"/>
          </a:p>
        </p:txBody>
      </p:sp>
      <p:sp>
        <p:nvSpPr>
          <p:cNvPr id="4" name="Symbol zastępczy tekstu 3"/>
          <p:cNvSpPr txBox="1">
            <a:spLocks noGrp="1"/>
          </p:cNvSpPr>
          <p:nvPr>
            <p:ph type="body" idx="2"/>
          </p:nvPr>
        </p:nvSpPr>
        <p:spPr>
          <a:xfrm>
            <a:off x="2390403" y="5367447"/>
            <a:ext cx="7315195" cy="805048"/>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33534886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46081003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8839685" y="273627"/>
            <a:ext cx="2741764" cy="5857091"/>
          </a:xfrm>
        </p:spPr>
        <p:txBody>
          <a:bodyPr vert="eaVert"/>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33913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913922" y="2129985"/>
            <a:ext cx="10364162" cy="1470395"/>
          </a:xfrm>
        </p:spPr>
        <p:txBody>
          <a:bodyPr/>
          <a:lstStyle>
            <a:lvl1pPr>
              <a:defRPr lang="pl-PL"/>
            </a:lvl1pPr>
          </a:lstStyle>
          <a:p>
            <a:pPr lvl="0"/>
            <a:r>
              <a:rPr lang="pl-PL"/>
              <a:t>Kliknij, aby edytować styl</a:t>
            </a:r>
          </a:p>
        </p:txBody>
      </p:sp>
      <p:sp>
        <p:nvSpPr>
          <p:cNvPr id="3" name="Podtytuł 2"/>
          <p:cNvSpPr txBox="1">
            <a:spLocks noGrp="1"/>
          </p:cNvSpPr>
          <p:nvPr>
            <p:ph type="subTitle" idx="1"/>
          </p:nvPr>
        </p:nvSpPr>
        <p:spPr>
          <a:xfrm>
            <a:off x="1829755" y="3885530"/>
            <a:ext cx="8534395" cy="1752666"/>
          </a:xfrm>
        </p:spPr>
        <p:txBody>
          <a:bodyPr anchorCtr="1"/>
          <a:lstStyle>
            <a:lvl1pPr marL="0" indent="0" algn="ctr">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solidFill>
                  <a:srgbClr val="898989"/>
                </a:solidFill>
              </a:defRPr>
            </a:lvl1pPr>
          </a:lstStyle>
          <a:p>
            <a:pPr lvl="0"/>
            <a:r>
              <a:rPr lang="pl-PL"/>
              <a:t>Kliknij, aby edytować styl wzorca podtytułu</a:t>
            </a:r>
          </a:p>
        </p:txBody>
      </p:sp>
    </p:spTree>
    <p:extLst>
      <p:ext uri="{BB962C8B-B14F-4D97-AF65-F5344CB8AC3E}">
        <p14:creationId xmlns:p14="http://schemas.microsoft.com/office/powerpoint/2010/main" val="292330481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7660512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963843" y="4406862"/>
            <a:ext cx="10362237" cy="1362381"/>
          </a:xfrm>
        </p:spPr>
        <p:txBody>
          <a:bodyPr anchor="t" anchorCtr="0"/>
          <a:lstStyle>
            <a:lvl1pPr algn="l">
              <a:defRPr lang="pl-PL" sz="3629" b="1" cap="all"/>
            </a:lvl1pPr>
          </a:lstStyle>
          <a:p>
            <a:pPr lvl="0"/>
            <a:r>
              <a:rPr lang="pl-PL"/>
              <a:t>Kliknij, aby edytować styl</a:t>
            </a:r>
          </a:p>
        </p:txBody>
      </p:sp>
      <p:sp>
        <p:nvSpPr>
          <p:cNvPr id="3" name="Symbol zastępczy tekstu 2"/>
          <p:cNvSpPr txBox="1">
            <a:spLocks noGrp="1"/>
          </p:cNvSpPr>
          <p:nvPr>
            <p:ph type="body" idx="1"/>
          </p:nvPr>
        </p:nvSpPr>
        <p:spPr>
          <a:xfrm>
            <a:off x="963843" y="2906223"/>
            <a:ext cx="10362237" cy="1500639"/>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814">
                <a:solidFill>
                  <a:srgbClr val="898989"/>
                </a:solidFill>
              </a:defRPr>
            </a:lvl1pPr>
          </a:lstStyle>
          <a:p>
            <a:pPr lvl="0"/>
            <a:r>
              <a:rPr lang="pl-PL"/>
              <a:t>Kliknij, aby edytować style wzorca tekstu</a:t>
            </a:r>
          </a:p>
        </p:txBody>
      </p:sp>
    </p:spTree>
    <p:extLst>
      <p:ext uri="{BB962C8B-B14F-4D97-AF65-F5344CB8AC3E}">
        <p14:creationId xmlns:p14="http://schemas.microsoft.com/office/powerpoint/2010/main" val="263438951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a:xfrm>
            <a:off x="608644" y="1604331"/>
            <a:ext cx="5393284"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6186240" y="1604331"/>
            <a:ext cx="5395196"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723097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5072"/>
            <a:ext cx="10972805" cy="1142043"/>
          </a:xfrm>
        </p:spPr>
        <p:txBody>
          <a:bodyPr/>
          <a:lstStyle>
            <a:lvl1pPr>
              <a:defRPr lang="pl-PL"/>
            </a:lvl1pPr>
          </a:lstStyle>
          <a:p>
            <a:pPr lvl="0"/>
            <a:r>
              <a:rPr lang="pl-PL"/>
              <a:t>Kliknij, aby edytować styl</a:t>
            </a:r>
          </a:p>
        </p:txBody>
      </p:sp>
      <p:sp>
        <p:nvSpPr>
          <p:cNvPr id="3" name="Symbol zastępczy tekstu 2"/>
          <p:cNvSpPr txBox="1">
            <a:spLocks noGrp="1"/>
          </p:cNvSpPr>
          <p:nvPr>
            <p:ph type="body" idx="1"/>
          </p:nvPr>
        </p:nvSpPr>
        <p:spPr>
          <a:xfrm>
            <a:off x="610556" y="1535196"/>
            <a:ext cx="5385597"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4" name="Symbol zastępczy zawartości 3"/>
          <p:cNvSpPr txBox="1">
            <a:spLocks noGrp="1"/>
          </p:cNvSpPr>
          <p:nvPr>
            <p:ph idx="2"/>
          </p:nvPr>
        </p:nvSpPr>
        <p:spPr>
          <a:xfrm>
            <a:off x="610556" y="2174630"/>
            <a:ext cx="5385597"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6193914" y="1535196"/>
            <a:ext cx="5389435"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6" name="Symbol zastępczy zawartości 5"/>
          <p:cNvSpPr txBox="1">
            <a:spLocks noGrp="1"/>
          </p:cNvSpPr>
          <p:nvPr>
            <p:ph idx="4"/>
          </p:nvPr>
        </p:nvSpPr>
        <p:spPr>
          <a:xfrm>
            <a:off x="6193914" y="2174630"/>
            <a:ext cx="5389435"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639014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0117A3C-7930-4362-A526-23BC8A00DDCE}" type="datetimeFigureOut">
              <a:rPr lang="pl-PL" smtClean="0"/>
              <a:t>2018-10-07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608548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Tree>
    <p:extLst>
      <p:ext uri="{BB962C8B-B14F-4D97-AF65-F5344CB8AC3E}">
        <p14:creationId xmlns:p14="http://schemas.microsoft.com/office/powerpoint/2010/main" val="127892939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3020"/>
      </p:ext>
    </p:extLst>
  </p:cSld>
  <p:clrMapOvr>
    <a:masterClrMapping/>
  </p:clrMapOvr>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3628"/>
            <a:ext cx="4010884" cy="1160765"/>
          </a:xfrm>
        </p:spPr>
        <p:txBody>
          <a:bodyPr anchor="b" anchorCtr="0"/>
          <a:lstStyle>
            <a:lvl1pPr algn="l">
              <a:defRPr lang="pl-PL" sz="1814" b="1"/>
            </a:lvl1pPr>
          </a:lstStyle>
          <a:p>
            <a:pPr lvl="0"/>
            <a:r>
              <a:rPr lang="pl-PL"/>
              <a:t>Kliknij, aby edytować styl</a:t>
            </a:r>
          </a:p>
        </p:txBody>
      </p:sp>
      <p:sp>
        <p:nvSpPr>
          <p:cNvPr id="3" name="Symbol zastępczy zawartości 2"/>
          <p:cNvSpPr txBox="1">
            <a:spLocks noGrp="1"/>
          </p:cNvSpPr>
          <p:nvPr>
            <p:ph idx="1"/>
          </p:nvPr>
        </p:nvSpPr>
        <p:spPr>
          <a:xfrm>
            <a:off x="4767355" y="273627"/>
            <a:ext cx="6815994" cy="5852778"/>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610556" y="1434394"/>
            <a:ext cx="4010884" cy="4692013"/>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306966976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2390403" y="4800026"/>
            <a:ext cx="7315195" cy="567421"/>
          </a:xfrm>
        </p:spPr>
        <p:txBody>
          <a:bodyPr anchor="b" anchorCtr="0"/>
          <a:lstStyle>
            <a:lvl1pPr algn="l">
              <a:defRPr lang="pl-PL" sz="1814" b="1"/>
            </a:lvl1pPr>
          </a:lstStyle>
          <a:p>
            <a:pPr lvl="0"/>
            <a:r>
              <a:rPr lang="pl-PL"/>
              <a:t>Kliknij, aby edytować styl</a:t>
            </a:r>
          </a:p>
        </p:txBody>
      </p:sp>
      <p:sp>
        <p:nvSpPr>
          <p:cNvPr id="3" name="Symbol zastępczy obrazu 2"/>
          <p:cNvSpPr txBox="1">
            <a:spLocks noGrp="1"/>
          </p:cNvSpPr>
          <p:nvPr>
            <p:ph type="pic" idx="1"/>
          </p:nvPr>
        </p:nvSpPr>
        <p:spPr>
          <a:xfrm>
            <a:off x="2390403" y="612067"/>
            <a:ext cx="7315195" cy="4115956"/>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lvl1pPr>
          </a:lstStyle>
          <a:p>
            <a:pPr lvl="0"/>
            <a:endParaRPr lang="pl-PL" noProof="0"/>
          </a:p>
        </p:txBody>
      </p:sp>
      <p:sp>
        <p:nvSpPr>
          <p:cNvPr id="4" name="Symbol zastępczy tekstu 3"/>
          <p:cNvSpPr txBox="1">
            <a:spLocks noGrp="1"/>
          </p:cNvSpPr>
          <p:nvPr>
            <p:ph type="body" idx="2"/>
          </p:nvPr>
        </p:nvSpPr>
        <p:spPr>
          <a:xfrm>
            <a:off x="2390403" y="5367447"/>
            <a:ext cx="7315195" cy="805048"/>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37607657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23094628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8839685" y="273627"/>
            <a:ext cx="2741764" cy="5857091"/>
          </a:xfrm>
        </p:spPr>
        <p:txBody>
          <a:bodyPr vert="eaVert"/>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37117110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913922" y="2129985"/>
            <a:ext cx="10364162" cy="1470395"/>
          </a:xfrm>
        </p:spPr>
        <p:txBody>
          <a:bodyPr/>
          <a:lstStyle>
            <a:lvl1pPr>
              <a:defRPr lang="pl-PL"/>
            </a:lvl1pPr>
          </a:lstStyle>
          <a:p>
            <a:pPr lvl="0"/>
            <a:r>
              <a:rPr lang="pl-PL"/>
              <a:t>Kliknij, aby edytować styl</a:t>
            </a:r>
          </a:p>
        </p:txBody>
      </p:sp>
      <p:sp>
        <p:nvSpPr>
          <p:cNvPr id="3" name="Podtytuł 2"/>
          <p:cNvSpPr txBox="1">
            <a:spLocks noGrp="1"/>
          </p:cNvSpPr>
          <p:nvPr>
            <p:ph type="subTitle" idx="1"/>
          </p:nvPr>
        </p:nvSpPr>
        <p:spPr>
          <a:xfrm>
            <a:off x="1829755" y="3885530"/>
            <a:ext cx="8534395" cy="1752666"/>
          </a:xfrm>
        </p:spPr>
        <p:txBody>
          <a:bodyPr anchorCtr="1"/>
          <a:lstStyle>
            <a:lvl1pPr marL="0" indent="0" algn="ctr">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solidFill>
                  <a:srgbClr val="898989"/>
                </a:solidFill>
              </a:defRPr>
            </a:lvl1pPr>
          </a:lstStyle>
          <a:p>
            <a:pPr lvl="0"/>
            <a:r>
              <a:rPr lang="pl-PL"/>
              <a:t>Kliknij, aby edytować styl wzorca podtytułu</a:t>
            </a:r>
          </a:p>
        </p:txBody>
      </p:sp>
    </p:spTree>
    <p:extLst>
      <p:ext uri="{BB962C8B-B14F-4D97-AF65-F5344CB8AC3E}">
        <p14:creationId xmlns:p14="http://schemas.microsoft.com/office/powerpoint/2010/main" val="56901981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63281965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963843" y="4406862"/>
            <a:ext cx="10362237" cy="1362381"/>
          </a:xfrm>
        </p:spPr>
        <p:txBody>
          <a:bodyPr anchor="t" anchorCtr="0"/>
          <a:lstStyle>
            <a:lvl1pPr algn="l">
              <a:defRPr lang="pl-PL" sz="3629" b="1" cap="all"/>
            </a:lvl1pPr>
          </a:lstStyle>
          <a:p>
            <a:pPr lvl="0"/>
            <a:r>
              <a:rPr lang="pl-PL"/>
              <a:t>Kliknij, aby edytować styl</a:t>
            </a:r>
          </a:p>
        </p:txBody>
      </p:sp>
      <p:sp>
        <p:nvSpPr>
          <p:cNvPr id="3" name="Symbol zastępczy tekstu 2"/>
          <p:cNvSpPr txBox="1">
            <a:spLocks noGrp="1"/>
          </p:cNvSpPr>
          <p:nvPr>
            <p:ph type="body" idx="1"/>
          </p:nvPr>
        </p:nvSpPr>
        <p:spPr>
          <a:xfrm>
            <a:off x="963843" y="2906223"/>
            <a:ext cx="10362237" cy="1500639"/>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814">
                <a:solidFill>
                  <a:srgbClr val="898989"/>
                </a:solidFill>
              </a:defRPr>
            </a:lvl1pPr>
          </a:lstStyle>
          <a:p>
            <a:pPr lvl="0"/>
            <a:r>
              <a:rPr lang="pl-PL"/>
              <a:t>Kliknij, aby edytować style wzorca tekstu</a:t>
            </a:r>
          </a:p>
        </p:txBody>
      </p:sp>
    </p:spTree>
    <p:extLst>
      <p:ext uri="{BB962C8B-B14F-4D97-AF65-F5344CB8AC3E}">
        <p14:creationId xmlns:p14="http://schemas.microsoft.com/office/powerpoint/2010/main" val="5995263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a:xfrm>
            <a:off x="608644" y="1604331"/>
            <a:ext cx="5393284"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6186240" y="1604331"/>
            <a:ext cx="5395196"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009195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0117A3C-7930-4362-A526-23BC8A00DDCE}" type="datetimeFigureOut">
              <a:rPr lang="pl-PL" smtClean="0"/>
              <a:t>2018-10-07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2788942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5072"/>
            <a:ext cx="10972805" cy="1142043"/>
          </a:xfrm>
        </p:spPr>
        <p:txBody>
          <a:bodyPr/>
          <a:lstStyle>
            <a:lvl1pPr>
              <a:defRPr lang="pl-PL"/>
            </a:lvl1pPr>
          </a:lstStyle>
          <a:p>
            <a:pPr lvl="0"/>
            <a:r>
              <a:rPr lang="pl-PL"/>
              <a:t>Kliknij, aby edytować styl</a:t>
            </a:r>
          </a:p>
        </p:txBody>
      </p:sp>
      <p:sp>
        <p:nvSpPr>
          <p:cNvPr id="3" name="Symbol zastępczy tekstu 2"/>
          <p:cNvSpPr txBox="1">
            <a:spLocks noGrp="1"/>
          </p:cNvSpPr>
          <p:nvPr>
            <p:ph type="body" idx="1"/>
          </p:nvPr>
        </p:nvSpPr>
        <p:spPr>
          <a:xfrm>
            <a:off x="610556" y="1535196"/>
            <a:ext cx="5385597"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4" name="Symbol zastępczy zawartości 3"/>
          <p:cNvSpPr txBox="1">
            <a:spLocks noGrp="1"/>
          </p:cNvSpPr>
          <p:nvPr>
            <p:ph idx="2"/>
          </p:nvPr>
        </p:nvSpPr>
        <p:spPr>
          <a:xfrm>
            <a:off x="610556" y="2174630"/>
            <a:ext cx="5385597"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6193914" y="1535196"/>
            <a:ext cx="5389435"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6" name="Symbol zastępczy zawartości 5"/>
          <p:cNvSpPr txBox="1">
            <a:spLocks noGrp="1"/>
          </p:cNvSpPr>
          <p:nvPr>
            <p:ph idx="4"/>
          </p:nvPr>
        </p:nvSpPr>
        <p:spPr>
          <a:xfrm>
            <a:off x="6193914" y="2174630"/>
            <a:ext cx="5389435"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3950793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Tree>
    <p:extLst>
      <p:ext uri="{BB962C8B-B14F-4D97-AF65-F5344CB8AC3E}">
        <p14:creationId xmlns:p14="http://schemas.microsoft.com/office/powerpoint/2010/main" val="120455703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068936"/>
      </p:ext>
    </p:extLst>
  </p:cSld>
  <p:clrMapOvr>
    <a:masterClrMapping/>
  </p:clrMapOvr>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3628"/>
            <a:ext cx="4010884" cy="1160765"/>
          </a:xfrm>
        </p:spPr>
        <p:txBody>
          <a:bodyPr anchor="b" anchorCtr="0"/>
          <a:lstStyle>
            <a:lvl1pPr algn="l">
              <a:defRPr lang="pl-PL" sz="1814" b="1"/>
            </a:lvl1pPr>
          </a:lstStyle>
          <a:p>
            <a:pPr lvl="0"/>
            <a:r>
              <a:rPr lang="pl-PL"/>
              <a:t>Kliknij, aby edytować styl</a:t>
            </a:r>
          </a:p>
        </p:txBody>
      </p:sp>
      <p:sp>
        <p:nvSpPr>
          <p:cNvPr id="3" name="Symbol zastępczy zawartości 2"/>
          <p:cNvSpPr txBox="1">
            <a:spLocks noGrp="1"/>
          </p:cNvSpPr>
          <p:nvPr>
            <p:ph idx="1"/>
          </p:nvPr>
        </p:nvSpPr>
        <p:spPr>
          <a:xfrm>
            <a:off x="4767355" y="273627"/>
            <a:ext cx="6815994" cy="5852778"/>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610556" y="1434394"/>
            <a:ext cx="4010884" cy="4692013"/>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39705538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2390403" y="4800026"/>
            <a:ext cx="7315195" cy="567421"/>
          </a:xfrm>
        </p:spPr>
        <p:txBody>
          <a:bodyPr anchor="b" anchorCtr="0"/>
          <a:lstStyle>
            <a:lvl1pPr algn="l">
              <a:defRPr lang="pl-PL" sz="1814" b="1"/>
            </a:lvl1pPr>
          </a:lstStyle>
          <a:p>
            <a:pPr lvl="0"/>
            <a:r>
              <a:rPr lang="pl-PL"/>
              <a:t>Kliknij, aby edytować styl</a:t>
            </a:r>
          </a:p>
        </p:txBody>
      </p:sp>
      <p:sp>
        <p:nvSpPr>
          <p:cNvPr id="3" name="Symbol zastępczy obrazu 2"/>
          <p:cNvSpPr txBox="1">
            <a:spLocks noGrp="1"/>
          </p:cNvSpPr>
          <p:nvPr>
            <p:ph type="pic" idx="1"/>
          </p:nvPr>
        </p:nvSpPr>
        <p:spPr>
          <a:xfrm>
            <a:off x="2390403" y="612067"/>
            <a:ext cx="7315195" cy="4115956"/>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lvl1pPr>
          </a:lstStyle>
          <a:p>
            <a:pPr lvl="0"/>
            <a:endParaRPr lang="pl-PL" noProof="0"/>
          </a:p>
        </p:txBody>
      </p:sp>
      <p:sp>
        <p:nvSpPr>
          <p:cNvPr id="4" name="Symbol zastępczy tekstu 3"/>
          <p:cNvSpPr txBox="1">
            <a:spLocks noGrp="1"/>
          </p:cNvSpPr>
          <p:nvPr>
            <p:ph type="body" idx="2"/>
          </p:nvPr>
        </p:nvSpPr>
        <p:spPr>
          <a:xfrm>
            <a:off x="2390403" y="5367447"/>
            <a:ext cx="7315195" cy="805048"/>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40134806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324299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8839685" y="273627"/>
            <a:ext cx="2741764" cy="5857091"/>
          </a:xfrm>
        </p:spPr>
        <p:txBody>
          <a:bodyPr vert="eaVert"/>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19512634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3D152E68-4BE0-4B3A-BBDE-04846E1AFCC5}" type="slidenum">
              <a:rPr lang="pl-PL" altLang="pl-PL"/>
              <a:pPr>
                <a:defRPr/>
              </a:pPr>
              <a:t>‹#›</a:t>
            </a:fld>
            <a:endParaRPr lang="pl-PL" altLang="pl-PL"/>
          </a:p>
        </p:txBody>
      </p:sp>
    </p:spTree>
    <p:extLst>
      <p:ext uri="{BB962C8B-B14F-4D97-AF65-F5344CB8AC3E}">
        <p14:creationId xmlns:p14="http://schemas.microsoft.com/office/powerpoint/2010/main" val="3591499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ECD13468-34E6-4132-861A-D5BC1CA484A8}" type="slidenum">
              <a:rPr lang="pl-PL" altLang="pl-PL"/>
              <a:pPr>
                <a:defRPr/>
              </a:pPr>
              <a:t>‹#›</a:t>
            </a:fld>
            <a:endParaRPr lang="pl-PL" altLang="pl-PL"/>
          </a:p>
        </p:txBody>
      </p:sp>
    </p:spTree>
    <p:extLst>
      <p:ext uri="{BB962C8B-B14F-4D97-AF65-F5344CB8AC3E}">
        <p14:creationId xmlns:p14="http://schemas.microsoft.com/office/powerpoint/2010/main" val="28372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B0D103D5-2DC6-4EBD-918D-A5A57DADC733}" type="slidenum">
              <a:rPr lang="pl-PL" altLang="pl-PL"/>
              <a:pPr>
                <a:defRPr/>
              </a:pPr>
              <a:t>‹#›</a:t>
            </a:fld>
            <a:endParaRPr lang="pl-PL" altLang="pl-PL"/>
          </a:p>
        </p:txBody>
      </p:sp>
    </p:spTree>
    <p:extLst>
      <p:ext uri="{BB962C8B-B14F-4D97-AF65-F5344CB8AC3E}">
        <p14:creationId xmlns:p14="http://schemas.microsoft.com/office/powerpoint/2010/main" val="427757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0117A3C-7930-4362-A526-23BC8A00DDCE}" type="datetimeFigureOut">
              <a:rPr lang="pl-PL" smtClean="0"/>
              <a:t>2018-10-07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9114555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9134"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9A8361A8-871F-4507-84F4-381AE8675D4D}" type="slidenum">
              <a:rPr lang="pl-PL" altLang="pl-PL"/>
              <a:pPr>
                <a:defRPr/>
              </a:pPr>
              <a:t>‹#›</a:t>
            </a:fld>
            <a:endParaRPr lang="pl-PL" altLang="pl-PL"/>
          </a:p>
        </p:txBody>
      </p:sp>
    </p:spTree>
    <p:extLst>
      <p:ext uri="{BB962C8B-B14F-4D97-AF65-F5344CB8AC3E}">
        <p14:creationId xmlns:p14="http://schemas.microsoft.com/office/powerpoint/2010/main" val="458917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2368AA3D-5409-42FD-9083-456ADB25DF00}" type="slidenum">
              <a:rPr lang="pl-PL" altLang="pl-PL"/>
              <a:pPr>
                <a:defRPr/>
              </a:pPr>
              <a:t>‹#›</a:t>
            </a:fld>
            <a:endParaRPr lang="pl-PL" altLang="pl-PL"/>
          </a:p>
        </p:txBody>
      </p:sp>
    </p:spTree>
    <p:extLst>
      <p:ext uri="{BB962C8B-B14F-4D97-AF65-F5344CB8AC3E}">
        <p14:creationId xmlns:p14="http://schemas.microsoft.com/office/powerpoint/2010/main" val="2671523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1B11168B-CC6E-4278-96F9-CABD4664FD4F}" type="slidenum">
              <a:rPr lang="pl-PL" altLang="pl-PL"/>
              <a:pPr>
                <a:defRPr/>
              </a:pPr>
              <a:t>‹#›</a:t>
            </a:fld>
            <a:endParaRPr lang="pl-PL" altLang="pl-PL"/>
          </a:p>
        </p:txBody>
      </p:sp>
    </p:spTree>
    <p:extLst>
      <p:ext uri="{BB962C8B-B14F-4D97-AF65-F5344CB8AC3E}">
        <p14:creationId xmlns:p14="http://schemas.microsoft.com/office/powerpoint/2010/main" val="175418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3AEE2F0D-913F-478E-85E1-BA5931205A3E}" type="slidenum">
              <a:rPr lang="pl-PL" altLang="pl-PL"/>
              <a:pPr>
                <a:defRPr/>
              </a:pPr>
              <a:t>‹#›</a:t>
            </a:fld>
            <a:endParaRPr lang="pl-PL" altLang="pl-PL"/>
          </a:p>
        </p:txBody>
      </p:sp>
    </p:spTree>
    <p:extLst>
      <p:ext uri="{BB962C8B-B14F-4D97-AF65-F5344CB8AC3E}">
        <p14:creationId xmlns:p14="http://schemas.microsoft.com/office/powerpoint/2010/main" val="1876490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0F5F6F79-724D-4568-AAC8-70C16A0A13F6}" type="slidenum">
              <a:rPr lang="pl-PL" altLang="pl-PL"/>
              <a:pPr>
                <a:defRPr/>
              </a:pPr>
              <a:t>‹#›</a:t>
            </a:fld>
            <a:endParaRPr lang="pl-PL" altLang="pl-PL"/>
          </a:p>
        </p:txBody>
      </p:sp>
    </p:spTree>
    <p:extLst>
      <p:ext uri="{BB962C8B-B14F-4D97-AF65-F5344CB8AC3E}">
        <p14:creationId xmlns:p14="http://schemas.microsoft.com/office/powerpoint/2010/main" val="183220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C0E64B08-14CF-402E-933A-40833507D1D1}" type="slidenum">
              <a:rPr lang="pl-PL" altLang="pl-PL"/>
              <a:pPr>
                <a:defRPr/>
              </a:pPr>
              <a:t>‹#›</a:t>
            </a:fld>
            <a:endParaRPr lang="pl-PL" altLang="pl-PL"/>
          </a:p>
        </p:txBody>
      </p:sp>
    </p:spTree>
    <p:extLst>
      <p:ext uri="{BB962C8B-B14F-4D97-AF65-F5344CB8AC3E}">
        <p14:creationId xmlns:p14="http://schemas.microsoft.com/office/powerpoint/2010/main" val="459536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50A1500F-6D12-4E22-BAEA-85A689D0E082}" type="slidenum">
              <a:rPr lang="pl-PL" altLang="pl-PL"/>
              <a:pPr>
                <a:defRPr/>
              </a:pPr>
              <a:t>‹#›</a:t>
            </a:fld>
            <a:endParaRPr lang="pl-PL" altLang="pl-PL"/>
          </a:p>
        </p:txBody>
      </p:sp>
    </p:spTree>
    <p:extLst>
      <p:ext uri="{BB962C8B-B14F-4D97-AF65-F5344CB8AC3E}">
        <p14:creationId xmlns:p14="http://schemas.microsoft.com/office/powerpoint/2010/main" val="2705203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26501" y="128589"/>
            <a:ext cx="2738967" cy="59848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9"/>
            <a:ext cx="8013700" cy="5984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B06CAF6E-D80F-4ACE-91F7-C916B8445DD1}" type="slidenum">
              <a:rPr lang="pl-PL" altLang="pl-PL"/>
              <a:pPr>
                <a:defRPr/>
              </a:pPr>
              <a:t>‹#›</a:t>
            </a:fld>
            <a:endParaRPr lang="pl-PL" altLang="pl-PL"/>
          </a:p>
        </p:txBody>
      </p:sp>
    </p:spTree>
    <p:extLst>
      <p:ext uri="{BB962C8B-B14F-4D97-AF65-F5344CB8AC3E}">
        <p14:creationId xmlns:p14="http://schemas.microsoft.com/office/powerpoint/2010/main" val="29618125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5586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48837A8D-8A54-43FA-B532-9D7EA1570C2B}" type="slidenum">
              <a:rPr lang="pl-PL" altLang="pl-PL"/>
              <a:pPr>
                <a:defRPr/>
              </a:pPr>
              <a:t>‹#›</a:t>
            </a:fld>
            <a:endParaRPr lang="pl-PL" altLang="pl-PL"/>
          </a:p>
        </p:txBody>
      </p:sp>
    </p:spTree>
    <p:extLst>
      <p:ext uri="{BB962C8B-B14F-4D97-AF65-F5344CB8AC3E}">
        <p14:creationId xmlns:p14="http://schemas.microsoft.com/office/powerpoint/2010/main" val="42882576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3D152E68-4BE0-4B3A-BBDE-04846E1AFCC5}" type="slidenum">
              <a:rPr lang="pl-PL" altLang="pl-PL"/>
              <a:pPr>
                <a:defRPr/>
              </a:pPr>
              <a:t>‹#›</a:t>
            </a:fld>
            <a:endParaRPr lang="pl-PL" altLang="pl-PL"/>
          </a:p>
        </p:txBody>
      </p:sp>
    </p:spTree>
    <p:extLst>
      <p:ext uri="{BB962C8B-B14F-4D97-AF65-F5344CB8AC3E}">
        <p14:creationId xmlns:p14="http://schemas.microsoft.com/office/powerpoint/2010/main" val="282540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0117A3C-7930-4362-A526-23BC8A00DDCE}" type="datetimeFigureOut">
              <a:rPr lang="pl-PL" smtClean="0"/>
              <a:t>2018-10-07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595890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ECD13468-34E6-4132-861A-D5BC1CA484A8}" type="slidenum">
              <a:rPr lang="pl-PL" altLang="pl-PL"/>
              <a:pPr>
                <a:defRPr/>
              </a:pPr>
              <a:t>‹#›</a:t>
            </a:fld>
            <a:endParaRPr lang="pl-PL" altLang="pl-PL"/>
          </a:p>
        </p:txBody>
      </p:sp>
    </p:spTree>
    <p:extLst>
      <p:ext uri="{BB962C8B-B14F-4D97-AF65-F5344CB8AC3E}">
        <p14:creationId xmlns:p14="http://schemas.microsoft.com/office/powerpoint/2010/main" val="15496530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B0D103D5-2DC6-4EBD-918D-A5A57DADC733}" type="slidenum">
              <a:rPr lang="pl-PL" altLang="pl-PL"/>
              <a:pPr>
                <a:defRPr/>
              </a:pPr>
              <a:t>‹#›</a:t>
            </a:fld>
            <a:endParaRPr lang="pl-PL" altLang="pl-PL"/>
          </a:p>
        </p:txBody>
      </p:sp>
    </p:spTree>
    <p:extLst>
      <p:ext uri="{BB962C8B-B14F-4D97-AF65-F5344CB8AC3E}">
        <p14:creationId xmlns:p14="http://schemas.microsoft.com/office/powerpoint/2010/main" val="1298622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9134"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9A8361A8-871F-4507-84F4-381AE8675D4D}" type="slidenum">
              <a:rPr lang="pl-PL" altLang="pl-PL"/>
              <a:pPr>
                <a:defRPr/>
              </a:pPr>
              <a:t>‹#›</a:t>
            </a:fld>
            <a:endParaRPr lang="pl-PL" altLang="pl-PL"/>
          </a:p>
        </p:txBody>
      </p:sp>
    </p:spTree>
    <p:extLst>
      <p:ext uri="{BB962C8B-B14F-4D97-AF65-F5344CB8AC3E}">
        <p14:creationId xmlns:p14="http://schemas.microsoft.com/office/powerpoint/2010/main" val="744856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2368AA3D-5409-42FD-9083-456ADB25DF00}" type="slidenum">
              <a:rPr lang="pl-PL" altLang="pl-PL"/>
              <a:pPr>
                <a:defRPr/>
              </a:pPr>
              <a:t>‹#›</a:t>
            </a:fld>
            <a:endParaRPr lang="pl-PL" altLang="pl-PL"/>
          </a:p>
        </p:txBody>
      </p:sp>
    </p:spTree>
    <p:extLst>
      <p:ext uri="{BB962C8B-B14F-4D97-AF65-F5344CB8AC3E}">
        <p14:creationId xmlns:p14="http://schemas.microsoft.com/office/powerpoint/2010/main" val="2883337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1B11168B-CC6E-4278-96F9-CABD4664FD4F}" type="slidenum">
              <a:rPr lang="pl-PL" altLang="pl-PL"/>
              <a:pPr>
                <a:defRPr/>
              </a:pPr>
              <a:t>‹#›</a:t>
            </a:fld>
            <a:endParaRPr lang="pl-PL" altLang="pl-PL"/>
          </a:p>
        </p:txBody>
      </p:sp>
    </p:spTree>
    <p:extLst>
      <p:ext uri="{BB962C8B-B14F-4D97-AF65-F5344CB8AC3E}">
        <p14:creationId xmlns:p14="http://schemas.microsoft.com/office/powerpoint/2010/main" val="318651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3AEE2F0D-913F-478E-85E1-BA5931205A3E}" type="slidenum">
              <a:rPr lang="pl-PL" altLang="pl-PL"/>
              <a:pPr>
                <a:defRPr/>
              </a:pPr>
              <a:t>‹#›</a:t>
            </a:fld>
            <a:endParaRPr lang="pl-PL" altLang="pl-PL"/>
          </a:p>
        </p:txBody>
      </p:sp>
    </p:spTree>
    <p:extLst>
      <p:ext uri="{BB962C8B-B14F-4D97-AF65-F5344CB8AC3E}">
        <p14:creationId xmlns:p14="http://schemas.microsoft.com/office/powerpoint/2010/main" val="33724785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0F5F6F79-724D-4568-AAC8-70C16A0A13F6}" type="slidenum">
              <a:rPr lang="pl-PL" altLang="pl-PL"/>
              <a:pPr>
                <a:defRPr/>
              </a:pPr>
              <a:t>‹#›</a:t>
            </a:fld>
            <a:endParaRPr lang="pl-PL" altLang="pl-PL"/>
          </a:p>
        </p:txBody>
      </p:sp>
    </p:spTree>
    <p:extLst>
      <p:ext uri="{BB962C8B-B14F-4D97-AF65-F5344CB8AC3E}">
        <p14:creationId xmlns:p14="http://schemas.microsoft.com/office/powerpoint/2010/main" val="2959944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C0E64B08-14CF-402E-933A-40833507D1D1}" type="slidenum">
              <a:rPr lang="pl-PL" altLang="pl-PL"/>
              <a:pPr>
                <a:defRPr/>
              </a:pPr>
              <a:t>‹#›</a:t>
            </a:fld>
            <a:endParaRPr lang="pl-PL" altLang="pl-PL"/>
          </a:p>
        </p:txBody>
      </p:sp>
    </p:spTree>
    <p:extLst>
      <p:ext uri="{BB962C8B-B14F-4D97-AF65-F5344CB8AC3E}">
        <p14:creationId xmlns:p14="http://schemas.microsoft.com/office/powerpoint/2010/main" val="39130356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50A1500F-6D12-4E22-BAEA-85A689D0E082}" type="slidenum">
              <a:rPr lang="pl-PL" altLang="pl-PL"/>
              <a:pPr>
                <a:defRPr/>
              </a:pPr>
              <a:t>‹#›</a:t>
            </a:fld>
            <a:endParaRPr lang="pl-PL" altLang="pl-PL"/>
          </a:p>
        </p:txBody>
      </p:sp>
    </p:spTree>
    <p:extLst>
      <p:ext uri="{BB962C8B-B14F-4D97-AF65-F5344CB8AC3E}">
        <p14:creationId xmlns:p14="http://schemas.microsoft.com/office/powerpoint/2010/main" val="32616391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26501" y="128589"/>
            <a:ext cx="2738967" cy="59848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9"/>
            <a:ext cx="8013700" cy="5984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B06CAF6E-D80F-4ACE-91F7-C916B8445DD1}" type="slidenum">
              <a:rPr lang="pl-PL" altLang="pl-PL"/>
              <a:pPr>
                <a:defRPr/>
              </a:pPr>
              <a:t>‹#›</a:t>
            </a:fld>
            <a:endParaRPr lang="pl-PL" altLang="pl-PL"/>
          </a:p>
        </p:txBody>
      </p:sp>
    </p:spTree>
    <p:extLst>
      <p:ext uri="{BB962C8B-B14F-4D97-AF65-F5344CB8AC3E}">
        <p14:creationId xmlns:p14="http://schemas.microsoft.com/office/powerpoint/2010/main" val="333312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0117A3C-7930-4362-A526-23BC8A00DDCE}" type="datetimeFigureOut">
              <a:rPr lang="pl-PL" smtClean="0"/>
              <a:t>2018-10-07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24025137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5586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48837A8D-8A54-43FA-B532-9D7EA1570C2B}" type="slidenum">
              <a:rPr lang="pl-PL" altLang="pl-PL"/>
              <a:pPr>
                <a:defRPr/>
              </a:pPr>
              <a:t>‹#›</a:t>
            </a:fld>
            <a:endParaRPr lang="pl-PL" altLang="pl-PL"/>
          </a:p>
        </p:txBody>
      </p:sp>
    </p:spTree>
    <p:extLst>
      <p:ext uri="{BB962C8B-B14F-4D97-AF65-F5344CB8AC3E}">
        <p14:creationId xmlns:p14="http://schemas.microsoft.com/office/powerpoint/2010/main" val="32388654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2C982DEA-DC4F-4E1A-AA87-E9D56DCD906D}" type="slidenum">
              <a:rPr lang="pl-PL" altLang="pl-PL"/>
              <a:pPr>
                <a:defRPr/>
              </a:pPr>
              <a:t>‹#›</a:t>
            </a:fld>
            <a:endParaRPr lang="pl-PL" altLang="pl-PL"/>
          </a:p>
        </p:txBody>
      </p:sp>
    </p:spTree>
    <p:extLst>
      <p:ext uri="{BB962C8B-B14F-4D97-AF65-F5344CB8AC3E}">
        <p14:creationId xmlns:p14="http://schemas.microsoft.com/office/powerpoint/2010/main" val="32801052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CBE90BF5-34A7-40A2-8164-A27892D45744}" type="slidenum">
              <a:rPr lang="pl-PL" altLang="pl-PL"/>
              <a:pPr>
                <a:defRPr/>
              </a:pPr>
              <a:t>‹#›</a:t>
            </a:fld>
            <a:endParaRPr lang="pl-PL" altLang="pl-PL"/>
          </a:p>
        </p:txBody>
      </p:sp>
    </p:spTree>
    <p:extLst>
      <p:ext uri="{BB962C8B-B14F-4D97-AF65-F5344CB8AC3E}">
        <p14:creationId xmlns:p14="http://schemas.microsoft.com/office/powerpoint/2010/main" val="29959568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97FC3D4B-D07D-44FA-A04E-3A1BBA4AD66E}" type="slidenum">
              <a:rPr lang="pl-PL" altLang="pl-PL"/>
              <a:pPr>
                <a:defRPr/>
              </a:pPr>
              <a:t>‹#›</a:t>
            </a:fld>
            <a:endParaRPr lang="pl-PL" altLang="pl-PL"/>
          </a:p>
        </p:txBody>
      </p:sp>
    </p:spTree>
    <p:extLst>
      <p:ext uri="{BB962C8B-B14F-4D97-AF65-F5344CB8AC3E}">
        <p14:creationId xmlns:p14="http://schemas.microsoft.com/office/powerpoint/2010/main" val="4291006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9134"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A87F486B-5AD3-401F-A709-51CC447D50A8}" type="slidenum">
              <a:rPr lang="pl-PL" altLang="pl-PL"/>
              <a:pPr>
                <a:defRPr/>
              </a:pPr>
              <a:t>‹#›</a:t>
            </a:fld>
            <a:endParaRPr lang="pl-PL" altLang="pl-PL"/>
          </a:p>
        </p:txBody>
      </p:sp>
    </p:spTree>
    <p:extLst>
      <p:ext uri="{BB962C8B-B14F-4D97-AF65-F5344CB8AC3E}">
        <p14:creationId xmlns:p14="http://schemas.microsoft.com/office/powerpoint/2010/main" val="4058334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932BB09B-3C54-449D-B792-510228E0447E}" type="slidenum">
              <a:rPr lang="pl-PL" altLang="pl-PL"/>
              <a:pPr>
                <a:defRPr/>
              </a:pPr>
              <a:t>‹#›</a:t>
            </a:fld>
            <a:endParaRPr lang="pl-PL" altLang="pl-PL"/>
          </a:p>
        </p:txBody>
      </p:sp>
    </p:spTree>
    <p:extLst>
      <p:ext uri="{BB962C8B-B14F-4D97-AF65-F5344CB8AC3E}">
        <p14:creationId xmlns:p14="http://schemas.microsoft.com/office/powerpoint/2010/main" val="12473641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9661BBBB-D50D-4CC2-8822-EF10DD962482}" type="slidenum">
              <a:rPr lang="pl-PL" altLang="pl-PL"/>
              <a:pPr>
                <a:defRPr/>
              </a:pPr>
              <a:t>‹#›</a:t>
            </a:fld>
            <a:endParaRPr lang="pl-PL" altLang="pl-PL"/>
          </a:p>
        </p:txBody>
      </p:sp>
    </p:spTree>
    <p:extLst>
      <p:ext uri="{BB962C8B-B14F-4D97-AF65-F5344CB8AC3E}">
        <p14:creationId xmlns:p14="http://schemas.microsoft.com/office/powerpoint/2010/main" val="30514909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9F5AC5D0-3A60-40F2-9F10-2469F7F6AAEA}" type="slidenum">
              <a:rPr lang="pl-PL" altLang="pl-PL"/>
              <a:pPr>
                <a:defRPr/>
              </a:pPr>
              <a:t>‹#›</a:t>
            </a:fld>
            <a:endParaRPr lang="pl-PL" altLang="pl-PL"/>
          </a:p>
        </p:txBody>
      </p:sp>
    </p:spTree>
    <p:extLst>
      <p:ext uri="{BB962C8B-B14F-4D97-AF65-F5344CB8AC3E}">
        <p14:creationId xmlns:p14="http://schemas.microsoft.com/office/powerpoint/2010/main" val="2677628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98A8FDBD-380E-4B21-9EDD-99671FDB92BD}" type="slidenum">
              <a:rPr lang="pl-PL" altLang="pl-PL"/>
              <a:pPr>
                <a:defRPr/>
              </a:pPr>
              <a:t>‹#›</a:t>
            </a:fld>
            <a:endParaRPr lang="pl-PL" altLang="pl-PL"/>
          </a:p>
        </p:txBody>
      </p:sp>
    </p:spTree>
    <p:extLst>
      <p:ext uri="{BB962C8B-B14F-4D97-AF65-F5344CB8AC3E}">
        <p14:creationId xmlns:p14="http://schemas.microsoft.com/office/powerpoint/2010/main" val="14076344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45F12243-0FD5-46C3-88B0-EDC02A84C7A3}" type="slidenum">
              <a:rPr lang="pl-PL" altLang="pl-PL"/>
              <a:pPr>
                <a:defRPr/>
              </a:pPr>
              <a:t>‹#›</a:t>
            </a:fld>
            <a:endParaRPr lang="pl-PL" altLang="pl-PL"/>
          </a:p>
        </p:txBody>
      </p:sp>
    </p:spTree>
    <p:extLst>
      <p:ext uri="{BB962C8B-B14F-4D97-AF65-F5344CB8AC3E}">
        <p14:creationId xmlns:p14="http://schemas.microsoft.com/office/powerpoint/2010/main" val="419285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0117A3C-7930-4362-A526-23BC8A00DDCE}" type="datetimeFigureOut">
              <a:rPr lang="pl-PL" smtClean="0"/>
              <a:t>2018-10-07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1363626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FC6DE3DA-28BA-4571-B602-C8B25654410B}" type="slidenum">
              <a:rPr lang="pl-PL" altLang="pl-PL"/>
              <a:pPr>
                <a:defRPr/>
              </a:pPr>
              <a:t>‹#›</a:t>
            </a:fld>
            <a:endParaRPr lang="pl-PL" altLang="pl-PL"/>
          </a:p>
        </p:txBody>
      </p:sp>
    </p:spTree>
    <p:extLst>
      <p:ext uri="{BB962C8B-B14F-4D97-AF65-F5344CB8AC3E}">
        <p14:creationId xmlns:p14="http://schemas.microsoft.com/office/powerpoint/2010/main" val="1340899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26501" y="128589"/>
            <a:ext cx="2738967" cy="59848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9"/>
            <a:ext cx="8013700" cy="5984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2A9067BA-542B-42A4-AD71-CA31798326BC}" type="slidenum">
              <a:rPr lang="pl-PL" altLang="pl-PL"/>
              <a:pPr>
                <a:defRPr/>
              </a:pPr>
              <a:t>‹#›</a:t>
            </a:fld>
            <a:endParaRPr lang="pl-PL" altLang="pl-PL"/>
          </a:p>
        </p:txBody>
      </p:sp>
    </p:spTree>
    <p:extLst>
      <p:ext uri="{BB962C8B-B14F-4D97-AF65-F5344CB8AC3E}">
        <p14:creationId xmlns:p14="http://schemas.microsoft.com/office/powerpoint/2010/main" val="36283291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5586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CA71D0AB-5F15-4D53-8117-78878FD730BC}" type="slidenum">
              <a:rPr lang="pl-PL" altLang="pl-PL"/>
              <a:pPr>
                <a:defRPr/>
              </a:pPr>
              <a:t>‹#›</a:t>
            </a:fld>
            <a:endParaRPr lang="pl-PL" altLang="pl-PL"/>
          </a:p>
        </p:txBody>
      </p:sp>
    </p:spTree>
    <p:extLst>
      <p:ext uri="{BB962C8B-B14F-4D97-AF65-F5344CB8AC3E}">
        <p14:creationId xmlns:p14="http://schemas.microsoft.com/office/powerpoint/2010/main" val="49098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17A3C-7930-4362-A526-23BC8A00DDCE}" type="datetimeFigureOut">
              <a:rPr lang="pl-PL" smtClean="0"/>
              <a:t>2018-10-07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324EC-6365-4116-8D85-59C6C9CF1AA1}" type="slidenum">
              <a:rPr lang="pl-PL" smtClean="0"/>
              <a:t>‹#›</a:t>
            </a:fld>
            <a:endParaRPr lang="pl-PL"/>
          </a:p>
        </p:txBody>
      </p:sp>
    </p:spTree>
    <p:extLst>
      <p:ext uri="{BB962C8B-B14F-4D97-AF65-F5344CB8AC3E}">
        <p14:creationId xmlns:p14="http://schemas.microsoft.com/office/powerpoint/2010/main" val="369122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2411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24117" cy="448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12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fld id="{E76A705A-CC49-4CB7-82FB-2DCD9866E1E6}"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3238716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Symbol zastępczy tytułu 1"/>
          <p:cNvSpPr txBox="1">
            <a:spLocks noGrp="1"/>
          </p:cNvSpPr>
          <p:nvPr>
            <p:ph type="title"/>
          </p:nvPr>
        </p:nvSpPr>
        <p:spPr bwMode="auto">
          <a:xfrm>
            <a:off x="608641" y="273629"/>
            <a:ext cx="10972799"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ctr" anchorCtr="1" compatLnSpc="1">
            <a:prstTxWarp prst="textNoShape">
              <a:avLst/>
            </a:prstTxWarp>
          </a:bodyPr>
          <a:lstStyle/>
          <a:p>
            <a:pPr lvl="0"/>
            <a:endParaRPr lang="de-DE" altLang="pl-PL" smtClean="0"/>
          </a:p>
        </p:txBody>
      </p:sp>
      <p:sp>
        <p:nvSpPr>
          <p:cNvPr id="2051" name="Symbol zastępczy tekstu 2"/>
          <p:cNvSpPr txBox="1">
            <a:spLocks noGrp="1"/>
          </p:cNvSpPr>
          <p:nvPr>
            <p:ph type="body" idx="1"/>
          </p:nvPr>
        </p:nvSpPr>
        <p:spPr bwMode="auto">
          <a:xfrm>
            <a:off x="608641" y="1604329"/>
            <a:ext cx="10972799" cy="45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de-DE" altLang="pl-PL" smtClean="0"/>
          </a:p>
        </p:txBody>
      </p:sp>
    </p:spTree>
    <p:extLst>
      <p:ext uri="{BB962C8B-B14F-4D97-AF65-F5344CB8AC3E}">
        <p14:creationId xmlns:p14="http://schemas.microsoft.com/office/powerpoint/2010/main" val="1522862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de-DE" sz="3992">
          <a:solidFill>
            <a:srgbClr val="000000"/>
          </a:solidFill>
          <a:latin typeface="Arial" pitchFamily="18"/>
          <a:cs typeface="Arial" pitchFamily="2"/>
        </a:defRPr>
      </a:lvl1pPr>
      <a:lvl2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2pPr>
      <a:lvl3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3pPr>
      <a:lvl4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4pPr>
      <a:lvl5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5pPr>
      <a:lvl6pPr marL="414772"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6pPr>
      <a:lvl7pPr marL="829544"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7pPr>
      <a:lvl8pPr marL="1244316"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8pPr>
      <a:lvl9pPr marL="1659087"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9pPr>
    </p:titleStyle>
    <p:bodyStyle>
      <a:lvl1pPr marL="309639" indent="-309639" algn="l" rtl="0" eaLnBrk="0" fontAlgn="base" hangingPunct="0">
        <a:spcBef>
          <a:spcPts val="726"/>
        </a:spcBef>
        <a:spcAft>
          <a:spcPct val="0"/>
        </a:spcAft>
        <a:tabLst>
          <a:tab pos="30963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pl-PL" sz="2903">
          <a:solidFill>
            <a:srgbClr val="000000"/>
          </a:solidFill>
          <a:latin typeface="Arial" pitchFamily="2"/>
          <a:ea typeface="Arial" pitchFamily="2"/>
          <a:cs typeface="Arial" pitchFamily="2"/>
        </a:defRPr>
      </a:lvl1pPr>
      <a:lvl2pPr marL="672565" lvl="1" indent="-257793" algn="l" rtl="0" eaLnBrk="0" fontAlgn="base" hangingPunct="0">
        <a:spcBef>
          <a:spcPts val="635"/>
        </a:spcBef>
        <a:spcAft>
          <a:spcPct val="0"/>
        </a:spcAft>
        <a:buClr>
          <a:srgbClr val="000000"/>
        </a:buClr>
        <a:buSzPct val="100000"/>
        <a:buFont typeface="Times New Roman" panose="02020603050405020304" pitchFamily="18" charset="0"/>
        <a:buChar char="–"/>
        <a:tabLst>
          <a:tab pos="672565"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Lst>
        <a:defRPr lang="pl-PL" sz="2540">
          <a:solidFill>
            <a:srgbClr val="000000"/>
          </a:solidFill>
          <a:latin typeface="Arial" pitchFamily="2"/>
          <a:ea typeface="Arial" pitchFamily="2"/>
          <a:cs typeface="Arial" pitchFamily="2"/>
        </a:defRPr>
      </a:lvl2pPr>
      <a:lvl3pPr marL="1036930" lvl="2" indent="-207386" algn="l" rtl="0" eaLnBrk="0" fontAlgn="base" hangingPunct="0">
        <a:spcBef>
          <a:spcPts val="544"/>
        </a:spcBef>
        <a:spcAft>
          <a:spcPct val="0"/>
        </a:spcAft>
        <a:buClr>
          <a:srgbClr val="000000"/>
        </a:buClr>
        <a:buSzPct val="100000"/>
        <a:buFont typeface="Times New Roman" panose="02020603050405020304" pitchFamily="18" charset="0"/>
        <a:buChar char="•"/>
        <a:tabLst>
          <a:tab pos="1036930"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Lst>
        <a:defRPr lang="pl-PL" sz="2177">
          <a:solidFill>
            <a:srgbClr val="000000"/>
          </a:solidFill>
          <a:latin typeface="Arial" pitchFamily="2"/>
          <a:ea typeface="Arial" pitchFamily="2"/>
          <a:cs typeface="Arial" pitchFamily="2"/>
        </a:defRPr>
      </a:lvl3pPr>
      <a:lvl4pPr marL="1451701" lvl="3"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451701"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Lst>
        <a:defRPr lang="pl-PL" sz="1814">
          <a:solidFill>
            <a:srgbClr val="000000"/>
          </a:solidFill>
          <a:latin typeface="Arial" pitchFamily="2"/>
          <a:ea typeface="Arial" pitchFamily="2"/>
          <a:cs typeface="Arial" pitchFamily="2"/>
        </a:defRPr>
      </a:lvl4pPr>
      <a:lvl5pPr marL="1866473" lvl="4"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5pPr>
      <a:lvl6pPr marL="2281245"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6pPr>
      <a:lvl7pPr marL="2696017"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7pPr>
      <a:lvl8pPr marL="3110789"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8pPr>
      <a:lvl9pPr marL="3525561"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Symbol zastępczy tytułu 1"/>
          <p:cNvSpPr txBox="1">
            <a:spLocks noGrp="1"/>
          </p:cNvSpPr>
          <p:nvPr>
            <p:ph type="title"/>
          </p:nvPr>
        </p:nvSpPr>
        <p:spPr bwMode="auto">
          <a:xfrm>
            <a:off x="608641" y="273629"/>
            <a:ext cx="10972799"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ctr" anchorCtr="1" compatLnSpc="1">
            <a:prstTxWarp prst="textNoShape">
              <a:avLst/>
            </a:prstTxWarp>
          </a:bodyPr>
          <a:lstStyle/>
          <a:p>
            <a:pPr lvl="0"/>
            <a:endParaRPr lang="de-DE" altLang="pl-PL" smtClean="0"/>
          </a:p>
        </p:txBody>
      </p:sp>
      <p:sp>
        <p:nvSpPr>
          <p:cNvPr id="2051" name="Symbol zastępczy tekstu 2"/>
          <p:cNvSpPr txBox="1">
            <a:spLocks noGrp="1"/>
          </p:cNvSpPr>
          <p:nvPr>
            <p:ph type="body" idx="1"/>
          </p:nvPr>
        </p:nvSpPr>
        <p:spPr bwMode="auto">
          <a:xfrm>
            <a:off x="608641" y="1604329"/>
            <a:ext cx="10972799" cy="45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de-DE" altLang="pl-PL" smtClean="0"/>
          </a:p>
        </p:txBody>
      </p:sp>
    </p:spTree>
    <p:extLst>
      <p:ext uri="{BB962C8B-B14F-4D97-AF65-F5344CB8AC3E}">
        <p14:creationId xmlns:p14="http://schemas.microsoft.com/office/powerpoint/2010/main" val="23301598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de-DE" sz="3992">
          <a:solidFill>
            <a:srgbClr val="000000"/>
          </a:solidFill>
          <a:latin typeface="Arial" pitchFamily="18"/>
          <a:cs typeface="Arial" pitchFamily="2"/>
        </a:defRPr>
      </a:lvl1pPr>
      <a:lvl2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2pPr>
      <a:lvl3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3pPr>
      <a:lvl4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4pPr>
      <a:lvl5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5pPr>
      <a:lvl6pPr marL="414772"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6pPr>
      <a:lvl7pPr marL="829544"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7pPr>
      <a:lvl8pPr marL="1244316"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8pPr>
      <a:lvl9pPr marL="1659087"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9pPr>
    </p:titleStyle>
    <p:bodyStyle>
      <a:lvl1pPr marL="309639" indent="-309639" algn="l" rtl="0" eaLnBrk="0" fontAlgn="base" hangingPunct="0">
        <a:spcBef>
          <a:spcPts val="726"/>
        </a:spcBef>
        <a:spcAft>
          <a:spcPct val="0"/>
        </a:spcAft>
        <a:tabLst>
          <a:tab pos="30963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pl-PL" sz="2903">
          <a:solidFill>
            <a:srgbClr val="000000"/>
          </a:solidFill>
          <a:latin typeface="Arial" pitchFamily="2"/>
          <a:ea typeface="Arial" pitchFamily="2"/>
          <a:cs typeface="Arial" pitchFamily="2"/>
        </a:defRPr>
      </a:lvl1pPr>
      <a:lvl2pPr marL="672565" lvl="1" indent="-257793" algn="l" rtl="0" eaLnBrk="0" fontAlgn="base" hangingPunct="0">
        <a:spcBef>
          <a:spcPts val="635"/>
        </a:spcBef>
        <a:spcAft>
          <a:spcPct val="0"/>
        </a:spcAft>
        <a:buClr>
          <a:srgbClr val="000000"/>
        </a:buClr>
        <a:buSzPct val="100000"/>
        <a:buFont typeface="Times New Roman" panose="02020603050405020304" pitchFamily="18" charset="0"/>
        <a:buChar char="–"/>
        <a:tabLst>
          <a:tab pos="672565"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Lst>
        <a:defRPr lang="pl-PL" sz="2540">
          <a:solidFill>
            <a:srgbClr val="000000"/>
          </a:solidFill>
          <a:latin typeface="Arial" pitchFamily="2"/>
          <a:ea typeface="Arial" pitchFamily="2"/>
          <a:cs typeface="Arial" pitchFamily="2"/>
        </a:defRPr>
      </a:lvl2pPr>
      <a:lvl3pPr marL="1036930" lvl="2" indent="-207386" algn="l" rtl="0" eaLnBrk="0" fontAlgn="base" hangingPunct="0">
        <a:spcBef>
          <a:spcPts val="544"/>
        </a:spcBef>
        <a:spcAft>
          <a:spcPct val="0"/>
        </a:spcAft>
        <a:buClr>
          <a:srgbClr val="000000"/>
        </a:buClr>
        <a:buSzPct val="100000"/>
        <a:buFont typeface="Times New Roman" panose="02020603050405020304" pitchFamily="18" charset="0"/>
        <a:buChar char="•"/>
        <a:tabLst>
          <a:tab pos="1036930"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Lst>
        <a:defRPr lang="pl-PL" sz="2177">
          <a:solidFill>
            <a:srgbClr val="000000"/>
          </a:solidFill>
          <a:latin typeface="Arial" pitchFamily="2"/>
          <a:ea typeface="Arial" pitchFamily="2"/>
          <a:cs typeface="Arial" pitchFamily="2"/>
        </a:defRPr>
      </a:lvl3pPr>
      <a:lvl4pPr marL="1451701" lvl="3"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451701"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Lst>
        <a:defRPr lang="pl-PL" sz="1814">
          <a:solidFill>
            <a:srgbClr val="000000"/>
          </a:solidFill>
          <a:latin typeface="Arial" pitchFamily="2"/>
          <a:ea typeface="Arial" pitchFamily="2"/>
          <a:cs typeface="Arial" pitchFamily="2"/>
        </a:defRPr>
      </a:lvl4pPr>
      <a:lvl5pPr marL="1866473" lvl="4"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5pPr>
      <a:lvl6pPr marL="2281245"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6pPr>
      <a:lvl7pPr marL="2696017"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7pPr>
      <a:lvl8pPr marL="3110789"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8pPr>
      <a:lvl9pPr marL="3525561"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Symbol zastępczy tytułu 1"/>
          <p:cNvSpPr txBox="1">
            <a:spLocks noGrp="1"/>
          </p:cNvSpPr>
          <p:nvPr>
            <p:ph type="title"/>
          </p:nvPr>
        </p:nvSpPr>
        <p:spPr bwMode="auto">
          <a:xfrm>
            <a:off x="608641" y="273629"/>
            <a:ext cx="10972799"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ctr" anchorCtr="1" compatLnSpc="1">
            <a:prstTxWarp prst="textNoShape">
              <a:avLst/>
            </a:prstTxWarp>
          </a:bodyPr>
          <a:lstStyle/>
          <a:p>
            <a:pPr lvl="0"/>
            <a:endParaRPr lang="de-DE" altLang="pl-PL" smtClean="0"/>
          </a:p>
        </p:txBody>
      </p:sp>
      <p:sp>
        <p:nvSpPr>
          <p:cNvPr id="2051" name="Symbol zastępczy tekstu 2"/>
          <p:cNvSpPr txBox="1">
            <a:spLocks noGrp="1"/>
          </p:cNvSpPr>
          <p:nvPr>
            <p:ph type="body" idx="1"/>
          </p:nvPr>
        </p:nvSpPr>
        <p:spPr bwMode="auto">
          <a:xfrm>
            <a:off x="608641" y="1604329"/>
            <a:ext cx="10972799" cy="45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de-DE" altLang="pl-PL" smtClean="0"/>
          </a:p>
        </p:txBody>
      </p:sp>
    </p:spTree>
    <p:extLst>
      <p:ext uri="{BB962C8B-B14F-4D97-AF65-F5344CB8AC3E}">
        <p14:creationId xmlns:p14="http://schemas.microsoft.com/office/powerpoint/2010/main" val="43320814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de-DE" sz="3992">
          <a:solidFill>
            <a:srgbClr val="000000"/>
          </a:solidFill>
          <a:latin typeface="Arial" pitchFamily="18"/>
          <a:cs typeface="Arial" pitchFamily="2"/>
        </a:defRPr>
      </a:lvl1pPr>
      <a:lvl2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2pPr>
      <a:lvl3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3pPr>
      <a:lvl4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4pPr>
      <a:lvl5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5pPr>
      <a:lvl6pPr marL="414772"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6pPr>
      <a:lvl7pPr marL="829544"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7pPr>
      <a:lvl8pPr marL="1244316"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8pPr>
      <a:lvl9pPr marL="1659087"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9pPr>
    </p:titleStyle>
    <p:bodyStyle>
      <a:lvl1pPr marL="309639" indent="-309639" algn="l" rtl="0" eaLnBrk="0" fontAlgn="base" hangingPunct="0">
        <a:spcBef>
          <a:spcPts val="726"/>
        </a:spcBef>
        <a:spcAft>
          <a:spcPct val="0"/>
        </a:spcAft>
        <a:tabLst>
          <a:tab pos="30963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pl-PL" sz="2903">
          <a:solidFill>
            <a:srgbClr val="000000"/>
          </a:solidFill>
          <a:latin typeface="Arial" pitchFamily="2"/>
          <a:ea typeface="Arial" pitchFamily="2"/>
          <a:cs typeface="Arial" pitchFamily="2"/>
        </a:defRPr>
      </a:lvl1pPr>
      <a:lvl2pPr marL="672565" lvl="1" indent="-257793" algn="l" rtl="0" eaLnBrk="0" fontAlgn="base" hangingPunct="0">
        <a:spcBef>
          <a:spcPts val="635"/>
        </a:spcBef>
        <a:spcAft>
          <a:spcPct val="0"/>
        </a:spcAft>
        <a:buClr>
          <a:srgbClr val="000000"/>
        </a:buClr>
        <a:buSzPct val="100000"/>
        <a:buFont typeface="Times New Roman" panose="02020603050405020304" pitchFamily="18" charset="0"/>
        <a:buChar char="–"/>
        <a:tabLst>
          <a:tab pos="672565"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Lst>
        <a:defRPr lang="pl-PL" sz="2540">
          <a:solidFill>
            <a:srgbClr val="000000"/>
          </a:solidFill>
          <a:latin typeface="Arial" pitchFamily="2"/>
          <a:ea typeface="Arial" pitchFamily="2"/>
          <a:cs typeface="Arial" pitchFamily="2"/>
        </a:defRPr>
      </a:lvl2pPr>
      <a:lvl3pPr marL="1036930" lvl="2" indent="-207386" algn="l" rtl="0" eaLnBrk="0" fontAlgn="base" hangingPunct="0">
        <a:spcBef>
          <a:spcPts val="544"/>
        </a:spcBef>
        <a:spcAft>
          <a:spcPct val="0"/>
        </a:spcAft>
        <a:buClr>
          <a:srgbClr val="000000"/>
        </a:buClr>
        <a:buSzPct val="100000"/>
        <a:buFont typeface="Times New Roman" panose="02020603050405020304" pitchFamily="18" charset="0"/>
        <a:buChar char="•"/>
        <a:tabLst>
          <a:tab pos="1036930"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Lst>
        <a:defRPr lang="pl-PL" sz="2177">
          <a:solidFill>
            <a:srgbClr val="000000"/>
          </a:solidFill>
          <a:latin typeface="Arial" pitchFamily="2"/>
          <a:ea typeface="Arial" pitchFamily="2"/>
          <a:cs typeface="Arial" pitchFamily="2"/>
        </a:defRPr>
      </a:lvl3pPr>
      <a:lvl4pPr marL="1451701" lvl="3"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451701"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Lst>
        <a:defRPr lang="pl-PL" sz="1814">
          <a:solidFill>
            <a:srgbClr val="000000"/>
          </a:solidFill>
          <a:latin typeface="Arial" pitchFamily="2"/>
          <a:ea typeface="Arial" pitchFamily="2"/>
          <a:cs typeface="Arial" pitchFamily="2"/>
        </a:defRPr>
      </a:lvl4pPr>
      <a:lvl5pPr marL="1866473" lvl="4"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5pPr>
      <a:lvl6pPr marL="2281245"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6pPr>
      <a:lvl7pPr marL="2696017"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7pPr>
      <a:lvl8pPr marL="3110789"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8pPr>
      <a:lvl9pPr marL="3525561"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5586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5586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43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fld id="{A56EC6E4-7053-4FAB-B64F-54D05C0F3309}"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33045710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5586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5586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43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fld id="{A56EC6E4-7053-4FAB-B64F-54D05C0F3309}"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342197541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5586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5586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43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fld id="{15B1C42D-17CF-461F-97BD-D940C7654C8C}"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343794664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0.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3276601"/>
            <a:ext cx="7772400" cy="1470025"/>
          </a:xfrm>
        </p:spPr>
        <p:txBody>
          <a:bodyPr anchor="ctr"/>
          <a:lstStyle/>
          <a:p>
            <a:r>
              <a:rPr lang="pl-PL" altLang="pl-PL" sz="4400" b="1" dirty="0" smtClean="0"/>
              <a:t>Obieg i archiwizacja dokumentów</a:t>
            </a:r>
            <a:endParaRPr lang="pl-PL" altLang="pl-PL" sz="4400" b="1" dirty="0"/>
          </a:p>
        </p:txBody>
      </p:sp>
      <p:sp>
        <p:nvSpPr>
          <p:cNvPr id="4099" name="Rectangle 3"/>
          <p:cNvSpPr>
            <a:spLocks noGrp="1" noChangeArrowheads="1"/>
          </p:cNvSpPr>
          <p:nvPr>
            <p:ph type="subTitle" idx="1"/>
          </p:nvPr>
        </p:nvSpPr>
        <p:spPr>
          <a:xfrm>
            <a:off x="2895600" y="4746626"/>
            <a:ext cx="6400800" cy="1295400"/>
          </a:xfrm>
        </p:spPr>
        <p:txBody>
          <a:bodyPr>
            <a:noAutofit/>
          </a:bodyPr>
          <a:lstStyle/>
          <a:p>
            <a:pPr>
              <a:lnSpc>
                <a:spcPct val="80000"/>
              </a:lnSpc>
            </a:pPr>
            <a:r>
              <a:rPr lang="pl-PL" altLang="pl-PL" b="1" dirty="0"/>
              <a:t>dr Krzysztof </a:t>
            </a:r>
            <a:r>
              <a:rPr lang="pl-PL" altLang="pl-PL" b="1" dirty="0" smtClean="0"/>
              <a:t>Koźmiński</a:t>
            </a:r>
          </a:p>
          <a:p>
            <a:pPr>
              <a:lnSpc>
                <a:spcPct val="80000"/>
              </a:lnSpc>
            </a:pPr>
            <a:endParaRPr lang="pl-PL" altLang="pl-PL" b="1" dirty="0" smtClean="0"/>
          </a:p>
          <a:p>
            <a:pPr>
              <a:lnSpc>
                <a:spcPct val="80000"/>
              </a:lnSpc>
            </a:pPr>
            <a:r>
              <a:rPr lang="pl-PL" altLang="pl-PL" dirty="0" smtClean="0"/>
              <a:t>Wydział </a:t>
            </a:r>
            <a:r>
              <a:rPr lang="pl-PL" altLang="pl-PL" dirty="0"/>
              <a:t>Prawa </a:t>
            </a:r>
            <a:r>
              <a:rPr lang="pl-PL" altLang="pl-PL" dirty="0" smtClean="0"/>
              <a:t>i Administracji</a:t>
            </a:r>
            <a:endParaRPr lang="pl-PL" altLang="pl-PL" dirty="0"/>
          </a:p>
          <a:p>
            <a:pPr>
              <a:lnSpc>
                <a:spcPct val="80000"/>
              </a:lnSpc>
            </a:pPr>
            <a:r>
              <a:rPr lang="pl-PL" altLang="pl-PL" dirty="0"/>
              <a:t>Uniwersytetu Warszawskiego </a:t>
            </a:r>
          </a:p>
        </p:txBody>
      </p:sp>
      <p:pic>
        <p:nvPicPr>
          <p:cNvPr id="4101" name="Picture 5" descr="paragr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533400"/>
            <a:ext cx="23336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38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50376" y="386899"/>
            <a:ext cx="11122925" cy="6155531"/>
          </a:xfrm>
          <a:prstGeom prst="rect">
            <a:avLst/>
          </a:prstGeom>
        </p:spPr>
        <p:txBody>
          <a:bodyPr wrap="square">
            <a:spAutoFit/>
          </a:bodyPr>
          <a:lstStyle/>
          <a:p>
            <a:r>
              <a:rPr lang="pl-PL" sz="2400" dirty="0" smtClean="0"/>
              <a:t>„</a:t>
            </a:r>
            <a:r>
              <a:rPr lang="pl-PL" sz="2400" b="1" u="sng" dirty="0" smtClean="0"/>
              <a:t>Nośnikiem </a:t>
            </a:r>
            <a:r>
              <a:rPr lang="pl-PL" sz="2400" b="1" u="sng" dirty="0"/>
              <a:t>informacji</a:t>
            </a:r>
            <a:r>
              <a:rPr lang="pl-PL" sz="2400" u="sng" dirty="0"/>
              <a:t> jest każdy przedmiot, który umożliwia utrwalenie i odtworzenie informacji (kartka papieru, dysk komputerowy, urządzenie umożliwiające nagranie i odtworzenie głosu itd.). </a:t>
            </a:r>
          </a:p>
          <a:p>
            <a:r>
              <a:rPr lang="pl-PL" sz="2400" u="sng" dirty="0" smtClean="0"/>
              <a:t>Dokumentem </a:t>
            </a:r>
            <a:r>
              <a:rPr lang="pl-PL" sz="2400" u="sng" dirty="0"/>
              <a:t>jest nośnik informacji, który umożliwia zapoznanie się </a:t>
            </a:r>
            <a:r>
              <a:rPr lang="pl-PL" sz="2400" b="1" u="sng" dirty="0"/>
              <a:t>z treścią oświadczenia woli</a:t>
            </a:r>
            <a:r>
              <a:rPr lang="pl-PL" sz="2400" dirty="0"/>
              <a:t>. Wbrew literalnemu brzmieniu przepisu nośnik zawierający informację, która nie jest treścią oświadczenia woli, ale inną informacją (np. informacja o fakcie zawarcia umowy, ale bez jej treści), nie spełnia wymogów formy dokumentowej. </a:t>
            </a:r>
            <a:r>
              <a:rPr lang="pl-PL" sz="2400" dirty="0" smtClean="0"/>
              <a:t>(…). </a:t>
            </a:r>
          </a:p>
          <a:p>
            <a:r>
              <a:rPr lang="pl-PL" sz="2400" dirty="0" smtClean="0"/>
              <a:t>Według </a:t>
            </a:r>
            <a:r>
              <a:rPr lang="pl-PL" sz="2400" dirty="0"/>
              <a:t>obecnej definicji dokument może, ale nie musi mieć formy pisemnej. Dokumentem będzie także nośnik, na którym treść oświadczenia woli utrwalona została w sposób inny niż za pomocą pisma (dźwięku, obrazu</a:t>
            </a:r>
            <a:r>
              <a:rPr lang="pl-PL" sz="2400" dirty="0" smtClean="0"/>
              <a:t>). (…)</a:t>
            </a:r>
          </a:p>
          <a:p>
            <a:r>
              <a:rPr lang="pl-PL" sz="2400" dirty="0"/>
              <a:t>Ze względu na szerokie ujęcie definicji dokumentu w komentowanym przepisie każde oświadczenie woli wyrażone w zwykłej formie pisemnej (art. 78 KC) lub w szczególnej formie pisemnej (z datą pewną, z podpisem notarialnie poświadczonym, w formie aktu notarialnego) jest dokumentem”</a:t>
            </a:r>
            <a:r>
              <a:rPr lang="pl-PL" sz="2600" dirty="0"/>
              <a:t> </a:t>
            </a:r>
            <a:endParaRPr lang="pl-PL" sz="2600" dirty="0" smtClean="0"/>
          </a:p>
          <a:p>
            <a:endParaRPr lang="pl-PL" sz="1600" b="1" dirty="0" smtClean="0"/>
          </a:p>
          <a:p>
            <a:r>
              <a:rPr lang="pl-PL" sz="1600" b="1" dirty="0" smtClean="0"/>
              <a:t>K. </a:t>
            </a:r>
            <a:r>
              <a:rPr lang="pl-PL" sz="1600" b="1" dirty="0" err="1" smtClean="0"/>
              <a:t>Osajda</a:t>
            </a:r>
            <a:r>
              <a:rPr lang="pl-PL" sz="1600" b="1" dirty="0" smtClean="0"/>
              <a:t> (red.), </a:t>
            </a:r>
            <a:r>
              <a:rPr lang="pl-PL" sz="1600" b="1" i="1" dirty="0" smtClean="0"/>
              <a:t>Kodeks </a:t>
            </a:r>
            <a:r>
              <a:rPr lang="pl-PL" sz="1600" b="1" i="1" dirty="0"/>
              <a:t>cywilny. </a:t>
            </a:r>
            <a:r>
              <a:rPr lang="pl-PL" sz="1600" b="1" i="1" dirty="0" smtClean="0"/>
              <a:t>Komentarz</a:t>
            </a:r>
            <a:r>
              <a:rPr lang="pl-PL" sz="1600" b="1" dirty="0" smtClean="0"/>
              <a:t>, </a:t>
            </a:r>
            <a:r>
              <a:rPr lang="pl-PL" sz="1600" b="1" dirty="0" err="1" smtClean="0"/>
              <a:t>Legalis</a:t>
            </a:r>
            <a:r>
              <a:rPr lang="pl-PL" sz="1600" b="1" dirty="0" smtClean="0"/>
              <a:t>.</a:t>
            </a:r>
            <a:endParaRPr lang="pl-PL" sz="1600" b="1" dirty="0"/>
          </a:p>
        </p:txBody>
      </p:sp>
    </p:spTree>
    <p:extLst>
      <p:ext uri="{BB962C8B-B14F-4D97-AF65-F5344CB8AC3E}">
        <p14:creationId xmlns:p14="http://schemas.microsoft.com/office/powerpoint/2010/main" val="265749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531605" y="504824"/>
            <a:ext cx="9454843" cy="5148315"/>
          </a:xfrm>
          <a:prstGeom prst="rect">
            <a:avLst/>
          </a:prstGeom>
        </p:spPr>
      </p:pic>
    </p:spTree>
    <p:extLst>
      <p:ext uri="{BB962C8B-B14F-4D97-AF65-F5344CB8AC3E}">
        <p14:creationId xmlns:p14="http://schemas.microsoft.com/office/powerpoint/2010/main" val="137559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2056431" y="329810"/>
            <a:ext cx="8224703" cy="541239"/>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Dokument w Kodeksie cywilnym</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1" y="1213249"/>
            <a:ext cx="11573301" cy="6147453"/>
          </a:xfrm>
        </p:spPr>
        <p:txBody>
          <a:bodyPr wrap="square">
            <a:spAutoFit/>
          </a:bodyPr>
          <a:lstStyle/>
          <a:p>
            <a:pPr marL="457200" indent="-457200">
              <a:buFontTx/>
              <a:buChar char="-"/>
            </a:pPr>
            <a:r>
              <a:rPr lang="pl-PL" sz="2600" dirty="0" smtClean="0"/>
              <a:t>szeroka definicja (</a:t>
            </a:r>
            <a:r>
              <a:rPr lang="pl-PL" sz="2600" dirty="0"/>
              <a:t>dokumentem jest każdy przedmiot, który umożliwia utrwalenie i odtworzenie informacji</a:t>
            </a:r>
            <a:r>
              <a:rPr lang="pl-PL" sz="2600" dirty="0" smtClean="0"/>
              <a:t>)</a:t>
            </a:r>
          </a:p>
          <a:p>
            <a:pPr marL="457200" indent="-457200">
              <a:buFontTx/>
              <a:buChar char="-"/>
            </a:pPr>
            <a:r>
              <a:rPr lang="pl-PL" sz="2600" dirty="0"/>
              <a:t>p</a:t>
            </a:r>
            <a:r>
              <a:rPr lang="pl-PL" sz="2600" dirty="0" smtClean="0"/>
              <a:t>odpis nie jest wymagany!</a:t>
            </a:r>
          </a:p>
          <a:p>
            <a:pPr marL="457200" indent="-457200">
              <a:buFontTx/>
              <a:buChar char="-"/>
            </a:pPr>
            <a:r>
              <a:rPr lang="pl-PL" sz="2600" dirty="0"/>
              <a:t>r</a:t>
            </a:r>
            <a:r>
              <a:rPr lang="pl-PL" sz="2600" dirty="0" smtClean="0"/>
              <a:t>óżna treść (oświadczenie woli albo oświadczenie wiedzy)</a:t>
            </a:r>
          </a:p>
          <a:p>
            <a:pPr marL="457200" indent="-457200">
              <a:buFontTx/>
              <a:buChar char="-"/>
            </a:pPr>
            <a:r>
              <a:rPr lang="pl-PL" sz="2600" dirty="0"/>
              <a:t>c</a:t>
            </a:r>
            <a:r>
              <a:rPr lang="pl-PL" sz="2600" dirty="0" smtClean="0"/>
              <a:t>elem nowelizacji było odformalizowanie obrotu</a:t>
            </a:r>
          </a:p>
          <a:p>
            <a:pPr marL="457200" indent="-457200">
              <a:buFontTx/>
              <a:buChar char="-"/>
            </a:pPr>
            <a:r>
              <a:rPr lang="pl-PL" sz="2600" dirty="0"/>
              <a:t>z</a:t>
            </a:r>
            <a:r>
              <a:rPr lang="pl-PL" sz="2600" dirty="0" smtClean="0"/>
              <a:t>erwanie z tradycyjnym wyobrażeniem dokumentu </a:t>
            </a:r>
          </a:p>
          <a:p>
            <a:pPr marL="457200" indent="-457200">
              <a:buFontTx/>
              <a:buChar char="-"/>
            </a:pPr>
            <a:r>
              <a:rPr lang="pl-PL" sz="2600" dirty="0">
                <a:latin typeface="Arial" panose="020B0604020202020204" pitchFamily="34" charset="0"/>
                <a:cs typeface="Arial" panose="020B0604020202020204" pitchFamily="34" charset="0"/>
              </a:rPr>
              <a:t>np. pismo, </a:t>
            </a:r>
            <a:r>
              <a:rPr lang="pl-PL" sz="2600" dirty="0" smtClean="0">
                <a:latin typeface="Arial" panose="020B0604020202020204" pitchFamily="34" charset="0"/>
                <a:cs typeface="Arial" panose="020B0604020202020204" pitchFamily="34" charset="0"/>
              </a:rPr>
              <a:t>e-mail</a:t>
            </a:r>
            <a:r>
              <a:rPr lang="pl-PL" sz="2600" dirty="0">
                <a:latin typeface="Arial" panose="020B0604020202020204" pitchFamily="34" charset="0"/>
                <a:cs typeface="Arial" panose="020B0604020202020204" pitchFamily="34" charset="0"/>
              </a:rPr>
              <a:t>, fax, SMS</a:t>
            </a:r>
            <a:r>
              <a:rPr lang="pl-PL" sz="2600" dirty="0" smtClean="0">
                <a:latin typeface="Arial" panose="020B0604020202020204" pitchFamily="34" charset="0"/>
                <a:cs typeface="Arial" panose="020B0604020202020204" pitchFamily="34" charset="0"/>
              </a:rPr>
              <a:t>, MMS, </a:t>
            </a:r>
            <a:r>
              <a:rPr lang="pl-PL" sz="2600" dirty="0">
                <a:latin typeface="Arial" panose="020B0604020202020204" pitchFamily="34" charset="0"/>
                <a:cs typeface="Arial" panose="020B0604020202020204" pitchFamily="34" charset="0"/>
              </a:rPr>
              <a:t>płyta CD, </a:t>
            </a:r>
            <a:r>
              <a:rPr lang="pl-PL" sz="2600" dirty="0" smtClean="0">
                <a:latin typeface="Arial" panose="020B0604020202020204" pitchFamily="34" charset="0"/>
                <a:cs typeface="Arial" panose="020B0604020202020204" pitchFamily="34" charset="0"/>
              </a:rPr>
              <a:t>dyskietka, pendrive, plik z nagraniem filmowym/dźwiękowym</a:t>
            </a:r>
          </a:p>
          <a:p>
            <a:pPr marL="457200" indent="-457200">
              <a:buFontTx/>
              <a:buChar char="-"/>
            </a:pPr>
            <a:r>
              <a:rPr lang="pl-PL" sz="2600" dirty="0">
                <a:latin typeface="Arial" panose="020B0604020202020204" pitchFamily="34" charset="0"/>
                <a:cs typeface="Arial" panose="020B0604020202020204" pitchFamily="34" charset="0"/>
              </a:rPr>
              <a:t>sposób utrwalenia informacji musi umożliwiać jej zachowanie i </a:t>
            </a:r>
            <a:r>
              <a:rPr lang="pl-PL" sz="2600" dirty="0" smtClean="0">
                <a:latin typeface="Arial" panose="020B0604020202020204" pitchFamily="34" charset="0"/>
                <a:cs typeface="Arial" panose="020B0604020202020204" pitchFamily="34" charset="0"/>
              </a:rPr>
              <a:t>odtworzenie (może to nastąpić przy wykorzystaniu specjalnej aparatury technicznej: komputera, telefonu, czytnika danych itp.)</a:t>
            </a:r>
          </a:p>
          <a:p>
            <a:pPr marL="457200" indent="-457200">
              <a:buFontTx/>
              <a:buChar char="-"/>
            </a:pPr>
            <a:r>
              <a:rPr lang="pl-PL" sz="2600" dirty="0">
                <a:latin typeface="Arial" panose="020B0604020202020204" pitchFamily="34" charset="0"/>
                <a:cs typeface="Arial" panose="020B0604020202020204" pitchFamily="34" charset="0"/>
              </a:rPr>
              <a:t>k</a:t>
            </a:r>
            <a:r>
              <a:rPr lang="pl-PL" sz="2600" dirty="0" smtClean="0">
                <a:latin typeface="Arial" panose="020B0604020202020204" pitchFamily="34" charset="0"/>
                <a:cs typeface="Arial" panose="020B0604020202020204" pitchFamily="34" charset="0"/>
              </a:rPr>
              <a:t>ontrowersje…</a:t>
            </a:r>
            <a:endParaRPr lang="pl-PL" sz="2600" dirty="0">
              <a:latin typeface="Arial" panose="020B0604020202020204" pitchFamily="34" charset="0"/>
              <a:cs typeface="Arial" panose="020B0604020202020204" pitchFamily="34" charset="0"/>
            </a:endParaRPr>
          </a:p>
          <a:p>
            <a:pPr marL="457200" indent="-457200">
              <a:buFontTx/>
              <a:buChar char="-"/>
            </a:pPr>
            <a:endParaRPr lang="pl-PL" sz="2800" dirty="0"/>
          </a:p>
        </p:txBody>
      </p:sp>
    </p:spTree>
    <p:extLst>
      <p:ext uri="{BB962C8B-B14F-4D97-AF65-F5344CB8AC3E}">
        <p14:creationId xmlns:p14="http://schemas.microsoft.com/office/powerpoint/2010/main" val="267286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2056431" y="106448"/>
            <a:ext cx="8224703" cy="987964"/>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Forma dokumentowa ≠ forma pisemna lub elektroniczna (wg Kodeksu cywilnego)</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1" y="1551803"/>
            <a:ext cx="11573301" cy="5008680"/>
          </a:xfrm>
        </p:spPr>
        <p:txBody>
          <a:bodyPr wrap="square">
            <a:spAutoFit/>
          </a:bodyPr>
          <a:lstStyle/>
          <a:p>
            <a:pPr marL="0" indent="0"/>
            <a:r>
              <a:rPr lang="pl-PL" sz="2200" b="1" dirty="0"/>
              <a:t>Art.  78. </a:t>
            </a:r>
            <a:endParaRPr lang="pl-PL" sz="2200" b="1" dirty="0" smtClean="0"/>
          </a:p>
          <a:p>
            <a:pPr marL="0" indent="0"/>
            <a:r>
              <a:rPr lang="pl-PL" sz="2200" dirty="0" smtClean="0"/>
              <a:t>§  </a:t>
            </a:r>
            <a:r>
              <a:rPr lang="pl-PL" sz="2200" dirty="0"/>
              <a:t>1.  Do zachowania pisemnej formy czynności prawnej wystarcza złożenie własnoręcznego podpisu na dokumencie obejmującym treść oświadczenia woli. Do zawarcia umowy wystarcza wymiana dokumentów obejmujących treść oświadczeń woli, z których każdy jest podpisany przez jedną ze stron, lub dokumentów, z których każdy obejmuje treść oświadczenia woli jednej ze stron i jest przez nią podpisany.</a:t>
            </a:r>
          </a:p>
          <a:p>
            <a:pPr marL="0" indent="0"/>
            <a:endParaRPr lang="pl-PL" sz="2200" dirty="0" smtClean="0"/>
          </a:p>
          <a:p>
            <a:pPr marL="0" indent="0"/>
            <a:r>
              <a:rPr lang="pl-PL" sz="2200" b="1" dirty="0" smtClean="0"/>
              <a:t>Art</a:t>
            </a:r>
            <a:r>
              <a:rPr lang="pl-PL" sz="2200" b="1" dirty="0"/>
              <a:t>.  </a:t>
            </a:r>
            <a:r>
              <a:rPr lang="pl-PL" sz="2200" b="1" dirty="0" smtClean="0"/>
              <a:t>78¹.</a:t>
            </a:r>
            <a:endParaRPr lang="pl-PL" sz="2200" b="1" dirty="0"/>
          </a:p>
          <a:p>
            <a:pPr marL="0" indent="0"/>
            <a:r>
              <a:rPr lang="pl-PL" sz="2200" dirty="0"/>
              <a:t>§  1.  Do zachowania elektronicznej formy czynności prawnej wystarcza złożenie oświadczenia woli w postaci elektronicznej i opatrzenie go kwalifikowanym podpisem elektronicznym.</a:t>
            </a:r>
          </a:p>
          <a:p>
            <a:pPr marL="0" indent="0"/>
            <a:r>
              <a:rPr lang="pl-PL" sz="2200" dirty="0"/>
              <a:t>§  2.  Oświadczenie woli złożone w formie elektronicznej jest równoważne z oświadczeniem woli złożonym w formie pisemnej.</a:t>
            </a:r>
          </a:p>
        </p:txBody>
      </p:sp>
    </p:spTree>
    <p:extLst>
      <p:ext uri="{BB962C8B-B14F-4D97-AF65-F5344CB8AC3E}">
        <p14:creationId xmlns:p14="http://schemas.microsoft.com/office/powerpoint/2010/main" val="408652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1628717" y="302515"/>
            <a:ext cx="9080131" cy="541239"/>
          </a:xfrm>
        </p:spPr>
        <p:txBody>
          <a:bodyPr wrap="square">
            <a:spAutoFit/>
          </a:bodyPr>
          <a:lstStyle/>
          <a:p>
            <a:pPr eaLnBrk="1" hangingPunct="1"/>
            <a:r>
              <a:rPr lang="pl-PL" altLang="pl-PL" sz="2903" b="1" dirty="0" smtClean="0">
                <a:latin typeface="Arial" panose="020B0604020202020204" pitchFamily="34" charset="0"/>
                <a:cs typeface="Arial" panose="020B0604020202020204" pitchFamily="34" charset="0"/>
              </a:rPr>
              <a:t>Dokument w Kodeksie postępowania cywilnego</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1" y="1550024"/>
            <a:ext cx="11573301" cy="5490863"/>
          </a:xfrm>
        </p:spPr>
        <p:txBody>
          <a:bodyPr wrap="square">
            <a:spAutoFit/>
          </a:bodyPr>
          <a:lstStyle/>
          <a:p>
            <a:r>
              <a:rPr lang="pl-PL" sz="2800" b="1" dirty="0" smtClean="0"/>
              <a:t>Art</a:t>
            </a:r>
            <a:r>
              <a:rPr lang="pl-PL" sz="2800" b="1" dirty="0"/>
              <a:t>.  129. </a:t>
            </a:r>
            <a:endParaRPr lang="pl-PL" sz="2800" b="1" dirty="0" smtClean="0"/>
          </a:p>
          <a:p>
            <a:r>
              <a:rPr lang="pl-PL" sz="2800" dirty="0" smtClean="0"/>
              <a:t>§  </a:t>
            </a:r>
            <a:r>
              <a:rPr lang="pl-PL" sz="2800" dirty="0"/>
              <a:t>1.  Strona powołująca się w piśmie na dokument obowiązana jest na żądanie przeciwnika złożyć oryginał dokumentu w sądzie jeszcze przed rozprawą.</a:t>
            </a:r>
          </a:p>
          <a:p>
            <a:r>
              <a:rPr lang="pl-PL" sz="2800" dirty="0"/>
              <a:t>§  2.  Zamiast oryginału dokumentu strona może złożyć odpis dokumentu, jeżeli jego zgodność z oryginałem została poświadczona przez notariusza albo przez występującego w sprawie pełnomocnika strony będącego adwokatem, radcą prawnym, rzecznikiem patentowym lub radcą Prokuratorii Generalnej Rzeczypospolitej Polskiej</a:t>
            </a:r>
            <a:r>
              <a:rPr lang="pl-PL" sz="2800" dirty="0" smtClean="0"/>
              <a:t>.</a:t>
            </a:r>
          </a:p>
          <a:p>
            <a:r>
              <a:rPr lang="pl-PL" sz="2800" dirty="0" smtClean="0"/>
              <a:t>(…)</a:t>
            </a:r>
            <a:endParaRPr lang="pl-PL" sz="2800" dirty="0"/>
          </a:p>
          <a:p>
            <a:pPr marL="21603" indent="0" eaLnBrk="1" hangingPunct="1"/>
            <a:endParaRPr altLang="pl-PL"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84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2056431" y="534526"/>
            <a:ext cx="8224703" cy="541239"/>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Dokument w Kodeksie karnym</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3" y="1795684"/>
            <a:ext cx="11573301" cy="4629089"/>
          </a:xfrm>
        </p:spPr>
        <p:txBody>
          <a:bodyPr wrap="square">
            <a:spAutoFit/>
          </a:bodyPr>
          <a:lstStyle/>
          <a:p>
            <a:r>
              <a:rPr lang="pl-PL" sz="2800" b="1" dirty="0"/>
              <a:t>Art.  </a:t>
            </a:r>
            <a:r>
              <a:rPr lang="pl-PL" sz="2800" b="1" dirty="0" smtClean="0"/>
              <a:t>115.</a:t>
            </a:r>
          </a:p>
          <a:p>
            <a:r>
              <a:rPr lang="pl-PL" sz="2800" b="1" dirty="0" smtClean="0"/>
              <a:t>(…)</a:t>
            </a:r>
            <a:endParaRPr lang="pl-PL" sz="2800" b="1" dirty="0"/>
          </a:p>
          <a:p>
            <a:r>
              <a:rPr lang="pl-PL" sz="2800" b="1" dirty="0" smtClean="0"/>
              <a:t>§  </a:t>
            </a:r>
            <a:r>
              <a:rPr lang="pl-PL" sz="2800" b="1" dirty="0"/>
              <a:t>14.  </a:t>
            </a:r>
            <a:r>
              <a:rPr lang="pl-PL" sz="2800" dirty="0"/>
              <a:t>Dokumentem jest każdy przedmiot lub inny zapisany nośnik informacji, z którym jest związane określone prawo, albo który ze względu na zawartą w nim treść stanowi dowód prawa, stosunku prawnego lub okoliczności mającej znaczenie prawne.</a:t>
            </a:r>
          </a:p>
          <a:p>
            <a:r>
              <a:rPr lang="pl-PL" sz="2800" b="1" dirty="0"/>
              <a:t>§  14a. </a:t>
            </a:r>
            <a:r>
              <a:rPr lang="pl-PL" sz="2800" dirty="0"/>
              <a:t>Fakturą jest dokument, o którym mowa w art. 2 pkt 31 ustawy z dnia 11 marca 2004 r. o podatku od towarów i usług (Dz. U. z 2016 r. poz. 710, z </a:t>
            </a:r>
            <a:r>
              <a:rPr lang="pl-PL" sz="2800" dirty="0" err="1"/>
              <a:t>późn</a:t>
            </a:r>
            <a:r>
              <a:rPr lang="pl-PL" sz="2800" dirty="0"/>
              <a:t>. zm.).</a:t>
            </a:r>
          </a:p>
          <a:p>
            <a:pPr marL="21603" indent="0" eaLnBrk="1" hangingPunct="1"/>
            <a:endParaRPr altLang="pl-PL"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89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2056429" y="370753"/>
            <a:ext cx="8224703" cy="541239"/>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Dokument w Kodeksie karnym</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1" y="1510766"/>
            <a:ext cx="11573301" cy="5347234"/>
          </a:xfrm>
        </p:spPr>
        <p:txBody>
          <a:bodyPr wrap="square">
            <a:spAutoFit/>
          </a:bodyPr>
          <a:lstStyle/>
          <a:p>
            <a:pPr algn="ctr"/>
            <a:r>
              <a:rPr lang="pl-PL" sz="1800" b="1" dirty="0"/>
              <a:t>Rozdział  XXXIV Przestępstwa przeciwko wiarygodności dokumentów</a:t>
            </a:r>
          </a:p>
          <a:p>
            <a:r>
              <a:rPr lang="pl-PL" sz="1800" b="1" dirty="0"/>
              <a:t>Art.  270.  </a:t>
            </a:r>
          </a:p>
          <a:p>
            <a:r>
              <a:rPr lang="pl-PL" sz="1800" dirty="0" smtClean="0"/>
              <a:t>§</a:t>
            </a:r>
            <a:r>
              <a:rPr lang="pl-PL" sz="1800" dirty="0"/>
              <a:t>  1.  Kto, w celu użycia za autentyczny, podrabia lub przerabia dokument lub takiego dokumentu jako autentycznego używa</a:t>
            </a:r>
            <a:r>
              <a:rPr lang="pl-PL" sz="1800" dirty="0" smtClean="0"/>
              <a:t>, podlega </a:t>
            </a:r>
            <a:r>
              <a:rPr lang="pl-PL" sz="1800" dirty="0"/>
              <a:t>grzywnie, karze ograniczenia wolności albo pozbawienia wolności od 3 miesięcy do lat 5.</a:t>
            </a:r>
          </a:p>
          <a:p>
            <a:r>
              <a:rPr lang="pl-PL" sz="1800" dirty="0"/>
              <a:t>§  2.  Tej samej karze podlega, kto wypełnia blankiet, opatrzony cudzym podpisem, niezgodnie z wolą podpisanego i na jego szkodę albo takiego dokumentu używa.</a:t>
            </a:r>
          </a:p>
          <a:p>
            <a:r>
              <a:rPr lang="pl-PL" sz="1800" dirty="0"/>
              <a:t>§  2a.  W wypadku mniejszej wagi, </a:t>
            </a:r>
            <a:r>
              <a:rPr lang="pl-PL" sz="1800" dirty="0" smtClean="0"/>
              <a:t>sprawca podlega </a:t>
            </a:r>
            <a:r>
              <a:rPr lang="pl-PL" sz="1800" dirty="0"/>
              <a:t>grzywnie, karze ograniczenia wolności albo pozbawienia wolności do lat 2.</a:t>
            </a:r>
          </a:p>
          <a:p>
            <a:r>
              <a:rPr lang="pl-PL" sz="1800" dirty="0"/>
              <a:t>§  3.  Kto czyni przygotowania do przestępstwa określonego w § 1,podlega grzywnie, karze ograniczenia wolności albo pozbawienia wolności do lat 2.</a:t>
            </a:r>
          </a:p>
          <a:p>
            <a:pPr marL="21603" indent="0" eaLnBrk="1" hangingPunct="1"/>
            <a:r>
              <a:rPr lang="pl-PL" altLang="pl-PL" sz="1800" dirty="0" smtClean="0">
                <a:latin typeface="Arial" panose="020B0604020202020204" pitchFamily="34" charset="0"/>
                <a:cs typeface="Arial" panose="020B0604020202020204" pitchFamily="34" charset="0"/>
              </a:rPr>
              <a:t>(…)</a:t>
            </a:r>
          </a:p>
          <a:p>
            <a:pPr marL="21603" indent="0" eaLnBrk="1" hangingPunct="1"/>
            <a:r>
              <a:rPr lang="pl-PL" altLang="pl-PL" sz="1800" b="1" dirty="0">
                <a:latin typeface="Arial" panose="020B0604020202020204" pitchFamily="34" charset="0"/>
                <a:cs typeface="Arial" panose="020B0604020202020204" pitchFamily="34" charset="0"/>
              </a:rPr>
              <a:t>Art.  271. </a:t>
            </a:r>
            <a:endParaRPr lang="pl-PL" altLang="pl-PL" sz="1800" b="1" dirty="0" smtClean="0">
              <a:latin typeface="Arial" panose="020B0604020202020204" pitchFamily="34" charset="0"/>
              <a:cs typeface="Arial" panose="020B0604020202020204" pitchFamily="34" charset="0"/>
            </a:endParaRPr>
          </a:p>
          <a:p>
            <a:pPr marL="21603" indent="0" eaLnBrk="1" hangingPunct="1"/>
            <a:r>
              <a:rPr lang="pl-PL" altLang="pl-PL" sz="1800" dirty="0" smtClean="0">
                <a:latin typeface="Arial" panose="020B0604020202020204" pitchFamily="34" charset="0"/>
                <a:cs typeface="Arial" panose="020B0604020202020204" pitchFamily="34" charset="0"/>
              </a:rPr>
              <a:t>§  </a:t>
            </a:r>
            <a:r>
              <a:rPr lang="pl-PL" altLang="pl-PL" sz="1800" dirty="0">
                <a:latin typeface="Arial" panose="020B0604020202020204" pitchFamily="34" charset="0"/>
                <a:cs typeface="Arial" panose="020B0604020202020204" pitchFamily="34" charset="0"/>
              </a:rPr>
              <a:t>1</a:t>
            </a:r>
            <a:r>
              <a:rPr lang="pl-PL" altLang="pl-PL" sz="1800" dirty="0" smtClean="0">
                <a:latin typeface="Arial" panose="020B0604020202020204" pitchFamily="34" charset="0"/>
                <a:cs typeface="Arial" panose="020B0604020202020204" pitchFamily="34" charset="0"/>
              </a:rPr>
              <a:t>. </a:t>
            </a:r>
            <a:r>
              <a:rPr lang="pl-PL" altLang="pl-PL" sz="1800" dirty="0">
                <a:latin typeface="Arial" panose="020B0604020202020204" pitchFamily="34" charset="0"/>
                <a:cs typeface="Arial" panose="020B0604020202020204" pitchFamily="34" charset="0"/>
              </a:rPr>
              <a:t>Funkcjonariusz publiczny lub inna osoba uprawniona do wystawienia dokumentu, która poświadcza w nim nieprawdę co do okoliczności mającej znaczenie </a:t>
            </a:r>
            <a:r>
              <a:rPr lang="pl-PL" altLang="pl-PL" sz="1800" dirty="0" smtClean="0">
                <a:latin typeface="Arial" panose="020B0604020202020204" pitchFamily="34" charset="0"/>
                <a:cs typeface="Arial" panose="020B0604020202020204" pitchFamily="34" charset="0"/>
              </a:rPr>
              <a:t>prawne, podlega </a:t>
            </a:r>
            <a:r>
              <a:rPr lang="pl-PL" altLang="pl-PL" sz="1800" dirty="0">
                <a:latin typeface="Arial" panose="020B0604020202020204" pitchFamily="34" charset="0"/>
                <a:cs typeface="Arial" panose="020B0604020202020204" pitchFamily="34" charset="0"/>
              </a:rPr>
              <a:t>karze pozbawienia wolności od 3 miesięcy do lat 5.</a:t>
            </a:r>
            <a:endParaRPr altLang="pl-PL"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34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bwMode="auto">
          <a:xfrm>
            <a:off x="1187355" y="2236566"/>
            <a:ext cx="9735222"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spAutoFit/>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eaLnBrk="1" hangingPunct="1"/>
            <a:r>
              <a:rPr lang="pl-PL" altLang="pl-PL" sz="4000" b="1" dirty="0" smtClean="0">
                <a:latin typeface="Arial" panose="020B0604020202020204" pitchFamily="34" charset="0"/>
                <a:cs typeface="Arial" panose="020B0604020202020204" pitchFamily="34" charset="0"/>
              </a:rPr>
              <a:t>Inne znaczenia pojęcia „dokument” w przepisach szczególnych </a:t>
            </a:r>
          </a:p>
          <a:p>
            <a:pPr eaLnBrk="1" hangingPunct="1"/>
            <a:r>
              <a:rPr lang="pl-PL" altLang="pl-PL" sz="4000" b="1" dirty="0" smtClean="0">
                <a:latin typeface="Arial" panose="020B0604020202020204" pitchFamily="34" charset="0"/>
                <a:cs typeface="Arial" panose="020B0604020202020204" pitchFamily="34" charset="0"/>
              </a:rPr>
              <a:t>(</a:t>
            </a:r>
            <a:r>
              <a:rPr lang="pl-PL" altLang="pl-PL" sz="4000" b="1" i="1" dirty="0" err="1" smtClean="0">
                <a:latin typeface="Arial" panose="020B0604020202020204" pitchFamily="34" charset="0"/>
                <a:cs typeface="Arial" panose="020B0604020202020204" pitchFamily="34" charset="0"/>
              </a:rPr>
              <a:t>leges</a:t>
            </a:r>
            <a:r>
              <a:rPr lang="pl-PL" altLang="pl-PL" sz="4000" b="1" i="1" dirty="0" smtClean="0">
                <a:latin typeface="Arial" panose="020B0604020202020204" pitchFamily="34" charset="0"/>
                <a:cs typeface="Arial" panose="020B0604020202020204" pitchFamily="34" charset="0"/>
              </a:rPr>
              <a:t> </a:t>
            </a:r>
            <a:r>
              <a:rPr lang="pl-PL" altLang="pl-PL" sz="4000" b="1" i="1" dirty="0" err="1" smtClean="0">
                <a:latin typeface="Arial" panose="020B0604020202020204" pitchFamily="34" charset="0"/>
                <a:cs typeface="Arial" panose="020B0604020202020204" pitchFamily="34" charset="0"/>
              </a:rPr>
              <a:t>generales</a:t>
            </a:r>
            <a:r>
              <a:rPr lang="pl-PL" altLang="pl-PL" sz="4000" b="1" dirty="0" smtClean="0">
                <a:latin typeface="Arial" panose="020B0604020202020204" pitchFamily="34" charset="0"/>
                <a:cs typeface="Arial" panose="020B0604020202020204" pitchFamily="34" charset="0"/>
              </a:rPr>
              <a:t>)</a:t>
            </a:r>
            <a:endParaRPr lang="pl-PL" altLang="pl-PL"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52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309402" y="352923"/>
            <a:ext cx="8844532" cy="5989298"/>
          </a:xfrm>
          <a:prstGeom prst="rect">
            <a:avLst/>
          </a:prstGeom>
        </p:spPr>
      </p:pic>
    </p:spTree>
    <p:extLst>
      <p:ext uri="{BB962C8B-B14F-4D97-AF65-F5344CB8AC3E}">
        <p14:creationId xmlns:p14="http://schemas.microsoft.com/office/powerpoint/2010/main" val="4152069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048106" y="348161"/>
            <a:ext cx="9829160" cy="6258092"/>
          </a:xfrm>
          <a:prstGeom prst="rect">
            <a:avLst/>
          </a:prstGeom>
        </p:spPr>
      </p:pic>
    </p:spTree>
    <p:extLst>
      <p:ext uri="{BB962C8B-B14F-4D97-AF65-F5344CB8AC3E}">
        <p14:creationId xmlns:p14="http://schemas.microsoft.com/office/powerpoint/2010/main" val="73570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1200" y="274638"/>
            <a:ext cx="8229600" cy="11430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a:t>Organizacja zajęć</a:t>
            </a:r>
          </a:p>
        </p:txBody>
      </p:sp>
      <p:sp>
        <p:nvSpPr>
          <p:cNvPr id="5123" name="Rectangle 2"/>
          <p:cNvSpPr>
            <a:spLocks noGrp="1" noChangeArrowheads="1"/>
          </p:cNvSpPr>
          <p:nvPr>
            <p:ph type="body" idx="1"/>
          </p:nvPr>
        </p:nvSpPr>
        <p:spPr>
          <a:xfrm>
            <a:off x="504967" y="1978925"/>
            <a:ext cx="11327642" cy="4545701"/>
          </a:xfrm>
        </p:spPr>
        <p:txBody>
          <a:bodyPr/>
          <a:lstStyle/>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b="1" dirty="0"/>
              <a:t>dr nauk prawnych Krzysztof Koźmiński:</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a:t>adres e-mail: </a:t>
            </a:r>
            <a:r>
              <a:rPr lang="pl-PL" altLang="pl-PL" sz="2200" b="1" dirty="0" smtClean="0">
                <a:solidFill>
                  <a:srgbClr val="C00000"/>
                </a:solidFill>
              </a:rPr>
              <a:t>k.kozminski@wpia.uw.edu.pl</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a:t>d</a:t>
            </a:r>
            <a:r>
              <a:rPr lang="pl-PL" altLang="pl-PL" sz="2200" dirty="0" smtClean="0"/>
              <a:t>yżur: wtorki 15:00-16:00 (p. 420/423, Collegium </a:t>
            </a:r>
            <a:r>
              <a:rPr lang="pl-PL" altLang="pl-PL" sz="2200" dirty="0" err="1" smtClean="0"/>
              <a:t>Iuridicum</a:t>
            </a:r>
            <a:r>
              <a:rPr lang="pl-PL" altLang="pl-PL" sz="2200" dirty="0" smtClean="0"/>
              <a:t> I)</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smtClean="0"/>
              <a:t>prezentacje </a:t>
            </a:r>
            <a:r>
              <a:rPr lang="pl-PL" altLang="pl-PL" sz="2200" dirty="0"/>
              <a:t>zamieszczane będą na stronie </a:t>
            </a:r>
            <a:r>
              <a:rPr lang="pl-PL" altLang="pl-PL" sz="2200" dirty="0" smtClean="0"/>
              <a:t>internetowej:</a:t>
            </a:r>
          </a:p>
          <a:p>
            <a:pPr marL="400050" lvl="1"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b="1" dirty="0">
                <a:solidFill>
                  <a:srgbClr val="C00000"/>
                </a:solidFill>
              </a:rPr>
              <a:t>http://krzysztofkozminski.bio.wpia.uw.edu.pl/materialy-dla-studentow</a:t>
            </a:r>
            <a:r>
              <a:rPr lang="pl-PL" altLang="pl-PL" sz="2200" b="1" dirty="0" smtClean="0">
                <a:solidFill>
                  <a:srgbClr val="C00000"/>
                </a:solidFill>
              </a:rPr>
              <a:t>/</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endParaRPr lang="pl-PL" altLang="pl-PL" sz="2200" dirty="0"/>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b="1" dirty="0"/>
              <a:t>zasady zaliczenia </a:t>
            </a:r>
            <a:r>
              <a:rPr lang="pl-PL" altLang="pl-PL" sz="2200" b="1" dirty="0" smtClean="0"/>
              <a:t>zajęć:</a:t>
            </a:r>
            <a:endParaRPr lang="pl-PL" altLang="pl-PL" sz="2200" b="1" dirty="0"/>
          </a:p>
          <a:p>
            <a:pPr eaLnBrk="1" hangingPunct="1">
              <a:spcBef>
                <a:spcPts val="500"/>
              </a:spcBef>
              <a:buClrTx/>
              <a:buFontTx/>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smtClean="0"/>
              <a:t>wymóg obecności na zajęciach (min. 70% zajęć)</a:t>
            </a:r>
          </a:p>
          <a:p>
            <a:pPr eaLnBrk="1" hangingPunct="1">
              <a:spcBef>
                <a:spcPts val="500"/>
              </a:spcBef>
              <a:buClrTx/>
              <a:buFontTx/>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a:t>w</a:t>
            </a:r>
            <a:r>
              <a:rPr lang="pl-PL" altLang="pl-PL" sz="2200" dirty="0" smtClean="0"/>
              <a:t>ymóg znajomości zagadnień omawianych w trakcie zajęć (wg treści prezentacji)</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smtClean="0"/>
              <a:t>aktywność w trakcie zajęć będzie premiowana</a:t>
            </a:r>
          </a:p>
          <a:p>
            <a:pPr marL="306388" indent="-306388" eaLnBrk="1" hangingPunct="1">
              <a:spcBef>
                <a:spcPts val="500"/>
              </a:spcBef>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a:t>d</a:t>
            </a:r>
            <a:r>
              <a:rPr lang="pl-PL" altLang="pl-PL" sz="2200" dirty="0" smtClean="0"/>
              <a:t>la osób chętnych</a:t>
            </a:r>
            <a:r>
              <a:rPr lang="pl-PL" altLang="pl-PL" sz="2200" b="1" dirty="0" smtClean="0"/>
              <a:t>*</a:t>
            </a:r>
            <a:r>
              <a:rPr lang="pl-PL" altLang="pl-PL" sz="2200" dirty="0" smtClean="0"/>
              <a:t>: możliwość przystąpienia do egzaminu w formie pisemnej </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200" dirty="0"/>
              <a:t>	</a:t>
            </a:r>
            <a:r>
              <a:rPr lang="pl-PL" altLang="pl-PL" sz="2200" dirty="0" smtClean="0"/>
              <a:t>																			</a:t>
            </a:r>
            <a:r>
              <a:rPr lang="pl-PL" altLang="pl-PL" sz="2200" b="1" dirty="0" smtClean="0"/>
              <a:t>*</a:t>
            </a:r>
            <a:r>
              <a:rPr lang="pl-PL" altLang="pl-PL" sz="2200" dirty="0" smtClean="0"/>
              <a:t>(na ocenę </a:t>
            </a:r>
            <a:r>
              <a:rPr lang="pl-PL" altLang="pl-PL" sz="2200" dirty="0" err="1" smtClean="0"/>
              <a:t>db</a:t>
            </a:r>
            <a:r>
              <a:rPr lang="pl-PL" altLang="pl-PL" sz="2200" dirty="0" smtClean="0"/>
              <a:t> i </a:t>
            </a:r>
            <a:r>
              <a:rPr lang="pl-PL" altLang="pl-PL" sz="2200" dirty="0" err="1" smtClean="0"/>
              <a:t>bdb</a:t>
            </a:r>
            <a:r>
              <a:rPr lang="pl-PL" altLang="pl-PL" sz="2200" dirty="0" smtClean="0"/>
              <a:t>)</a:t>
            </a:r>
            <a:endParaRPr lang="pl-PL" altLang="pl-PL" sz="2200" dirty="0"/>
          </a:p>
        </p:txBody>
      </p:sp>
    </p:spTree>
    <p:extLst>
      <p:ext uri="{BB962C8B-B14F-4D97-AF65-F5344CB8AC3E}">
        <p14:creationId xmlns:p14="http://schemas.microsoft.com/office/powerpoint/2010/main" val="294808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2170917" y="518615"/>
            <a:ext cx="8064904" cy="5906060"/>
          </a:xfrm>
          <a:prstGeom prst="rect">
            <a:avLst/>
          </a:prstGeom>
        </p:spPr>
      </p:pic>
    </p:spTree>
    <p:extLst>
      <p:ext uri="{BB962C8B-B14F-4D97-AF65-F5344CB8AC3E}">
        <p14:creationId xmlns:p14="http://schemas.microsoft.com/office/powerpoint/2010/main" val="63681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50375" y="409432"/>
            <a:ext cx="11368585" cy="5616922"/>
          </a:xfrm>
          <a:prstGeom prst="rect">
            <a:avLst/>
          </a:prstGeom>
        </p:spPr>
        <p:txBody>
          <a:bodyPr wrap="square">
            <a:spAutoFit/>
          </a:bodyPr>
          <a:lstStyle/>
          <a:p>
            <a:endParaRPr lang="pl-PL" sz="1700" dirty="0" smtClean="0"/>
          </a:p>
          <a:p>
            <a:r>
              <a:rPr lang="pl-PL" b="1" dirty="0"/>
              <a:t>Ustawa </a:t>
            </a:r>
            <a:r>
              <a:rPr lang="pl-PL" b="1" dirty="0" smtClean="0"/>
              <a:t>z </a:t>
            </a:r>
            <a:r>
              <a:rPr lang="pl-PL" b="1" dirty="0"/>
              <a:t>dnia 14 lutego 1991 </a:t>
            </a:r>
            <a:r>
              <a:rPr lang="pl-PL" b="1" dirty="0" smtClean="0"/>
              <a:t>r. – Prawo </a:t>
            </a:r>
            <a:r>
              <a:rPr lang="pl-PL" b="1" dirty="0"/>
              <a:t>o notariacie</a:t>
            </a:r>
          </a:p>
          <a:p>
            <a:r>
              <a:rPr lang="pl-PL" b="1" dirty="0"/>
              <a:t>Art.  2</a:t>
            </a:r>
            <a:r>
              <a:rPr lang="pl-PL" b="1" dirty="0" smtClean="0"/>
              <a:t>.</a:t>
            </a:r>
          </a:p>
          <a:p>
            <a:r>
              <a:rPr lang="pl-PL" b="1" dirty="0" smtClean="0"/>
              <a:t>§  </a:t>
            </a:r>
            <a:r>
              <a:rPr lang="pl-PL" b="1" dirty="0"/>
              <a:t>1.</a:t>
            </a:r>
            <a:r>
              <a:rPr lang="pl-PL" dirty="0"/>
              <a:t>  Notariusz w zakresie swoich uprawnień, o których mowa w art. 1, działa jako osoba zaufania publicznego, korzystając z ochrony przysługującej funkcjonariuszom publicznym.</a:t>
            </a:r>
          </a:p>
          <a:p>
            <a:r>
              <a:rPr lang="pl-PL" b="1" dirty="0"/>
              <a:t>§  2. </a:t>
            </a:r>
            <a:r>
              <a:rPr lang="pl-PL" dirty="0"/>
              <a:t> Czynności notarialne, dokonane przez notariusza zgodnie z prawem, mają charakter dokumentu urzędowego.</a:t>
            </a:r>
          </a:p>
          <a:p>
            <a:r>
              <a:rPr lang="pl-PL" b="1" dirty="0"/>
              <a:t>§  3.  </a:t>
            </a:r>
            <a:r>
              <a:rPr lang="pl-PL" dirty="0"/>
              <a:t>Czynności notarialnych dokonuje się w języku polskim. Na żądanie strony notariusz może dokonać dodatkowo tej czynności w języku obcym, wykorzystując własną znajomość języka obcego wykazaną w sposób określony dla tłumaczy przysięgłych lub korzystając z pomocy tłumacza przysięgłego</a:t>
            </a:r>
            <a:r>
              <a:rPr lang="pl-PL" dirty="0" smtClean="0"/>
              <a:t>.</a:t>
            </a:r>
          </a:p>
          <a:p>
            <a:endParaRPr lang="pl-PL" dirty="0"/>
          </a:p>
          <a:p>
            <a:endParaRPr lang="pl-PL" dirty="0" smtClean="0"/>
          </a:p>
          <a:p>
            <a:endParaRPr lang="pl-PL" dirty="0"/>
          </a:p>
          <a:p>
            <a:r>
              <a:rPr lang="pl-PL" b="1" dirty="0" smtClean="0"/>
              <a:t>Rozporządzenie Prezesa </a:t>
            </a:r>
            <a:r>
              <a:rPr lang="pl-PL" b="1" dirty="0"/>
              <a:t>Rady Ministrów z dnia 18 stycznia 2011 </a:t>
            </a:r>
            <a:r>
              <a:rPr lang="pl-PL" b="1" dirty="0" smtClean="0"/>
              <a:t>r. w </a:t>
            </a:r>
            <a:r>
              <a:rPr lang="pl-PL" b="1" dirty="0"/>
              <a:t>sprawie instrukcji kancelaryjnej, jednolitych rzeczowych wykazów akt oraz instrukcji w sprawie organizacji i zakresu działania archiwów zakładowych</a:t>
            </a:r>
            <a:endParaRPr lang="pl-PL" b="1" dirty="0" smtClean="0"/>
          </a:p>
          <a:p>
            <a:r>
              <a:rPr lang="pl-PL" b="1" dirty="0"/>
              <a:t>§  2. </a:t>
            </a:r>
            <a:r>
              <a:rPr lang="pl-PL" dirty="0"/>
              <a:t>Określenia użyte w rozporządzeniu oznaczają</a:t>
            </a:r>
            <a:r>
              <a:rPr lang="pl-PL" dirty="0" smtClean="0"/>
              <a:t>: (…)</a:t>
            </a:r>
            <a:endParaRPr lang="pl-PL" dirty="0"/>
          </a:p>
          <a:p>
            <a:r>
              <a:rPr lang="pl-PL" dirty="0"/>
              <a:t>odwzorowanie cyfrowe - dokument elektroniczny będący kopią elektroniczną dowolnej treści zapisanej w postaci innej niż elektroniczna, umożliwiający zapoznanie się z tą treścią i jej zrozumienie, bez konieczności bezpośredniego dostępu do pierwowzoru</a:t>
            </a:r>
          </a:p>
        </p:txBody>
      </p:sp>
    </p:spTree>
    <p:extLst>
      <p:ext uri="{BB962C8B-B14F-4D97-AF65-F5344CB8AC3E}">
        <p14:creationId xmlns:p14="http://schemas.microsoft.com/office/powerpoint/2010/main" val="279664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1980049" y="352108"/>
            <a:ext cx="8224703" cy="987964"/>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Wybrane zasady i pojęcia prawa administracyjnego</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7" y="1777430"/>
            <a:ext cx="11573301" cy="5080494"/>
          </a:xfrm>
        </p:spPr>
        <p:txBody>
          <a:bodyPr wrap="square">
            <a:spAutoFit/>
          </a:bodyPr>
          <a:lstStyle/>
          <a:p>
            <a:pPr marL="478803" indent="-457200" eaLnBrk="1" hangingPunct="1">
              <a:buFontTx/>
              <a:buChar char="-"/>
            </a:pPr>
            <a:r>
              <a:rPr lang="pl-PL" altLang="pl-PL" sz="2400" b="1" dirty="0">
                <a:latin typeface="Arial" panose="020B0604020202020204" pitchFamily="34" charset="0"/>
                <a:cs typeface="Arial" panose="020B0604020202020204" pitchFamily="34" charset="0"/>
              </a:rPr>
              <a:t>zasada legalizmu i związanie administracji </a:t>
            </a:r>
            <a:r>
              <a:rPr lang="pl-PL" altLang="pl-PL" sz="2400" b="1" dirty="0" smtClean="0">
                <a:latin typeface="Arial" panose="020B0604020202020204" pitchFamily="34" charset="0"/>
                <a:cs typeface="Arial" panose="020B0604020202020204" pitchFamily="34" charset="0"/>
              </a:rPr>
              <a:t>prawem</a:t>
            </a:r>
          </a:p>
          <a:p>
            <a:pPr marL="478803" indent="-457200" eaLnBrk="1" hangingPunct="1">
              <a:buFontTx/>
              <a:buChar char="-"/>
            </a:pPr>
            <a:r>
              <a:rPr lang="pl-PL" altLang="pl-PL" sz="2400" b="1" dirty="0">
                <a:latin typeface="Arial" panose="020B0604020202020204" pitchFamily="34" charset="0"/>
                <a:cs typeface="Arial" panose="020B0604020202020204" pitchFamily="34" charset="0"/>
              </a:rPr>
              <a:t>organ administracji </a:t>
            </a:r>
            <a:r>
              <a:rPr lang="pl-PL" altLang="pl-PL" sz="2400" b="1" dirty="0" smtClean="0">
                <a:latin typeface="Arial" panose="020B0604020202020204" pitchFamily="34" charset="0"/>
                <a:cs typeface="Arial" panose="020B0604020202020204" pitchFamily="34" charset="0"/>
              </a:rPr>
              <a:t>publicznej</a:t>
            </a:r>
          </a:p>
          <a:p>
            <a:pPr marL="478803" indent="-457200" eaLnBrk="1" hangingPunct="1">
              <a:buFontTx/>
              <a:buChar char="-"/>
            </a:pPr>
            <a:r>
              <a:rPr lang="pl-PL" altLang="pl-PL" sz="2400" b="1" dirty="0" smtClean="0">
                <a:latin typeface="Arial" panose="020B0604020202020204" pitchFamily="34" charset="0"/>
                <a:cs typeface="Arial" panose="020B0604020202020204" pitchFamily="34" charset="0"/>
              </a:rPr>
              <a:t>urząd </a:t>
            </a:r>
            <a:r>
              <a:rPr lang="pl-PL" altLang="pl-PL" sz="2400" b="1" dirty="0">
                <a:latin typeface="Arial" panose="020B0604020202020204" pitchFamily="34" charset="0"/>
                <a:cs typeface="Arial" panose="020B0604020202020204" pitchFamily="34" charset="0"/>
              </a:rPr>
              <a:t>administracji </a:t>
            </a:r>
            <a:r>
              <a:rPr lang="pl-PL" altLang="pl-PL" sz="2400" b="1" dirty="0" smtClean="0">
                <a:latin typeface="Arial" panose="020B0604020202020204" pitchFamily="34" charset="0"/>
                <a:cs typeface="Arial" panose="020B0604020202020204" pitchFamily="34" charset="0"/>
              </a:rPr>
              <a:t>publicznej</a:t>
            </a:r>
          </a:p>
          <a:p>
            <a:pPr marL="478803" indent="-457200" eaLnBrk="1" hangingPunct="1">
              <a:buFontTx/>
              <a:buChar char="-"/>
            </a:pPr>
            <a:r>
              <a:rPr lang="pl-PL" altLang="pl-PL" sz="2400" b="1" dirty="0" smtClean="0">
                <a:latin typeface="Arial" panose="020B0604020202020204" pitchFamily="34" charset="0"/>
                <a:cs typeface="Arial" panose="020B0604020202020204" pitchFamily="34" charset="0"/>
              </a:rPr>
              <a:t>kompetencja </a:t>
            </a:r>
            <a:r>
              <a:rPr lang="pl-PL" altLang="pl-PL" sz="2400" b="1" dirty="0">
                <a:latin typeface="Arial" panose="020B0604020202020204" pitchFamily="34" charset="0"/>
                <a:cs typeface="Arial" panose="020B0604020202020204" pitchFamily="34" charset="0"/>
              </a:rPr>
              <a:t>i </a:t>
            </a:r>
            <a:r>
              <a:rPr lang="pl-PL" altLang="pl-PL" sz="2400" b="1" dirty="0" smtClean="0">
                <a:latin typeface="Arial" panose="020B0604020202020204" pitchFamily="34" charset="0"/>
                <a:cs typeface="Arial" panose="020B0604020202020204" pitchFamily="34" charset="0"/>
              </a:rPr>
              <a:t>właściwość</a:t>
            </a:r>
          </a:p>
          <a:p>
            <a:pPr marL="478803" indent="-457200" eaLnBrk="1" hangingPunct="1">
              <a:buFontTx/>
              <a:buChar char="-"/>
            </a:pPr>
            <a:r>
              <a:rPr lang="pl-PL" altLang="pl-PL" sz="2400" b="1" dirty="0">
                <a:latin typeface="Arial" panose="020B0604020202020204" pitchFamily="34" charset="0"/>
                <a:cs typeface="Arial" panose="020B0604020202020204" pitchFamily="34" charset="0"/>
              </a:rPr>
              <a:t>p</a:t>
            </a:r>
            <a:r>
              <a:rPr lang="pl-PL" altLang="pl-PL" sz="2400" b="1" dirty="0" smtClean="0">
                <a:latin typeface="Arial" panose="020B0604020202020204" pitchFamily="34" charset="0"/>
                <a:cs typeface="Arial" panose="020B0604020202020204" pitchFamily="34" charset="0"/>
              </a:rPr>
              <a:t>rocedura i procedury administracyjne / postępowanie administracyjne / prawo administracyjne formalne</a:t>
            </a:r>
          </a:p>
          <a:p>
            <a:pPr marL="478803" indent="-457200" eaLnBrk="1" hangingPunct="1">
              <a:buFontTx/>
              <a:buChar char="-"/>
            </a:pPr>
            <a:r>
              <a:rPr lang="pl-PL" altLang="pl-PL" sz="2400" b="1" dirty="0" smtClean="0">
                <a:latin typeface="Arial" panose="020B0604020202020204" pitchFamily="34" charset="0"/>
                <a:cs typeface="Arial" panose="020B0604020202020204" pitchFamily="34" charset="0"/>
              </a:rPr>
              <a:t>źródła </a:t>
            </a:r>
            <a:r>
              <a:rPr lang="pl-PL" altLang="pl-PL" sz="2400" b="1" dirty="0">
                <a:latin typeface="Arial" panose="020B0604020202020204" pitchFamily="34" charset="0"/>
                <a:cs typeface="Arial" panose="020B0604020202020204" pitchFamily="34" charset="0"/>
              </a:rPr>
              <a:t>prawa powszechnie </a:t>
            </a:r>
            <a:r>
              <a:rPr lang="pl-PL" altLang="pl-PL" sz="2400" b="1" dirty="0" smtClean="0">
                <a:latin typeface="Arial" panose="020B0604020202020204" pitchFamily="34" charset="0"/>
                <a:cs typeface="Arial" panose="020B0604020202020204" pitchFamily="34" charset="0"/>
              </a:rPr>
              <a:t>obowiązującego </a:t>
            </a:r>
          </a:p>
          <a:p>
            <a:pPr marL="478803" indent="-457200" eaLnBrk="1" hangingPunct="1">
              <a:buFontTx/>
              <a:buChar char="-"/>
            </a:pPr>
            <a:r>
              <a:rPr lang="pl-PL" altLang="pl-PL" sz="2400" b="1" dirty="0" smtClean="0">
                <a:latin typeface="Arial" panose="020B0604020202020204" pitchFamily="34" charset="0"/>
                <a:cs typeface="Arial" panose="020B0604020202020204" pitchFamily="34" charset="0"/>
              </a:rPr>
              <a:t>prawo wewnętrzne </a:t>
            </a:r>
          </a:p>
          <a:p>
            <a:pPr marL="478803" indent="-457200" eaLnBrk="1" hangingPunct="1">
              <a:buFontTx/>
              <a:buChar char="-"/>
            </a:pPr>
            <a:r>
              <a:rPr lang="pl-PL" altLang="pl-PL" sz="2400" b="1" dirty="0" smtClean="0">
                <a:latin typeface="Arial" panose="020B0604020202020204" pitchFamily="34" charset="0"/>
                <a:cs typeface="Arial" panose="020B0604020202020204" pitchFamily="34" charset="0"/>
              </a:rPr>
              <a:t>procedura administracyjna </a:t>
            </a:r>
          </a:p>
          <a:p>
            <a:pPr marL="478803" indent="-457200" eaLnBrk="1" hangingPunct="1">
              <a:buFontTx/>
              <a:buChar char="-"/>
            </a:pPr>
            <a:r>
              <a:rPr lang="pl-PL" altLang="pl-PL" sz="2400" b="1" dirty="0" smtClean="0">
                <a:latin typeface="Arial" panose="020B0604020202020204" pitchFamily="34" charset="0"/>
                <a:cs typeface="Arial" panose="020B0604020202020204" pitchFamily="34" charset="0"/>
              </a:rPr>
              <a:t>decyzja administracyjna </a:t>
            </a:r>
          </a:p>
          <a:p>
            <a:pPr marL="478803" indent="-457200" eaLnBrk="1" hangingPunct="1">
              <a:buFontTx/>
              <a:buChar char="-"/>
            </a:pPr>
            <a:r>
              <a:rPr lang="pl-PL" altLang="pl-PL" sz="2400" b="1" dirty="0" smtClean="0">
                <a:latin typeface="Arial" panose="020B0604020202020204" pitchFamily="34" charset="0"/>
                <a:cs typeface="Arial" panose="020B0604020202020204" pitchFamily="34" charset="0"/>
              </a:rPr>
              <a:t>wartości </a:t>
            </a:r>
            <a:r>
              <a:rPr lang="pl-PL" altLang="pl-PL" sz="2400" b="1" dirty="0">
                <a:latin typeface="Arial" panose="020B0604020202020204" pitchFamily="34" charset="0"/>
                <a:cs typeface="Arial" panose="020B0604020202020204" pitchFamily="34" charset="0"/>
              </a:rPr>
              <a:t>i zasady prawne</a:t>
            </a:r>
            <a:endParaRPr altLang="pl-PL"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06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txBox="1">
            <a:spLocks noGrp="1"/>
          </p:cNvSpPr>
          <p:nvPr>
            <p:ph type="title" idx="4294967295"/>
          </p:nvPr>
        </p:nvSpPr>
        <p:spPr/>
        <p:txBody>
          <a:bodyPr/>
          <a:lstStyle/>
          <a:p>
            <a:pPr eaLnBrk="1" hangingPunct="1"/>
            <a:r>
              <a:rPr lang="pl-PL" altLang="pl-PL" sz="2903" b="1" dirty="0" smtClean="0">
                <a:latin typeface="Arial" panose="020B0604020202020204" pitchFamily="34" charset="0"/>
                <a:cs typeface="Arial" panose="020B0604020202020204" pitchFamily="34" charset="0"/>
              </a:rPr>
              <a:t>Wielość procedur administracyjnych</a:t>
            </a:r>
            <a:endParaRPr altLang="pl-PL" sz="2903" b="1" dirty="0">
              <a:latin typeface="Arial" panose="020B0604020202020204" pitchFamily="34" charset="0"/>
              <a:cs typeface="Arial" panose="020B0604020202020204" pitchFamily="34" charset="0"/>
            </a:endParaRPr>
          </a:p>
        </p:txBody>
      </p:sp>
      <p:pic>
        <p:nvPicPr>
          <p:cNvPr id="11267"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98568"/>
            <a:ext cx="6930008" cy="47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6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12961" y="151808"/>
            <a:ext cx="8229600" cy="11430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dirty="0"/>
              <a:t>Ustawa z dnia 14 czerwca 1960 r.</a:t>
            </a:r>
            <a:br>
              <a:rPr lang="pl-PL" altLang="pl-PL" sz="3200" dirty="0"/>
            </a:br>
            <a:r>
              <a:rPr lang="pl-PL" altLang="pl-PL" sz="3200" dirty="0"/>
              <a:t>Kodeks postępowania administracyjnego</a:t>
            </a:r>
          </a:p>
        </p:txBody>
      </p:sp>
      <p:sp>
        <p:nvSpPr>
          <p:cNvPr id="5123" name="Rectangle 2"/>
          <p:cNvSpPr>
            <a:spLocks noGrp="1" noChangeArrowheads="1"/>
          </p:cNvSpPr>
          <p:nvPr>
            <p:ph type="body" idx="1"/>
          </p:nvPr>
        </p:nvSpPr>
        <p:spPr>
          <a:xfrm>
            <a:off x="204717" y="1815151"/>
            <a:ext cx="11846257" cy="4545701"/>
          </a:xfrm>
        </p:spPr>
        <p:txBody>
          <a:bodyPr/>
          <a:lstStyle/>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b="1" dirty="0" smtClean="0"/>
              <a:t>Art</a:t>
            </a:r>
            <a:r>
              <a:rPr lang="pl-PL" altLang="pl-PL" sz="2000" b="1" dirty="0"/>
              <a:t>.  1.  </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a:t>Kodeks postępowania administracyjnego normuje:</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a:t>1) postępowanie przed organami administracji publicznej w należących do właściwości tych organów sprawach indywidualnych rozstrzyganych w drodze decyzji administracyjnych albo załatwianych milcząco;</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a:t>2) postępowanie przed innymi organami państwowymi oraz przed innymi podmiotami, gdy są one powołane z mocy prawa lub na podstawie porozumień do załatwiania spraw określonych w pkt 1;</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a:t>3) postępowanie w sprawach rozstrzygania sporów o właściwość między organami jednostek samorządu terytorialnego i organami administracji rządowej oraz między organami i podmiotami, o których mowa w pkt 2;</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a:t>4) postępowanie w sprawach wydawania zaświadczeń;</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a:t>5) nakładanie lub wymierzanie administracyjnych kar pieniężnych lub udzielanie ulg w ich wykonaniu;</a:t>
            </a:r>
          </a:p>
          <a:p>
            <a:pPr marL="0" indent="0" eaLnBrk="1" hangingPunct="1">
              <a:spcBef>
                <a:spcPts val="500"/>
              </a:spcBef>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pl-PL" altLang="pl-PL" sz="2000" dirty="0"/>
              <a:t>6) tryb europejskiej współpracy administracyjnej.</a:t>
            </a:r>
          </a:p>
        </p:txBody>
      </p:sp>
    </p:spTree>
    <p:extLst>
      <p:ext uri="{BB962C8B-B14F-4D97-AF65-F5344CB8AC3E}">
        <p14:creationId xmlns:p14="http://schemas.microsoft.com/office/powerpoint/2010/main" val="12095519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12961" y="151808"/>
            <a:ext cx="8229600" cy="11430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dirty="0"/>
              <a:t>Ustawa z dnia 14 czerwca 1960 r.</a:t>
            </a:r>
            <a:br>
              <a:rPr lang="pl-PL" altLang="pl-PL" sz="3200" dirty="0"/>
            </a:br>
            <a:r>
              <a:rPr lang="pl-PL" altLang="pl-PL" sz="3200" dirty="0"/>
              <a:t>Kodeks postępowania administracyjnego</a:t>
            </a:r>
          </a:p>
        </p:txBody>
      </p:sp>
      <p:sp>
        <p:nvSpPr>
          <p:cNvPr id="5123" name="Rectangle 2"/>
          <p:cNvSpPr>
            <a:spLocks noGrp="1" noChangeArrowheads="1"/>
          </p:cNvSpPr>
          <p:nvPr>
            <p:ph type="body" idx="1"/>
          </p:nvPr>
        </p:nvSpPr>
        <p:spPr>
          <a:xfrm>
            <a:off x="204717" y="1815151"/>
            <a:ext cx="11846257" cy="4545701"/>
          </a:xfrm>
        </p:spPr>
        <p:txBody>
          <a:bodyPr/>
          <a:lstStyle/>
          <a:p>
            <a:r>
              <a:rPr lang="pl-PL" sz="2000" b="1" dirty="0"/>
              <a:t>Art.  2.</a:t>
            </a:r>
            <a:r>
              <a:rPr lang="pl-PL" sz="2000" dirty="0"/>
              <a:t>  </a:t>
            </a:r>
            <a:r>
              <a:rPr lang="pl-PL" sz="2000" dirty="0" smtClean="0"/>
              <a:t>Kodeks </a:t>
            </a:r>
            <a:r>
              <a:rPr lang="pl-PL" sz="2000" dirty="0"/>
              <a:t>postępowania administracyjnego normuje ponadto postępowanie w sprawie skarg i wniosków (Dział VIII) przed organami państwowymi, organami jednostek samorządu terytorialnego oraz przed organami organizacji społecznych</a:t>
            </a:r>
            <a:r>
              <a:rPr lang="pl-PL" sz="2000" dirty="0" smtClean="0"/>
              <a:t>.</a:t>
            </a:r>
          </a:p>
          <a:p>
            <a:endParaRPr lang="pl-PL" sz="2000" dirty="0"/>
          </a:p>
          <a:p>
            <a:r>
              <a:rPr lang="pl-PL" sz="2000" b="1" dirty="0"/>
              <a:t>Art.  3.  </a:t>
            </a:r>
            <a:endParaRPr lang="pl-PL" sz="2000" b="1" dirty="0" smtClean="0"/>
          </a:p>
          <a:p>
            <a:r>
              <a:rPr lang="pl-PL" sz="2000" b="1" dirty="0" smtClean="0"/>
              <a:t>§</a:t>
            </a:r>
            <a:r>
              <a:rPr lang="pl-PL" sz="2000" b="1" dirty="0"/>
              <a:t>  1.</a:t>
            </a:r>
            <a:r>
              <a:rPr lang="pl-PL" sz="2000" dirty="0"/>
              <a:t>  Przepisów Kodeksu postępowania administracyjnego nie stosuje się do</a:t>
            </a:r>
            <a:r>
              <a:rPr lang="pl-PL" sz="2000" dirty="0" smtClean="0"/>
              <a:t>:</a:t>
            </a:r>
          </a:p>
          <a:p>
            <a:r>
              <a:rPr lang="pl-PL" sz="2000" dirty="0" smtClean="0"/>
              <a:t>1</a:t>
            </a:r>
            <a:r>
              <a:rPr lang="pl-PL" sz="2000" dirty="0"/>
              <a:t>) postępowania w sprawach karnych skarbowych;</a:t>
            </a:r>
          </a:p>
          <a:p>
            <a:r>
              <a:rPr lang="pl-PL" sz="2000" dirty="0"/>
              <a:t>2) spraw uregulowanych w ustawie z dnia 29 sierpnia 1997 r. - Ordynacja podatkowa (Dz. U. z 2017 r. poz. 201, 648, 768 i 935), z wyjątkiem przepisów działów IV, V i VIII</a:t>
            </a:r>
            <a:r>
              <a:rPr lang="pl-PL" sz="2000" dirty="0" smtClean="0"/>
              <a:t>.</a:t>
            </a:r>
          </a:p>
          <a:p>
            <a:endParaRPr lang="pl-PL" sz="2000" dirty="0"/>
          </a:p>
          <a:p>
            <a:r>
              <a:rPr lang="pl-PL" sz="2000" b="1" dirty="0"/>
              <a:t>§  2. </a:t>
            </a:r>
            <a:r>
              <a:rPr lang="pl-PL" sz="2000" dirty="0"/>
              <a:t> Przepisów Kodeksu postępowania administracyjnego nie stosuje się również do postępowania w </a:t>
            </a:r>
            <a:r>
              <a:rPr lang="pl-PL" sz="2000" dirty="0" smtClean="0"/>
              <a:t>sprawach: (…) należących </a:t>
            </a:r>
            <a:r>
              <a:rPr lang="pl-PL" sz="2000" dirty="0"/>
              <a:t>do właściwości polskich przedstawicielstw dyplomatycznych i urzędów </a:t>
            </a:r>
            <a:r>
              <a:rPr lang="pl-PL" sz="2000" dirty="0" smtClean="0"/>
              <a:t>konsularnych, o </a:t>
            </a:r>
            <a:r>
              <a:rPr lang="pl-PL" sz="2000" dirty="0"/>
              <a:t>ile przepisy szczególne nie stanowią inaczej</a:t>
            </a:r>
            <a:r>
              <a:rPr lang="pl-PL" sz="2000" dirty="0" smtClean="0"/>
              <a:t>.</a:t>
            </a:r>
            <a:endParaRPr lang="pl-PL" sz="2000" dirty="0"/>
          </a:p>
        </p:txBody>
      </p:sp>
    </p:spTree>
    <p:extLst>
      <p:ext uri="{BB962C8B-B14F-4D97-AF65-F5344CB8AC3E}">
        <p14:creationId xmlns:p14="http://schemas.microsoft.com/office/powerpoint/2010/main" val="20775450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432" y="553706"/>
            <a:ext cx="8652514" cy="553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67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419100"/>
            <a:ext cx="8099425" cy="5880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ole tekstowe 1"/>
          <p:cNvSpPr txBox="1"/>
          <p:nvPr/>
        </p:nvSpPr>
        <p:spPr>
          <a:xfrm>
            <a:off x="7931767" y="2074460"/>
            <a:ext cx="4462818" cy="430887"/>
          </a:xfrm>
          <a:prstGeom prst="rect">
            <a:avLst/>
          </a:prstGeom>
          <a:noFill/>
        </p:spPr>
        <p:txBody>
          <a:bodyPr wrap="square" rtlCol="0">
            <a:spAutoFit/>
          </a:bodyPr>
          <a:lstStyle/>
          <a:p>
            <a:r>
              <a:rPr lang="pl-PL" sz="2200" b="1" dirty="0" smtClean="0">
                <a:solidFill>
                  <a:srgbClr val="FF0000"/>
                </a:solidFill>
                <a:latin typeface="Times New Roman" panose="02020603050405020304" pitchFamily="18" charset="0"/>
                <a:cs typeface="Times New Roman" panose="02020603050405020304" pitchFamily="18" charset="0"/>
              </a:rPr>
              <a:t>„gabinetowy model postępowania”</a:t>
            </a:r>
            <a:endParaRPr lang="pl-PL"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734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3243618" y="790290"/>
            <a:ext cx="5486400" cy="5086350"/>
          </a:xfrm>
          <a:prstGeom prst="rect">
            <a:avLst/>
          </a:prstGeom>
        </p:spPr>
      </p:pic>
      <p:cxnSp>
        <p:nvCxnSpPr>
          <p:cNvPr id="7" name="Łącznik prosty ze strzałką 6"/>
          <p:cNvCxnSpPr/>
          <p:nvPr/>
        </p:nvCxnSpPr>
        <p:spPr>
          <a:xfrm flipH="1">
            <a:off x="6509981" y="3224283"/>
            <a:ext cx="313899" cy="16104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7833815" y="3333465"/>
            <a:ext cx="1883391" cy="15012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flipH="1">
            <a:off x="2634018" y="3333465"/>
            <a:ext cx="1473958" cy="11157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8730018" y="3521985"/>
            <a:ext cx="2169994" cy="369332"/>
          </a:xfrm>
          <a:prstGeom prst="rect">
            <a:avLst/>
          </a:prstGeom>
          <a:noFill/>
        </p:spPr>
        <p:txBody>
          <a:bodyPr wrap="square" rtlCol="0">
            <a:spAutoFit/>
          </a:bodyPr>
          <a:lstStyle/>
          <a:p>
            <a:r>
              <a:rPr lang="pl-PL" b="1" dirty="0" smtClean="0">
                <a:solidFill>
                  <a:srgbClr val="FF0000"/>
                </a:solidFill>
                <a:latin typeface="Times New Roman" panose="02020603050405020304" pitchFamily="18" charset="0"/>
                <a:cs typeface="Times New Roman" panose="02020603050405020304" pitchFamily="18" charset="0"/>
              </a:rPr>
              <a:t>wezwanie</a:t>
            </a:r>
            <a:endParaRPr lang="pl-PL" b="1" dirty="0">
              <a:solidFill>
                <a:srgbClr val="FF0000"/>
              </a:solidFill>
              <a:latin typeface="Times New Roman" panose="02020603050405020304" pitchFamily="18" charset="0"/>
              <a:cs typeface="Times New Roman" panose="02020603050405020304" pitchFamily="18" charset="0"/>
            </a:endParaRPr>
          </a:p>
        </p:txBody>
      </p:sp>
      <p:sp>
        <p:nvSpPr>
          <p:cNvPr id="15" name="Prostokąt 14"/>
          <p:cNvSpPr/>
          <p:nvPr/>
        </p:nvSpPr>
        <p:spPr>
          <a:xfrm>
            <a:off x="6796143" y="3690876"/>
            <a:ext cx="1133644" cy="369332"/>
          </a:xfrm>
          <a:prstGeom prst="rect">
            <a:avLst/>
          </a:prstGeom>
        </p:spPr>
        <p:txBody>
          <a:bodyPr wrap="none">
            <a:spAutoFit/>
          </a:bodyPr>
          <a:lstStyle/>
          <a:p>
            <a:r>
              <a:rPr lang="pl-PL" b="1" dirty="0">
                <a:solidFill>
                  <a:srgbClr val="FF0000"/>
                </a:solidFill>
                <a:latin typeface="Times New Roman" panose="02020603050405020304" pitchFamily="18" charset="0"/>
                <a:cs typeface="Times New Roman" panose="02020603050405020304" pitchFamily="18" charset="0"/>
              </a:rPr>
              <a:t>wezwanie</a:t>
            </a:r>
          </a:p>
        </p:txBody>
      </p:sp>
      <p:sp>
        <p:nvSpPr>
          <p:cNvPr id="16" name="Prostokąt 15"/>
          <p:cNvSpPr/>
          <p:nvPr/>
        </p:nvSpPr>
        <p:spPr>
          <a:xfrm>
            <a:off x="3360579" y="3979184"/>
            <a:ext cx="1133644" cy="369332"/>
          </a:xfrm>
          <a:prstGeom prst="rect">
            <a:avLst/>
          </a:prstGeom>
        </p:spPr>
        <p:txBody>
          <a:bodyPr wrap="none">
            <a:spAutoFit/>
          </a:bodyPr>
          <a:lstStyle/>
          <a:p>
            <a:pPr lvl="0"/>
            <a:r>
              <a:rPr lang="pl-PL" b="1" dirty="0">
                <a:solidFill>
                  <a:srgbClr val="FF0000"/>
                </a:solidFill>
                <a:latin typeface="Times New Roman" panose="02020603050405020304" pitchFamily="18" charset="0"/>
                <a:cs typeface="Times New Roman" panose="02020603050405020304" pitchFamily="18" charset="0"/>
              </a:rPr>
              <a:t>wezwanie</a:t>
            </a:r>
          </a:p>
        </p:txBody>
      </p:sp>
      <p:sp>
        <p:nvSpPr>
          <p:cNvPr id="17" name="pole tekstowe 16"/>
          <p:cNvSpPr txBox="1"/>
          <p:nvPr/>
        </p:nvSpPr>
        <p:spPr>
          <a:xfrm>
            <a:off x="9717206" y="4901367"/>
            <a:ext cx="1692323" cy="646331"/>
          </a:xfrm>
          <a:prstGeom prst="rect">
            <a:avLst/>
          </a:prstGeom>
          <a:noFill/>
          <a:ln>
            <a:solidFill>
              <a:schemeClr val="tx1"/>
            </a:solidFill>
          </a:ln>
        </p:spPr>
        <p:txBody>
          <a:bodyPr wrap="square" rtlCol="0">
            <a:spAutoFit/>
          </a:bodyPr>
          <a:lstStyle/>
          <a:p>
            <a:r>
              <a:rPr lang="pl-PL" dirty="0">
                <a:latin typeface="Times New Roman" panose="02020603050405020304" pitchFamily="18" charset="0"/>
                <a:cs typeface="Times New Roman" panose="02020603050405020304" pitchFamily="18" charset="0"/>
              </a:rPr>
              <a:t>n</a:t>
            </a:r>
            <a:r>
              <a:rPr lang="pl-PL" dirty="0" smtClean="0">
                <a:latin typeface="Times New Roman" panose="02020603050405020304" pitchFamily="18" charset="0"/>
                <a:cs typeface="Times New Roman" panose="02020603050405020304" pitchFamily="18" charset="0"/>
              </a:rPr>
              <a:t>p. biegły, świadek…</a:t>
            </a:r>
            <a:endParaRPr lang="pl-PL" dirty="0">
              <a:latin typeface="Times New Roman" panose="02020603050405020304" pitchFamily="18" charset="0"/>
              <a:cs typeface="Times New Roman" panose="02020603050405020304" pitchFamily="18" charset="0"/>
            </a:endParaRPr>
          </a:p>
        </p:txBody>
      </p:sp>
      <p:sp>
        <p:nvSpPr>
          <p:cNvPr id="18" name="pole tekstowe 17"/>
          <p:cNvSpPr txBox="1"/>
          <p:nvPr/>
        </p:nvSpPr>
        <p:spPr>
          <a:xfrm>
            <a:off x="1105469" y="4449170"/>
            <a:ext cx="1760561" cy="1200329"/>
          </a:xfrm>
          <a:prstGeom prst="rect">
            <a:avLst/>
          </a:prstGeom>
          <a:noFill/>
          <a:ln>
            <a:solidFill>
              <a:schemeClr val="tx1"/>
            </a:solidFill>
          </a:ln>
        </p:spPr>
        <p:txBody>
          <a:bodyPr wrap="square" rtlCol="0">
            <a:spAutoFit/>
          </a:bodyPr>
          <a:lstStyle/>
          <a:p>
            <a:r>
              <a:rPr lang="pl-PL" dirty="0">
                <a:latin typeface="Times New Roman" panose="02020603050405020304" pitchFamily="18" charset="0"/>
                <a:cs typeface="Times New Roman" panose="02020603050405020304" pitchFamily="18" charset="0"/>
              </a:rPr>
              <a:t>n</a:t>
            </a:r>
            <a:r>
              <a:rPr lang="pl-PL" dirty="0" smtClean="0">
                <a:latin typeface="Times New Roman" panose="02020603050405020304" pitchFamily="18" charset="0"/>
                <a:cs typeface="Times New Roman" panose="02020603050405020304" pitchFamily="18" charset="0"/>
              </a:rPr>
              <a:t>p. osoba dysponująca przedmiotem oględzin…</a:t>
            </a:r>
            <a:endParaRPr lang="pl-PL" dirty="0">
              <a:latin typeface="Times New Roman" panose="02020603050405020304" pitchFamily="18" charset="0"/>
              <a:cs typeface="Times New Roman" panose="02020603050405020304" pitchFamily="18" charset="0"/>
            </a:endParaRPr>
          </a:p>
        </p:txBody>
      </p:sp>
      <p:cxnSp>
        <p:nvCxnSpPr>
          <p:cNvPr id="20" name="Łącznik prosty ze strzałką 19"/>
          <p:cNvCxnSpPr/>
          <p:nvPr/>
        </p:nvCxnSpPr>
        <p:spPr>
          <a:xfrm flipV="1">
            <a:off x="5322627" y="3333465"/>
            <a:ext cx="27295" cy="111570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4355470" y="3609852"/>
            <a:ext cx="1069517" cy="369332"/>
          </a:xfrm>
          <a:prstGeom prst="rect">
            <a:avLst/>
          </a:prstGeom>
          <a:noFill/>
        </p:spPr>
        <p:txBody>
          <a:bodyPr wrap="square" rtlCol="0">
            <a:spAutoFit/>
          </a:bodyPr>
          <a:lstStyle/>
          <a:p>
            <a:r>
              <a:rPr lang="pl-PL" b="1" dirty="0" smtClean="0">
                <a:solidFill>
                  <a:srgbClr val="00B050"/>
                </a:solidFill>
                <a:latin typeface="Times New Roman" panose="02020603050405020304" pitchFamily="18" charset="0"/>
                <a:cs typeface="Times New Roman" panose="02020603050405020304" pitchFamily="18" charset="0"/>
              </a:rPr>
              <a:t>podanie</a:t>
            </a:r>
            <a:endParaRPr lang="pl-PL" b="1" dirty="0">
              <a:solidFill>
                <a:srgbClr val="00B050"/>
              </a:solidFill>
              <a:latin typeface="Times New Roman" panose="02020603050405020304" pitchFamily="18" charset="0"/>
              <a:cs typeface="Times New Roman" panose="02020603050405020304" pitchFamily="18" charset="0"/>
            </a:endParaRPr>
          </a:p>
        </p:txBody>
      </p:sp>
      <p:sp>
        <p:nvSpPr>
          <p:cNvPr id="22" name="pole tekstowe 21"/>
          <p:cNvSpPr txBox="1"/>
          <p:nvPr/>
        </p:nvSpPr>
        <p:spPr>
          <a:xfrm>
            <a:off x="9307773" y="354842"/>
            <a:ext cx="2620370" cy="1477328"/>
          </a:xfrm>
          <a:prstGeom prst="rect">
            <a:avLst/>
          </a:prstGeom>
          <a:noFill/>
        </p:spPr>
        <p:txBody>
          <a:bodyPr wrap="square" rtlCol="0">
            <a:spAutoFit/>
          </a:bodyPr>
          <a:lstStyle/>
          <a:p>
            <a:r>
              <a:rPr lang="pl-PL" b="1" dirty="0" smtClean="0">
                <a:solidFill>
                  <a:srgbClr val="FF0000"/>
                </a:solidFill>
                <a:latin typeface="Times New Roman" panose="02020603050405020304" pitchFamily="18" charset="0"/>
                <a:cs typeface="Times New Roman" panose="02020603050405020304" pitchFamily="18" charset="0"/>
              </a:rPr>
              <a:t>* </a:t>
            </a:r>
            <a:r>
              <a:rPr lang="pl-PL" b="1" u="sng" dirty="0" smtClean="0">
                <a:solidFill>
                  <a:srgbClr val="FF0000"/>
                </a:solidFill>
                <a:latin typeface="Times New Roman" panose="02020603050405020304" pitchFamily="18" charset="0"/>
                <a:cs typeface="Times New Roman" panose="02020603050405020304" pitchFamily="18" charset="0"/>
              </a:rPr>
              <a:t>Wezwania</a:t>
            </a:r>
          </a:p>
          <a:p>
            <a:r>
              <a:rPr lang="pl-PL" b="1" dirty="0" smtClean="0">
                <a:solidFill>
                  <a:srgbClr val="FF0000"/>
                </a:solidFill>
                <a:latin typeface="Times New Roman" panose="02020603050405020304" pitchFamily="18" charset="0"/>
                <a:cs typeface="Times New Roman" panose="02020603050405020304" pitchFamily="18" charset="0"/>
              </a:rPr>
              <a:t>- doręczane zgodnie z przepisami o doręczeniach z k.p.a. (art. 39 i n.)</a:t>
            </a:r>
            <a:endParaRPr lang="pl-PL" b="1" dirty="0">
              <a:solidFill>
                <a:srgbClr val="FF0000"/>
              </a:solidFill>
              <a:latin typeface="Times New Roman" panose="02020603050405020304" pitchFamily="18" charset="0"/>
              <a:cs typeface="Times New Roman" panose="02020603050405020304" pitchFamily="18" charset="0"/>
            </a:endParaRPr>
          </a:p>
        </p:txBody>
      </p:sp>
      <p:sp>
        <p:nvSpPr>
          <p:cNvPr id="23" name="pole tekstowe 22"/>
          <p:cNvSpPr txBox="1"/>
          <p:nvPr/>
        </p:nvSpPr>
        <p:spPr>
          <a:xfrm>
            <a:off x="382137" y="354842"/>
            <a:ext cx="2142699" cy="923330"/>
          </a:xfrm>
          <a:prstGeom prst="rect">
            <a:avLst/>
          </a:prstGeom>
          <a:noFill/>
        </p:spPr>
        <p:txBody>
          <a:bodyPr wrap="square" rtlCol="0">
            <a:spAutoFit/>
          </a:bodyPr>
          <a:lstStyle/>
          <a:p>
            <a:r>
              <a:rPr lang="pl-PL" b="1" dirty="0" smtClean="0">
                <a:solidFill>
                  <a:srgbClr val="00B050"/>
                </a:solidFill>
                <a:latin typeface="Times New Roman" panose="02020603050405020304" pitchFamily="18" charset="0"/>
                <a:cs typeface="Times New Roman" panose="02020603050405020304" pitchFamily="18" charset="0"/>
              </a:rPr>
              <a:t>* </a:t>
            </a:r>
            <a:r>
              <a:rPr lang="pl-PL" b="1" u="sng" dirty="0" smtClean="0">
                <a:solidFill>
                  <a:srgbClr val="00B050"/>
                </a:solidFill>
                <a:latin typeface="Times New Roman" panose="02020603050405020304" pitchFamily="18" charset="0"/>
                <a:cs typeface="Times New Roman" panose="02020603050405020304" pitchFamily="18" charset="0"/>
              </a:rPr>
              <a:t>Podania</a:t>
            </a:r>
          </a:p>
          <a:p>
            <a:r>
              <a:rPr lang="pl-PL" b="1" dirty="0" smtClean="0">
                <a:solidFill>
                  <a:srgbClr val="00B050"/>
                </a:solidFill>
                <a:latin typeface="Times New Roman" panose="02020603050405020304" pitchFamily="18" charset="0"/>
                <a:cs typeface="Times New Roman" panose="02020603050405020304" pitchFamily="18" charset="0"/>
              </a:rPr>
              <a:t>- Wnoszone zgodnie z art. 63 i n. k.p.a.</a:t>
            </a:r>
            <a:endParaRPr lang="pl-PL"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79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3672" y="204502"/>
            <a:ext cx="6621815" cy="321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3710" y="3958977"/>
            <a:ext cx="6480680" cy="270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2747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27797" y="274638"/>
            <a:ext cx="11027391" cy="6354762"/>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4800" b="1" dirty="0"/>
              <a:t>Wykład I</a:t>
            </a:r>
            <a:r>
              <a:rPr lang="pl-PL" altLang="pl-PL" sz="4800" dirty="0"/>
              <a:t/>
            </a:r>
            <a:br>
              <a:rPr lang="pl-PL" altLang="pl-PL" sz="4800" dirty="0"/>
            </a:br>
            <a:r>
              <a:rPr lang="pl-PL" altLang="pl-PL" sz="4800" dirty="0"/>
              <a:t/>
            </a:r>
            <a:br>
              <a:rPr lang="pl-PL" altLang="pl-PL" sz="4800" dirty="0"/>
            </a:br>
            <a:r>
              <a:rPr lang="pl-PL" altLang="pl-PL" sz="3200" dirty="0" smtClean="0"/>
              <a:t>Dokument w świetle aktualnie obowiązującego prawa.</a:t>
            </a:r>
            <a:br>
              <a:rPr lang="pl-PL" altLang="pl-PL" sz="3200" dirty="0" smtClean="0"/>
            </a:br>
            <a:r>
              <a:rPr lang="pl-PL" altLang="pl-PL" sz="3200" dirty="0" smtClean="0"/>
              <a:t/>
            </a:r>
            <a:br>
              <a:rPr lang="pl-PL" altLang="pl-PL" sz="3200" dirty="0" smtClean="0"/>
            </a:br>
            <a:r>
              <a:rPr lang="pl-PL" altLang="pl-PL" sz="3200" dirty="0" smtClean="0"/>
              <a:t>Pisma i dokumenty w </a:t>
            </a:r>
            <a:br>
              <a:rPr lang="pl-PL" altLang="pl-PL" sz="3200" dirty="0" smtClean="0"/>
            </a:br>
            <a:r>
              <a:rPr lang="pl-PL" altLang="pl-PL" sz="3200" dirty="0" smtClean="0"/>
              <a:t>procedurach administracyjnych</a:t>
            </a:r>
            <a:br>
              <a:rPr lang="pl-PL" altLang="pl-PL" sz="3200" dirty="0" smtClean="0"/>
            </a:br>
            <a:r>
              <a:rPr lang="pl-PL" altLang="pl-PL" sz="3200" dirty="0" smtClean="0"/>
              <a:t>(część I)</a:t>
            </a:r>
            <a:endParaRPr lang="pl-PL" altLang="pl-PL" sz="3200" dirty="0"/>
          </a:p>
        </p:txBody>
      </p:sp>
    </p:spTree>
    <p:extLst>
      <p:ext uri="{BB962C8B-B14F-4D97-AF65-F5344CB8AC3E}">
        <p14:creationId xmlns:p14="http://schemas.microsoft.com/office/powerpoint/2010/main" val="33142783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1980049" y="575472"/>
            <a:ext cx="8224703" cy="541235"/>
          </a:xfrm>
        </p:spPr>
        <p:txBody>
          <a:bodyPr>
            <a:spAutoFit/>
          </a:bodyPr>
          <a:lstStyle/>
          <a:p>
            <a:pPr eaLnBrk="1" hangingPunct="1"/>
            <a:r>
              <a:rPr lang="pl-PL" altLang="pl-PL" sz="2903" b="1" dirty="0">
                <a:latin typeface="Arial" panose="020B0604020202020204" pitchFamily="34" charset="0"/>
                <a:cs typeface="Arial" panose="020B0604020202020204" pitchFamily="34" charset="0"/>
              </a:rPr>
              <a:t>Cechy postępowania inkwizycyjnego</a:t>
            </a:r>
          </a:p>
        </p:txBody>
      </p:sp>
      <p:sp>
        <p:nvSpPr>
          <p:cNvPr id="74755" name="Symbol zastępczy tekstu 2"/>
          <p:cNvSpPr txBox="1">
            <a:spLocks noGrp="1"/>
          </p:cNvSpPr>
          <p:nvPr>
            <p:ph type="body" idx="4294967295"/>
          </p:nvPr>
        </p:nvSpPr>
        <p:spPr>
          <a:xfrm>
            <a:off x="559559" y="1600009"/>
            <a:ext cx="9645194" cy="4563875"/>
          </a:xfrm>
        </p:spPr>
        <p:txBody>
          <a:bodyPr wrap="square">
            <a:spAutoFit/>
          </a:bodyPr>
          <a:lstStyle/>
          <a:p>
            <a:pPr indent="-288036" eaLnBrk="1" hangingPunct="1"/>
            <a:r>
              <a:rPr altLang="pl-PL" dirty="0" smtClean="0">
                <a:latin typeface="Arial" panose="020B0604020202020204" pitchFamily="34" charset="0"/>
                <a:cs typeface="Arial" panose="020B0604020202020204" pitchFamily="34" charset="0"/>
              </a:rPr>
              <a:t>- </a:t>
            </a:r>
            <a:r>
              <a:rPr altLang="pl-PL" b="1" dirty="0" smtClean="0">
                <a:latin typeface="Arial" panose="020B0604020202020204" pitchFamily="34" charset="0"/>
                <a:cs typeface="Arial" panose="020B0604020202020204" pitchFamily="34" charset="0"/>
              </a:rPr>
              <a:t>zasada oficjalności</a:t>
            </a:r>
            <a:r>
              <a:rPr altLang="pl-PL" dirty="0" smtClean="0">
                <a:latin typeface="Arial" panose="020B0604020202020204" pitchFamily="34" charset="0"/>
                <a:cs typeface="Arial" panose="020B0604020202020204" pitchFamily="34" charset="0"/>
              </a:rPr>
              <a:t> przeważa nad zasadą dyspozytywności (rozporządzalności)</a:t>
            </a:r>
          </a:p>
          <a:p>
            <a:pPr marL="478803" indent="-457200" eaLnBrk="1" hangingPunct="1">
              <a:buFontTx/>
              <a:buChar char="-"/>
            </a:pPr>
            <a:r>
              <a:rPr altLang="pl-PL" b="1" dirty="0" smtClean="0">
                <a:latin typeface="Arial" panose="020B0604020202020204" pitchFamily="34" charset="0"/>
                <a:cs typeface="Arial" panose="020B0604020202020204" pitchFamily="34" charset="0"/>
              </a:rPr>
              <a:t>zasada pisemności</a:t>
            </a:r>
            <a:endParaRPr altLang="pl-PL" dirty="0" smtClean="0">
              <a:latin typeface="Arial" panose="020B0604020202020204" pitchFamily="34" charset="0"/>
              <a:cs typeface="Arial" panose="020B0604020202020204" pitchFamily="34" charset="0"/>
            </a:endParaRPr>
          </a:p>
          <a:p>
            <a:pPr marL="478803" indent="-457200" eaLnBrk="1" hangingPunct="1">
              <a:buFontTx/>
              <a:buChar char="-"/>
            </a:pPr>
            <a:r>
              <a:rPr lang="pl-PL" altLang="pl-PL" b="1" dirty="0">
                <a:latin typeface="Arial" panose="020B0604020202020204" pitchFamily="34" charset="0"/>
                <a:cs typeface="Arial" panose="020B0604020202020204" pitchFamily="34" charset="0"/>
              </a:rPr>
              <a:t>z</a:t>
            </a:r>
            <a:r>
              <a:rPr lang="pl-PL" altLang="pl-PL" b="1" dirty="0" smtClean="0">
                <a:latin typeface="Arial" panose="020B0604020202020204" pitchFamily="34" charset="0"/>
                <a:cs typeface="Arial" panose="020B0604020202020204" pitchFamily="34" charset="0"/>
              </a:rPr>
              <a:t>asada jawności wewnętrznej</a:t>
            </a:r>
            <a:endParaRPr altLang="pl-PL" b="1" dirty="0" smtClean="0">
              <a:latin typeface="Arial" panose="020B0604020202020204" pitchFamily="34" charset="0"/>
              <a:cs typeface="Arial" panose="020B0604020202020204" pitchFamily="34" charset="0"/>
            </a:endParaRPr>
          </a:p>
          <a:p>
            <a:pPr indent="-288036" eaLnBrk="1" hangingPunct="1"/>
            <a:r>
              <a:rPr altLang="pl-PL" dirty="0" smtClean="0">
                <a:latin typeface="Arial" panose="020B0604020202020204" pitchFamily="34" charset="0"/>
                <a:cs typeface="Arial" panose="020B0604020202020204" pitchFamily="34" charset="0"/>
              </a:rPr>
              <a:t>- możliwość wszczęcia postępowania z urzędu</a:t>
            </a:r>
          </a:p>
          <a:p>
            <a:pPr indent="-288036" eaLnBrk="1" hangingPunct="1"/>
            <a:r>
              <a:rPr altLang="pl-PL" dirty="0" smtClean="0">
                <a:latin typeface="Arial" panose="020B0604020202020204" pitchFamily="34" charset="0"/>
                <a:cs typeface="Arial" panose="020B0604020202020204" pitchFamily="34" charset="0"/>
              </a:rPr>
              <a:t>- </a:t>
            </a:r>
            <a:r>
              <a:rPr altLang="pl-PL" b="1" dirty="0" smtClean="0">
                <a:latin typeface="Arial" panose="020B0604020202020204" pitchFamily="34" charset="0"/>
                <a:cs typeface="Arial" panose="020B0604020202020204" pitchFamily="34" charset="0"/>
              </a:rPr>
              <a:t>obowiązkowa aktywność</a:t>
            </a:r>
            <a:r>
              <a:rPr altLang="pl-PL" dirty="0" smtClean="0">
                <a:latin typeface="Arial" panose="020B0604020202020204" pitchFamily="34" charset="0"/>
                <a:cs typeface="Arial" panose="020B0604020202020204" pitchFamily="34" charset="0"/>
              </a:rPr>
              <a:t> organu w postępowaniu dowodowym</a:t>
            </a:r>
          </a:p>
          <a:p>
            <a:pPr indent="-288036" eaLnBrk="1" hangingPunct="1"/>
            <a:r>
              <a:rPr altLang="pl-PL" dirty="0" smtClean="0">
                <a:latin typeface="Arial" panose="020B0604020202020204" pitchFamily="34" charset="0"/>
                <a:cs typeface="Arial" panose="020B0604020202020204" pitchFamily="34" charset="0"/>
              </a:rPr>
              <a:t>- organ jest aktywny w trakcie całego postępowanie (</a:t>
            </a:r>
            <a:r>
              <a:rPr altLang="pl-PL" b="1" dirty="0" smtClean="0">
                <a:latin typeface="Arial" panose="020B0604020202020204" pitchFamily="34" charset="0"/>
                <a:cs typeface="Arial" panose="020B0604020202020204" pitchFamily="34" charset="0"/>
              </a:rPr>
              <a:t>inaczej niż sąd</a:t>
            </a:r>
            <a:r>
              <a:rPr altLang="pl-PL" dirty="0" smtClean="0">
                <a:latin typeface="Arial" panose="020B0604020202020204" pitchFamily="34" charset="0"/>
                <a:cs typeface="Arial" panose="020B0604020202020204" pitchFamily="34" charset="0"/>
              </a:rPr>
              <a:t>, który 'obserwuje' jedynie spór stron) !</a:t>
            </a:r>
          </a:p>
        </p:txBody>
      </p:sp>
      <p:pic>
        <p:nvPicPr>
          <p:cNvPr id="74756"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14285" y="1600009"/>
            <a:ext cx="2237995" cy="22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3958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ytuł 1"/>
          <p:cNvSpPr txBox="1">
            <a:spLocks noGrp="1"/>
          </p:cNvSpPr>
          <p:nvPr>
            <p:ph type="title" idx="4294967295"/>
          </p:nvPr>
        </p:nvSpPr>
        <p:spPr/>
        <p:txBody>
          <a:bodyPr/>
          <a:lstStyle/>
          <a:p>
            <a:pPr eaLnBrk="1" hangingPunct="1"/>
            <a:r>
              <a:rPr lang="pl-PL" altLang="pl-PL" sz="2903" b="1" dirty="0" smtClean="0">
                <a:latin typeface="Arial" panose="020B0604020202020204" pitchFamily="34" charset="0"/>
                <a:cs typeface="Arial" panose="020B0604020202020204" pitchFamily="34" charset="0"/>
              </a:rPr>
              <a:t>Zasada </a:t>
            </a:r>
            <a:r>
              <a:rPr lang="pl-PL" altLang="pl-PL" sz="2903" b="1" dirty="0">
                <a:latin typeface="Arial" panose="020B0604020202020204" pitchFamily="34" charset="0"/>
                <a:cs typeface="Arial" panose="020B0604020202020204" pitchFamily="34" charset="0"/>
              </a:rPr>
              <a:t>pisemności</a:t>
            </a:r>
          </a:p>
        </p:txBody>
      </p:sp>
      <p:sp>
        <p:nvSpPr>
          <p:cNvPr id="96259" name="Symbol zastępczy tekstu 2"/>
          <p:cNvSpPr txBox="1">
            <a:spLocks noGrp="1"/>
          </p:cNvSpPr>
          <p:nvPr>
            <p:ph type="body" idx="4294967295"/>
          </p:nvPr>
        </p:nvSpPr>
        <p:spPr>
          <a:xfrm>
            <a:off x="371119" y="1582325"/>
            <a:ext cx="11447841" cy="5146022"/>
          </a:xfrm>
        </p:spPr>
        <p:txBody>
          <a:bodyPr/>
          <a:lstStyle/>
          <a:p>
            <a:pPr eaLnBrk="1" hangingPunct="1"/>
            <a:r>
              <a:rPr lang="pl-PL" altLang="pl-PL" sz="2200" b="1" dirty="0" smtClean="0">
                <a:latin typeface="Arial" panose="020B0604020202020204" pitchFamily="34" charset="0"/>
                <a:cs typeface="Arial" panose="020B0604020202020204" pitchFamily="34" charset="0"/>
              </a:rPr>
              <a:t>Art. 14.</a:t>
            </a:r>
          </a:p>
          <a:p>
            <a:pPr eaLnBrk="1" hangingPunct="1"/>
            <a:r>
              <a:rPr lang="pl-PL" altLang="pl-PL" sz="2200" dirty="0">
                <a:latin typeface="Arial" panose="020B0604020202020204" pitchFamily="34" charset="0"/>
                <a:cs typeface="Arial" panose="020B0604020202020204" pitchFamily="34" charset="0"/>
              </a:rPr>
              <a:t>§  1.  Sprawy należy załatwiać w formie pisemnej lub w formie dokumentu elektronicznego w rozumieniu przepisów ustawy z dnia 17 lutego 2005 r. o informatyzacji działalności podmiotów realizujących zadania publiczne (Dz. U. z 2017 r. poz. 570), doręczanego środkami komunikacji elektronicznej.</a:t>
            </a:r>
          </a:p>
          <a:p>
            <a:pPr eaLnBrk="1" hangingPunct="1"/>
            <a:r>
              <a:rPr lang="pl-PL" altLang="pl-PL" sz="2200" dirty="0">
                <a:latin typeface="Arial" panose="020B0604020202020204" pitchFamily="34" charset="0"/>
                <a:cs typeface="Arial" panose="020B0604020202020204" pitchFamily="34" charset="0"/>
              </a:rPr>
              <a:t>§  2. Sprawy mogą być załatwiane ustnie, telefonicznie, za pomocą środków komunikacji elektronicznej w rozumieniu art. 2 pkt 5 ustawy z dnia 18 lipca 2002 r. o świadczeniu usług drogą elektroniczną (Dz. U. z 2017 r. poz. 1219 oraz z 2018 r. poz. 650) lub za pomocą innych środków łączności, gdy przemawia za tym interes strony, a przepis prawny nie stoi temu na przeszkodzie. Treść oraz istotne motywy takiego załatwienia powinny być utrwalone w aktach w formie protokołu lub podpisanej przez stronę adnotacji.</a:t>
            </a:r>
            <a:endParaRPr lang="de-DE" altLang="pl-P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78786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ytuł 1"/>
          <p:cNvSpPr txBox="1">
            <a:spLocks noGrp="1"/>
          </p:cNvSpPr>
          <p:nvPr>
            <p:ph type="title" idx="4294967295"/>
          </p:nvPr>
        </p:nvSpPr>
        <p:spPr>
          <a:xfrm>
            <a:off x="608640" y="0"/>
            <a:ext cx="10972799" cy="1144921"/>
          </a:xfrm>
        </p:spPr>
        <p:txBody>
          <a:bodyPr/>
          <a:lstStyle/>
          <a:p>
            <a:pPr eaLnBrk="1" hangingPunct="1"/>
            <a:r>
              <a:rPr lang="pl-PL" altLang="pl-PL" sz="2903" b="1" dirty="0" smtClean="0">
                <a:latin typeface="Arial" panose="020B0604020202020204" pitchFamily="34" charset="0"/>
                <a:cs typeface="Arial" panose="020B0604020202020204" pitchFamily="34" charset="0"/>
              </a:rPr>
              <a:t>Zasada </a:t>
            </a:r>
            <a:r>
              <a:rPr lang="pl-PL" altLang="pl-PL" sz="2903" b="1" dirty="0">
                <a:latin typeface="Arial" panose="020B0604020202020204" pitchFamily="34" charset="0"/>
                <a:cs typeface="Arial" panose="020B0604020202020204" pitchFamily="34" charset="0"/>
              </a:rPr>
              <a:t>pisemności</a:t>
            </a:r>
          </a:p>
        </p:txBody>
      </p:sp>
      <p:sp>
        <p:nvSpPr>
          <p:cNvPr id="96259" name="Symbol zastępczy tekstu 2"/>
          <p:cNvSpPr txBox="1">
            <a:spLocks noGrp="1"/>
          </p:cNvSpPr>
          <p:nvPr>
            <p:ph type="body" idx="4294967295"/>
          </p:nvPr>
        </p:nvSpPr>
        <p:spPr>
          <a:xfrm>
            <a:off x="354842" y="1144921"/>
            <a:ext cx="11627891" cy="5406004"/>
          </a:xfrm>
        </p:spPr>
        <p:txBody>
          <a:bodyPr/>
          <a:lstStyle/>
          <a:p>
            <a:pPr algn="just" eaLnBrk="1" hangingPunct="1"/>
            <a:r>
              <a:rPr lang="pl-PL" altLang="pl-PL" sz="1800" dirty="0" smtClean="0">
                <a:latin typeface="Times New Roman" panose="02020603050405020304" pitchFamily="18" charset="0"/>
                <a:cs typeface="Arial" panose="020B0604020202020204" pitchFamily="34" charset="0"/>
              </a:rPr>
              <a:t>„Przez </a:t>
            </a:r>
            <a:r>
              <a:rPr lang="pl-PL" altLang="pl-PL" sz="1800" dirty="0">
                <a:latin typeface="Times New Roman" panose="02020603050405020304" pitchFamily="18" charset="0"/>
                <a:cs typeface="Arial" panose="020B0604020202020204" pitchFamily="34" charset="0"/>
              </a:rPr>
              <a:t>pismo należy rozumieć system umownych znaków, za pomocą których jest możliwe utrwalenie </a:t>
            </a:r>
            <a:r>
              <a:rPr lang="pl-PL" altLang="pl-PL" sz="1800" dirty="0" smtClean="0">
                <a:latin typeface="Times New Roman" panose="02020603050405020304" pitchFamily="18" charset="0"/>
                <a:cs typeface="Arial" panose="020B0604020202020204" pitchFamily="34" charset="0"/>
              </a:rPr>
              <a:t>myśli </a:t>
            </a:r>
          </a:p>
          <a:p>
            <a:pPr algn="just" eaLnBrk="1" hangingPunct="1"/>
            <a:r>
              <a:rPr lang="pl-PL" altLang="pl-PL" sz="1800" dirty="0" smtClean="0">
                <a:latin typeface="Times New Roman" panose="02020603050405020304" pitchFamily="18" charset="0"/>
                <a:cs typeface="Arial" panose="020B0604020202020204" pitchFamily="34" charset="0"/>
              </a:rPr>
              <a:t>wyrażonych </a:t>
            </a:r>
            <a:r>
              <a:rPr lang="pl-PL" altLang="pl-PL" sz="1800" dirty="0">
                <a:latin typeface="Times New Roman" panose="02020603050405020304" pitchFamily="18" charset="0"/>
                <a:cs typeface="Arial" panose="020B0604020202020204" pitchFamily="34" charset="0"/>
              </a:rPr>
              <a:t>w konkretnym języku. Zwrot „w formie pisemnej” oznacza, że opis czynności składających się na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załatwienie </a:t>
            </a:r>
            <a:r>
              <a:rPr lang="pl-PL" altLang="pl-PL" sz="1800" dirty="0">
                <a:latin typeface="Times New Roman" panose="02020603050405020304" pitchFamily="18" charset="0"/>
                <a:cs typeface="Arial" panose="020B0604020202020204" pitchFamily="34" charset="0"/>
              </a:rPr>
              <a:t>sprawy jest utrwalany w postaci tych znaków. Znaki te są zwykle umieszczane na papierze ze względu na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łatwość </a:t>
            </a:r>
            <a:r>
              <a:rPr lang="pl-PL" altLang="pl-PL" sz="1800" dirty="0">
                <a:latin typeface="Times New Roman" panose="02020603050405020304" pitchFamily="18" charset="0"/>
                <a:cs typeface="Arial" panose="020B0604020202020204" pitchFamily="34" charset="0"/>
              </a:rPr>
              <a:t>zapisu oraz na stosunkowo niewielką objętość dokumentów papierowych w porównaniu z dokumentami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sporządzonymi </a:t>
            </a:r>
            <a:r>
              <a:rPr lang="pl-PL" altLang="pl-PL" sz="1800" dirty="0">
                <a:latin typeface="Times New Roman" panose="02020603050405020304" pitchFamily="18" charset="0"/>
                <a:cs typeface="Arial" panose="020B0604020202020204" pitchFamily="34" charset="0"/>
              </a:rPr>
              <a:t>na przykład na kamiennych lub glinianych </a:t>
            </a:r>
            <a:r>
              <a:rPr lang="pl-PL" altLang="pl-PL" sz="1800" dirty="0" smtClean="0">
                <a:latin typeface="Times New Roman" panose="02020603050405020304" pitchFamily="18" charset="0"/>
                <a:cs typeface="Arial" panose="020B0604020202020204" pitchFamily="34" charset="0"/>
              </a:rPr>
              <a:t>tabliczkach. Dokument </a:t>
            </a:r>
            <a:r>
              <a:rPr lang="pl-PL" altLang="pl-PL" sz="1800" dirty="0">
                <a:latin typeface="Times New Roman" panose="02020603050405020304" pitchFamily="18" charset="0"/>
                <a:cs typeface="Arial" panose="020B0604020202020204" pitchFamily="34" charset="0"/>
              </a:rPr>
              <a:t>elektroniczny również zawiera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pismo</a:t>
            </a:r>
            <a:r>
              <a:rPr lang="pl-PL" altLang="pl-PL" sz="1800" dirty="0">
                <a:latin typeface="Times New Roman" panose="02020603050405020304" pitchFamily="18" charset="0"/>
                <a:cs typeface="Arial" panose="020B0604020202020204" pitchFamily="34" charset="0"/>
              </a:rPr>
              <a:t>, z tym zastrzeżeniem, że do odczytania treści dokumentu elektronicznego konieczne jest użycie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odpowiedniego </a:t>
            </a:r>
            <a:r>
              <a:rPr lang="pl-PL" altLang="pl-PL" sz="1800" dirty="0">
                <a:latin typeface="Times New Roman" panose="02020603050405020304" pitchFamily="18" charset="0"/>
                <a:cs typeface="Arial" panose="020B0604020202020204" pitchFamily="34" charset="0"/>
              </a:rPr>
              <a:t>czytnika</a:t>
            </a:r>
            <a:r>
              <a:rPr lang="pl-PL" altLang="pl-PL" sz="1800" dirty="0" smtClean="0">
                <a:latin typeface="Times New Roman" panose="02020603050405020304" pitchFamily="18" charset="0"/>
                <a:cs typeface="Arial" panose="020B0604020202020204" pitchFamily="34" charset="0"/>
              </a:rPr>
              <a:t>. (…)</a:t>
            </a:r>
          </a:p>
          <a:p>
            <a:pPr algn="just" eaLnBrk="1" hangingPunct="1"/>
            <a:r>
              <a:rPr lang="pl-PL" altLang="pl-PL" sz="1800" dirty="0">
                <a:latin typeface="Times New Roman" panose="02020603050405020304" pitchFamily="18" charset="0"/>
                <a:cs typeface="Arial" panose="020B0604020202020204" pitchFamily="34" charset="0"/>
              </a:rPr>
              <a:t>Pisemna forma załatwiania spraw oznacza, że, po pierwsze, wszelkie czynności procesowe powinny </a:t>
            </a:r>
            <a:r>
              <a:rPr lang="pl-PL" altLang="pl-PL" sz="1800" dirty="0" smtClean="0">
                <a:latin typeface="Times New Roman" panose="02020603050405020304" pitchFamily="18" charset="0"/>
                <a:cs typeface="Arial" panose="020B0604020202020204" pitchFamily="34" charset="0"/>
              </a:rPr>
              <a:t>być </a:t>
            </a:r>
          </a:p>
          <a:p>
            <a:pPr algn="just" eaLnBrk="1" hangingPunct="1"/>
            <a:r>
              <a:rPr lang="pl-PL" altLang="pl-PL" sz="1800" dirty="0" smtClean="0">
                <a:latin typeface="Times New Roman" panose="02020603050405020304" pitchFamily="18" charset="0"/>
                <a:cs typeface="Arial" panose="020B0604020202020204" pitchFamily="34" charset="0"/>
              </a:rPr>
              <a:t>dokonywane </a:t>
            </a:r>
            <a:r>
              <a:rPr lang="pl-PL" altLang="pl-PL" sz="1800" dirty="0">
                <a:latin typeface="Times New Roman" panose="02020603050405020304" pitchFamily="18" charset="0"/>
                <a:cs typeface="Arial" panose="020B0604020202020204" pitchFamily="34" charset="0"/>
              </a:rPr>
              <a:t>w formie pisemnej lub w formie dokumentu elektronicznego albo ich przebieg powinien być utrwalony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na </a:t>
            </a:r>
            <a:r>
              <a:rPr lang="pl-PL" altLang="pl-PL" sz="1800" dirty="0">
                <a:latin typeface="Times New Roman" panose="02020603050405020304" pitchFamily="18" charset="0"/>
                <a:cs typeface="Arial" panose="020B0604020202020204" pitchFamily="34" charset="0"/>
              </a:rPr>
              <a:t>piśmie lub w formie dokumentu elektronicznego w przypadku dokonania ich ustnie, oraz po drugie, że </a:t>
            </a:r>
            <a:r>
              <a:rPr lang="pl-PL" altLang="pl-PL" sz="1800" dirty="0" smtClean="0">
                <a:latin typeface="Times New Roman" panose="02020603050405020304" pitchFamily="18" charset="0"/>
                <a:cs typeface="Arial" panose="020B0604020202020204" pitchFamily="34" charset="0"/>
              </a:rPr>
              <a:t>decyzje </a:t>
            </a:r>
          </a:p>
          <a:p>
            <a:pPr algn="just" eaLnBrk="1" hangingPunct="1"/>
            <a:r>
              <a:rPr lang="pl-PL" altLang="pl-PL" sz="1800" dirty="0" smtClean="0">
                <a:latin typeface="Times New Roman" panose="02020603050405020304" pitchFamily="18" charset="0"/>
                <a:cs typeface="Arial" panose="020B0604020202020204" pitchFamily="34" charset="0"/>
              </a:rPr>
              <a:t>administracyjne </a:t>
            </a:r>
            <a:r>
              <a:rPr lang="pl-PL" altLang="pl-PL" sz="1800" dirty="0">
                <a:latin typeface="Times New Roman" panose="02020603050405020304" pitchFamily="18" charset="0"/>
                <a:cs typeface="Arial" panose="020B0604020202020204" pitchFamily="34" charset="0"/>
              </a:rPr>
              <a:t>powinny być z zasady wydawane na piśmie lub w formie dokumentu elektronicznego, a nie ustnie. Sposoby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utrwalania </a:t>
            </a:r>
            <a:r>
              <a:rPr lang="pl-PL" altLang="pl-PL" sz="1800" dirty="0">
                <a:latin typeface="Times New Roman" panose="02020603050405020304" pitchFamily="18" charset="0"/>
                <a:cs typeface="Arial" panose="020B0604020202020204" pitchFamily="34" charset="0"/>
              </a:rPr>
              <a:t>na piśmie czynności procesowych są dwojakie – podstawową formą dokumentowania czynności procesowych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jest </a:t>
            </a:r>
            <a:r>
              <a:rPr lang="pl-PL" altLang="pl-PL" sz="1800" dirty="0">
                <a:latin typeface="Times New Roman" panose="02020603050405020304" pitchFamily="18" charset="0"/>
                <a:cs typeface="Arial" panose="020B0604020202020204" pitchFamily="34" charset="0"/>
              </a:rPr>
              <a:t>protokół (w sprawie zasad sporządzania protokołów zob. art. 67 i n.), a pomocniczą – adnotacja (art. 72</a:t>
            </a:r>
            <a:r>
              <a:rPr lang="pl-PL" altLang="pl-PL" sz="1800" dirty="0" smtClean="0">
                <a:latin typeface="Times New Roman" panose="02020603050405020304" pitchFamily="18" charset="0"/>
                <a:cs typeface="Arial" panose="020B0604020202020204" pitchFamily="34" charset="0"/>
              </a:rPr>
              <a:t>)”</a:t>
            </a:r>
          </a:p>
          <a:p>
            <a:pPr algn="r" eaLnBrk="1" hangingPunct="1"/>
            <a:endParaRPr lang="pl-PL" altLang="pl-PL" sz="1400" b="1" dirty="0" smtClean="0">
              <a:latin typeface="Times New Roman" panose="02020603050405020304" pitchFamily="18" charset="0"/>
              <a:cs typeface="Arial" panose="020B0604020202020204" pitchFamily="34" charset="0"/>
            </a:endParaRPr>
          </a:p>
          <a:p>
            <a:pPr algn="r" eaLnBrk="1" hangingPunct="1"/>
            <a:r>
              <a:rPr lang="pl-PL" altLang="pl-PL" sz="1400" b="1" dirty="0" smtClean="0">
                <a:latin typeface="Times New Roman" panose="02020603050405020304" pitchFamily="18" charset="0"/>
                <a:cs typeface="Arial" panose="020B0604020202020204" pitchFamily="34" charset="0"/>
              </a:rPr>
              <a:t>P. Przybysz, </a:t>
            </a:r>
            <a:r>
              <a:rPr lang="pl-PL" altLang="pl-PL" sz="1400" b="1" i="1" dirty="0" smtClean="0">
                <a:latin typeface="Times New Roman" panose="02020603050405020304" pitchFamily="18" charset="0"/>
                <a:cs typeface="Arial" panose="020B0604020202020204" pitchFamily="34" charset="0"/>
              </a:rPr>
              <a:t>Komentarz do art. 14 Kodeksu postępowania administracyjnego</a:t>
            </a:r>
            <a:r>
              <a:rPr lang="pl-PL" altLang="pl-PL" sz="1400" b="1" dirty="0" smtClean="0">
                <a:latin typeface="Times New Roman" panose="02020603050405020304" pitchFamily="18" charset="0"/>
                <a:cs typeface="Arial" panose="020B0604020202020204" pitchFamily="34" charset="0"/>
              </a:rPr>
              <a:t>,  Lex.</a:t>
            </a:r>
            <a:endParaRPr lang="de-DE" altLang="pl-PL" sz="14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39425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Symbol zastępczy tekstu 2"/>
          <p:cNvSpPr txBox="1">
            <a:spLocks noGrp="1"/>
          </p:cNvSpPr>
          <p:nvPr>
            <p:ph type="body" idx="4294967295"/>
          </p:nvPr>
        </p:nvSpPr>
        <p:spPr>
          <a:xfrm>
            <a:off x="354842" y="1144921"/>
            <a:ext cx="11627891" cy="5406004"/>
          </a:xfrm>
        </p:spPr>
        <p:txBody>
          <a:bodyPr/>
          <a:lstStyle/>
          <a:p>
            <a:pPr algn="just" eaLnBrk="1" hangingPunct="1"/>
            <a:r>
              <a:rPr lang="pl-PL" altLang="pl-PL" sz="1800" dirty="0">
                <a:latin typeface="Times New Roman" panose="02020603050405020304" pitchFamily="18" charset="0"/>
                <a:cs typeface="Arial" panose="020B0604020202020204" pitchFamily="34" charset="0"/>
              </a:rPr>
              <a:t>„Czynności procesowe podejmowane w postępowaniu administracyjnym wymagają odpowiedniego utrwalenia. </a:t>
            </a:r>
            <a:r>
              <a:rPr lang="pl-PL" altLang="pl-PL" sz="1800" dirty="0" smtClean="0">
                <a:latin typeface="Times New Roman" panose="02020603050405020304" pitchFamily="18" charset="0"/>
                <a:cs typeface="Arial" panose="020B0604020202020204" pitchFamily="34" charset="0"/>
              </a:rPr>
              <a:t>Prawo </a:t>
            </a:r>
          </a:p>
          <a:p>
            <a:pPr algn="just" eaLnBrk="1" hangingPunct="1"/>
            <a:r>
              <a:rPr lang="pl-PL" altLang="pl-PL" sz="1800" dirty="0" smtClean="0">
                <a:latin typeface="Times New Roman" panose="02020603050405020304" pitchFamily="18" charset="0"/>
                <a:cs typeface="Arial" panose="020B0604020202020204" pitchFamily="34" charset="0"/>
              </a:rPr>
              <a:t>procesowe </a:t>
            </a:r>
            <a:r>
              <a:rPr lang="pl-PL" altLang="pl-PL" sz="1800" dirty="0">
                <a:latin typeface="Times New Roman" panose="02020603050405020304" pitchFamily="18" charset="0"/>
                <a:cs typeface="Arial" panose="020B0604020202020204" pitchFamily="34" charset="0"/>
              </a:rPr>
              <a:t>zna dwie podstawowe zasady dotyczące formy czynności procesowych – zasadę ustności oraz zasadę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pisemności</a:t>
            </a:r>
            <a:r>
              <a:rPr lang="pl-PL" altLang="pl-PL" sz="1800" dirty="0">
                <a:latin typeface="Times New Roman" panose="02020603050405020304" pitchFamily="18" charset="0"/>
                <a:cs typeface="Arial" panose="020B0604020202020204" pitchFamily="34" charset="0"/>
              </a:rPr>
              <a:t>, z których każda ma zarówno pozytywne, jak i negatywne aspekty. Zasada ustności jest związana z zasadą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ekonomii </a:t>
            </a:r>
            <a:r>
              <a:rPr lang="pl-PL" altLang="pl-PL" sz="1800" dirty="0">
                <a:latin typeface="Times New Roman" panose="02020603050405020304" pitchFamily="18" charset="0"/>
                <a:cs typeface="Arial" panose="020B0604020202020204" pitchFamily="34" charset="0"/>
              </a:rPr>
              <a:t>postępowania poprzez łatwość i szybkość komunikowania, natomiast zasada pisemności zapewnia większą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precyzję </a:t>
            </a:r>
            <a:r>
              <a:rPr lang="pl-PL" altLang="pl-PL" sz="1800" dirty="0">
                <a:latin typeface="Times New Roman" panose="02020603050405020304" pitchFamily="18" charset="0"/>
                <a:cs typeface="Arial" panose="020B0604020202020204" pitchFamily="34" charset="0"/>
              </a:rPr>
              <a:t>utrwalenia treści czynności </a:t>
            </a:r>
            <a:r>
              <a:rPr lang="pl-PL" altLang="pl-PL" sz="1800" dirty="0" smtClean="0">
                <a:latin typeface="Times New Roman" panose="02020603050405020304" pitchFamily="18" charset="0"/>
                <a:cs typeface="Arial" panose="020B0604020202020204" pitchFamily="34" charset="0"/>
              </a:rPr>
              <a:t>procesowych (…)</a:t>
            </a:r>
          </a:p>
          <a:p>
            <a:pPr algn="just" eaLnBrk="1" hangingPunct="1"/>
            <a:r>
              <a:rPr lang="pl-PL" altLang="pl-PL" sz="1800" dirty="0">
                <a:latin typeface="Times New Roman" panose="02020603050405020304" pitchFamily="18" charset="0"/>
                <a:cs typeface="Arial" panose="020B0604020202020204" pitchFamily="34" charset="0"/>
              </a:rPr>
              <a:t>Regulacja znajdująca się w art. 14 stanowi kompromis pomiędzy wyżej wskazanymi zasadami, przy czym </a:t>
            </a:r>
            <a:r>
              <a:rPr lang="pl-PL" altLang="pl-PL" sz="1800" dirty="0" smtClean="0">
                <a:latin typeface="Times New Roman" panose="02020603050405020304" pitchFamily="18" charset="0"/>
                <a:cs typeface="Arial" panose="020B0604020202020204" pitchFamily="34" charset="0"/>
              </a:rPr>
              <a:t>zasadą</a:t>
            </a:r>
          </a:p>
          <a:p>
            <a:pPr algn="just" eaLnBrk="1" hangingPunct="1"/>
            <a:r>
              <a:rPr lang="pl-PL" altLang="pl-PL" sz="1800" dirty="0" smtClean="0">
                <a:latin typeface="Times New Roman" panose="02020603050405020304" pitchFamily="18" charset="0"/>
                <a:cs typeface="Arial" panose="020B0604020202020204" pitchFamily="34" charset="0"/>
              </a:rPr>
              <a:t>dominującą </a:t>
            </a:r>
            <a:r>
              <a:rPr lang="pl-PL" altLang="pl-PL" sz="1800" dirty="0">
                <a:latin typeface="Times New Roman" panose="02020603050405020304" pitchFamily="18" charset="0"/>
                <a:cs typeface="Arial" panose="020B0604020202020204" pitchFamily="34" charset="0"/>
              </a:rPr>
              <a:t>jest zasada pisemności postępowania, która jest zaliczana do tzw. zasad techniczno-procesowych (choć jej rola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jest </a:t>
            </a:r>
            <a:r>
              <a:rPr lang="pl-PL" altLang="pl-PL" sz="1800" dirty="0">
                <a:latin typeface="Times New Roman" panose="02020603050405020304" pitchFamily="18" charset="0"/>
                <a:cs typeface="Arial" panose="020B0604020202020204" pitchFamily="34" charset="0"/>
              </a:rPr>
              <a:t>doniosła, gdyż pozwala osiągnąć wartość w postaci pewności obrotu prawnego). W drodze wyjątku sprawy mogą być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załatwiane </a:t>
            </a:r>
            <a:r>
              <a:rPr lang="pl-PL" altLang="pl-PL" sz="1800" dirty="0">
                <a:latin typeface="Times New Roman" panose="02020603050405020304" pitchFamily="18" charset="0"/>
                <a:cs typeface="Arial" panose="020B0604020202020204" pitchFamily="34" charset="0"/>
              </a:rPr>
              <a:t>ustnie. Jest to rozwiązanie najbardziej racjonalne, zapewniające realizację istotnych wartości procesowych </a:t>
            </a:r>
            <a:endParaRPr lang="pl-PL" altLang="pl-PL" sz="1800" dirty="0" smtClean="0">
              <a:latin typeface="Times New Roman" panose="02020603050405020304" pitchFamily="18" charset="0"/>
              <a:cs typeface="Arial" panose="020B0604020202020204" pitchFamily="34" charset="0"/>
            </a:endParaRPr>
          </a:p>
          <a:p>
            <a:pPr algn="just" eaLnBrk="1" hangingPunct="1"/>
            <a:r>
              <a:rPr lang="pl-PL" altLang="pl-PL" sz="1800" dirty="0" smtClean="0">
                <a:latin typeface="Times New Roman" panose="02020603050405020304" pitchFamily="18" charset="0"/>
                <a:cs typeface="Arial" panose="020B0604020202020204" pitchFamily="34" charset="0"/>
              </a:rPr>
              <a:t>wynikających </a:t>
            </a:r>
            <a:r>
              <a:rPr lang="pl-PL" altLang="pl-PL" sz="1800" dirty="0">
                <a:latin typeface="Times New Roman" panose="02020603050405020304" pitchFamily="18" charset="0"/>
                <a:cs typeface="Arial" panose="020B0604020202020204" pitchFamily="34" charset="0"/>
              </a:rPr>
              <a:t>z obu wyżej wymienionych zasad.”</a:t>
            </a:r>
            <a:endParaRPr lang="pl-PL" altLang="pl-PL" sz="1800" dirty="0" smtClean="0">
              <a:latin typeface="Times New Roman" panose="02020603050405020304" pitchFamily="18" charset="0"/>
              <a:cs typeface="Arial" panose="020B0604020202020204" pitchFamily="34" charset="0"/>
            </a:endParaRPr>
          </a:p>
          <a:p>
            <a:pPr algn="r" eaLnBrk="1" hangingPunct="1"/>
            <a:endParaRPr lang="pl-PL" altLang="pl-PL" sz="1400" b="1" dirty="0" smtClean="0">
              <a:latin typeface="Times New Roman" panose="02020603050405020304" pitchFamily="18" charset="0"/>
              <a:cs typeface="Arial" panose="020B0604020202020204" pitchFamily="34" charset="0"/>
            </a:endParaRPr>
          </a:p>
          <a:p>
            <a:pPr algn="r" eaLnBrk="1" hangingPunct="1"/>
            <a:r>
              <a:rPr lang="pl-PL" altLang="pl-PL" sz="1400" b="1" dirty="0" smtClean="0">
                <a:latin typeface="Times New Roman" panose="02020603050405020304" pitchFamily="18" charset="0"/>
                <a:cs typeface="Arial" panose="020B0604020202020204" pitchFamily="34" charset="0"/>
              </a:rPr>
              <a:t>H. </a:t>
            </a:r>
            <a:r>
              <a:rPr lang="pl-PL" altLang="pl-PL" sz="1400" b="1" dirty="0" err="1" smtClean="0">
                <a:latin typeface="Times New Roman" panose="02020603050405020304" pitchFamily="18" charset="0"/>
                <a:cs typeface="Arial" panose="020B0604020202020204" pitchFamily="34" charset="0"/>
              </a:rPr>
              <a:t>Knysiak-Molczyk</a:t>
            </a:r>
            <a:r>
              <a:rPr lang="pl-PL" altLang="pl-PL" sz="1400" b="1" dirty="0" smtClean="0">
                <a:latin typeface="Times New Roman" panose="02020603050405020304" pitchFamily="18" charset="0"/>
                <a:cs typeface="Arial" panose="020B0604020202020204" pitchFamily="34" charset="0"/>
              </a:rPr>
              <a:t>, </a:t>
            </a:r>
            <a:r>
              <a:rPr lang="pl-PL" altLang="pl-PL" sz="1400" b="1" i="1" dirty="0" smtClean="0">
                <a:latin typeface="Times New Roman" panose="02020603050405020304" pitchFamily="18" charset="0"/>
                <a:cs typeface="Arial" panose="020B0604020202020204" pitchFamily="34" charset="0"/>
              </a:rPr>
              <a:t>Komentarz do art. 14 Kodeksu postępowania administracyjnego</a:t>
            </a:r>
            <a:r>
              <a:rPr lang="pl-PL" altLang="pl-PL" sz="1400" b="1" dirty="0" smtClean="0">
                <a:latin typeface="Times New Roman" panose="02020603050405020304" pitchFamily="18" charset="0"/>
                <a:cs typeface="Arial" panose="020B0604020202020204" pitchFamily="34" charset="0"/>
              </a:rPr>
              <a:t>,  Lex.</a:t>
            </a:r>
            <a:endParaRPr lang="de-DE" altLang="pl-PL" sz="14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152537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4717" y="177422"/>
            <a:ext cx="11846256" cy="6555641"/>
          </a:xfrm>
          <a:prstGeom prst="rect">
            <a:avLst/>
          </a:prstGeom>
        </p:spPr>
        <p:txBody>
          <a:bodyPr wrap="square">
            <a:spAutoFit/>
          </a:bodyPr>
          <a:lstStyle/>
          <a:p>
            <a:r>
              <a:rPr lang="pl-PL" sz="2000" dirty="0" smtClean="0">
                <a:latin typeface="Times New Roman" panose="02020603050405020304" pitchFamily="18" charset="0"/>
                <a:cs typeface="Times New Roman" panose="02020603050405020304" pitchFamily="18" charset="0"/>
              </a:rPr>
              <a:t>„Specyfika </a:t>
            </a:r>
            <a:r>
              <a:rPr lang="pl-PL" sz="2000" dirty="0">
                <a:latin typeface="Times New Roman" panose="02020603050405020304" pitchFamily="18" charset="0"/>
                <a:cs typeface="Times New Roman" panose="02020603050405020304" pitchFamily="18" charset="0"/>
              </a:rPr>
              <a:t>postępowania administracyjnego, realizującego ideę procesu inkwizycyjnego, opartego na ciągu formalnych czynności organu administracji i braku, nie licząc sytuacji przeprowadzenia rozprawy administracyjnej, koncentracji materiału dowodowego w jednym czasie i miejscu, wymusza konieczność pisemnego utrwalenia w aktach sprawy, a następnie uzewnętrznienia ustaleń dokonanych w toku postępowania. Pisemny charakter postępowania administracyjnego koresponduje również z zasadą prawdy obiektywnej (art. </a:t>
            </a:r>
            <a:r>
              <a:rPr lang="pl-PL" sz="2000" dirty="0" smtClean="0">
                <a:latin typeface="Times New Roman" panose="02020603050405020304" pitchFamily="18" charset="0"/>
                <a:cs typeface="Times New Roman" panose="02020603050405020304" pitchFamily="18" charset="0"/>
              </a:rPr>
              <a:t>7 KPA</a:t>
            </a:r>
            <a:r>
              <a:rPr lang="pl-PL" sz="2000" dirty="0">
                <a:latin typeface="Times New Roman" panose="02020603050405020304" pitchFamily="18" charset="0"/>
                <a:cs typeface="Times New Roman" panose="02020603050405020304" pitchFamily="18" charset="0"/>
              </a:rPr>
              <a:t>). Pozwala bowiem ograniczyć ewentualne spory odnośnie do ustalonych w postępowaniu okoliczności faktycznych i prawnych</a:t>
            </a:r>
            <a:r>
              <a:rPr lang="pl-PL" sz="2000" dirty="0" smtClean="0">
                <a:latin typeface="Times New Roman" panose="02020603050405020304" pitchFamily="18" charset="0"/>
                <a:cs typeface="Times New Roman" panose="02020603050405020304" pitchFamily="18" charset="0"/>
              </a:rPr>
              <a:t>. (…)</a:t>
            </a:r>
            <a:endParaRPr lang="pl-PL" sz="2000"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Szereg czynności w postępowaniu administracyjnym, dokonywanych jeszcze przed fazą decyzyjną, a więc zarówno na etapie jego wszczęcia, jak i prowadzenia postępowania wyjaśniającego, wymaga bowiem formy pisemnej. Przy czym podstawową formą dokumentowania takich czynności jest protokół (art. 67 KPA), a uzupełniającą – adnotacja (art. 72 KPA). Również inne czynności podejmowane w toku postępowania wymagają formy pisemnej (np. sporządzenie ugody – art. 117 § 1 KPA). Wszystko to prowadzi do konstatacji, iż zasada pisemnego załatwiania spraw administracyjnych obejmuje ogół czynności dokonywanych przez organ i stronę postępowania administracyjnego na wszystkich jego </a:t>
            </a:r>
            <a:r>
              <a:rPr lang="pl-PL" sz="2000" dirty="0" smtClean="0">
                <a:latin typeface="Times New Roman" panose="02020603050405020304" pitchFamily="18" charset="0"/>
                <a:cs typeface="Times New Roman" panose="02020603050405020304" pitchFamily="18" charset="0"/>
              </a:rPr>
              <a:t>etapach (…)</a:t>
            </a:r>
            <a:endParaRPr lang="pl-PL" sz="2000" dirty="0">
              <a:latin typeface="Times New Roman" panose="02020603050405020304" pitchFamily="18" charset="0"/>
              <a:cs typeface="Times New Roman" panose="02020603050405020304" pitchFamily="18" charset="0"/>
            </a:endParaRPr>
          </a:p>
          <a:p>
            <a:r>
              <a:rPr lang="pl-PL" sz="2000" dirty="0" smtClean="0">
                <a:latin typeface="Times New Roman" panose="02020603050405020304" pitchFamily="18" charset="0"/>
                <a:cs typeface="Times New Roman" panose="02020603050405020304" pitchFamily="18" charset="0"/>
              </a:rPr>
              <a:t>pisemność </a:t>
            </a:r>
            <a:r>
              <a:rPr lang="pl-PL" sz="2000" dirty="0">
                <a:latin typeface="Times New Roman" panose="02020603050405020304" pitchFamily="18" charset="0"/>
                <a:cs typeface="Times New Roman" panose="02020603050405020304" pitchFamily="18" charset="0"/>
              </a:rPr>
              <a:t>załatwiania sprawy należy zatem rozumieć szeroko. Bez utrwalenia przebiegu i treści czynności postępowania nie byłaby bowiem możliwa kontrola instancyjna ani kontrola w trybie nadzoru. Sądowa kontrola legalności decyzji administracyjnych również wymaga zakładania akt sprawy, gdyż na ich podstawie można ocenić zgodność postępowania z </a:t>
            </a:r>
            <a:r>
              <a:rPr lang="pl-PL" sz="2000" dirty="0" smtClean="0">
                <a:latin typeface="Times New Roman" panose="02020603050405020304" pitchFamily="18" charset="0"/>
                <a:cs typeface="Times New Roman" panose="02020603050405020304" pitchFamily="18" charset="0"/>
              </a:rPr>
              <a:t>prawem”</a:t>
            </a:r>
          </a:p>
          <a:p>
            <a:endParaRPr lang="pl-PL" sz="2000" dirty="0" smtClean="0">
              <a:latin typeface="Times New Roman" panose="02020603050405020304" pitchFamily="18" charset="0"/>
              <a:cs typeface="Times New Roman" panose="02020603050405020304" pitchFamily="18" charset="0"/>
            </a:endParaRPr>
          </a:p>
          <a:p>
            <a:r>
              <a:rPr lang="pl-PL" sz="2000" b="1" dirty="0" smtClean="0">
                <a:latin typeface="Times New Roman" panose="02020603050405020304" pitchFamily="18" charset="0"/>
                <a:cs typeface="Times New Roman" panose="02020603050405020304" pitchFamily="18" charset="0"/>
              </a:rPr>
              <a:t>M. Wierzbowski, A. </a:t>
            </a:r>
            <a:r>
              <a:rPr lang="pl-PL" sz="2000" b="1" dirty="0">
                <a:latin typeface="Times New Roman" panose="02020603050405020304" pitchFamily="18" charset="0"/>
                <a:cs typeface="Times New Roman" panose="02020603050405020304" pitchFamily="18" charset="0"/>
              </a:rPr>
              <a:t>Wiktorowska (red.), </a:t>
            </a:r>
            <a:r>
              <a:rPr lang="pl-PL" sz="2000" b="1" i="1" dirty="0">
                <a:latin typeface="Times New Roman" panose="02020603050405020304" pitchFamily="18" charset="0"/>
                <a:cs typeface="Times New Roman" panose="02020603050405020304" pitchFamily="18" charset="0"/>
              </a:rPr>
              <a:t>Kodeks postępowania administracyjnego. </a:t>
            </a:r>
            <a:r>
              <a:rPr lang="pl-PL" sz="2000" b="1" i="1" dirty="0" smtClean="0">
                <a:latin typeface="Times New Roman" panose="02020603050405020304" pitchFamily="18" charset="0"/>
                <a:cs typeface="Times New Roman" panose="02020603050405020304" pitchFamily="18" charset="0"/>
              </a:rPr>
              <a:t>Komentarz</a:t>
            </a:r>
            <a:r>
              <a:rPr lang="pl-PL" sz="2000" b="1" dirty="0" smtClean="0">
                <a:latin typeface="Times New Roman" panose="02020603050405020304" pitchFamily="18" charset="0"/>
                <a:cs typeface="Times New Roman" panose="02020603050405020304" pitchFamily="18" charset="0"/>
              </a:rPr>
              <a:t>, Warszawa 2016.</a:t>
            </a: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6207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0126" y="873458"/>
            <a:ext cx="11846256" cy="5016758"/>
          </a:xfrm>
          <a:prstGeom prst="rect">
            <a:avLst/>
          </a:prstGeom>
        </p:spPr>
        <p:txBody>
          <a:bodyPr wrap="square">
            <a:spAutoFit/>
          </a:bodyPr>
          <a:lstStyle/>
          <a:p>
            <a:r>
              <a:rPr lang="pl-PL" sz="2000" dirty="0" smtClean="0">
                <a:latin typeface="Times New Roman" panose="02020603050405020304" pitchFamily="18" charset="0"/>
                <a:cs typeface="Times New Roman" panose="02020603050405020304" pitchFamily="18" charset="0"/>
              </a:rPr>
              <a:t>„…z zasady pisemności statuowanej w art. 14 k.p.a. dla organu wynika obowiązek załatwiania sprawy w formie pisemnej, przy czym nie odnosi się to tylko do czynności kończącej postępowanie, tj. do wydania decyzji, ale również do wszystkich istotnych czynności w toku załatwienia sprawy, jak komunikowania się organu ze stronami i stron z organem, przyjmowania oświadczeń i wyjaśnień stron, przesłuchiwania świadków (protokoły), oględziny (protokoły) itp. Wszystkie czynności, nawet dokonane tylko ustnie (wyjaśnienia stron, zeznania świadków, odebranie opinii biegłego, ustalenia istotnych dla rozstrzygnięcia okoliczności faktycznych itp.), muszą być utrwalone w protokole, a zatem w postaci pisemnej”</a:t>
            </a:r>
          </a:p>
          <a:p>
            <a:pPr algn="r"/>
            <a:r>
              <a:rPr lang="pl-PL" sz="2000" b="1" dirty="0" smtClean="0">
                <a:latin typeface="Times New Roman" panose="02020603050405020304" pitchFamily="18" charset="0"/>
                <a:cs typeface="Times New Roman" panose="02020603050405020304" pitchFamily="18" charset="0"/>
              </a:rPr>
              <a:t>Wyrok NSA z dnia 6 grudnia 2011 r., II GSK 1260/10</a:t>
            </a:r>
          </a:p>
          <a:p>
            <a:pPr algn="r"/>
            <a:endParaRPr lang="pl-PL" sz="2000" b="1" dirty="0" smtClean="0">
              <a:latin typeface="Times New Roman" panose="02020603050405020304" pitchFamily="18" charset="0"/>
              <a:cs typeface="Times New Roman" panose="02020603050405020304" pitchFamily="18" charset="0"/>
            </a:endParaRPr>
          </a:p>
          <a:p>
            <a:pPr algn="r"/>
            <a:endParaRPr lang="pl-PL" sz="2000" b="1" dirty="0">
              <a:latin typeface="Times New Roman" panose="02020603050405020304" pitchFamily="18" charset="0"/>
              <a:cs typeface="Times New Roman" panose="02020603050405020304" pitchFamily="18" charset="0"/>
            </a:endParaRPr>
          </a:p>
          <a:p>
            <a:pPr algn="r"/>
            <a:endParaRPr lang="pl-PL" sz="2000" b="1" dirty="0" smtClean="0">
              <a:latin typeface="Times New Roman" panose="02020603050405020304" pitchFamily="18" charset="0"/>
              <a:cs typeface="Times New Roman" panose="02020603050405020304" pitchFamily="18" charset="0"/>
            </a:endParaRPr>
          </a:p>
          <a:p>
            <a:r>
              <a:rPr lang="pl-PL" sz="2000" dirty="0" smtClean="0">
                <a:latin typeface="Times New Roman" panose="02020603050405020304" pitchFamily="18" charset="0"/>
                <a:cs typeface="Times New Roman" panose="02020603050405020304" pitchFamily="18" charset="0"/>
              </a:rPr>
              <a:t>„postępowanie w fazie decyzyjnej ma charakter pisemny i jeśli nawet funkcjonariusz organu wyraża jakiś pogląd w prowadzonej sprawie, to przybiera on oficjalne znaczenie, o ile wyrażony zostanie następnie na piśmie w jakiejkolwiek dopuszczalnej formie procesowej”</a:t>
            </a:r>
          </a:p>
          <a:p>
            <a:pPr algn="r"/>
            <a:r>
              <a:rPr lang="pl-PL" sz="2000" b="1" dirty="0" smtClean="0">
                <a:latin typeface="Times New Roman" panose="02020603050405020304" pitchFamily="18" charset="0"/>
                <a:cs typeface="Times New Roman" panose="02020603050405020304" pitchFamily="18" charset="0"/>
              </a:rPr>
              <a:t>Wyrok NSA z </a:t>
            </a:r>
            <a:r>
              <a:rPr lang="pl-PL" sz="2000" b="1" dirty="0">
                <a:latin typeface="Times New Roman" panose="02020603050405020304" pitchFamily="18" charset="0"/>
                <a:cs typeface="Times New Roman" panose="02020603050405020304" pitchFamily="18" charset="0"/>
              </a:rPr>
              <a:t>dnia 23 października 1998 r., IV SA 1672/96</a:t>
            </a:r>
          </a:p>
          <a:p>
            <a:pPr algn="r"/>
            <a:endParaRPr lang="pl-P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47630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4715" y="163773"/>
            <a:ext cx="11737075" cy="5847755"/>
          </a:xfrm>
          <a:prstGeom prst="rect">
            <a:avLst/>
          </a:prstGeom>
        </p:spPr>
        <p:txBody>
          <a:bodyPr wrap="square">
            <a:spAutoFit/>
          </a:bodyPr>
          <a:lstStyle/>
          <a:p>
            <a:r>
              <a:rPr lang="pl-PL" sz="2200" b="1" dirty="0">
                <a:latin typeface="Times New Roman" panose="02020603050405020304" pitchFamily="18" charset="0"/>
                <a:cs typeface="Times New Roman" panose="02020603050405020304" pitchFamily="18" charset="0"/>
              </a:rPr>
              <a:t>Art. </a:t>
            </a:r>
            <a:r>
              <a:rPr lang="pl-PL" sz="2200" b="1" dirty="0" smtClean="0">
                <a:latin typeface="Times New Roman" panose="02020603050405020304" pitchFamily="18" charset="0"/>
                <a:cs typeface="Times New Roman" panose="02020603050405020304" pitchFamily="18" charset="0"/>
              </a:rPr>
              <a:t>32. </a:t>
            </a:r>
            <a:r>
              <a:rPr lang="pl-PL" sz="2200" dirty="0" smtClean="0">
                <a:latin typeface="Times New Roman" panose="02020603050405020304" pitchFamily="18" charset="0"/>
                <a:cs typeface="Times New Roman" panose="02020603050405020304" pitchFamily="18" charset="0"/>
              </a:rPr>
              <a:t>Strona </a:t>
            </a:r>
            <a:r>
              <a:rPr lang="pl-PL" sz="2200" dirty="0">
                <a:latin typeface="Times New Roman" panose="02020603050405020304" pitchFamily="18" charset="0"/>
                <a:cs typeface="Times New Roman" panose="02020603050405020304" pitchFamily="18" charset="0"/>
              </a:rPr>
              <a:t>może działać przez </a:t>
            </a:r>
            <a:r>
              <a:rPr lang="pl-PL" sz="2200" dirty="0" smtClean="0">
                <a:latin typeface="Times New Roman" panose="02020603050405020304" pitchFamily="18" charset="0"/>
                <a:cs typeface="Times New Roman" panose="02020603050405020304" pitchFamily="18" charset="0"/>
              </a:rPr>
              <a:t>pełnomocnika, chyba </a:t>
            </a:r>
            <a:r>
              <a:rPr lang="pl-PL" sz="2200" dirty="0">
                <a:latin typeface="Times New Roman" panose="02020603050405020304" pitchFamily="18" charset="0"/>
                <a:cs typeface="Times New Roman" panose="02020603050405020304" pitchFamily="18" charset="0"/>
              </a:rPr>
              <a:t>że charakter czynności wymaga jej osobistego działania</a:t>
            </a:r>
            <a:r>
              <a:rPr lang="pl-PL" sz="2200" dirty="0" smtClean="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a:p>
            <a:endParaRPr lang="pl-PL" sz="2200" b="1" dirty="0" smtClean="0">
              <a:latin typeface="Times New Roman" panose="02020603050405020304" pitchFamily="18" charset="0"/>
              <a:cs typeface="Times New Roman" panose="02020603050405020304" pitchFamily="18" charset="0"/>
            </a:endParaRPr>
          </a:p>
          <a:p>
            <a:r>
              <a:rPr lang="pl-PL" sz="2200" b="1" dirty="0" smtClean="0">
                <a:latin typeface="Times New Roman" panose="02020603050405020304" pitchFamily="18" charset="0"/>
                <a:cs typeface="Times New Roman" panose="02020603050405020304" pitchFamily="18" charset="0"/>
              </a:rPr>
              <a:t>Art</a:t>
            </a:r>
            <a:r>
              <a:rPr lang="pl-PL" sz="2200" b="1" dirty="0">
                <a:latin typeface="Times New Roman" panose="02020603050405020304" pitchFamily="18" charset="0"/>
                <a:cs typeface="Times New Roman" panose="02020603050405020304" pitchFamily="18" charset="0"/>
              </a:rPr>
              <a:t>. </a:t>
            </a:r>
            <a:r>
              <a:rPr lang="pl-PL" sz="2200" b="1" dirty="0" smtClean="0">
                <a:latin typeface="Times New Roman" panose="02020603050405020304" pitchFamily="18" charset="0"/>
                <a:cs typeface="Times New Roman" panose="02020603050405020304" pitchFamily="18" charset="0"/>
              </a:rPr>
              <a:t>33. </a:t>
            </a:r>
          </a:p>
          <a:p>
            <a:r>
              <a:rPr lang="pl-PL" sz="2200" dirty="0" smtClean="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1. Pełnomocnikiem strony może być osoba fizyczna posiadająca zdolność do czynności prawnych.</a:t>
            </a:r>
          </a:p>
          <a:p>
            <a:r>
              <a:rPr lang="pl-PL" sz="2200" dirty="0" smtClean="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2. Pełnomocnictwo powinno być udzielone na piśmie, w formie dokumentu elektronicznego lub zgłoszone do protokołu.</a:t>
            </a:r>
          </a:p>
          <a:p>
            <a:r>
              <a:rPr lang="pl-PL" sz="2200" dirty="0" smtClean="0">
                <a:latin typeface="Times New Roman" panose="02020603050405020304" pitchFamily="18" charset="0"/>
                <a:cs typeface="Times New Roman" panose="02020603050405020304" pitchFamily="18" charset="0"/>
              </a:rPr>
              <a:t>(…)</a:t>
            </a:r>
          </a:p>
          <a:p>
            <a:r>
              <a:rPr lang="pl-PL" sz="2200" dirty="0" smtClean="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3. Pełnomocnik dołącza do akt oryginał lub urzędowo poświadczony odpis pełnomocnictwa. Adwokat, radca prawny, rzecznik patentowy, a także doradca podatkowy mogą sami uwierzytelnić odpis udzielonego im pełnomocnictwa oraz odpisy innych dokumentów wykazujących ich umocowanie. Organ administracji publicznej może w razie wątpliwości zażądać urzędowego poświadczenia podpisu strony</a:t>
            </a:r>
            <a:r>
              <a:rPr lang="pl-PL" sz="2200" dirty="0" smtClean="0">
                <a:latin typeface="Times New Roman" panose="02020603050405020304" pitchFamily="18" charset="0"/>
                <a:cs typeface="Times New Roman" panose="02020603050405020304" pitchFamily="18" charset="0"/>
              </a:rPr>
              <a:t>.</a:t>
            </a:r>
          </a:p>
          <a:p>
            <a:r>
              <a:rPr lang="pl-PL" sz="2200" dirty="0" smtClean="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a:p>
            <a:r>
              <a:rPr lang="pl-PL" sz="2200" dirty="0" smtClean="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4. W sprawach mniejszej wagi organ administracji publicznej może nie żądać pełnomocnictwa, jeśli pełnomocnikiem jest członek najbliższej rodziny lub domownik strony, a nie ma wątpliwości co do istnienia i zakresu upoważnienia do występowania w imieniu strony.</a:t>
            </a:r>
          </a:p>
        </p:txBody>
      </p:sp>
    </p:spTree>
    <p:extLst>
      <p:ext uri="{BB962C8B-B14F-4D97-AF65-F5344CB8AC3E}">
        <p14:creationId xmlns:p14="http://schemas.microsoft.com/office/powerpoint/2010/main" val="28851556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1981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a:t>Przepisy k.p.a. o doręczeniach</a:t>
            </a:r>
          </a:p>
        </p:txBody>
      </p:sp>
      <p:sp>
        <p:nvSpPr>
          <p:cNvPr id="60419" name="Rectangle 2"/>
          <p:cNvSpPr>
            <a:spLocks noGrp="1" noChangeArrowheads="1"/>
          </p:cNvSpPr>
          <p:nvPr>
            <p:ph type="body" idx="1"/>
          </p:nvPr>
        </p:nvSpPr>
        <p:spPr>
          <a:xfrm>
            <a:off x="1981200" y="1600201"/>
            <a:ext cx="8882418" cy="5122863"/>
          </a:xfrm>
        </p:spPr>
        <p:txBody>
          <a:bodyPr/>
          <a:lstStyle/>
          <a:p>
            <a:pPr marL="330200" indent="-330200" eaLnBrk="1" hangingPunct="1">
              <a:spcBef>
                <a:spcPts val="500"/>
              </a:spcBef>
              <a:buClr>
                <a:srgbClr val="CC3300"/>
              </a:buClr>
              <a:buFont typeface="Arial" panose="020B0604020202020204" pitchFamily="34" charset="0"/>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000" b="1" dirty="0">
                <a:solidFill>
                  <a:srgbClr val="CC3300"/>
                </a:solidFill>
              </a:rPr>
              <a:t>nie znajdują zastosowania do doręczeń między organami / urzędami </a:t>
            </a:r>
            <a:r>
              <a:rPr lang="pl-PL" altLang="pl-PL" sz="2000" b="1" dirty="0" smtClean="0">
                <a:solidFill>
                  <a:srgbClr val="CC3300"/>
                </a:solidFill>
              </a:rPr>
              <a:t>administracji publicznej!</a:t>
            </a:r>
            <a:endParaRPr lang="pl-PL" altLang="pl-PL" sz="2000" b="1" dirty="0">
              <a:solidFill>
                <a:srgbClr val="CC3300"/>
              </a:solidFill>
            </a:endParaRPr>
          </a:p>
          <a:p>
            <a:pPr marL="330200" indent="-330200" eaLnBrk="1" hangingPunct="1">
              <a:spcBef>
                <a:spcPts val="60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pl-PL" altLang="pl-PL" sz="2400" b="1" dirty="0"/>
          </a:p>
          <a:p>
            <a:pPr marL="330200" indent="-330200" eaLnBrk="1" hangingPunct="1">
              <a:spcBef>
                <a:spcPts val="5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200" dirty="0"/>
              <a:t>„</a:t>
            </a:r>
            <a:r>
              <a:rPr lang="pl-PL" altLang="pl-PL" sz="2200" i="1" u="sng" dirty="0"/>
              <a:t>Przepisy kodeksu postępowania administracyjnego </a:t>
            </a:r>
          </a:p>
          <a:p>
            <a:pPr marL="330200" indent="-330200" eaLnBrk="1" hangingPunct="1">
              <a:spcBef>
                <a:spcPts val="5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200" i="1" u="sng" dirty="0"/>
              <a:t>dotyczące doręczeń (w tym art. 46 i 47 k.p.a.) nie znajdują </a:t>
            </a:r>
          </a:p>
          <a:p>
            <a:pPr marL="330200" indent="-330200" eaLnBrk="1" hangingPunct="1">
              <a:spcBef>
                <a:spcPts val="5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200" i="1" u="sng" dirty="0"/>
              <a:t>zastosowania w odniesieniu do pism skierowanych do </a:t>
            </a:r>
          </a:p>
          <a:p>
            <a:pPr marL="330200" indent="-330200" eaLnBrk="1" hangingPunct="1">
              <a:spcBef>
                <a:spcPts val="5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200" i="1" u="sng" dirty="0"/>
              <a:t>organów administracji państwowej</a:t>
            </a:r>
            <a:r>
              <a:rPr lang="pl-PL" altLang="pl-PL" sz="2200" i="1" dirty="0"/>
              <a:t>. W przypadku tych </a:t>
            </a:r>
          </a:p>
          <a:p>
            <a:pPr marL="330200" indent="-330200" eaLnBrk="1" hangingPunct="1">
              <a:spcBef>
                <a:spcPts val="5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200" i="1" dirty="0"/>
              <a:t>organów nie znajduje zastosowania instytucja zastępczego </a:t>
            </a:r>
          </a:p>
          <a:p>
            <a:pPr marL="330200" indent="-330200" eaLnBrk="1" hangingPunct="1">
              <a:spcBef>
                <a:spcPts val="5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200" i="1" dirty="0"/>
              <a:t>doręczenia pisma, bowiem w godzinach urzędowania </a:t>
            </a:r>
          </a:p>
          <a:p>
            <a:pPr marL="330200" indent="-330200" eaLnBrk="1" hangingPunct="1">
              <a:spcBef>
                <a:spcPts val="5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200" i="1" dirty="0"/>
              <a:t>organów administracji państwowej pisma przyjmowane są </a:t>
            </a:r>
          </a:p>
          <a:p>
            <a:pPr marL="330200" indent="-330200" eaLnBrk="1" hangingPunct="1">
              <a:spcBef>
                <a:spcPts val="5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200" i="1" dirty="0"/>
              <a:t>bezpośrednio w ich siedzibie”</a:t>
            </a:r>
          </a:p>
          <a:p>
            <a:pPr marL="330200" indent="-330200" eaLnBrk="1" hangingPunct="1">
              <a:spcBef>
                <a:spcPts val="50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pl-PL" altLang="pl-PL" sz="2000" b="1" dirty="0"/>
              <a:t>NSA w wyroku z dnia 22 listopada 1999 r., sygn. akt I SA/Lu 377/98</a:t>
            </a:r>
          </a:p>
          <a:p>
            <a:pPr marL="330200" indent="-330200" eaLnBrk="1" hangingPunct="1">
              <a:spcBef>
                <a:spcPts val="50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pl-PL" altLang="pl-PL" sz="2000" b="1" dirty="0"/>
          </a:p>
        </p:txBody>
      </p:sp>
    </p:spTree>
    <p:extLst>
      <p:ext uri="{BB962C8B-B14F-4D97-AF65-F5344CB8AC3E}">
        <p14:creationId xmlns:p14="http://schemas.microsoft.com/office/powerpoint/2010/main" val="8329294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842509" y="1937982"/>
            <a:ext cx="10400048" cy="2469534"/>
          </a:xfrm>
          <a:prstGeom prst="rect">
            <a:avLst/>
          </a:prstGeom>
        </p:spPr>
      </p:pic>
    </p:spTree>
    <p:extLst>
      <p:ext uri="{BB962C8B-B14F-4D97-AF65-F5344CB8AC3E}">
        <p14:creationId xmlns:p14="http://schemas.microsoft.com/office/powerpoint/2010/main" val="121263404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13899" y="968991"/>
            <a:ext cx="11641540" cy="1754326"/>
          </a:xfrm>
          <a:prstGeom prst="rect">
            <a:avLst/>
          </a:prstGeom>
        </p:spPr>
        <p:txBody>
          <a:bodyPr wrap="square">
            <a:spAutoFit/>
          </a:bodyPr>
          <a:lstStyle/>
          <a:p>
            <a:pPr algn="just"/>
            <a:r>
              <a:rPr lang="pl-PL" sz="2200" b="1" dirty="0">
                <a:latin typeface="Times New Roman" panose="02020603050405020304" pitchFamily="18" charset="0"/>
                <a:cs typeface="Times New Roman" panose="02020603050405020304" pitchFamily="18" charset="0"/>
              </a:rPr>
              <a:t>Art. </a:t>
            </a:r>
            <a:r>
              <a:rPr lang="pl-PL" sz="2200" b="1" dirty="0" smtClean="0">
                <a:latin typeface="Times New Roman" panose="02020603050405020304" pitchFamily="18" charset="0"/>
                <a:cs typeface="Times New Roman" panose="02020603050405020304" pitchFamily="18" charset="0"/>
              </a:rPr>
              <a:t>39.</a:t>
            </a:r>
          </a:p>
          <a:p>
            <a:pPr algn="just"/>
            <a:r>
              <a:rPr lang="pl-PL" sz="2200" dirty="0">
                <a:latin typeface="Times New Roman" panose="02020603050405020304" pitchFamily="18" charset="0"/>
                <a:cs typeface="Times New Roman" panose="02020603050405020304" pitchFamily="18" charset="0"/>
              </a:rPr>
              <a:t>Organ administracji publicznej doręcza pisma za pokwitowaniem przez operatora pocztowego w rozumieniu ustawy z dnia 23 listopada 2012 r. - Prawo pocztowe (Dz. U. z 2016 r. poz. 1113, 1250, 1823 i 1948), przez swoich pracowników lub przez inne upoważnione osoby lub </a:t>
            </a:r>
            <a:r>
              <a:rPr lang="pl-PL" sz="2200" dirty="0" smtClean="0">
                <a:latin typeface="Times New Roman" panose="02020603050405020304" pitchFamily="18" charset="0"/>
                <a:cs typeface="Times New Roman" panose="02020603050405020304" pitchFamily="18" charset="0"/>
              </a:rPr>
              <a:t>organy.</a:t>
            </a:r>
          </a:p>
          <a:p>
            <a:pPr algn="just"/>
            <a:endParaRPr lang="pl-PL" sz="2000" dirty="0">
              <a:latin typeface="Times New Roman" panose="02020603050405020304" pitchFamily="18"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1867853" y="4282567"/>
            <a:ext cx="7937680" cy="1268078"/>
          </a:xfrm>
          <a:prstGeom prst="rect">
            <a:avLst/>
          </a:prstGeom>
        </p:spPr>
      </p:pic>
    </p:spTree>
    <p:extLst>
      <p:ext uri="{BB962C8B-B14F-4D97-AF65-F5344CB8AC3E}">
        <p14:creationId xmlns:p14="http://schemas.microsoft.com/office/powerpoint/2010/main" val="31534782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2056435" y="215630"/>
            <a:ext cx="8224703" cy="987964"/>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Wieloznaczność pojęcia „dokument” w prawie</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5" y="1518122"/>
            <a:ext cx="11573301" cy="5224123"/>
          </a:xfrm>
        </p:spPr>
        <p:txBody>
          <a:bodyPr wrap="square">
            <a:spAutoFit/>
          </a:bodyPr>
          <a:lstStyle/>
          <a:p>
            <a:pPr marL="21603" indent="0" eaLnBrk="1" hangingPunct="1"/>
            <a:r>
              <a:rPr lang="pl-PL" altLang="pl-PL" sz="2400" dirty="0">
                <a:latin typeface="Arial" panose="020B0604020202020204" pitchFamily="34" charset="0"/>
                <a:cs typeface="Arial" panose="020B0604020202020204" pitchFamily="34" charset="0"/>
              </a:rPr>
              <a:t>„Nie tylko </a:t>
            </a:r>
            <a:r>
              <a:rPr lang="pl-PL" altLang="pl-PL" sz="2400" dirty="0" smtClean="0">
                <a:latin typeface="Arial" panose="020B0604020202020204" pitchFamily="34" charset="0"/>
                <a:cs typeface="Arial" panose="020B0604020202020204" pitchFamily="34" charset="0"/>
              </a:rPr>
              <a:t>w </a:t>
            </a:r>
            <a:r>
              <a:rPr lang="pl-PL" altLang="pl-PL" sz="2400" dirty="0">
                <a:latin typeface="Arial" panose="020B0604020202020204" pitchFamily="34" charset="0"/>
                <a:cs typeface="Arial" panose="020B0604020202020204" pitchFamily="34" charset="0"/>
              </a:rPr>
              <a:t>polskiej, ale również </a:t>
            </a:r>
            <a:r>
              <a:rPr lang="pl-PL" altLang="pl-PL" sz="2400" dirty="0" smtClean="0">
                <a:latin typeface="Arial" panose="020B0604020202020204" pitchFamily="34" charset="0"/>
                <a:cs typeface="Arial" panose="020B0604020202020204" pitchFamily="34" charset="0"/>
              </a:rPr>
              <a:t>w </a:t>
            </a:r>
            <a:r>
              <a:rPr lang="pl-PL" altLang="pl-PL" sz="2400" dirty="0">
                <a:latin typeface="Arial" panose="020B0604020202020204" pitchFamily="34" charset="0"/>
                <a:cs typeface="Arial" panose="020B0604020202020204" pitchFamily="34" charset="0"/>
              </a:rPr>
              <a:t>unijnej </a:t>
            </a:r>
            <a:r>
              <a:rPr lang="pl-PL" altLang="pl-PL" sz="2400" dirty="0" smtClean="0">
                <a:latin typeface="Arial" panose="020B0604020202020204" pitchFamily="34" charset="0"/>
                <a:cs typeface="Arial" panose="020B0604020202020204" pitchFamily="34" charset="0"/>
              </a:rPr>
              <a:t>i </a:t>
            </a:r>
            <a:r>
              <a:rPr lang="pl-PL" altLang="pl-PL" sz="2400" dirty="0">
                <a:latin typeface="Arial" panose="020B0604020202020204" pitchFamily="34" charset="0"/>
                <a:cs typeface="Arial" panose="020B0604020202020204" pitchFamily="34" charset="0"/>
              </a:rPr>
              <a:t>międzynarodowej doktrynie od wielu </a:t>
            </a:r>
            <a:r>
              <a:rPr lang="pl-PL" altLang="pl-PL" sz="2400" dirty="0" smtClean="0">
                <a:latin typeface="Arial" panose="020B0604020202020204" pitchFamily="34" charset="0"/>
                <a:cs typeface="Arial" panose="020B0604020202020204" pitchFamily="34" charset="0"/>
              </a:rPr>
              <a:t>lat </a:t>
            </a:r>
            <a:r>
              <a:rPr lang="pl-PL" altLang="pl-PL" sz="2400" dirty="0">
                <a:latin typeface="Arial" panose="020B0604020202020204" pitchFamily="34" charset="0"/>
                <a:cs typeface="Arial" panose="020B0604020202020204" pitchFamily="34" charset="0"/>
              </a:rPr>
              <a:t>toczy się spór dotyczący tego pojęcia, jego elementów, ujęcia w </a:t>
            </a:r>
            <a:r>
              <a:rPr lang="pl-PL" altLang="pl-PL" sz="2400" dirty="0" smtClean="0">
                <a:latin typeface="Arial" panose="020B0604020202020204" pitchFamily="34" charset="0"/>
                <a:cs typeface="Arial" panose="020B0604020202020204" pitchFamily="34" charset="0"/>
              </a:rPr>
              <a:t>prawie </a:t>
            </a:r>
            <a:r>
              <a:rPr lang="pl-PL" altLang="pl-PL" sz="2400" dirty="0">
                <a:latin typeface="Arial" panose="020B0604020202020204" pitchFamily="34" charset="0"/>
                <a:cs typeface="Arial" panose="020B0604020202020204" pitchFamily="34" charset="0"/>
              </a:rPr>
              <a:t>materialnym </a:t>
            </a:r>
            <a:r>
              <a:rPr lang="pl-PL" altLang="pl-PL" sz="2400" dirty="0" smtClean="0">
                <a:latin typeface="Arial" panose="020B0604020202020204" pitchFamily="34" charset="0"/>
                <a:cs typeface="Arial" panose="020B0604020202020204" pitchFamily="34" charset="0"/>
              </a:rPr>
              <a:t>i  </a:t>
            </a:r>
            <a:r>
              <a:rPr lang="pl-PL" altLang="pl-PL" sz="2400" dirty="0">
                <a:latin typeface="Arial" panose="020B0604020202020204" pitchFamily="34" charset="0"/>
                <a:cs typeface="Arial" panose="020B0604020202020204" pitchFamily="34" charset="0"/>
              </a:rPr>
              <a:t>procesowym oraz jego roli </a:t>
            </a:r>
            <a:r>
              <a:rPr lang="pl-PL" altLang="pl-PL" sz="2400" dirty="0" smtClean="0">
                <a:latin typeface="Arial" panose="020B0604020202020204" pitchFamily="34" charset="0"/>
                <a:cs typeface="Arial" panose="020B0604020202020204" pitchFamily="34" charset="0"/>
              </a:rPr>
              <a:t>dowodowej. </a:t>
            </a:r>
            <a:r>
              <a:rPr lang="pl-PL" altLang="pl-PL" sz="2400" dirty="0">
                <a:latin typeface="Arial" panose="020B0604020202020204" pitchFamily="34" charset="0"/>
                <a:cs typeface="Arial" panose="020B0604020202020204" pitchFamily="34" charset="0"/>
              </a:rPr>
              <a:t>W  polskiej doktrynie prawniczej pojęcie </a:t>
            </a:r>
            <a:r>
              <a:rPr lang="pl-PL" altLang="pl-PL" sz="2400" dirty="0" smtClean="0">
                <a:latin typeface="Arial" panose="020B0604020202020204" pitchFamily="34" charset="0"/>
                <a:cs typeface="Arial" panose="020B0604020202020204" pitchFamily="34" charset="0"/>
              </a:rPr>
              <a:t>dokumentu </a:t>
            </a:r>
            <a:r>
              <a:rPr lang="pl-PL" altLang="pl-PL" sz="2400" dirty="0">
                <a:latin typeface="Arial" panose="020B0604020202020204" pitchFamily="34" charset="0"/>
                <a:cs typeface="Arial" panose="020B0604020202020204" pitchFamily="34" charset="0"/>
              </a:rPr>
              <a:t>przechodziło dość liczne modyfikacje. Jednak ani w </a:t>
            </a:r>
            <a:r>
              <a:rPr lang="pl-PL" altLang="pl-PL" sz="2400" dirty="0" smtClean="0">
                <a:latin typeface="Arial" panose="020B0604020202020204" pitchFamily="34" charset="0"/>
                <a:cs typeface="Arial" panose="020B0604020202020204" pitchFamily="34" charset="0"/>
              </a:rPr>
              <a:t>prawie </a:t>
            </a:r>
            <a:r>
              <a:rPr lang="pl-PL" altLang="pl-PL" sz="2400" dirty="0">
                <a:latin typeface="Arial" panose="020B0604020202020204" pitchFamily="34" charset="0"/>
                <a:cs typeface="Arial" panose="020B0604020202020204" pitchFamily="34" charset="0"/>
              </a:rPr>
              <a:t>cywilnym </a:t>
            </a:r>
            <a:r>
              <a:rPr lang="pl-PL" altLang="pl-PL" sz="2400" dirty="0" smtClean="0">
                <a:latin typeface="Arial" panose="020B0604020202020204" pitchFamily="34" charset="0"/>
                <a:cs typeface="Arial" panose="020B0604020202020204" pitchFamily="34" charset="0"/>
              </a:rPr>
              <a:t>materialnym</a:t>
            </a:r>
            <a:r>
              <a:rPr lang="pl-PL" altLang="pl-PL" sz="2400" dirty="0">
                <a:latin typeface="Arial" panose="020B0604020202020204" pitchFamily="34" charset="0"/>
                <a:cs typeface="Arial" panose="020B0604020202020204" pitchFamily="34" charset="0"/>
              </a:rPr>
              <a:t>, ani prawie cywilnym procesowym nie określono dotychczas definicji tego pojęcia, </a:t>
            </a:r>
            <a:r>
              <a:rPr lang="pl-PL" altLang="pl-PL" sz="2400" dirty="0" smtClean="0">
                <a:latin typeface="Arial" panose="020B0604020202020204" pitchFamily="34" charset="0"/>
                <a:cs typeface="Arial" panose="020B0604020202020204" pitchFamily="34" charset="0"/>
              </a:rPr>
              <a:t>choć </a:t>
            </a:r>
            <a:r>
              <a:rPr lang="pl-PL" altLang="pl-PL" sz="2400" dirty="0">
                <a:latin typeface="Arial" panose="020B0604020202020204" pitchFamily="34" charset="0"/>
                <a:cs typeface="Arial" panose="020B0604020202020204" pitchFamily="34" charset="0"/>
              </a:rPr>
              <a:t>przyjęta nowelizacja kodeksu cywilnego zmieni tę sytuację. Zagadnienie to </a:t>
            </a:r>
            <a:r>
              <a:rPr lang="pl-PL" altLang="pl-PL" sz="2400" dirty="0" smtClean="0">
                <a:latin typeface="Arial" panose="020B0604020202020204" pitchFamily="34" charset="0"/>
                <a:cs typeface="Arial" panose="020B0604020202020204" pitchFamily="34" charset="0"/>
              </a:rPr>
              <a:t>doczekało </a:t>
            </a:r>
            <a:r>
              <a:rPr lang="pl-PL" altLang="pl-PL" sz="2400" dirty="0">
                <a:latin typeface="Arial" panose="020B0604020202020204" pitchFamily="34" charset="0"/>
                <a:cs typeface="Arial" panose="020B0604020202020204" pitchFamily="34" charset="0"/>
              </a:rPr>
              <a:t>się licznych opracowań w </a:t>
            </a:r>
            <a:r>
              <a:rPr lang="pl-PL" altLang="pl-PL" sz="2400" dirty="0" smtClean="0">
                <a:latin typeface="Arial" panose="020B0604020202020204" pitchFamily="34" charset="0"/>
                <a:cs typeface="Arial" panose="020B0604020202020204" pitchFamily="34" charset="0"/>
              </a:rPr>
              <a:t>literaturze (…) </a:t>
            </a:r>
          </a:p>
          <a:p>
            <a:pPr marL="21603" indent="0" eaLnBrk="1" hangingPunct="1"/>
            <a:r>
              <a:rPr lang="pl-PL" altLang="pl-PL" sz="2400" dirty="0" smtClean="0">
                <a:latin typeface="Arial" panose="020B0604020202020204" pitchFamily="34" charset="0"/>
                <a:cs typeface="Arial" panose="020B0604020202020204" pitchFamily="34" charset="0"/>
              </a:rPr>
              <a:t>większość </a:t>
            </a:r>
            <a:r>
              <a:rPr lang="pl-PL" altLang="pl-PL" sz="2400" dirty="0">
                <a:latin typeface="Arial" panose="020B0604020202020204" pitchFamily="34" charset="0"/>
                <a:cs typeface="Arial" panose="020B0604020202020204" pitchFamily="34" charset="0"/>
              </a:rPr>
              <a:t>przytoczonych autorów wskazuje, że jedną z </a:t>
            </a:r>
            <a:r>
              <a:rPr lang="pl-PL" altLang="pl-PL" sz="2400" dirty="0" smtClean="0">
                <a:latin typeface="Arial" panose="020B0604020202020204" pitchFamily="34" charset="0"/>
                <a:cs typeface="Arial" panose="020B0604020202020204" pitchFamily="34" charset="0"/>
              </a:rPr>
              <a:t>najistotniejszych </a:t>
            </a:r>
            <a:r>
              <a:rPr lang="pl-PL" altLang="pl-PL" sz="2400" dirty="0">
                <a:latin typeface="Arial" panose="020B0604020202020204" pitchFamily="34" charset="0"/>
                <a:cs typeface="Arial" panose="020B0604020202020204" pitchFamily="34" charset="0"/>
              </a:rPr>
              <a:t>cech dokumentu jest wyrażenie jego treści za pomocą pisma, czyli przy użyciu </a:t>
            </a:r>
            <a:r>
              <a:rPr lang="pl-PL" altLang="pl-PL" sz="2400" dirty="0" smtClean="0">
                <a:latin typeface="Arial" panose="020B0604020202020204" pitchFamily="34" charset="0"/>
                <a:cs typeface="Arial" panose="020B0604020202020204" pitchFamily="34" charset="0"/>
              </a:rPr>
              <a:t>znaków graficznych </a:t>
            </a:r>
            <a:r>
              <a:rPr lang="pl-PL" altLang="pl-PL" sz="2400" dirty="0">
                <a:latin typeface="Arial" panose="020B0604020202020204" pitchFamily="34" charset="0"/>
                <a:cs typeface="Arial" panose="020B0604020202020204" pitchFamily="34" charset="0"/>
              </a:rPr>
              <a:t>uporządkowanych </a:t>
            </a:r>
            <a:r>
              <a:rPr lang="pl-PL" altLang="pl-PL" sz="2400" dirty="0" smtClean="0">
                <a:latin typeface="Arial" panose="020B0604020202020204" pitchFamily="34" charset="0"/>
                <a:cs typeface="Arial" panose="020B0604020202020204" pitchFamily="34" charset="0"/>
              </a:rPr>
              <a:t>w logiczny </a:t>
            </a:r>
            <a:r>
              <a:rPr lang="pl-PL" altLang="pl-PL" sz="2400" dirty="0">
                <a:latin typeface="Arial" panose="020B0604020202020204" pitchFamily="34" charset="0"/>
                <a:cs typeface="Arial" panose="020B0604020202020204" pitchFamily="34" charset="0"/>
              </a:rPr>
              <a:t>ciąg pojęć, a </a:t>
            </a:r>
            <a:r>
              <a:rPr lang="pl-PL" altLang="pl-PL" sz="2400" dirty="0" smtClean="0">
                <a:latin typeface="Arial" panose="020B0604020202020204" pitchFamily="34" charset="0"/>
                <a:cs typeface="Arial" panose="020B0604020202020204" pitchFamily="34" charset="0"/>
              </a:rPr>
              <a:t>zatem </a:t>
            </a:r>
            <a:r>
              <a:rPr lang="pl-PL" altLang="pl-PL" sz="2400" dirty="0">
                <a:latin typeface="Arial" panose="020B0604020202020204" pitchFamily="34" charset="0"/>
                <a:cs typeface="Arial" panose="020B0604020202020204" pitchFamily="34" charset="0"/>
              </a:rPr>
              <a:t>za pomocą </a:t>
            </a:r>
            <a:r>
              <a:rPr lang="pl-PL" altLang="pl-PL" sz="2400" dirty="0" smtClean="0">
                <a:latin typeface="Arial" panose="020B0604020202020204" pitchFamily="34" charset="0"/>
                <a:cs typeface="Arial" panose="020B0604020202020204" pitchFamily="34" charset="0"/>
              </a:rPr>
              <a:t>liter ułożonych </a:t>
            </a:r>
            <a:r>
              <a:rPr lang="pl-PL" altLang="pl-PL" sz="2400" dirty="0">
                <a:latin typeface="Arial" panose="020B0604020202020204" pitchFamily="34" charset="0"/>
                <a:cs typeface="Arial" panose="020B0604020202020204" pitchFamily="34" charset="0"/>
              </a:rPr>
              <a:t>według reguł językowych, czasem również za pomocą cyfr. Każda </a:t>
            </a:r>
            <a:r>
              <a:rPr lang="pl-PL" altLang="pl-PL" sz="2400" dirty="0" smtClean="0">
                <a:latin typeface="Arial" panose="020B0604020202020204" pitchFamily="34" charset="0"/>
                <a:cs typeface="Arial" panose="020B0604020202020204" pitchFamily="34" charset="0"/>
              </a:rPr>
              <a:t>niepiśmienna </a:t>
            </a:r>
            <a:r>
              <a:rPr lang="pl-PL" altLang="pl-PL" sz="2400" dirty="0">
                <a:latin typeface="Arial" panose="020B0604020202020204" pitchFamily="34" charset="0"/>
                <a:cs typeface="Arial" panose="020B0604020202020204" pitchFamily="34" charset="0"/>
              </a:rPr>
              <a:t>forma wyklucza dany przedmiot jako dokument</a:t>
            </a:r>
            <a:r>
              <a:rPr lang="pl-PL" altLang="pl-PL" sz="2400" dirty="0" smtClean="0">
                <a:latin typeface="Arial" panose="020B0604020202020204" pitchFamily="34" charset="0"/>
                <a:cs typeface="Arial" panose="020B0604020202020204" pitchFamily="34" charset="0"/>
              </a:rPr>
              <a:t>”</a:t>
            </a:r>
          </a:p>
          <a:p>
            <a:pPr marL="21603" indent="0" eaLnBrk="1" hangingPunct="1"/>
            <a:r>
              <a:rPr lang="pl-PL" altLang="pl-PL" sz="1600" b="1" dirty="0" smtClean="0">
                <a:latin typeface="Arial" panose="020B0604020202020204" pitchFamily="34" charset="0"/>
                <a:cs typeface="Arial" panose="020B0604020202020204" pitchFamily="34" charset="0"/>
              </a:rPr>
              <a:t>K. Rymanowska-Mrugała, </a:t>
            </a:r>
            <a:r>
              <a:rPr lang="pl-PL" altLang="pl-PL" sz="1600" b="1" i="1" dirty="0" smtClean="0">
                <a:latin typeface="Arial" panose="020B0604020202020204" pitchFamily="34" charset="0"/>
                <a:cs typeface="Arial" panose="020B0604020202020204" pitchFamily="34" charset="0"/>
              </a:rPr>
              <a:t>Akt </a:t>
            </a:r>
            <a:r>
              <a:rPr lang="pl-PL" altLang="pl-PL" sz="1600" b="1" i="1" dirty="0">
                <a:latin typeface="Arial" panose="020B0604020202020204" pitchFamily="34" charset="0"/>
                <a:cs typeface="Arial" panose="020B0604020202020204" pitchFamily="34" charset="0"/>
              </a:rPr>
              <a:t>notarialny jako szczególna </a:t>
            </a:r>
            <a:r>
              <a:rPr lang="pl-PL" altLang="pl-PL" sz="1600" b="1" i="1" dirty="0" smtClean="0">
                <a:latin typeface="Arial" panose="020B0604020202020204" pitchFamily="34" charset="0"/>
                <a:cs typeface="Arial" panose="020B0604020202020204" pitchFamily="34" charset="0"/>
              </a:rPr>
              <a:t>forma dokumentu </a:t>
            </a:r>
            <a:r>
              <a:rPr lang="pl-PL" altLang="pl-PL" sz="1600" b="1" i="1" dirty="0">
                <a:latin typeface="Arial" panose="020B0604020202020204" pitchFamily="34" charset="0"/>
                <a:cs typeface="Arial" panose="020B0604020202020204" pitchFamily="34" charset="0"/>
              </a:rPr>
              <a:t>urzędowego</a:t>
            </a:r>
            <a:r>
              <a:rPr lang="pl-PL" altLang="pl-PL" sz="1600" b="1" dirty="0">
                <a:latin typeface="Arial" panose="020B0604020202020204" pitchFamily="34" charset="0"/>
                <a:cs typeface="Arial" panose="020B0604020202020204" pitchFamily="34" charset="0"/>
              </a:rPr>
              <a:t>, Folia </a:t>
            </a:r>
            <a:r>
              <a:rPr lang="pl-PL" altLang="pl-PL" sz="1600" b="1" dirty="0" err="1">
                <a:latin typeface="Arial" panose="020B0604020202020204" pitchFamily="34" charset="0"/>
                <a:cs typeface="Arial" panose="020B0604020202020204" pitchFamily="34" charset="0"/>
              </a:rPr>
              <a:t>Iuridica</a:t>
            </a:r>
            <a:r>
              <a:rPr lang="pl-PL" altLang="pl-PL" sz="1600" b="1" dirty="0">
                <a:latin typeface="Arial" panose="020B0604020202020204" pitchFamily="34" charset="0"/>
                <a:cs typeface="Arial" panose="020B0604020202020204" pitchFamily="34" charset="0"/>
              </a:rPr>
              <a:t> </a:t>
            </a:r>
            <a:r>
              <a:rPr lang="pl-PL" altLang="pl-PL" sz="1600" b="1" dirty="0" err="1">
                <a:latin typeface="Arial" panose="020B0604020202020204" pitchFamily="34" charset="0"/>
                <a:cs typeface="Arial" panose="020B0604020202020204" pitchFamily="34" charset="0"/>
              </a:rPr>
              <a:t>Universitatis</a:t>
            </a:r>
            <a:r>
              <a:rPr lang="pl-PL" altLang="pl-PL" sz="1600" b="1" dirty="0">
                <a:latin typeface="Arial" panose="020B0604020202020204" pitchFamily="34" charset="0"/>
                <a:cs typeface="Arial" panose="020B0604020202020204" pitchFamily="34" charset="0"/>
              </a:rPr>
              <a:t> </a:t>
            </a:r>
            <a:r>
              <a:rPr lang="pl-PL" altLang="pl-PL" sz="1600" b="1" dirty="0" err="1" smtClean="0">
                <a:latin typeface="Arial" panose="020B0604020202020204" pitchFamily="34" charset="0"/>
                <a:cs typeface="Arial" panose="020B0604020202020204" pitchFamily="34" charset="0"/>
              </a:rPr>
              <a:t>Wratislaviensis</a:t>
            </a:r>
            <a:r>
              <a:rPr lang="pl-PL" altLang="pl-PL" sz="1600" b="1" dirty="0" smtClean="0">
                <a:latin typeface="Arial" panose="020B0604020202020204" pitchFamily="34" charset="0"/>
                <a:cs typeface="Arial" panose="020B0604020202020204" pitchFamily="34" charset="0"/>
              </a:rPr>
              <a:t>, vol</a:t>
            </a:r>
            <a:r>
              <a:rPr lang="pl-PL" altLang="pl-PL" sz="1600" b="1" dirty="0">
                <a:latin typeface="Arial" panose="020B0604020202020204" pitchFamily="34" charset="0"/>
                <a:cs typeface="Arial" panose="020B0604020202020204" pitchFamily="34" charset="0"/>
              </a:rPr>
              <a:t>. </a:t>
            </a:r>
            <a:r>
              <a:rPr lang="pl-PL" altLang="pl-PL" sz="1600" b="1" dirty="0" smtClean="0">
                <a:latin typeface="Arial" panose="020B0604020202020204" pitchFamily="34" charset="0"/>
                <a:cs typeface="Arial" panose="020B0604020202020204" pitchFamily="34" charset="0"/>
              </a:rPr>
              <a:t>5/2016, s. 221-222.</a:t>
            </a:r>
            <a:endParaRPr altLang="pl-PL"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9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9264" y="430873"/>
            <a:ext cx="11787118" cy="5632311"/>
          </a:xfrm>
          <a:prstGeom prst="rect">
            <a:avLst/>
          </a:prstGeom>
        </p:spPr>
        <p:txBody>
          <a:bodyPr wrap="square">
            <a:spAutoFit/>
          </a:bodyPr>
          <a:lstStyle/>
          <a:p>
            <a:r>
              <a:rPr lang="pl-PL" sz="2000" b="1" dirty="0" smtClean="0">
                <a:latin typeface="Arial" panose="020B0604020202020204" pitchFamily="34" charset="0"/>
                <a:cs typeface="Arial" panose="020B0604020202020204" pitchFamily="34" charset="0"/>
              </a:rPr>
              <a:t>Ustawa z </a:t>
            </a:r>
            <a:r>
              <a:rPr lang="pl-PL" sz="2000" b="1" dirty="0">
                <a:latin typeface="Arial" panose="020B0604020202020204" pitchFamily="34" charset="0"/>
                <a:cs typeface="Arial" panose="020B0604020202020204" pitchFamily="34" charset="0"/>
              </a:rPr>
              <a:t>dnia 23 listopada 2012 </a:t>
            </a:r>
            <a:r>
              <a:rPr lang="pl-PL" sz="2000" b="1" dirty="0" smtClean="0">
                <a:latin typeface="Arial" panose="020B0604020202020204" pitchFamily="34" charset="0"/>
                <a:cs typeface="Arial" panose="020B0604020202020204" pitchFamily="34" charset="0"/>
              </a:rPr>
              <a:t>r. - Prawo pocztowe</a:t>
            </a:r>
          </a:p>
          <a:p>
            <a:endParaRPr lang="pl-PL" sz="2000" dirty="0" smtClean="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Art.  </a:t>
            </a:r>
            <a:r>
              <a:rPr lang="pl-PL" sz="2000" b="1" dirty="0" smtClean="0">
                <a:latin typeface="Arial" panose="020B0604020202020204" pitchFamily="34" charset="0"/>
                <a:cs typeface="Arial" panose="020B0604020202020204" pitchFamily="34" charset="0"/>
              </a:rPr>
              <a:t>3.</a:t>
            </a:r>
            <a:endParaRPr lang="pl-PL" sz="2000" b="1"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Użyte w ustawie określenia oznaczają: </a:t>
            </a:r>
            <a:endParaRPr lang="pl-PL" sz="2000" dirty="0" smtClean="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a:t>
            </a:r>
          </a:p>
          <a:p>
            <a:r>
              <a:rPr lang="pl-PL" sz="2000" dirty="0" smtClean="0">
                <a:latin typeface="Arial" panose="020B0604020202020204" pitchFamily="34" charset="0"/>
                <a:cs typeface="Arial" panose="020B0604020202020204" pitchFamily="34" charset="0"/>
              </a:rPr>
              <a:t>12</a:t>
            </a:r>
            <a:r>
              <a:rPr lang="pl-PL" sz="2000" dirty="0">
                <a:latin typeface="Arial" panose="020B0604020202020204" pitchFamily="34" charset="0"/>
                <a:cs typeface="Arial" panose="020B0604020202020204" pitchFamily="34" charset="0"/>
              </a:rPr>
              <a:t>) operator pocztowy - przedsiębiorcę uprawnionego do wykonywania działalności pocztowej, na podstawie wpisu do rejestru operatorów pocztowych</a:t>
            </a:r>
            <a:r>
              <a:rPr lang="pl-PL" sz="2000" dirty="0" smtClean="0">
                <a:latin typeface="Arial" panose="020B0604020202020204" pitchFamily="34" charset="0"/>
                <a:cs typeface="Arial" panose="020B0604020202020204" pitchFamily="34" charset="0"/>
              </a:rPr>
              <a:t>;</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13) operator wyznaczony - operatora pocztowego obowiązanego do świadczenia usług powszechnych</a:t>
            </a:r>
            <a:r>
              <a:rPr lang="pl-PL" sz="2000" dirty="0" smtClean="0">
                <a:latin typeface="Arial" panose="020B0604020202020204" pitchFamily="34" charset="0"/>
                <a:cs typeface="Arial" panose="020B0604020202020204" pitchFamily="34" charset="0"/>
              </a:rPr>
              <a:t>;</a:t>
            </a:r>
          </a:p>
          <a:p>
            <a:r>
              <a:rPr lang="pl-PL" sz="2000" dirty="0" smtClean="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Art.  </a:t>
            </a:r>
            <a:r>
              <a:rPr lang="pl-PL" sz="2000" b="1" dirty="0" smtClean="0">
                <a:latin typeface="Arial" panose="020B0604020202020204" pitchFamily="34" charset="0"/>
                <a:cs typeface="Arial" panose="020B0604020202020204" pitchFamily="34" charset="0"/>
              </a:rPr>
              <a:t>6.</a:t>
            </a:r>
          </a:p>
          <a:p>
            <a:r>
              <a:rPr lang="pl-PL" sz="2000" dirty="0" smtClean="0">
                <a:latin typeface="Arial" panose="020B0604020202020204" pitchFamily="34" charset="0"/>
                <a:cs typeface="Arial" panose="020B0604020202020204" pitchFamily="34" charset="0"/>
              </a:rPr>
              <a:t>1. </a:t>
            </a:r>
            <a:r>
              <a:rPr lang="pl-PL" sz="2000" dirty="0">
                <a:latin typeface="Arial" panose="020B0604020202020204" pitchFamily="34" charset="0"/>
                <a:cs typeface="Arial" panose="020B0604020202020204" pitchFamily="34" charset="0"/>
              </a:rPr>
              <a:t>Działalność pocztowa jest działalnością regulowaną w rozumieniu przepisów ustawy z dnia 6 marca 2018 r. - Prawo przedsiębiorców (Dz. U. poz. 646) i wymaga wpisu do rejestru operatorów pocztowych, zwanego dalej "rejestrem</a:t>
            </a:r>
            <a:r>
              <a:rPr lang="pl-PL" sz="2000" dirty="0" smtClean="0">
                <a:latin typeface="Arial" panose="020B0604020202020204" pitchFamily="34" charset="0"/>
                <a:cs typeface="Arial" panose="020B0604020202020204" pitchFamily="34" charset="0"/>
              </a:rPr>
              <a:t>". (…)</a:t>
            </a:r>
            <a:endParaRPr lang="pl-PL" sz="2000" dirty="0" smtClean="0">
              <a:latin typeface="Arial" panose="020B0604020202020204" pitchFamily="34" charset="0"/>
              <a:cs typeface="Arial" panose="020B0604020202020204" pitchFamily="34" charset="0"/>
            </a:endParaRPr>
          </a:p>
          <a:p>
            <a:endParaRPr lang="pl-PL" sz="2000"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Art.  8</a:t>
            </a:r>
            <a:r>
              <a:rPr lang="pl-PL" sz="2000" b="1" dirty="0" smtClean="0">
                <a:latin typeface="Arial" panose="020B0604020202020204" pitchFamily="34" charset="0"/>
                <a:cs typeface="Arial" panose="020B0604020202020204" pitchFamily="34" charset="0"/>
              </a:rPr>
              <a:t>.</a:t>
            </a:r>
            <a:endParaRPr lang="pl-PL" sz="2000" b="1"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Organem właściwym w sprawach wpisu do rejestru jest Prezes Urzędu Komunikacji Elektronicznej, zwany dalej "Prezesem UKE".</a:t>
            </a:r>
          </a:p>
        </p:txBody>
      </p:sp>
    </p:spTree>
    <p:extLst>
      <p:ext uri="{BB962C8B-B14F-4D97-AF65-F5344CB8AC3E}">
        <p14:creationId xmlns:p14="http://schemas.microsoft.com/office/powerpoint/2010/main" val="21330184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899898" y="637038"/>
            <a:ext cx="10767057" cy="5299738"/>
          </a:xfrm>
          <a:prstGeom prst="rect">
            <a:avLst/>
          </a:prstGeom>
        </p:spPr>
      </p:pic>
    </p:spTree>
    <p:extLst>
      <p:ext uri="{BB962C8B-B14F-4D97-AF65-F5344CB8AC3E}">
        <p14:creationId xmlns:p14="http://schemas.microsoft.com/office/powerpoint/2010/main" val="22703900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830381" y="212180"/>
            <a:ext cx="9848850" cy="4086225"/>
          </a:xfrm>
          <a:prstGeom prst="rect">
            <a:avLst/>
          </a:prstGeom>
        </p:spPr>
      </p:pic>
      <p:pic>
        <p:nvPicPr>
          <p:cNvPr id="3" name="Obraz 2"/>
          <p:cNvPicPr>
            <a:picLocks noChangeAspect="1"/>
          </p:cNvPicPr>
          <p:nvPr/>
        </p:nvPicPr>
        <p:blipFill>
          <a:blip r:embed="rId3"/>
          <a:stretch>
            <a:fillRect/>
          </a:stretch>
        </p:blipFill>
        <p:spPr>
          <a:xfrm>
            <a:off x="6122016" y="3629232"/>
            <a:ext cx="5758218" cy="3228768"/>
          </a:xfrm>
          <a:prstGeom prst="rect">
            <a:avLst/>
          </a:prstGeom>
        </p:spPr>
      </p:pic>
    </p:spTree>
    <p:extLst>
      <p:ext uri="{BB962C8B-B14F-4D97-AF65-F5344CB8AC3E}">
        <p14:creationId xmlns:p14="http://schemas.microsoft.com/office/powerpoint/2010/main" val="23608618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7421" y="758422"/>
            <a:ext cx="11605146" cy="5909310"/>
          </a:xfrm>
          <a:prstGeom prst="rect">
            <a:avLst/>
          </a:prstGeom>
        </p:spPr>
        <p:txBody>
          <a:bodyPr wrap="square">
            <a:spAutoFit/>
          </a:bodyPr>
          <a:lstStyle/>
          <a:p>
            <a:r>
              <a:rPr lang="pl-PL" b="1" dirty="0">
                <a:latin typeface="Arial" panose="020B0604020202020204" pitchFamily="34" charset="0"/>
                <a:cs typeface="Arial" panose="020B0604020202020204" pitchFamily="34" charset="0"/>
              </a:rPr>
              <a:t>Ustawa z dnia 23 listopada 2012 r. - Prawo </a:t>
            </a:r>
            <a:r>
              <a:rPr lang="pl-PL" b="1" dirty="0" smtClean="0">
                <a:latin typeface="Arial" panose="020B0604020202020204" pitchFamily="34" charset="0"/>
                <a:cs typeface="Arial" panose="020B0604020202020204" pitchFamily="34" charset="0"/>
              </a:rPr>
              <a:t>pocztowe</a:t>
            </a:r>
            <a:endParaRPr lang="pl-PL" dirty="0" smtClean="0">
              <a:latin typeface="Arial" panose="020B0604020202020204" pitchFamily="34" charset="0"/>
              <a:cs typeface="Arial" panose="020B0604020202020204" pitchFamily="34" charset="0"/>
            </a:endParaRPr>
          </a:p>
          <a:p>
            <a:r>
              <a:rPr lang="pl-PL" b="1" dirty="0" smtClean="0">
                <a:latin typeface="Arial" panose="020B0604020202020204" pitchFamily="34" charset="0"/>
                <a:cs typeface="Arial" panose="020B0604020202020204" pitchFamily="34" charset="0"/>
              </a:rPr>
              <a:t>Art</a:t>
            </a:r>
            <a:r>
              <a:rPr lang="pl-PL" b="1" dirty="0">
                <a:latin typeface="Arial" panose="020B0604020202020204" pitchFamily="34" charset="0"/>
                <a:cs typeface="Arial" panose="020B0604020202020204" pitchFamily="34" charset="0"/>
              </a:rPr>
              <a:t>.  71. </a:t>
            </a:r>
            <a:endParaRPr lang="pl-PL" b="1"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1</a:t>
            </a:r>
            <a:r>
              <a:rPr lang="pl-PL" dirty="0">
                <a:latin typeface="Arial" panose="020B0604020202020204" pitchFamily="34" charset="0"/>
                <a:cs typeface="Arial" panose="020B0604020202020204" pitchFamily="34" charset="0"/>
              </a:rPr>
              <a:t>.  Operator wyznaczony jest wybierany na okres 10 lat przez Prezesa UKE, w drodze decyzji, spośród operatorów pocztowych wyłonionych w drodze konkursu ogłaszanego przez Prezesa UKE.</a:t>
            </a:r>
          </a:p>
          <a:p>
            <a:r>
              <a:rPr lang="pl-PL" dirty="0">
                <a:latin typeface="Arial" panose="020B0604020202020204" pitchFamily="34" charset="0"/>
                <a:cs typeface="Arial" panose="020B0604020202020204" pitchFamily="34" charset="0"/>
              </a:rPr>
              <a:t>2.  Do konkursu może przystąpić operator pocztowy prowadzący działalność pocztową na podstawie wpisu do rejestru, który posiada zdolność ekonomiczną i techniczną obejmującą co najmniej:</a:t>
            </a:r>
          </a:p>
          <a:p>
            <a:r>
              <a:rPr lang="pl-PL" dirty="0">
                <a:latin typeface="Arial" panose="020B0604020202020204" pitchFamily="34" charset="0"/>
                <a:cs typeface="Arial" panose="020B0604020202020204" pitchFamily="34" charset="0"/>
              </a:rPr>
              <a:t>1) sieć placówek pocztowych,</a:t>
            </a:r>
          </a:p>
          <a:p>
            <a:r>
              <a:rPr lang="pl-PL" dirty="0">
                <a:latin typeface="Arial" panose="020B0604020202020204" pitchFamily="34" charset="0"/>
                <a:cs typeface="Arial" panose="020B0604020202020204" pitchFamily="34" charset="0"/>
              </a:rPr>
              <a:t>2) sieć centrów rozdzielczych,</a:t>
            </a:r>
          </a:p>
          <a:p>
            <a:r>
              <a:rPr lang="pl-PL" dirty="0">
                <a:latin typeface="Arial" panose="020B0604020202020204" pitchFamily="34" charset="0"/>
                <a:cs typeface="Arial" panose="020B0604020202020204" pitchFamily="34" charset="0"/>
              </a:rPr>
              <a:t>3) środki transportu,</a:t>
            </a:r>
          </a:p>
          <a:p>
            <a:r>
              <a:rPr lang="pl-PL" dirty="0">
                <a:latin typeface="Arial" panose="020B0604020202020204" pitchFamily="34" charset="0"/>
                <a:cs typeface="Arial" panose="020B0604020202020204" pitchFamily="34" charset="0"/>
              </a:rPr>
              <a:t>4) organizację przedsiębiorstwa,</a:t>
            </a:r>
          </a:p>
          <a:p>
            <a:r>
              <a:rPr lang="pl-PL" dirty="0">
                <a:latin typeface="Arial" panose="020B0604020202020204" pitchFamily="34" charset="0"/>
                <a:cs typeface="Arial" panose="020B0604020202020204" pitchFamily="34" charset="0"/>
              </a:rPr>
              <a:t>5) płynność </a:t>
            </a:r>
            <a:r>
              <a:rPr lang="pl-PL" dirty="0" smtClean="0">
                <a:latin typeface="Arial" panose="020B0604020202020204" pitchFamily="34" charset="0"/>
                <a:cs typeface="Arial" panose="020B0604020202020204" pitchFamily="34" charset="0"/>
              </a:rPr>
              <a:t>finansową</a:t>
            </a:r>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 umożliwiające realizację zadań operatora wyznaczonego.</a:t>
            </a:r>
          </a:p>
          <a:p>
            <a:r>
              <a:rPr lang="pl-PL" dirty="0">
                <a:latin typeface="Arial" panose="020B0604020202020204" pitchFamily="34" charset="0"/>
                <a:cs typeface="Arial" panose="020B0604020202020204" pitchFamily="34" charset="0"/>
              </a:rPr>
              <a:t>3.  Prezes UKE dokonuje wyboru operatora wyznaczonego, mając na uwadze:</a:t>
            </a:r>
          </a:p>
          <a:p>
            <a:r>
              <a:rPr lang="pl-PL" dirty="0">
                <a:latin typeface="Arial" panose="020B0604020202020204" pitchFamily="34" charset="0"/>
                <a:cs typeface="Arial" panose="020B0604020202020204" pitchFamily="34" charset="0"/>
              </a:rPr>
              <a:t>1) zachowanie ciągłości świadczenia usług powszechnych;</a:t>
            </a:r>
          </a:p>
          <a:p>
            <a:r>
              <a:rPr lang="pl-PL" dirty="0">
                <a:latin typeface="Arial" panose="020B0604020202020204" pitchFamily="34" charset="0"/>
                <a:cs typeface="Arial" panose="020B0604020202020204" pitchFamily="34" charset="0"/>
              </a:rPr>
              <a:t>2) zapewnienie wymaganych wskaźników czasu przebiegu przesyłek pocztowych oraz dostępności usług powszechnych;</a:t>
            </a:r>
          </a:p>
          <a:p>
            <a:r>
              <a:rPr lang="pl-PL" dirty="0">
                <a:latin typeface="Arial" panose="020B0604020202020204" pitchFamily="34" charset="0"/>
                <a:cs typeface="Arial" panose="020B0604020202020204" pitchFamily="34" charset="0"/>
              </a:rPr>
              <a:t>3) koszt świadczenia usług powszechnych przedstawiony przez operatora pocztowego;</a:t>
            </a:r>
          </a:p>
          <a:p>
            <a:r>
              <a:rPr lang="pl-PL" dirty="0">
                <a:latin typeface="Arial" panose="020B0604020202020204" pitchFamily="34" charset="0"/>
                <a:cs typeface="Arial" panose="020B0604020202020204" pitchFamily="34" charset="0"/>
              </a:rPr>
              <a:t>4) zapewnienie rentowności świadczenia usług powszechnych;</a:t>
            </a:r>
          </a:p>
          <a:p>
            <a:r>
              <a:rPr lang="pl-PL" dirty="0">
                <a:latin typeface="Arial" panose="020B0604020202020204" pitchFamily="34" charset="0"/>
                <a:cs typeface="Arial" panose="020B0604020202020204" pitchFamily="34" charset="0"/>
              </a:rPr>
              <a:t>5) zadania operatora wyznaczonego, w tym wykonywane na rzecz obronności, bezpieczeństwa państwa lub bezpieczeństwa i porządku publicznego;</a:t>
            </a:r>
          </a:p>
          <a:p>
            <a:r>
              <a:rPr lang="pl-PL" dirty="0">
                <a:latin typeface="Arial" panose="020B0604020202020204" pitchFamily="34" charset="0"/>
                <a:cs typeface="Arial" panose="020B0604020202020204" pitchFamily="34" charset="0"/>
              </a:rPr>
              <a:t>6) zdolność ekonomiczną i techniczną operatora pocztowego do świadczenia usług powszechnych.</a:t>
            </a:r>
          </a:p>
        </p:txBody>
      </p:sp>
      <p:pic>
        <p:nvPicPr>
          <p:cNvPr id="3" name="Obraz 2"/>
          <p:cNvPicPr>
            <a:picLocks noChangeAspect="1"/>
          </p:cNvPicPr>
          <p:nvPr/>
        </p:nvPicPr>
        <p:blipFill>
          <a:blip r:embed="rId2"/>
          <a:stretch>
            <a:fillRect/>
          </a:stretch>
        </p:blipFill>
        <p:spPr>
          <a:xfrm>
            <a:off x="8210377" y="2473514"/>
            <a:ext cx="3790554" cy="1579871"/>
          </a:xfrm>
          <a:prstGeom prst="rect">
            <a:avLst/>
          </a:prstGeom>
        </p:spPr>
      </p:pic>
    </p:spTree>
    <p:extLst>
      <p:ext uri="{BB962C8B-B14F-4D97-AF65-F5344CB8AC3E}">
        <p14:creationId xmlns:p14="http://schemas.microsoft.com/office/powerpoint/2010/main" val="372741262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8364" y="144272"/>
            <a:ext cx="11605146" cy="7571303"/>
          </a:xfrm>
          <a:prstGeom prst="rect">
            <a:avLst/>
          </a:prstGeom>
        </p:spPr>
        <p:txBody>
          <a:bodyPr wrap="square">
            <a:spAutoFit/>
          </a:bodyPr>
          <a:lstStyle/>
          <a:p>
            <a:r>
              <a:rPr lang="pl-PL" b="1" dirty="0">
                <a:latin typeface="Arial" panose="020B0604020202020204" pitchFamily="34" charset="0"/>
                <a:cs typeface="Arial" panose="020B0604020202020204" pitchFamily="34" charset="0"/>
              </a:rPr>
              <a:t>Ustawa z dnia 23 listopada 2012 r. - Prawo </a:t>
            </a:r>
            <a:r>
              <a:rPr lang="pl-PL" b="1" dirty="0" smtClean="0">
                <a:latin typeface="Arial" panose="020B0604020202020204" pitchFamily="34" charset="0"/>
                <a:cs typeface="Arial" panose="020B0604020202020204" pitchFamily="34" charset="0"/>
              </a:rPr>
              <a:t>pocztowe</a:t>
            </a:r>
          </a:p>
          <a:p>
            <a:r>
              <a:rPr lang="pl-PL" b="1" dirty="0">
                <a:latin typeface="Arial" panose="020B0604020202020204" pitchFamily="34" charset="0"/>
                <a:cs typeface="Arial" panose="020B0604020202020204" pitchFamily="34" charset="0"/>
              </a:rPr>
              <a:t>Art.  72. </a:t>
            </a:r>
            <a:r>
              <a:rPr lang="pl-PL" dirty="0">
                <a:latin typeface="Arial" panose="020B0604020202020204" pitchFamily="34" charset="0"/>
                <a:cs typeface="Arial" panose="020B0604020202020204" pitchFamily="34" charset="0"/>
              </a:rPr>
              <a:t> </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1</a:t>
            </a:r>
            <a:r>
              <a:rPr lang="pl-PL" dirty="0">
                <a:latin typeface="Arial" panose="020B0604020202020204" pitchFamily="34" charset="0"/>
                <a:cs typeface="Arial" panose="020B0604020202020204" pitchFamily="34" charset="0"/>
              </a:rPr>
              <a:t>.  Prezes UKE ogłasza w dzienniku o zasięgu ogólnokrajowym oraz na stronie podmiotowej BIP konkurs na operatora wyznaczonego.</a:t>
            </a:r>
          </a:p>
          <a:p>
            <a:r>
              <a:rPr lang="pl-PL" dirty="0">
                <a:latin typeface="Arial" panose="020B0604020202020204" pitchFamily="34" charset="0"/>
                <a:cs typeface="Arial" panose="020B0604020202020204" pitchFamily="34" charset="0"/>
              </a:rPr>
              <a:t>2.  Konkurs ogłasza się co najmniej na 12 miesięcy przed upływem terminu, na jaki został wybrany operator wyznaczony, lub każdorazowo w przypadku konieczności wyboru nowego operatora wyznaczonego.</a:t>
            </a:r>
          </a:p>
          <a:p>
            <a:r>
              <a:rPr lang="pl-PL"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Art.  77. </a:t>
            </a:r>
            <a:endParaRPr lang="pl-PL" b="1"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1</a:t>
            </a:r>
            <a:r>
              <a:rPr lang="pl-PL" dirty="0">
                <a:latin typeface="Arial" panose="020B0604020202020204" pitchFamily="34" charset="0"/>
                <a:cs typeface="Arial" panose="020B0604020202020204" pitchFamily="34" charset="0"/>
              </a:rPr>
              <a:t>.  Decyzja Prezesa UKE o wyborze operatora wyznaczonego wygasa w przypadku:</a:t>
            </a:r>
          </a:p>
          <a:p>
            <a:r>
              <a:rPr lang="pl-PL" dirty="0">
                <a:latin typeface="Arial" panose="020B0604020202020204" pitchFamily="34" charset="0"/>
                <a:cs typeface="Arial" panose="020B0604020202020204" pitchFamily="34" charset="0"/>
              </a:rPr>
              <a:t>1) wykreślenia operatora wyznaczonego z rejestru;</a:t>
            </a:r>
          </a:p>
          <a:p>
            <a:r>
              <a:rPr lang="pl-PL" dirty="0">
                <a:latin typeface="Arial" panose="020B0604020202020204" pitchFamily="34" charset="0"/>
                <a:cs typeface="Arial" panose="020B0604020202020204" pitchFamily="34" charset="0"/>
              </a:rPr>
              <a:t>2) wydania decyzji o zakazie wykonywania działalności pocztowej przez operatora wyznaczonego;</a:t>
            </a:r>
          </a:p>
          <a:p>
            <a:r>
              <a:rPr lang="pl-PL" dirty="0">
                <a:latin typeface="Arial" panose="020B0604020202020204" pitchFamily="34" charset="0"/>
                <a:cs typeface="Arial" panose="020B0604020202020204" pitchFamily="34" charset="0"/>
              </a:rPr>
              <a:t>3) wydania postanowienia o ogłoszeniu upadłości przedsiębiorcy będącego operatorem wyznaczonym.</a:t>
            </a:r>
          </a:p>
          <a:p>
            <a:r>
              <a:rPr lang="pl-PL" dirty="0">
                <a:latin typeface="Arial" panose="020B0604020202020204" pitchFamily="34" charset="0"/>
                <a:cs typeface="Arial" panose="020B0604020202020204" pitchFamily="34" charset="0"/>
              </a:rPr>
              <a:t>2.  W przypadku, o którym mowa w ust. 1, Prezes UKE, w drodze decyzji, wskazuje operatora pocztowego, który pełni obowiązki operatora wyznaczonego do czasu rozpoczęcia realizacji zadań przez operatora wyznaczonego wybranego w drodze konkursu</a:t>
            </a:r>
            <a:r>
              <a:rPr lang="pl-PL" dirty="0" smtClean="0">
                <a:latin typeface="Arial" panose="020B0604020202020204" pitchFamily="34" charset="0"/>
                <a:cs typeface="Arial" panose="020B0604020202020204" pitchFamily="34" charset="0"/>
              </a:rPr>
              <a:t>.</a:t>
            </a:r>
          </a:p>
          <a:p>
            <a:r>
              <a:rPr lang="pl-PL"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Art.  78</a:t>
            </a:r>
            <a:r>
              <a:rPr lang="pl-PL" b="1" dirty="0" smtClean="0">
                <a:latin typeface="Arial" panose="020B0604020202020204" pitchFamily="34" charset="0"/>
                <a:cs typeface="Arial" panose="020B0604020202020204" pitchFamily="34" charset="0"/>
              </a:rPr>
              <a:t>.</a:t>
            </a:r>
            <a:endParaRPr lang="pl-PL" b="1"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1.  Prezes UKE może uchylić decyzję o wyborze operatora wyznaczonego w przypadku:</a:t>
            </a:r>
          </a:p>
          <a:p>
            <a:r>
              <a:rPr lang="pl-PL" dirty="0">
                <a:latin typeface="Arial" panose="020B0604020202020204" pitchFamily="34" charset="0"/>
                <a:cs typeface="Arial" panose="020B0604020202020204" pitchFamily="34" charset="0"/>
              </a:rPr>
              <a:t>1) uporczywego naruszania przez operatora wyznaczonego warunków świadczenia usług powszechnych,</a:t>
            </a:r>
          </a:p>
          <a:p>
            <a:r>
              <a:rPr lang="pl-PL" dirty="0">
                <a:latin typeface="Arial" panose="020B0604020202020204" pitchFamily="34" charset="0"/>
                <a:cs typeface="Arial" panose="020B0604020202020204" pitchFamily="34" charset="0"/>
              </a:rPr>
              <a:t>2) wykazywania przez operatora wyznaczonego rażąco wysokiego kosztu netto obowiązku świadczenia usług powszechnych,</a:t>
            </a:r>
          </a:p>
          <a:p>
            <a:r>
              <a:rPr lang="pl-PL" dirty="0">
                <a:latin typeface="Arial" panose="020B0604020202020204" pitchFamily="34" charset="0"/>
                <a:cs typeface="Arial" panose="020B0604020202020204" pitchFamily="34" charset="0"/>
              </a:rPr>
              <a:t>3) nierentowności usług powszechnych i uznania przez Prezesa UKE, że przedstawiony przez operatora wyznaczonego program działań na rzecz przywrócenia i utrzymania ich rentowności nie zapewni osiągnięcia tego celu</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 jeżeli analiza rynku pocztowego wskazuje, że obowiązek świadczenia usług powszechnych może być zrealizowany przez innego operatora pocztowego.</a:t>
            </a:r>
            <a:endParaRPr lang="pl-P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3536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1069" y="333137"/>
            <a:ext cx="11714328" cy="6524863"/>
          </a:xfrm>
          <a:prstGeom prst="rect">
            <a:avLst/>
          </a:prstGeom>
        </p:spPr>
        <p:txBody>
          <a:bodyPr wrap="square">
            <a:spAutoFit/>
          </a:bodyPr>
          <a:lstStyle/>
          <a:p>
            <a:pPr lvl="0" algn="just"/>
            <a:r>
              <a:rPr lang="pl-PL" sz="2200" b="1" dirty="0" smtClean="0">
                <a:solidFill>
                  <a:prstClr val="black"/>
                </a:solidFill>
                <a:latin typeface="Times New Roman" panose="02020603050405020304" pitchFamily="18" charset="0"/>
                <a:cs typeface="Times New Roman" panose="02020603050405020304" pitchFamily="18" charset="0"/>
              </a:rPr>
              <a:t>Kodeks postępowania administracyjnego</a:t>
            </a:r>
          </a:p>
          <a:p>
            <a:pPr lvl="0" algn="just"/>
            <a:r>
              <a:rPr lang="pl-PL" sz="2200" b="1" dirty="0" smtClean="0">
                <a:solidFill>
                  <a:prstClr val="black"/>
                </a:solidFill>
                <a:latin typeface="Times New Roman" panose="02020603050405020304" pitchFamily="18" charset="0"/>
                <a:cs typeface="Times New Roman" panose="02020603050405020304" pitchFamily="18" charset="0"/>
              </a:rPr>
              <a:t>Art</a:t>
            </a:r>
            <a:r>
              <a:rPr lang="pl-PL" sz="2200" b="1" dirty="0">
                <a:solidFill>
                  <a:prstClr val="black"/>
                </a:solidFill>
                <a:latin typeface="Times New Roman" panose="02020603050405020304" pitchFamily="18" charset="0"/>
                <a:cs typeface="Times New Roman" panose="02020603050405020304" pitchFamily="18" charset="0"/>
              </a:rPr>
              <a:t>. 40.</a:t>
            </a:r>
          </a:p>
          <a:p>
            <a:pPr lvl="0" algn="just"/>
            <a:r>
              <a:rPr lang="pl-PL" sz="2200" dirty="0">
                <a:solidFill>
                  <a:prstClr val="black"/>
                </a:solidFill>
                <a:latin typeface="Times New Roman" panose="02020603050405020304" pitchFamily="18" charset="0"/>
                <a:cs typeface="Times New Roman" panose="02020603050405020304" pitchFamily="18" charset="0"/>
              </a:rPr>
              <a:t>§  1.  Pisma doręcza się stronie, a gdy strona działa przez przedstawiciela - temu przedstawicielowi.</a:t>
            </a:r>
          </a:p>
          <a:p>
            <a:pPr lvl="0" algn="just"/>
            <a:r>
              <a:rPr lang="pl-PL" sz="2200" dirty="0">
                <a:solidFill>
                  <a:prstClr val="black"/>
                </a:solidFill>
                <a:latin typeface="Times New Roman" panose="02020603050405020304" pitchFamily="18" charset="0"/>
                <a:cs typeface="Times New Roman" panose="02020603050405020304" pitchFamily="18" charset="0"/>
              </a:rPr>
              <a:t>§  2.  Jeżeli strona ustanowiła pełnomocnika, pisma doręcza się pełnomocnikowi. Jeżeli ustanowiono kilku pełnomocników, doręcza się pisma tylko jednemu pełnomocnikowi. Strona może wskazać takiego pełnomocnika.</a:t>
            </a:r>
          </a:p>
          <a:p>
            <a:pPr lvl="0" algn="just"/>
            <a:r>
              <a:rPr lang="pl-PL" sz="2200" dirty="0">
                <a:solidFill>
                  <a:prstClr val="black"/>
                </a:solidFill>
                <a:latin typeface="Times New Roman" panose="02020603050405020304" pitchFamily="18" charset="0"/>
                <a:cs typeface="Times New Roman" panose="02020603050405020304" pitchFamily="18" charset="0"/>
              </a:rPr>
              <a:t>§  3.  W sprawie wszczętej na skutek podania złożonego przez dwie lub więcej stron pisma doręcza się wszystkim stronom, chyba że w podaniu wskazały jedną jako upoważnioną do odbioru pism.</a:t>
            </a:r>
          </a:p>
          <a:p>
            <a:pPr lvl="0" algn="just"/>
            <a:r>
              <a:rPr lang="pl-PL" sz="2200" dirty="0">
                <a:solidFill>
                  <a:prstClr val="black"/>
                </a:solidFill>
                <a:latin typeface="Times New Roman" panose="02020603050405020304" pitchFamily="18" charset="0"/>
                <a:cs typeface="Times New Roman" panose="02020603050405020304" pitchFamily="18" charset="0"/>
              </a:rPr>
              <a:t>§  4.  Strona, która nie ma miejsca zamieszkania lub zwykłego pobytu albo siedziby w Rzeczypospolitej Polskiej lub innym państwie członkowskim Unii Europejskiej, jeżeli nie ustanowiła pełnomocnika do prowadzenia sprawy zamieszkałego w Rzeczypospolitej Polskiej i nie działa za pośrednictwem konsula Rzeczypospolitej Polskiej, jest obowiązana wskazać w Rzeczypospolitej Polskiej pełnomocnika do doręczeń, chyba że doręczenie następuje za pomocą środków komunikacji elektronicznej.</a:t>
            </a:r>
          </a:p>
          <a:p>
            <a:pPr lvl="0" algn="just"/>
            <a:r>
              <a:rPr lang="pl-PL" sz="2200" dirty="0">
                <a:solidFill>
                  <a:prstClr val="black"/>
                </a:solidFill>
                <a:latin typeface="Times New Roman" panose="02020603050405020304" pitchFamily="18" charset="0"/>
                <a:cs typeface="Times New Roman" panose="02020603050405020304" pitchFamily="18" charset="0"/>
              </a:rPr>
              <a:t>§  5.  W razie niewskazania pełnomocnika do doręczeń przeznaczone dla tej strony pisma pozostawia się w aktach sprawy ze skutkiem doręczenia. Stronę należy o tym pouczyć przy pierwszym doręczeniu. Strona powinna być również pouczona o możliwości złożenia odpowiedzi na pismo wszczynające postępowanie i wyjaśnień na piśmie oraz o tym, kto może być ustanowiony pełnomocnikiem.</a:t>
            </a:r>
          </a:p>
        </p:txBody>
      </p:sp>
    </p:spTree>
    <p:extLst>
      <p:ext uri="{BB962C8B-B14F-4D97-AF65-F5344CB8AC3E}">
        <p14:creationId xmlns:p14="http://schemas.microsoft.com/office/powerpoint/2010/main" val="276779782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8364" y="259307"/>
            <a:ext cx="11764370" cy="5909310"/>
          </a:xfrm>
          <a:prstGeom prst="rect">
            <a:avLst/>
          </a:prstGeom>
        </p:spPr>
        <p:txBody>
          <a:bodyPr wrap="square">
            <a:spAutoFit/>
          </a:bodyPr>
          <a:lstStyle/>
          <a:p>
            <a:r>
              <a:rPr lang="pl-PL" sz="2000" b="1" dirty="0">
                <a:latin typeface="Times New Roman" panose="02020603050405020304" pitchFamily="18" charset="0"/>
                <a:cs typeface="Times New Roman" panose="02020603050405020304" pitchFamily="18" charset="0"/>
              </a:rPr>
              <a:t>Art. </a:t>
            </a:r>
            <a:r>
              <a:rPr lang="pl-PL" sz="2000" b="1" dirty="0" smtClean="0">
                <a:latin typeface="Times New Roman" panose="02020603050405020304" pitchFamily="18" charset="0"/>
                <a:cs typeface="Times New Roman" panose="02020603050405020304" pitchFamily="18" charset="0"/>
              </a:rPr>
              <a:t>41.</a:t>
            </a:r>
          </a:p>
          <a:p>
            <a:r>
              <a:rPr lang="pl-PL" sz="2000" dirty="0">
                <a:latin typeface="Times New Roman" panose="02020603050405020304" pitchFamily="18" charset="0"/>
                <a:cs typeface="Times New Roman" panose="02020603050405020304" pitchFamily="18" charset="0"/>
              </a:rPr>
              <a:t>§  1.  W toku postępowania strony oraz ich przedstawiciele i pełnomocnicy mają obowiązek zawiadomić organ administracji publicznej o każdej zmianie swojego adresu, w tym adresu elektronicznego.</a:t>
            </a:r>
          </a:p>
          <a:p>
            <a:r>
              <a:rPr lang="pl-PL" sz="2000" dirty="0">
                <a:latin typeface="Times New Roman" panose="02020603050405020304" pitchFamily="18" charset="0"/>
                <a:cs typeface="Times New Roman" panose="02020603050405020304" pitchFamily="18" charset="0"/>
              </a:rPr>
              <a:t>§  2.  W razie zaniedbania obowiązku określonego w § 1 doręczenie pisma pod dotychczasowym adresem ma skutek prawny</a:t>
            </a:r>
            <a:r>
              <a:rPr lang="pl-PL" sz="2000" dirty="0" smtClean="0">
                <a:latin typeface="Times New Roman" panose="02020603050405020304" pitchFamily="18" charset="0"/>
                <a:cs typeface="Times New Roman" panose="02020603050405020304" pitchFamily="18" charset="0"/>
              </a:rPr>
              <a:t>.</a:t>
            </a:r>
          </a:p>
          <a:p>
            <a:endParaRPr lang="pl-PL" sz="2000" dirty="0">
              <a:latin typeface="Times New Roman" panose="02020603050405020304" pitchFamily="18" charset="0"/>
              <a:cs typeface="Times New Roman" panose="02020603050405020304" pitchFamily="18" charset="0"/>
            </a:endParaRPr>
          </a:p>
          <a:p>
            <a:r>
              <a:rPr lang="pl-PL" sz="2000" b="1" dirty="0">
                <a:latin typeface="Times New Roman" panose="02020603050405020304" pitchFamily="18" charset="0"/>
                <a:cs typeface="Times New Roman" panose="02020603050405020304" pitchFamily="18" charset="0"/>
              </a:rPr>
              <a:t>Art. 42 </a:t>
            </a:r>
            <a:r>
              <a:rPr lang="pl-PL" sz="2000" b="1" dirty="0" smtClean="0">
                <a:latin typeface="Times New Roman" panose="02020603050405020304" pitchFamily="18" charset="0"/>
                <a:cs typeface="Times New Roman" panose="02020603050405020304" pitchFamily="18" charset="0"/>
              </a:rPr>
              <a:t>. </a:t>
            </a:r>
          </a:p>
          <a:p>
            <a:r>
              <a:rPr lang="pl-PL" sz="2000" dirty="0">
                <a:latin typeface="Times New Roman" panose="02020603050405020304" pitchFamily="18" charset="0"/>
                <a:cs typeface="Times New Roman" panose="02020603050405020304" pitchFamily="18" charset="0"/>
              </a:rPr>
              <a:t>§  1.  Pisma doręcza się osobom fizycznym w ich mieszkaniu lub miejscu pracy.</a:t>
            </a:r>
          </a:p>
          <a:p>
            <a:r>
              <a:rPr lang="pl-PL" sz="2000" dirty="0">
                <a:latin typeface="Times New Roman" panose="02020603050405020304" pitchFamily="18" charset="0"/>
                <a:cs typeface="Times New Roman" panose="02020603050405020304" pitchFamily="18" charset="0"/>
              </a:rPr>
              <a:t>§  2.  Pisma mogą być doręczane również w lokalu organu administracji publicznej, jeżeli przepisy szczególne nie stanowią inaczej.</a:t>
            </a:r>
          </a:p>
          <a:p>
            <a:r>
              <a:rPr lang="pl-PL" sz="2000" dirty="0">
                <a:latin typeface="Times New Roman" panose="02020603050405020304" pitchFamily="18" charset="0"/>
                <a:cs typeface="Times New Roman" panose="02020603050405020304" pitchFamily="18" charset="0"/>
              </a:rPr>
              <a:t>§  3.  W razie niemożności doręczenia pisma w sposób określony w § 1 i 2, a także w razie koniecznej potrzeby, pisma doręcza się w każdym miejscu, gdzie się adresata zastanie</a:t>
            </a:r>
            <a:r>
              <a:rPr lang="pl-PL" sz="2000" dirty="0" smtClean="0">
                <a:latin typeface="Times New Roman" panose="02020603050405020304" pitchFamily="18" charset="0"/>
                <a:cs typeface="Times New Roman" panose="02020603050405020304" pitchFamily="18" charset="0"/>
              </a:rPr>
              <a:t>.</a:t>
            </a:r>
          </a:p>
          <a:p>
            <a:endParaRPr lang="pl-PL" sz="2000" dirty="0">
              <a:latin typeface="Times New Roman" panose="02020603050405020304" pitchFamily="18" charset="0"/>
              <a:cs typeface="Times New Roman" panose="02020603050405020304" pitchFamily="18" charset="0"/>
            </a:endParaRPr>
          </a:p>
          <a:p>
            <a:r>
              <a:rPr lang="pl-PL" sz="2000" b="1" dirty="0">
                <a:latin typeface="Times New Roman" panose="02020603050405020304" pitchFamily="18" charset="0"/>
                <a:cs typeface="Times New Roman" panose="02020603050405020304" pitchFamily="18" charset="0"/>
              </a:rPr>
              <a:t>Art. </a:t>
            </a:r>
            <a:r>
              <a:rPr lang="pl-PL" sz="2000" b="1" dirty="0" smtClean="0">
                <a:latin typeface="Times New Roman" panose="02020603050405020304" pitchFamily="18" charset="0"/>
                <a:cs typeface="Times New Roman" panose="02020603050405020304" pitchFamily="18" charset="0"/>
              </a:rPr>
              <a:t>43.</a:t>
            </a:r>
          </a:p>
          <a:p>
            <a:r>
              <a:rPr lang="pl-PL" sz="2000" dirty="0">
                <a:latin typeface="Times New Roman" panose="02020603050405020304" pitchFamily="18" charset="0"/>
                <a:cs typeface="Times New Roman" panose="02020603050405020304" pitchFamily="18" charset="0"/>
              </a:rPr>
              <a:t>W przypadku nieobecności adresata pismo doręcza się, za pokwitowaniem, dorosłemu domownikowi, sąsiadowi lub dozorcy domu, jeżeli osoby te podjęły się oddania pisma adresatowi. O doręczeniu pisma sąsiadowi lub dozorcy zawiadamia się adresata, umieszczając zawiadomienie w oddawczej skrzynce pocztowej lub, gdy to nie jest możliwe, w drzwiach mieszkania.</a:t>
            </a:r>
          </a:p>
          <a:p>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52148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9182" y="302359"/>
            <a:ext cx="11668835" cy="6555641"/>
          </a:xfrm>
          <a:prstGeom prst="rect">
            <a:avLst/>
          </a:prstGeom>
        </p:spPr>
        <p:txBody>
          <a:bodyPr wrap="square">
            <a:spAutoFit/>
          </a:bodyPr>
          <a:lstStyle/>
          <a:p>
            <a:pPr algn="just"/>
            <a:r>
              <a:rPr lang="pl-PL" sz="2100" b="1" dirty="0">
                <a:latin typeface="Times New Roman" panose="02020603050405020304" pitchFamily="18" charset="0"/>
                <a:cs typeface="Times New Roman" panose="02020603050405020304" pitchFamily="18" charset="0"/>
              </a:rPr>
              <a:t>Art. </a:t>
            </a:r>
            <a:r>
              <a:rPr lang="pl-PL" sz="2100" b="1" dirty="0" smtClean="0">
                <a:latin typeface="Times New Roman" panose="02020603050405020304" pitchFamily="18" charset="0"/>
                <a:cs typeface="Times New Roman" panose="02020603050405020304" pitchFamily="18" charset="0"/>
              </a:rPr>
              <a:t>44.</a:t>
            </a:r>
          </a:p>
          <a:p>
            <a:pPr algn="just"/>
            <a:r>
              <a:rPr lang="pl-PL" sz="2100" dirty="0">
                <a:latin typeface="Times New Roman" panose="02020603050405020304" pitchFamily="18" charset="0"/>
                <a:cs typeface="Times New Roman" panose="02020603050405020304" pitchFamily="18" charset="0"/>
              </a:rPr>
              <a:t>§  1.  W razie niemożności doręczenia pisma w sposób wskazany w art. 42 i 43:</a:t>
            </a:r>
          </a:p>
          <a:p>
            <a:pPr algn="just"/>
            <a:r>
              <a:rPr lang="pl-PL" sz="2100" dirty="0">
                <a:latin typeface="Times New Roman" panose="02020603050405020304" pitchFamily="18" charset="0"/>
                <a:cs typeface="Times New Roman" panose="02020603050405020304" pitchFamily="18" charset="0"/>
              </a:rPr>
              <a:t>1) operator pocztowy w rozumieniu ustawy z dnia 23 listopada 2012 r. - Prawo pocztowe przechowuje pismo przez okres 14 dni w swojej placówce pocztowej - w przypadku doręczania pisma przez operatora pocztowego;</a:t>
            </a:r>
          </a:p>
          <a:p>
            <a:pPr algn="just"/>
            <a:r>
              <a:rPr lang="pl-PL" sz="2100" dirty="0">
                <a:latin typeface="Times New Roman" panose="02020603050405020304" pitchFamily="18" charset="0"/>
                <a:cs typeface="Times New Roman" panose="02020603050405020304" pitchFamily="18" charset="0"/>
              </a:rPr>
              <a:t>2) pismo składa się na okres czternastu dni w urzędzie właściwej gminy (miasta) - w przypadku doręczania pisma przez pracownika urzędu gminy (miasta) lub upoważnioną osobę lub organ</a:t>
            </a:r>
            <a:r>
              <a:rPr lang="pl-PL" sz="2100" dirty="0" smtClean="0">
                <a:latin typeface="Times New Roman" panose="02020603050405020304" pitchFamily="18" charset="0"/>
                <a:cs typeface="Times New Roman" panose="02020603050405020304" pitchFamily="18" charset="0"/>
              </a:rPr>
              <a:t>.</a:t>
            </a:r>
          </a:p>
          <a:p>
            <a:pPr algn="just"/>
            <a:endParaRPr lang="pl-PL" sz="2100" dirty="0">
              <a:latin typeface="Times New Roman" panose="02020603050405020304" pitchFamily="18" charset="0"/>
              <a:cs typeface="Times New Roman" panose="02020603050405020304" pitchFamily="18" charset="0"/>
            </a:endParaRPr>
          </a:p>
          <a:p>
            <a:pPr algn="just"/>
            <a:r>
              <a:rPr lang="pl-PL" sz="2100" dirty="0">
                <a:latin typeface="Times New Roman" panose="02020603050405020304" pitchFamily="18" charset="0"/>
                <a:cs typeface="Times New Roman" panose="02020603050405020304" pitchFamily="18" charset="0"/>
              </a:rPr>
              <a:t>§  2.  Zawiadomienie o pozostawieniu pisma wraz z informacją o możliwości jego odbioru w terminie siedmiu dni, licząc od dnia pozostawienia zawiadomienia w miejscu określonym w § 1, umieszcza się w oddawczej skrzynce pocztowej lub, gdy nie jest to możliwe, na drzwiach mieszkania adresata, jego biura lub innego pomieszczenia, w którym adresat wykonuje swoje czynności zawodowe, bądź w widocznym miejscu przy wejściu na posesję adresata.</a:t>
            </a:r>
          </a:p>
          <a:p>
            <a:pPr algn="just"/>
            <a:endParaRPr lang="pl-PL" sz="2100" dirty="0" smtClean="0">
              <a:latin typeface="Times New Roman" panose="02020603050405020304" pitchFamily="18" charset="0"/>
              <a:cs typeface="Times New Roman" panose="02020603050405020304" pitchFamily="18" charset="0"/>
            </a:endParaRPr>
          </a:p>
          <a:p>
            <a:pPr algn="just"/>
            <a:r>
              <a:rPr lang="pl-PL" sz="2100" dirty="0" smtClean="0">
                <a:latin typeface="Times New Roman" panose="02020603050405020304" pitchFamily="18" charset="0"/>
                <a:cs typeface="Times New Roman" panose="02020603050405020304" pitchFamily="18" charset="0"/>
              </a:rPr>
              <a:t>§  </a:t>
            </a:r>
            <a:r>
              <a:rPr lang="pl-PL" sz="2100" dirty="0">
                <a:latin typeface="Times New Roman" panose="02020603050405020304" pitchFamily="18" charset="0"/>
                <a:cs typeface="Times New Roman" panose="02020603050405020304" pitchFamily="18" charset="0"/>
              </a:rPr>
              <a:t>3.  W przypadku niepodjęcia przesyłki w terminie, o którym mowa w § 2, pozostawia się powtórne zawiadomienie o możliwości odbioru przesyłki w terminie nie dłuższym niż czternaście dni od daty pierwszego zawiadomienia</a:t>
            </a:r>
            <a:r>
              <a:rPr lang="pl-PL" sz="2100" dirty="0" smtClean="0">
                <a:latin typeface="Times New Roman" panose="02020603050405020304" pitchFamily="18" charset="0"/>
                <a:cs typeface="Times New Roman" panose="02020603050405020304" pitchFamily="18" charset="0"/>
              </a:rPr>
              <a:t>.</a:t>
            </a:r>
          </a:p>
          <a:p>
            <a:pPr algn="just"/>
            <a:endParaRPr lang="pl-PL" sz="2100" dirty="0">
              <a:latin typeface="Times New Roman" panose="02020603050405020304" pitchFamily="18" charset="0"/>
              <a:cs typeface="Times New Roman" panose="02020603050405020304" pitchFamily="18" charset="0"/>
            </a:endParaRPr>
          </a:p>
          <a:p>
            <a:pPr algn="just"/>
            <a:r>
              <a:rPr lang="pl-PL" sz="2100" dirty="0">
                <a:latin typeface="Times New Roman" panose="02020603050405020304" pitchFamily="18" charset="0"/>
                <a:cs typeface="Times New Roman" panose="02020603050405020304" pitchFamily="18" charset="0"/>
              </a:rPr>
              <a:t>§  4.  Doręczenie uważa się za dokonane z upływem ostatniego dnia okresu, o którym mowa w § 1, a pismo pozostawia się w aktach sprawy.</a:t>
            </a:r>
          </a:p>
        </p:txBody>
      </p:sp>
    </p:spTree>
    <p:extLst>
      <p:ext uri="{BB962C8B-B14F-4D97-AF65-F5344CB8AC3E}">
        <p14:creationId xmlns:p14="http://schemas.microsoft.com/office/powerpoint/2010/main" val="413584073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72955" y="1023580"/>
            <a:ext cx="11668836" cy="3754874"/>
          </a:xfrm>
          <a:prstGeom prst="rect">
            <a:avLst/>
          </a:prstGeom>
        </p:spPr>
        <p:txBody>
          <a:bodyPr wrap="square">
            <a:spAutoFit/>
          </a:bodyPr>
          <a:lstStyle/>
          <a:p>
            <a:r>
              <a:rPr lang="pl-PL" sz="2200" b="1" dirty="0">
                <a:latin typeface="Times New Roman" panose="02020603050405020304" pitchFamily="18" charset="0"/>
                <a:cs typeface="Times New Roman" panose="02020603050405020304" pitchFamily="18" charset="0"/>
              </a:rPr>
              <a:t>Art. </a:t>
            </a:r>
            <a:r>
              <a:rPr lang="pl-PL" sz="2200" b="1" dirty="0" smtClean="0">
                <a:latin typeface="Times New Roman" panose="02020603050405020304" pitchFamily="18" charset="0"/>
                <a:cs typeface="Times New Roman" panose="02020603050405020304" pitchFamily="18" charset="0"/>
              </a:rPr>
              <a:t>45.</a:t>
            </a:r>
          </a:p>
          <a:p>
            <a:r>
              <a:rPr lang="pl-PL" sz="2200" dirty="0">
                <a:latin typeface="Times New Roman" panose="02020603050405020304" pitchFamily="18" charset="0"/>
                <a:cs typeface="Times New Roman" panose="02020603050405020304" pitchFamily="18" charset="0"/>
              </a:rPr>
              <a:t>Jednostkom organizacyjnym i organizacjom społecznym doręcza się pisma w lokalu ich siedziby do rąk osób uprawnionych do odbioru pism. Przepis art. 44 stosuje się odpowiednio</a:t>
            </a:r>
            <a:r>
              <a:rPr lang="pl-PL" sz="2200" dirty="0" smtClean="0">
                <a:latin typeface="Times New Roman" panose="02020603050405020304" pitchFamily="18" charset="0"/>
                <a:cs typeface="Times New Roman" panose="02020603050405020304" pitchFamily="18" charset="0"/>
              </a:rPr>
              <a:t>.</a:t>
            </a:r>
          </a:p>
          <a:p>
            <a:endParaRPr lang="pl-PL" sz="2200" dirty="0">
              <a:latin typeface="Times New Roman" panose="02020603050405020304" pitchFamily="18" charset="0"/>
              <a:cs typeface="Times New Roman" panose="02020603050405020304" pitchFamily="18" charset="0"/>
            </a:endParaRPr>
          </a:p>
          <a:p>
            <a:r>
              <a:rPr lang="pl-PL" sz="2200" b="1" dirty="0">
                <a:latin typeface="Times New Roman" panose="02020603050405020304" pitchFamily="18" charset="0"/>
                <a:cs typeface="Times New Roman" panose="02020603050405020304" pitchFamily="18" charset="0"/>
              </a:rPr>
              <a:t>Art. </a:t>
            </a:r>
            <a:r>
              <a:rPr lang="pl-PL" sz="2200" b="1" dirty="0" smtClean="0">
                <a:latin typeface="Times New Roman" panose="02020603050405020304" pitchFamily="18" charset="0"/>
                <a:cs typeface="Times New Roman" panose="02020603050405020304" pitchFamily="18" charset="0"/>
              </a:rPr>
              <a:t>46.</a:t>
            </a:r>
          </a:p>
          <a:p>
            <a:r>
              <a:rPr lang="pl-PL" sz="2200" dirty="0">
                <a:latin typeface="Times New Roman" panose="02020603050405020304" pitchFamily="18" charset="0"/>
                <a:cs typeface="Times New Roman" panose="02020603050405020304" pitchFamily="18" charset="0"/>
              </a:rPr>
              <a:t>§  1.  Odbierający pismo potwierdza doręczenie mu pisma swoim podpisem ze wskazaniem daty doręczenia.</a:t>
            </a:r>
          </a:p>
          <a:p>
            <a:r>
              <a:rPr lang="pl-PL" sz="2200" dirty="0">
                <a:latin typeface="Times New Roman" panose="02020603050405020304" pitchFamily="18" charset="0"/>
                <a:cs typeface="Times New Roman" panose="02020603050405020304" pitchFamily="18" charset="0"/>
              </a:rPr>
              <a:t>§  2.  Jeżeli odbierający pismo uchyla się od potwierdzenia doręczenia lub nie może tego uczynić, doręczający sam stwierdza datę doręczenia oraz wskazuje osobę, która odebrała pismo, i przyczynę braku jej podpisu.(…)</a:t>
            </a:r>
            <a:endParaRPr lang="pl-PL" sz="2200" dirty="0" smtClean="0">
              <a:latin typeface="Times New Roman" panose="02020603050405020304" pitchFamily="18" charset="0"/>
              <a:cs typeface="Times New Roman" panose="02020603050405020304" pitchFamily="18" charset="0"/>
            </a:endParaRPr>
          </a:p>
          <a:p>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9473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375" y="4168726"/>
            <a:ext cx="8601501" cy="2370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Prostokąt 2"/>
          <p:cNvSpPr/>
          <p:nvPr/>
        </p:nvSpPr>
        <p:spPr>
          <a:xfrm>
            <a:off x="245659" y="203412"/>
            <a:ext cx="11682483" cy="4093428"/>
          </a:xfrm>
          <a:prstGeom prst="rect">
            <a:avLst/>
          </a:prstGeom>
        </p:spPr>
        <p:txBody>
          <a:bodyPr wrap="square">
            <a:spAutoFit/>
          </a:bodyPr>
          <a:lstStyle/>
          <a:p>
            <a:pPr lvl="0"/>
            <a:r>
              <a:rPr lang="pl-PL" sz="2000" b="1" dirty="0" smtClean="0">
                <a:solidFill>
                  <a:prstClr val="black"/>
                </a:solidFill>
                <a:latin typeface="Times New Roman" panose="02020603050405020304" pitchFamily="18" charset="0"/>
                <a:cs typeface="Times New Roman" panose="02020603050405020304" pitchFamily="18" charset="0"/>
              </a:rPr>
              <a:t>Art. 47.</a:t>
            </a:r>
          </a:p>
          <a:p>
            <a:pPr lvl="0"/>
            <a:r>
              <a:rPr lang="pl-PL" sz="2000" dirty="0">
                <a:solidFill>
                  <a:prstClr val="black"/>
                </a:solidFill>
                <a:latin typeface="Times New Roman" panose="02020603050405020304" pitchFamily="18" charset="0"/>
                <a:cs typeface="Times New Roman" panose="02020603050405020304" pitchFamily="18" charset="0"/>
              </a:rPr>
              <a:t>§  1.  Jeżeli adresat odmawia przyjęcia pisma przesłanego mu przez operatora pocztowego w rozumieniu ustawy z dnia 23 listopada 2012 r. - Prawo pocztowe lub inny organ albo w inny sposób, pismo zwraca się nadawcy z adnotacją o odmowie jego przyjęcia i datą odmowy. Pismo wraz z adnotacją włącza się do akt sprawy.</a:t>
            </a:r>
          </a:p>
          <a:p>
            <a:pPr lvl="0"/>
            <a:r>
              <a:rPr lang="pl-PL" sz="2000" dirty="0">
                <a:solidFill>
                  <a:prstClr val="black"/>
                </a:solidFill>
                <a:latin typeface="Times New Roman" panose="02020603050405020304" pitchFamily="18" charset="0"/>
                <a:cs typeface="Times New Roman" panose="02020603050405020304" pitchFamily="18" charset="0"/>
              </a:rPr>
              <a:t>§  2.  W przypadkach, o których mowa w § 1, uznaje się, że pismo doręczone zostało w dniu odmowy jego przyjęcia przez adresata</a:t>
            </a:r>
            <a:r>
              <a:rPr lang="pl-PL" sz="2000" dirty="0" smtClean="0">
                <a:solidFill>
                  <a:prstClr val="black"/>
                </a:solidFill>
                <a:latin typeface="Times New Roman" panose="02020603050405020304" pitchFamily="18" charset="0"/>
                <a:cs typeface="Times New Roman" panose="02020603050405020304" pitchFamily="18" charset="0"/>
              </a:rPr>
              <a:t>.</a:t>
            </a:r>
          </a:p>
          <a:p>
            <a:pPr lvl="0"/>
            <a:endParaRPr lang="pl-PL" sz="2000" dirty="0">
              <a:solidFill>
                <a:prstClr val="black"/>
              </a:solidFill>
              <a:latin typeface="Times New Roman" panose="02020603050405020304" pitchFamily="18" charset="0"/>
              <a:cs typeface="Times New Roman" panose="02020603050405020304" pitchFamily="18" charset="0"/>
            </a:endParaRPr>
          </a:p>
          <a:p>
            <a:pPr lvl="0"/>
            <a:r>
              <a:rPr lang="pl-PL" sz="2000" b="1" dirty="0">
                <a:solidFill>
                  <a:prstClr val="black"/>
                </a:solidFill>
                <a:latin typeface="Times New Roman" panose="02020603050405020304" pitchFamily="18" charset="0"/>
                <a:cs typeface="Times New Roman" panose="02020603050405020304" pitchFamily="18" charset="0"/>
              </a:rPr>
              <a:t>Art. 48.</a:t>
            </a:r>
          </a:p>
          <a:p>
            <a:pPr lvl="0"/>
            <a:r>
              <a:rPr lang="pl-PL" sz="2000" dirty="0">
                <a:solidFill>
                  <a:prstClr val="black"/>
                </a:solidFill>
                <a:latin typeface="Times New Roman" panose="02020603050405020304" pitchFamily="18" charset="0"/>
                <a:cs typeface="Times New Roman" panose="02020603050405020304" pitchFamily="18" charset="0"/>
              </a:rPr>
              <a:t>§  1.  Pisma skierowane do osób nieznanych z miejsca pobytu, dla których sąd nie wyznaczył przedstawiciela, doręcza się przedstawicielowi ustanowionemu w myśl art. 34.</a:t>
            </a:r>
          </a:p>
          <a:p>
            <a:pPr lvl="0"/>
            <a:r>
              <a:rPr lang="pl-PL" sz="2000" dirty="0">
                <a:solidFill>
                  <a:prstClr val="black"/>
                </a:solidFill>
                <a:latin typeface="Times New Roman" panose="02020603050405020304" pitchFamily="18" charset="0"/>
                <a:cs typeface="Times New Roman" panose="02020603050405020304" pitchFamily="18" charset="0"/>
              </a:rPr>
              <a:t>§  2.  Pisma kierowane do osób korzystających ze szczególnych uprawnień wynikających z immunitetu dyplomatycznego lub konsularnego doręcza się w sposób przewidziany w przepisach szczególnych, w umowach i zwyczajach międzynarodowych.</a:t>
            </a:r>
            <a:endParaRPr lang="pl-PL"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6976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2056435" y="329810"/>
            <a:ext cx="8224703" cy="541239"/>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Brak jednej uniwersalnej definicji</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5" y="1245167"/>
            <a:ext cx="11573301" cy="5562678"/>
          </a:xfrm>
        </p:spPr>
        <p:txBody>
          <a:bodyPr wrap="square">
            <a:spAutoFit/>
          </a:bodyPr>
          <a:lstStyle/>
          <a:p>
            <a:pPr marL="21603" indent="0" eaLnBrk="1" hangingPunct="1"/>
            <a:r>
              <a:rPr lang="pl-PL" altLang="pl-PL" sz="1800" b="1" dirty="0">
                <a:latin typeface="Arial" panose="020B0604020202020204" pitchFamily="34" charset="0"/>
                <a:cs typeface="Arial" panose="020B0604020202020204" pitchFamily="34" charset="0"/>
              </a:rPr>
              <a:t>„Pojęcie dokumentu  występuje nie tylko w kodeksie karnym (prawie </a:t>
            </a:r>
            <a:r>
              <a:rPr lang="pl-PL" altLang="pl-PL" sz="1800" b="1" dirty="0" smtClean="0">
                <a:latin typeface="Arial" panose="020B0604020202020204" pitchFamily="34" charset="0"/>
                <a:cs typeface="Arial" panose="020B0604020202020204" pitchFamily="34" charset="0"/>
              </a:rPr>
              <a:t>karnym </a:t>
            </a:r>
            <a:r>
              <a:rPr lang="pl-PL" altLang="pl-PL" sz="1800" b="1" dirty="0">
                <a:latin typeface="Arial" panose="020B0604020202020204" pitchFamily="34" charset="0"/>
                <a:cs typeface="Arial" panose="020B0604020202020204" pitchFamily="34" charset="0"/>
              </a:rPr>
              <a:t>powszechnym). Jest ono także obecne w obszarze prawa karnego szczególnego (prawa wykroczeń, prawa karnego skarbowego), prawa </a:t>
            </a:r>
            <a:r>
              <a:rPr lang="pl-PL" altLang="pl-PL" sz="1800" b="1" dirty="0" smtClean="0">
                <a:latin typeface="Arial" panose="020B0604020202020204" pitchFamily="34" charset="0"/>
                <a:cs typeface="Arial" panose="020B0604020202020204" pitchFamily="34" charset="0"/>
              </a:rPr>
              <a:t>karnego </a:t>
            </a:r>
            <a:r>
              <a:rPr lang="pl-PL" altLang="pl-PL" sz="1800" b="1" dirty="0">
                <a:latin typeface="Arial" panose="020B0604020202020204" pitchFamily="34" charset="0"/>
                <a:cs typeface="Arial" panose="020B0604020202020204" pitchFamily="34" charset="0"/>
              </a:rPr>
              <a:t>procesowego, kryminalistyki, procesu cywilnego czy też postępowania administracyjnego oraz </a:t>
            </a:r>
            <a:r>
              <a:rPr lang="pl-PL" altLang="pl-PL" sz="1800" b="1" dirty="0" err="1" smtClean="0">
                <a:latin typeface="Arial" panose="020B0604020202020204" pitchFamily="34" charset="0"/>
                <a:cs typeface="Arial" panose="020B0604020202020204" pitchFamily="34" charset="0"/>
              </a:rPr>
              <a:t>sądowoadministracyjnego</a:t>
            </a:r>
            <a:r>
              <a:rPr lang="pl-PL" altLang="pl-PL" sz="1800" b="1" dirty="0" smtClean="0">
                <a:latin typeface="Arial" panose="020B0604020202020204" pitchFamily="34" charset="0"/>
                <a:cs typeface="Arial" panose="020B0604020202020204" pitchFamily="34" charset="0"/>
              </a:rPr>
              <a:t>. </a:t>
            </a:r>
            <a:r>
              <a:rPr lang="pl-PL" altLang="pl-PL" sz="1800" b="1" dirty="0">
                <a:latin typeface="Arial" panose="020B0604020202020204" pitchFamily="34" charset="0"/>
                <a:cs typeface="Arial" panose="020B0604020202020204" pitchFamily="34" charset="0"/>
              </a:rPr>
              <a:t>Jednakże w każdej z tych dziedzin ma ono do spełnienia odrębne funkcje. Podczas gdy w </a:t>
            </a:r>
            <a:r>
              <a:rPr lang="pl-PL" altLang="pl-PL" sz="1800" b="1" dirty="0" smtClean="0">
                <a:latin typeface="Arial" panose="020B0604020202020204" pitchFamily="34" charset="0"/>
                <a:cs typeface="Arial" panose="020B0604020202020204" pitchFamily="34" charset="0"/>
              </a:rPr>
              <a:t>obszarze </a:t>
            </a:r>
            <a:r>
              <a:rPr lang="pl-PL" altLang="pl-PL" sz="1800" b="1" dirty="0">
                <a:latin typeface="Arial" panose="020B0604020202020204" pitchFamily="34" charset="0"/>
                <a:cs typeface="Arial" panose="020B0604020202020204" pitchFamily="34" charset="0"/>
              </a:rPr>
              <a:t>procedury cywilnej czy administracyjnej wyróżnienie pojęcia </a:t>
            </a:r>
            <a:r>
              <a:rPr lang="pl-PL" altLang="pl-PL" sz="1800" b="1" dirty="0" smtClean="0">
                <a:latin typeface="Arial" panose="020B0604020202020204" pitchFamily="34" charset="0"/>
                <a:cs typeface="Arial" panose="020B0604020202020204" pitchFamily="34" charset="0"/>
              </a:rPr>
              <a:t>dokumentu </a:t>
            </a:r>
            <a:r>
              <a:rPr lang="pl-PL" altLang="pl-PL" sz="1800" b="1" dirty="0">
                <a:latin typeface="Arial" panose="020B0604020202020204" pitchFamily="34" charset="0"/>
                <a:cs typeface="Arial" panose="020B0604020202020204" pitchFamily="34" charset="0"/>
              </a:rPr>
              <a:t>następuje ze względu na konieczność przydania mu określonej mocy </a:t>
            </a:r>
            <a:r>
              <a:rPr lang="pl-PL" altLang="pl-PL" sz="1800" b="1" dirty="0" smtClean="0">
                <a:latin typeface="Arial" panose="020B0604020202020204" pitchFamily="34" charset="0"/>
                <a:cs typeface="Arial" panose="020B0604020202020204" pitchFamily="34" charset="0"/>
              </a:rPr>
              <a:t>dowodowej, </a:t>
            </a:r>
            <a:r>
              <a:rPr lang="pl-PL" altLang="pl-PL" sz="1800" b="1" dirty="0">
                <a:latin typeface="Arial" panose="020B0604020202020204" pitchFamily="34" charset="0"/>
                <a:cs typeface="Arial" panose="020B0604020202020204" pitchFamily="34" charset="0"/>
              </a:rPr>
              <a:t>w procesie karnym dokument traktowany jest jako dowód </a:t>
            </a:r>
            <a:r>
              <a:rPr lang="pl-PL" altLang="pl-PL" sz="1800" b="1" dirty="0" smtClean="0">
                <a:latin typeface="Arial" panose="020B0604020202020204" pitchFamily="34" charset="0"/>
                <a:cs typeface="Arial" panose="020B0604020202020204" pitchFamily="34" charset="0"/>
              </a:rPr>
              <a:t>rzeczowy. </a:t>
            </a:r>
            <a:r>
              <a:rPr lang="pl-PL" altLang="pl-PL" sz="1800" b="1" dirty="0">
                <a:latin typeface="Arial" panose="020B0604020202020204" pitchFamily="34" charset="0"/>
                <a:cs typeface="Arial" panose="020B0604020202020204" pitchFamily="34" charset="0"/>
              </a:rPr>
              <a:t>W kryminalistyce natomiast pod pojęciem dokumentu rozumie się „</a:t>
            </a:r>
            <a:r>
              <a:rPr lang="pl-PL" altLang="pl-PL" sz="1800" b="1" i="1" dirty="0">
                <a:latin typeface="Arial" panose="020B0604020202020204" pitchFamily="34" charset="0"/>
                <a:cs typeface="Arial" panose="020B0604020202020204" pitchFamily="34" charset="0"/>
              </a:rPr>
              <a:t>każdy rzeczowy środek dowodowy wyróżniający się od innych posiadaniem treści pisemnej jako elementu składowego</a:t>
            </a:r>
            <a:r>
              <a:rPr lang="pl-PL" altLang="pl-PL" sz="1800" b="1" dirty="0" smtClean="0">
                <a:latin typeface="Arial" panose="020B0604020202020204" pitchFamily="34" charset="0"/>
                <a:cs typeface="Arial" panose="020B0604020202020204" pitchFamily="34" charset="0"/>
              </a:rPr>
              <a:t>”. </a:t>
            </a:r>
            <a:r>
              <a:rPr lang="pl-PL" altLang="pl-PL" sz="1800" b="1" u="sng" dirty="0" smtClean="0">
                <a:latin typeface="Arial" panose="020B0604020202020204" pitchFamily="34" charset="0"/>
                <a:cs typeface="Arial" panose="020B0604020202020204" pitchFamily="34" charset="0"/>
              </a:rPr>
              <a:t>Mając </a:t>
            </a:r>
            <a:r>
              <a:rPr lang="pl-PL" altLang="pl-PL" sz="1800" b="1" u="sng" dirty="0">
                <a:latin typeface="Arial" panose="020B0604020202020204" pitchFamily="34" charset="0"/>
                <a:cs typeface="Arial" panose="020B0604020202020204" pitchFamily="34" charset="0"/>
              </a:rPr>
              <a:t>na uwadze funkcje, jakie pojęcie dokumentu ma spełniać w </a:t>
            </a:r>
            <a:r>
              <a:rPr lang="pl-PL" altLang="pl-PL" sz="1800" b="1" u="sng" dirty="0" smtClean="0">
                <a:latin typeface="Arial" panose="020B0604020202020204" pitchFamily="34" charset="0"/>
                <a:cs typeface="Arial" panose="020B0604020202020204" pitchFamily="34" charset="0"/>
              </a:rPr>
              <a:t>poszczególnych </a:t>
            </a:r>
            <a:r>
              <a:rPr lang="pl-PL" altLang="pl-PL" sz="1800" b="1" u="sng" dirty="0">
                <a:latin typeface="Arial" panose="020B0604020202020204" pitchFamily="34" charset="0"/>
                <a:cs typeface="Arial" panose="020B0604020202020204" pitchFamily="34" charset="0"/>
              </a:rPr>
              <a:t>gałęziach prawa, wydaje się, iż brak jest możliwości pełnego ujednolicenia terminologii w tym </a:t>
            </a:r>
            <a:r>
              <a:rPr lang="pl-PL" altLang="pl-PL" sz="1800" b="1" u="sng" dirty="0" smtClean="0">
                <a:latin typeface="Arial" panose="020B0604020202020204" pitchFamily="34" charset="0"/>
                <a:cs typeface="Arial" panose="020B0604020202020204" pitchFamily="34" charset="0"/>
              </a:rPr>
              <a:t>zakresie</a:t>
            </a:r>
            <a:r>
              <a:rPr lang="pl-PL" altLang="pl-PL" sz="1800" b="1" dirty="0" smtClean="0">
                <a:latin typeface="Arial" panose="020B0604020202020204" pitchFamily="34" charset="0"/>
                <a:cs typeface="Arial" panose="020B0604020202020204" pitchFamily="34" charset="0"/>
              </a:rPr>
              <a:t>.</a:t>
            </a:r>
          </a:p>
          <a:p>
            <a:pPr marL="21603" indent="0" eaLnBrk="1" hangingPunct="1"/>
            <a:r>
              <a:rPr lang="pl-PL" altLang="pl-PL" sz="1800" b="1" u="sng" dirty="0">
                <a:latin typeface="Arial" panose="020B0604020202020204" pitchFamily="34" charset="0"/>
                <a:cs typeface="Arial" panose="020B0604020202020204" pitchFamily="34" charset="0"/>
              </a:rPr>
              <a:t>Trzeba bowiem podkreślić, iż kwalifikacja na gruncie prawa karnego </a:t>
            </a:r>
            <a:r>
              <a:rPr lang="pl-PL" altLang="pl-PL" sz="1800" b="1" u="sng" dirty="0" smtClean="0">
                <a:latin typeface="Arial" panose="020B0604020202020204" pitchFamily="34" charset="0"/>
                <a:cs typeface="Arial" panose="020B0604020202020204" pitchFamily="34" charset="0"/>
              </a:rPr>
              <a:t>materialnego </a:t>
            </a:r>
            <a:r>
              <a:rPr lang="pl-PL" altLang="pl-PL" sz="1800" b="1" u="sng" dirty="0">
                <a:latin typeface="Arial" panose="020B0604020202020204" pitchFamily="34" charset="0"/>
                <a:cs typeface="Arial" panose="020B0604020202020204" pitchFamily="34" charset="0"/>
              </a:rPr>
              <a:t>danego przedmiotu jako dokumentu następuje niezależnie od </a:t>
            </a:r>
            <a:r>
              <a:rPr lang="pl-PL" altLang="pl-PL" sz="1800" b="1" u="sng" dirty="0" smtClean="0">
                <a:latin typeface="Arial" panose="020B0604020202020204" pitchFamily="34" charset="0"/>
                <a:cs typeface="Arial" panose="020B0604020202020204" pitchFamily="34" charset="0"/>
              </a:rPr>
              <a:t>takowej </a:t>
            </a:r>
            <a:r>
              <a:rPr lang="pl-PL" altLang="pl-PL" sz="1800" b="1" u="sng" dirty="0">
                <a:latin typeface="Arial" panose="020B0604020202020204" pitchFamily="34" charset="0"/>
                <a:cs typeface="Arial" panose="020B0604020202020204" pitchFamily="34" charset="0"/>
              </a:rPr>
              <a:t>w innej gałęzi prawa i w tym znaczeniu jest </a:t>
            </a:r>
            <a:r>
              <a:rPr lang="pl-PL" altLang="pl-PL" sz="1800" b="1" u="sng" dirty="0" smtClean="0">
                <a:latin typeface="Arial" panose="020B0604020202020204" pitchFamily="34" charset="0"/>
                <a:cs typeface="Arial" panose="020B0604020202020204" pitchFamily="34" charset="0"/>
              </a:rPr>
              <a:t>autonomiczna</a:t>
            </a:r>
            <a:r>
              <a:rPr lang="pl-PL" altLang="pl-PL" sz="1800" b="1" dirty="0" smtClean="0">
                <a:latin typeface="Arial" panose="020B0604020202020204" pitchFamily="34" charset="0"/>
                <a:cs typeface="Arial" panose="020B0604020202020204" pitchFamily="34" charset="0"/>
              </a:rPr>
              <a:t>. Ustalając </a:t>
            </a:r>
            <a:r>
              <a:rPr lang="pl-PL" altLang="pl-PL" sz="1800" b="1" dirty="0">
                <a:latin typeface="Arial" panose="020B0604020202020204" pitchFamily="34" charset="0"/>
                <a:cs typeface="Arial" panose="020B0604020202020204" pitchFamily="34" charset="0"/>
              </a:rPr>
              <a:t>treść i zakres pojęć prawnych, kierować się można bądź </a:t>
            </a:r>
            <a:r>
              <a:rPr lang="pl-PL" altLang="pl-PL" sz="1800" b="1" dirty="0" smtClean="0">
                <a:latin typeface="Arial" panose="020B0604020202020204" pitchFamily="34" charset="0"/>
                <a:cs typeface="Arial" panose="020B0604020202020204" pitchFamily="34" charset="0"/>
              </a:rPr>
              <a:t>znaczeniem </a:t>
            </a:r>
            <a:r>
              <a:rPr lang="pl-PL" altLang="pl-PL" sz="1800" b="1" dirty="0">
                <a:latin typeface="Arial" panose="020B0604020202020204" pitchFamily="34" charset="0"/>
                <a:cs typeface="Arial" panose="020B0604020202020204" pitchFamily="34" charset="0"/>
              </a:rPr>
              <a:t>danej nazwy w języku potocznym, bądź funkcją, jaką dana nazwa spełnia lub ma spełniać w stosowaniu </a:t>
            </a:r>
            <a:r>
              <a:rPr lang="pl-PL" altLang="pl-PL" sz="1800" b="1" dirty="0" smtClean="0">
                <a:latin typeface="Arial" panose="020B0604020202020204" pitchFamily="34" charset="0"/>
                <a:cs typeface="Arial" panose="020B0604020202020204" pitchFamily="34" charset="0"/>
              </a:rPr>
              <a:t>prawa. </a:t>
            </a:r>
            <a:r>
              <a:rPr lang="pl-PL" altLang="pl-PL" sz="1800" b="1" dirty="0">
                <a:latin typeface="Arial" panose="020B0604020202020204" pitchFamily="34" charset="0"/>
                <a:cs typeface="Arial" panose="020B0604020202020204" pitchFamily="34" charset="0"/>
              </a:rPr>
              <a:t>Występująca w k.k. definicja dokumentu  sformułowana została właśnie na potrzeby prawa karnego </a:t>
            </a:r>
            <a:r>
              <a:rPr lang="pl-PL" altLang="pl-PL" sz="1800" b="1" dirty="0" smtClean="0">
                <a:latin typeface="Arial" panose="020B0604020202020204" pitchFamily="34" charset="0"/>
                <a:cs typeface="Arial" panose="020B0604020202020204" pitchFamily="34" charset="0"/>
              </a:rPr>
              <a:t>materialnego</a:t>
            </a:r>
            <a:r>
              <a:rPr lang="pl-PL" altLang="pl-PL" sz="1800" b="1" dirty="0">
                <a:latin typeface="Arial" panose="020B0604020202020204" pitchFamily="34" charset="0"/>
                <a:cs typeface="Arial" panose="020B0604020202020204" pitchFamily="34" charset="0"/>
              </a:rPr>
              <a:t>, a w szczególności rozdziału XXXIV k.k. pt. „</a:t>
            </a:r>
            <a:r>
              <a:rPr lang="pl-PL" altLang="pl-PL" sz="1800" b="1" i="1" dirty="0">
                <a:latin typeface="Arial" panose="020B0604020202020204" pitchFamily="34" charset="0"/>
                <a:cs typeface="Arial" panose="020B0604020202020204" pitchFamily="34" charset="0"/>
              </a:rPr>
              <a:t>Przestępstwa </a:t>
            </a:r>
            <a:r>
              <a:rPr lang="pl-PL" altLang="pl-PL" sz="1800" b="1" i="1" dirty="0" smtClean="0">
                <a:latin typeface="Arial" panose="020B0604020202020204" pitchFamily="34" charset="0"/>
                <a:cs typeface="Arial" panose="020B0604020202020204" pitchFamily="34" charset="0"/>
              </a:rPr>
              <a:t>przeciwko </a:t>
            </a:r>
            <a:r>
              <a:rPr lang="pl-PL" altLang="pl-PL" sz="1800" b="1" i="1" dirty="0">
                <a:latin typeface="Arial" panose="020B0604020202020204" pitchFamily="34" charset="0"/>
                <a:cs typeface="Arial" panose="020B0604020202020204" pitchFamily="34" charset="0"/>
              </a:rPr>
              <a:t>wiarygodności </a:t>
            </a:r>
            <a:r>
              <a:rPr lang="pl-PL" altLang="pl-PL" sz="1800" b="1" i="1" dirty="0" smtClean="0">
                <a:latin typeface="Arial" panose="020B0604020202020204" pitchFamily="34" charset="0"/>
                <a:cs typeface="Arial" panose="020B0604020202020204" pitchFamily="34" charset="0"/>
              </a:rPr>
              <a:t>dokumentów</a:t>
            </a:r>
            <a:r>
              <a:rPr lang="pl-PL" altLang="pl-PL" sz="1800" b="1" dirty="0" smtClean="0">
                <a:latin typeface="Arial" panose="020B0604020202020204" pitchFamily="34" charset="0"/>
                <a:cs typeface="Arial" panose="020B0604020202020204" pitchFamily="34" charset="0"/>
              </a:rPr>
              <a:t>”.</a:t>
            </a:r>
          </a:p>
          <a:p>
            <a:pPr marL="21603" indent="0" eaLnBrk="1" hangingPunct="1"/>
            <a:r>
              <a:rPr lang="pl-PL" altLang="pl-PL" sz="1600" b="1" dirty="0" smtClean="0">
                <a:latin typeface="Arial" panose="020B0604020202020204" pitchFamily="34" charset="0"/>
                <a:cs typeface="Arial" panose="020B0604020202020204" pitchFamily="34" charset="0"/>
              </a:rPr>
              <a:t>P. </a:t>
            </a:r>
            <a:r>
              <a:rPr lang="pl-PL" altLang="pl-PL" sz="1600" b="1" dirty="0">
                <a:latin typeface="Arial" panose="020B0604020202020204" pitchFamily="34" charset="0"/>
                <a:cs typeface="Arial" panose="020B0604020202020204" pitchFamily="34" charset="0"/>
              </a:rPr>
              <a:t>Ochman, </a:t>
            </a:r>
            <a:r>
              <a:rPr lang="pl-PL" altLang="pl-PL" sz="1600" b="1" i="1" dirty="0">
                <a:latin typeface="Arial" panose="020B0604020202020204" pitchFamily="34" charset="0"/>
                <a:cs typeface="Arial" panose="020B0604020202020204" pitchFamily="34" charset="0"/>
              </a:rPr>
              <a:t>Spór o pojęcie dokumentu w prawie </a:t>
            </a:r>
            <a:r>
              <a:rPr lang="pl-PL" altLang="pl-PL" sz="1600" b="1" i="1" dirty="0" smtClean="0">
                <a:latin typeface="Arial" panose="020B0604020202020204" pitchFamily="34" charset="0"/>
                <a:cs typeface="Arial" panose="020B0604020202020204" pitchFamily="34" charset="0"/>
              </a:rPr>
              <a:t>karnym</a:t>
            </a:r>
            <a:r>
              <a:rPr lang="pl-PL" altLang="pl-PL" sz="1600" b="1" dirty="0">
                <a:latin typeface="Arial" panose="020B0604020202020204" pitchFamily="34" charset="0"/>
                <a:cs typeface="Arial" panose="020B0604020202020204" pitchFamily="34" charset="0"/>
              </a:rPr>
              <a:t>, Prokuratura  </a:t>
            </a:r>
            <a:r>
              <a:rPr lang="pl-PL" altLang="pl-PL" sz="1600" b="1" dirty="0" smtClean="0">
                <a:latin typeface="Arial" panose="020B0604020202020204" pitchFamily="34" charset="0"/>
                <a:cs typeface="Arial" panose="020B0604020202020204" pitchFamily="34" charset="0"/>
              </a:rPr>
              <a:t>i Prawo, nr 1/2009, s. 20-21.</a:t>
            </a:r>
            <a:endParaRPr altLang="pl-PL"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29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32012" y="2361063"/>
            <a:ext cx="11641540" cy="3477875"/>
          </a:xfrm>
          <a:prstGeom prst="rect">
            <a:avLst/>
          </a:prstGeom>
        </p:spPr>
        <p:txBody>
          <a:bodyPr wrap="square">
            <a:spAutoFit/>
          </a:bodyPr>
          <a:lstStyle/>
          <a:p>
            <a:r>
              <a:rPr lang="pl-PL" sz="2000" b="1" dirty="0">
                <a:latin typeface="Times New Roman" panose="02020603050405020304" pitchFamily="18" charset="0"/>
                <a:cs typeface="Times New Roman" panose="02020603050405020304" pitchFamily="18" charset="0"/>
              </a:rPr>
              <a:t>Art. </a:t>
            </a:r>
            <a:r>
              <a:rPr lang="pl-PL" sz="2000" b="1" dirty="0" smtClean="0">
                <a:latin typeface="Times New Roman" panose="02020603050405020304" pitchFamily="18" charset="0"/>
                <a:cs typeface="Times New Roman" panose="02020603050405020304" pitchFamily="18" charset="0"/>
              </a:rPr>
              <a:t>49.</a:t>
            </a:r>
          </a:p>
          <a:p>
            <a:r>
              <a:rPr lang="pl-PL" sz="2000" dirty="0">
                <a:latin typeface="Times New Roman" panose="02020603050405020304" pitchFamily="18" charset="0"/>
                <a:cs typeface="Times New Roman" panose="02020603050405020304" pitchFamily="18" charset="0"/>
              </a:rPr>
              <a:t>§  1.  Jeżeli przepis szczególny tak stanowi, zawiadomienie stron o decyzjach i innych czynnościach organu administracji publicznej może nastąpić w formie publicznego obwieszczenia, w innej formie publicznego ogłoszenia zwyczajowo przyjętej w danej miejscowości lub przez udostępnienie pisma w Biuletynie Informacji Publicznej na stronie podmiotowej właściwego organu administracji publicznej</a:t>
            </a:r>
            <a:r>
              <a:rPr lang="pl-PL" sz="2000" dirty="0" smtClean="0">
                <a:latin typeface="Times New Roman" panose="02020603050405020304" pitchFamily="18" charset="0"/>
                <a:cs typeface="Times New Roman" panose="02020603050405020304" pitchFamily="18" charset="0"/>
              </a:rPr>
              <a:t>.</a:t>
            </a:r>
          </a:p>
          <a:p>
            <a:endParaRPr lang="pl-PL" sz="2000"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  2.  Dzień, w którym nastąpiło publiczne obwieszczenie, inne publiczne ogłoszenie lub udostępnienie pisma w Biuletynie Informacji Publicznej wskazuje się w treści tego obwieszczenia, ogłoszenia lub w Biuletynie Informacji Publicznej. Zawiadomienie uważa się za dokonane po upływie czternastu dni od dnia, w którym nastąpiło publiczne obwieszczenie, inne publiczne ogłoszenie lub udostępnienie pisma w Biuletynie Informacji Publicznej.</a:t>
            </a:r>
          </a:p>
        </p:txBody>
      </p:sp>
    </p:spTree>
    <p:extLst>
      <p:ext uri="{BB962C8B-B14F-4D97-AF65-F5344CB8AC3E}">
        <p14:creationId xmlns:p14="http://schemas.microsoft.com/office/powerpoint/2010/main" val="63681068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body"/>
          </p:nvPr>
        </p:nvSpPr>
        <p:spPr>
          <a:xfrm>
            <a:off x="777921" y="491319"/>
            <a:ext cx="11150221" cy="6168244"/>
          </a:xfrm>
        </p:spPr>
        <p:txBody>
          <a:bodyPr anchor="t"/>
          <a:lstStyle/>
          <a:p>
            <a:pPr marL="342900" indent="-338138" algn="l"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b="1" dirty="0">
                <a:solidFill>
                  <a:srgbClr val="B84700"/>
                </a:solidFill>
              </a:rPr>
              <a:t>Przypadek 1</a:t>
            </a:r>
          </a:p>
          <a:p>
            <a:pPr marL="342900" indent="-338138" algn="l"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b="1" dirty="0">
                <a:solidFill>
                  <a:srgbClr val="280099"/>
                </a:solidFill>
              </a:rPr>
              <a:t>- czy (i ewentualnie kiedy) doręczenie jest skuteczne jeśli pismo pozostawiono u ochrony strzeżonego osiedla?</a:t>
            </a:r>
          </a:p>
          <a:p>
            <a:pPr marL="342900" indent="-338138" algn="l"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b="1" dirty="0">
                <a:solidFill>
                  <a:srgbClr val="B84700"/>
                </a:solidFill>
              </a:rPr>
              <a:t>Przypadek 2</a:t>
            </a:r>
          </a:p>
          <a:p>
            <a:pPr marL="342900" indent="-338138" algn="l"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b="1" dirty="0">
                <a:solidFill>
                  <a:srgbClr val="280099"/>
                </a:solidFill>
              </a:rPr>
              <a:t>- czy (i ewentualnie kiedy) doręczenie organizacjom społecznym i jednostkom organizacyjnym (np. firma X) jest skuteczne jeśli pismo pozostawiono na portierni innej jednostki (np. firma Y), której siedziba mieści się w tym samym budynku?</a:t>
            </a:r>
          </a:p>
          <a:p>
            <a:pPr marL="342900" indent="-338138" algn="l"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b="1" dirty="0">
                <a:solidFill>
                  <a:srgbClr val="B84700"/>
                </a:solidFill>
              </a:rPr>
              <a:t>Przypadek 3</a:t>
            </a:r>
          </a:p>
          <a:p>
            <a:pPr marL="342900" indent="-338138" algn="l"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b="1" dirty="0">
                <a:solidFill>
                  <a:srgbClr val="280099"/>
                </a:solidFill>
              </a:rPr>
              <a:t>- czy doręczenie niepełnoletniemu domownikowi jest zawsze nieskuteczne?</a:t>
            </a:r>
          </a:p>
          <a:p>
            <a:pPr marL="342900" indent="-338138" algn="l"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b="1">
                <a:solidFill>
                  <a:srgbClr val="B84700"/>
                </a:solidFill>
              </a:rPr>
              <a:t>Przypadek </a:t>
            </a:r>
            <a:r>
              <a:rPr lang="pl-PL" altLang="pl-PL" sz="2400" b="1" smtClean="0">
                <a:solidFill>
                  <a:srgbClr val="B84700"/>
                </a:solidFill>
              </a:rPr>
              <a:t>4</a:t>
            </a:r>
            <a:endParaRPr lang="pl-PL" altLang="pl-PL" sz="2400" b="1" dirty="0">
              <a:solidFill>
                <a:srgbClr val="B84700"/>
              </a:solidFill>
            </a:endParaRPr>
          </a:p>
          <a:p>
            <a:pPr marL="342900" indent="-338138" algn="l"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b="1" dirty="0">
                <a:solidFill>
                  <a:srgbClr val="280099"/>
                </a:solidFill>
              </a:rPr>
              <a:t>- czy skuteczne jest doręczenie zastępcze osobie fizycznej w jej miejscu pracy?</a:t>
            </a:r>
          </a:p>
        </p:txBody>
      </p:sp>
    </p:spTree>
    <p:extLst>
      <p:ext uri="{BB962C8B-B14F-4D97-AF65-F5344CB8AC3E}">
        <p14:creationId xmlns:p14="http://schemas.microsoft.com/office/powerpoint/2010/main" val="446373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body"/>
          </p:nvPr>
        </p:nvSpPr>
        <p:spPr>
          <a:xfrm>
            <a:off x="641445" y="179389"/>
            <a:ext cx="11313994" cy="6480175"/>
          </a:xfrm>
        </p:spPr>
        <p:txBody>
          <a:bodyPr anchor="t"/>
          <a:lstStyle/>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dirty="0"/>
              <a:t>„</a:t>
            </a:r>
            <a:r>
              <a:rPr lang="pl-PL" altLang="pl-PL" sz="1800" i="1" dirty="0"/>
              <a:t>W sytuacji, kiedy doręczenie niezgodnie z wymogami art. 43 k.p.a., dokonane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zostało do rąk niedorosłego domownika, ale domownik ten niezwłocznie przekazał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pismo adresatowi, a sam adresat nie kwestionuje faktu terminowego doręczenia,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uznać należy, że uchybienie procedurze doręczenia zastępczego nie miało wpływu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na skuteczność doręczenia, a zatem nie miało wpływu na wynik sprawy</a:t>
            </a:r>
            <a:r>
              <a:rPr lang="pl-PL" altLang="pl-PL" sz="1800" dirty="0"/>
              <a:t>.”</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b="1" dirty="0"/>
              <a:t>Wyrok WSA w Warszawie z dnia 18 października 2012 r., sygn. akt II SA/</a:t>
            </a:r>
            <a:r>
              <a:rPr lang="pl-PL" altLang="pl-PL" sz="1600" b="1" dirty="0" err="1"/>
              <a:t>Wa</a:t>
            </a:r>
            <a:r>
              <a:rPr lang="pl-PL" altLang="pl-PL" sz="1600" b="1" dirty="0"/>
              <a:t> 1383/12</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„Domownikiem w rozumieniu art. 43 k.p.a. są takie osoby, dla których mieszkanie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adresata jest ich aktualnym centrum życiowej działalności, ośrodkiem osobistych i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majątkowych interesów. Wymogiem uznania osoby za domownika w rozumieniu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art. 43 k.p.a. nie musi być jej zameldowanie w miejscu zamieszkania adresata.”</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500" b="1" dirty="0"/>
              <a:t>Postanowienie NSA z dnia 16 listopada 2011 r., sygn. akt II GSK 2165/11</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„Forma doręczenia zastępczego pism określona w art. 43 k.p.a. odnosi się tylko do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doręczania pism adresatowi w jego mieszkaniu. Przepisy k.p.a. nie przewidują de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lege lata doręczenia zastępczego w miejscu pracy. Oznacza to, że doręczenie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pisma w miejscu pracy powinno dla swej skuteczności zawsze nastąpić do rąk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a:t>adresata.”</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b="1" dirty="0"/>
              <a:t>Postanowienie SN z dnia 9 sierpnia 2011 r., </a:t>
            </a:r>
            <a:r>
              <a:rPr lang="pl-PL" altLang="pl-PL" sz="1600" b="1" dirty="0" err="1"/>
              <a:t>sygn</a:t>
            </a:r>
            <a:r>
              <a:rPr lang="pl-PL" altLang="pl-PL" sz="1600" b="1" dirty="0"/>
              <a:t> akt I UK 23/11  </a:t>
            </a:r>
          </a:p>
        </p:txBody>
      </p:sp>
    </p:spTree>
    <p:extLst>
      <p:ext uri="{BB962C8B-B14F-4D97-AF65-F5344CB8AC3E}">
        <p14:creationId xmlns:p14="http://schemas.microsoft.com/office/powerpoint/2010/main" val="33856791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body"/>
          </p:nvPr>
        </p:nvSpPr>
        <p:spPr>
          <a:xfrm>
            <a:off x="1703388" y="0"/>
            <a:ext cx="8820150" cy="7062788"/>
          </a:xfrm>
        </p:spPr>
        <p:txBody>
          <a:bodyPr anchor="t"/>
          <a:lstStyle/>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„Teściowa adresata zamieszkująca na wsi, w tym samym siedlisku, choć w innym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budynku, która podjęła się oddania pisma adresatowi, mieści się w pojęciu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dorosłego domownika, któremu można doręczyć zastępczo pismo przeznaczone dla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adresata, bez umieszczania powiadomienia w oddawczej skrzynce pocztowej.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Zamieszkiwanie przez adresata i jego teściów w jednym siedlisku, pod tym samym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adresem sprawia, że są oni wzajemnie dla siebie domownikami, a nie tylko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sąsiadami, nawet jeżeli mieszkają w dwóch oddzielnych budynkach.”</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b="1"/>
              <a:t>Wyrok WSA w Łodzi z dnia 30 sierpnia 2012 r., sygn. akt III SA/Łd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b="1"/>
              <a:t>501/12</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altLang="pl-PL" sz="1800" b="1"/>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a:t>„</a:t>
            </a:r>
            <a:r>
              <a:rPr lang="pl-PL" altLang="pl-PL" sz="1800" i="1"/>
              <a:t>Z art. 43 k.p.a. nie wynika, że domownik ma złożyć oddzielne oświadczenie, że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zobowiązuje się do oddania przesyłki adresatowi.</a:t>
            </a:r>
            <a:r>
              <a:rPr lang="pl-PL" altLang="pl-PL" sz="1800"/>
              <a:t>”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b="1"/>
              <a:t>Wyrok WSA w Krakowie z dnia 9 listopada 2011 r., sygn. akt III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b="1"/>
              <a:t>SA/Kr 1315/10 </a:t>
            </a:r>
            <a:r>
              <a:rPr lang="pl-PL" altLang="pl-PL" sz="2000" b="1"/>
              <a:t>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altLang="pl-PL" sz="1800" b="1"/>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„Pojęcie "dorosły" w rozumieniu art. 43 k.p.a. jest tożsame z pojęciem pełnoletni,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a:t>użytym w art. 10 § 1 k.c.”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b="1"/>
              <a:t>Wyrok NSA z dnia 8 lutego 2011 r., sygn. akt I OSK 1750/10 </a:t>
            </a:r>
          </a:p>
        </p:txBody>
      </p:sp>
    </p:spTree>
    <p:extLst>
      <p:ext uri="{BB962C8B-B14F-4D97-AF65-F5344CB8AC3E}">
        <p14:creationId xmlns:p14="http://schemas.microsoft.com/office/powerpoint/2010/main" val="30327381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body"/>
          </p:nvPr>
        </p:nvSpPr>
        <p:spPr>
          <a:xfrm>
            <a:off x="232012" y="22226"/>
            <a:ext cx="11450472" cy="7045325"/>
          </a:xfrm>
        </p:spPr>
        <p:txBody>
          <a:bodyPr anchor="t"/>
          <a:lstStyle/>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900" dirty="0" smtClean="0"/>
              <a:t>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100" dirty="0" smtClean="0"/>
              <a:t>	„	</a:t>
            </a:r>
            <a:r>
              <a:rPr lang="pl-PL" altLang="pl-PL" sz="2100" i="1" dirty="0" smtClean="0"/>
              <a:t>Przepis </a:t>
            </a:r>
            <a:r>
              <a:rPr lang="pl-PL" altLang="pl-PL" sz="2100" i="1" dirty="0"/>
              <a:t>[art. 43 k.p.a.] odnosi się wyłącznie do adresatów </a:t>
            </a:r>
            <a:r>
              <a:rPr lang="pl-PL" altLang="pl-PL" sz="2100" i="1" dirty="0" smtClean="0"/>
              <a:t>będących </a:t>
            </a:r>
            <a:r>
              <a:rPr lang="pl-PL" altLang="pl-PL" sz="2100" i="1" dirty="0"/>
              <a:t>osobami fizycznymi. Nieobecność adresata może </a:t>
            </a:r>
            <a:r>
              <a:rPr lang="pl-PL" altLang="pl-PL" sz="2100" i="1" dirty="0" smtClean="0"/>
              <a:t> być </a:t>
            </a:r>
            <a:r>
              <a:rPr lang="pl-PL" altLang="pl-PL" sz="2100" i="1" dirty="0"/>
              <a:t>stwierdzona jednorazowym niezastaniem go w domu. </a:t>
            </a:r>
            <a:r>
              <a:rPr lang="pl-PL" altLang="pl-PL" sz="2100" i="1" dirty="0" smtClean="0"/>
              <a:t> Sytuacja </a:t>
            </a:r>
            <a:r>
              <a:rPr lang="pl-PL" altLang="pl-PL" sz="2100" i="1" dirty="0"/>
              <a:t>taka stanowi już dostateczną podstawę dla dokonania </a:t>
            </a:r>
            <a:r>
              <a:rPr lang="pl-PL" altLang="pl-PL" sz="2100" i="1" dirty="0" smtClean="0"/>
              <a:t> doręczania </a:t>
            </a:r>
            <a:r>
              <a:rPr lang="pl-PL" altLang="pl-PL" sz="2100" i="1" dirty="0"/>
              <a:t>zastępczego</a:t>
            </a:r>
            <a:r>
              <a:rPr lang="pl-PL" altLang="pl-PL" sz="2100" dirty="0"/>
              <a:t>... </a:t>
            </a:r>
            <a:r>
              <a:rPr lang="pl-PL" altLang="pl-PL" sz="2100" i="1" dirty="0"/>
              <a:t>Doręczenie [pisma w trybie art. 43 </a:t>
            </a:r>
            <a:r>
              <a:rPr lang="pl-PL" altLang="pl-PL" sz="2100" i="1" dirty="0" smtClean="0"/>
              <a:t> k.p.a</a:t>
            </a:r>
            <a:r>
              <a:rPr lang="pl-PL" altLang="pl-PL" sz="2100" i="1" dirty="0"/>
              <a:t>.] dorosłemu domownikowi może nastąpić jedynie w </a:t>
            </a:r>
            <a:r>
              <a:rPr lang="pl-PL" altLang="pl-PL" sz="2100" i="1" dirty="0" smtClean="0"/>
              <a:t> mieszkaniu </a:t>
            </a:r>
            <a:r>
              <a:rPr lang="pl-PL" altLang="pl-PL" sz="2100" i="1" dirty="0"/>
              <a:t>adresata</a:t>
            </a:r>
            <a:r>
              <a:rPr lang="pl-PL" altLang="pl-PL" sz="2100" dirty="0" smtClean="0"/>
              <a:t>.”</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100" b="1" dirty="0" smtClean="0"/>
              <a:t>	G</a:t>
            </a:r>
            <a:r>
              <a:rPr lang="pl-PL" altLang="pl-PL" sz="2100" b="1" dirty="0"/>
              <a:t>. Łaszczyca, </a:t>
            </a:r>
            <a:r>
              <a:rPr lang="pl-PL" altLang="pl-PL" sz="2100" b="1" i="1" dirty="0"/>
              <a:t>Doręczenie zastępcze w kodeksie postępowania </a:t>
            </a:r>
            <a:r>
              <a:rPr lang="pl-PL" altLang="pl-PL" sz="2100" b="1" i="1" dirty="0" smtClean="0"/>
              <a:t>Administracyjnego</a:t>
            </a:r>
            <a:r>
              <a:rPr lang="pl-PL" altLang="pl-PL" sz="2100" b="1" dirty="0"/>
              <a:t>, Państwo i Prawo, nr 10/1997, s. 45.</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altLang="pl-PL" sz="2100" b="1" dirty="0" smtClean="0"/>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altLang="pl-PL" sz="2100" b="1" dirty="0"/>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altLang="pl-PL" sz="2100" b="1" dirty="0"/>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100" i="1" dirty="0" smtClean="0"/>
              <a:t>	„</a:t>
            </a:r>
            <a:r>
              <a:rPr lang="pl-PL" altLang="pl-PL" sz="2100" i="1" dirty="0"/>
              <a:t>W przypadku korzystania przez organ administracyjny z usług </a:t>
            </a:r>
            <a:r>
              <a:rPr lang="pl-PL" altLang="pl-PL" sz="2100" i="1" dirty="0" smtClean="0"/>
              <a:t>komercyjnego </a:t>
            </a:r>
            <a:r>
              <a:rPr lang="pl-PL" altLang="pl-PL" sz="2100" i="1" dirty="0"/>
              <a:t>przedsiębiorstwa pocztowego, w przypadku nieodebrania </a:t>
            </a:r>
            <a:r>
              <a:rPr lang="pl-PL" altLang="pl-PL" sz="2100" i="1" dirty="0" smtClean="0"/>
              <a:t> przez </a:t>
            </a:r>
            <a:r>
              <a:rPr lang="pl-PL" altLang="pl-PL" sz="2100" i="1" dirty="0"/>
              <a:t>adresata kierowanej przez niego korespondencji nie zachodzi </a:t>
            </a:r>
            <a:r>
              <a:rPr lang="pl-PL" altLang="pl-PL" sz="2100" i="1" dirty="0" smtClean="0"/>
              <a:t>możliwość </a:t>
            </a:r>
            <a:r>
              <a:rPr lang="pl-PL" altLang="pl-PL" sz="2100" i="1" dirty="0"/>
              <a:t>zastosowania art. 44 k.p.a. i zastosowanie </a:t>
            </a:r>
            <a:r>
              <a:rPr lang="pl-PL" altLang="pl-PL" sz="2100" i="1" dirty="0" smtClean="0"/>
              <a:t>instytucji domniemania </a:t>
            </a:r>
            <a:r>
              <a:rPr lang="pl-PL" altLang="pl-PL" sz="2100" i="1" dirty="0"/>
              <a:t>doręczenia.”</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100" b="1" dirty="0" smtClean="0"/>
              <a:t>	Wyrok </a:t>
            </a:r>
            <a:r>
              <a:rPr lang="pl-PL" altLang="pl-PL" sz="2100" b="1" dirty="0"/>
              <a:t>WSA w Poznaniu z dnia 18 listopada 2010 r., sygn. akt IV SAB/Po </a:t>
            </a:r>
            <a:r>
              <a:rPr lang="pl-PL" altLang="pl-PL" sz="2100" b="1" dirty="0" smtClean="0"/>
              <a:t> 61/10</a:t>
            </a:r>
            <a:r>
              <a:rPr lang="pl-PL" altLang="pl-PL" sz="2100" dirty="0" smtClean="0"/>
              <a:t> </a:t>
            </a:r>
            <a:endParaRPr lang="pl-PL" altLang="pl-PL" sz="2100" dirty="0"/>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altLang="pl-PL" sz="1900" dirty="0"/>
          </a:p>
        </p:txBody>
      </p:sp>
    </p:spTree>
    <p:extLst>
      <p:ext uri="{BB962C8B-B14F-4D97-AF65-F5344CB8AC3E}">
        <p14:creationId xmlns:p14="http://schemas.microsoft.com/office/powerpoint/2010/main" val="40667738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body"/>
          </p:nvPr>
        </p:nvSpPr>
        <p:spPr>
          <a:xfrm>
            <a:off x="136477" y="0"/>
            <a:ext cx="11600597" cy="6858000"/>
          </a:xfrm>
        </p:spPr>
        <p:txBody>
          <a:bodyPr anchor="t"/>
          <a:lstStyle/>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smtClean="0"/>
              <a:t>	</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altLang="pl-PL" sz="1800" i="1" dirty="0"/>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800" i="1" dirty="0" smtClean="0"/>
              <a:t>	</a:t>
            </a:r>
            <a:r>
              <a:rPr lang="pl-PL" altLang="pl-PL" sz="2000" i="1" dirty="0" smtClean="0"/>
              <a:t>„</a:t>
            </a:r>
            <a:r>
              <a:rPr lang="pl-PL" altLang="pl-PL" sz="2000" i="1" dirty="0"/>
              <a:t>Zastępcza forma doręczenia przesyłki (art. 43 k.p.a.) rodzi domniemanie prawne, że </a:t>
            </a:r>
            <a:r>
              <a:rPr lang="pl-PL" altLang="pl-PL" sz="2000" i="1" dirty="0" smtClean="0"/>
              <a:t>pismo </a:t>
            </a:r>
            <a:r>
              <a:rPr lang="pl-PL" altLang="pl-PL" sz="2000" i="1" dirty="0"/>
              <a:t>zostało </a:t>
            </a:r>
            <a:r>
              <a:rPr lang="pl-PL" altLang="pl-PL" sz="2000" i="1" dirty="0" smtClean="0"/>
              <a:t>doręczone adresatowi</a:t>
            </a:r>
            <a:r>
              <a:rPr lang="pl-PL" altLang="pl-PL" sz="2000" i="1" dirty="0"/>
              <a:t>. Możliwe jest skuteczne obalenie tego </a:t>
            </a:r>
            <a:r>
              <a:rPr lang="pl-PL" altLang="pl-PL" sz="2000" i="1" dirty="0" smtClean="0"/>
              <a:t> domniemania </a:t>
            </a:r>
            <a:r>
              <a:rPr lang="pl-PL" altLang="pl-PL" sz="2000" i="1" dirty="0"/>
              <a:t>poprzez wskazanie, iż pismo nie zostało doręczone adresatce albowiem </a:t>
            </a:r>
            <a:r>
              <a:rPr lang="pl-PL" altLang="pl-PL" sz="2000" i="1" dirty="0" smtClean="0"/>
              <a:t>domownik </a:t>
            </a:r>
            <a:r>
              <a:rPr lang="pl-PL" altLang="pl-PL" sz="2000" i="1" dirty="0"/>
              <a:t>odbierający pismo, cierpiący na okresowe zaniki pamięci i orientacji </a:t>
            </a:r>
            <a:r>
              <a:rPr lang="pl-PL" altLang="pl-PL" sz="2000" i="1" dirty="0" smtClean="0"/>
              <a:t>w związku </a:t>
            </a:r>
            <a:r>
              <a:rPr lang="pl-PL" altLang="pl-PL" sz="2000" i="1" dirty="0"/>
              <a:t>z zażywanymi lekami (zaświadczenie w aktach sprawy) nie poinformował o </a:t>
            </a:r>
            <a:r>
              <a:rPr lang="pl-PL" altLang="pl-PL" sz="2000" i="1" dirty="0" smtClean="0"/>
              <a:t> fakcie </a:t>
            </a:r>
            <a:r>
              <a:rPr lang="pl-PL" altLang="pl-PL" sz="2000" i="1" dirty="0"/>
              <a:t>doręczenia. Nie miała więc możliwości zapoznania się z treścią decyzji. Jest </a:t>
            </a:r>
            <a:r>
              <a:rPr lang="pl-PL" altLang="pl-PL" sz="2000" i="1" dirty="0" smtClean="0"/>
              <a:t>to nie zawiniona </a:t>
            </a:r>
            <a:r>
              <a:rPr lang="pl-PL" altLang="pl-PL" sz="2000" i="1" dirty="0"/>
              <a:t>okoliczność w uchybieniu terminu do wniesienia środka zaskarżenia.”</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000" b="1" dirty="0" smtClean="0"/>
              <a:t>	Wyrok </a:t>
            </a:r>
            <a:r>
              <a:rPr lang="pl-PL" altLang="pl-PL" sz="2000" b="1" dirty="0"/>
              <a:t>WSA w Warszawie z dnia 7 maja 2007 r., sygn. akt I SA/</a:t>
            </a:r>
            <a:r>
              <a:rPr lang="pl-PL" altLang="pl-PL" sz="2000" b="1" dirty="0" err="1"/>
              <a:t>Wa</a:t>
            </a:r>
            <a:r>
              <a:rPr lang="pl-PL" altLang="pl-PL" sz="2000" b="1" dirty="0"/>
              <a:t> </a:t>
            </a:r>
            <a:r>
              <a:rPr lang="pl-PL" altLang="pl-PL" sz="2000" b="1" dirty="0" smtClean="0"/>
              <a:t>56/07</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altLang="pl-PL" sz="2000" b="1" dirty="0"/>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000" i="1" dirty="0" smtClean="0"/>
              <a:t>	„</a:t>
            </a:r>
            <a:r>
              <a:rPr lang="pl-PL" altLang="pl-PL" sz="2000" i="1" dirty="0"/>
              <a:t>Doręczenie pisma w razie nieobecności adresata w mieszkaniu, do rąk dorosłego </a:t>
            </a:r>
            <a:r>
              <a:rPr lang="pl-PL" altLang="pl-PL" sz="2000" i="1" dirty="0" smtClean="0"/>
              <a:t> domownika</a:t>
            </a:r>
            <a:r>
              <a:rPr lang="pl-PL" altLang="pl-PL" sz="2000" i="1" dirty="0"/>
              <a:t>, który podjął się doręczenia pisma adresatowi, uważa się za równoznaczne z </a:t>
            </a:r>
            <a:r>
              <a:rPr lang="pl-PL" altLang="pl-PL" sz="2000" i="1" dirty="0" smtClean="0"/>
              <a:t> doręczeniem </a:t>
            </a:r>
            <a:r>
              <a:rPr lang="pl-PL" altLang="pl-PL" sz="2000" i="1" dirty="0"/>
              <a:t>pisma samemu adresatowi, co oznacza też, iż dniem doręczenia pisma </a:t>
            </a:r>
            <a:r>
              <a:rPr lang="pl-PL" altLang="pl-PL" sz="2000" i="1" dirty="0" smtClean="0"/>
              <a:t>adresatowi </a:t>
            </a:r>
            <a:r>
              <a:rPr lang="pl-PL" altLang="pl-PL" sz="2000" i="1" dirty="0"/>
              <a:t>w taki zastępczy sposób jest dzień jego doręczenia do rąk dorosłego </a:t>
            </a:r>
            <a:r>
              <a:rPr lang="pl-PL" altLang="pl-PL" sz="2000" i="1" dirty="0" smtClean="0"/>
              <a:t>domownika</a:t>
            </a:r>
            <a:r>
              <a:rPr lang="pl-PL" altLang="pl-PL" sz="2000" i="1" dirty="0"/>
              <a:t>. Ewentualne przeszkody w wykonaniu przyjętego przez dorosłego </a:t>
            </a:r>
            <a:r>
              <a:rPr lang="pl-PL" altLang="pl-PL" sz="2000" i="1" dirty="0" smtClean="0"/>
              <a:t>domownika </a:t>
            </a:r>
            <a:r>
              <a:rPr lang="pl-PL" altLang="pl-PL" sz="2000" i="1" dirty="0"/>
              <a:t>(sąsiada, dozorcę) zobowiązania do oddania pisma adresatowi mogą </a:t>
            </a:r>
            <a:r>
              <a:rPr lang="pl-PL" altLang="pl-PL" sz="2000" i="1" dirty="0" smtClean="0"/>
              <a:t>jedynie </a:t>
            </a:r>
            <a:r>
              <a:rPr lang="pl-PL" altLang="pl-PL" sz="2000" i="1" dirty="0"/>
              <a:t>uzasadniać ewentualne przywrócenie uchybionego terminu do dokonania </a:t>
            </a:r>
            <a:r>
              <a:rPr lang="pl-PL" altLang="pl-PL" sz="2000" i="1" dirty="0" smtClean="0"/>
              <a:t>określonej </a:t>
            </a:r>
            <a:r>
              <a:rPr lang="pl-PL" altLang="pl-PL" sz="2000" i="1" dirty="0"/>
              <a:t>czynności procesowej w przypadku złożenia odpowiedniej prośby w tym </a:t>
            </a:r>
            <a:r>
              <a:rPr lang="pl-PL" altLang="pl-PL" sz="2000" i="1" dirty="0" smtClean="0"/>
              <a:t>zakresie</a:t>
            </a:r>
            <a:r>
              <a:rPr lang="pl-PL" altLang="pl-PL" sz="2000" i="1" dirty="0"/>
              <a:t>.”</a:t>
            </a:r>
          </a:p>
          <a:p>
            <a:pPr marL="342900" indent="-338138" algn="l" eaLnBrk="1" hangingPunct="1">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000" b="1" dirty="0" smtClean="0"/>
              <a:t>	Wyrok </a:t>
            </a:r>
            <a:r>
              <a:rPr lang="pl-PL" altLang="pl-PL" sz="2000" b="1" dirty="0"/>
              <a:t>z dnia 21 stycznia 1999 r., sygn. akt SA/</a:t>
            </a:r>
            <a:r>
              <a:rPr lang="pl-PL" altLang="pl-PL" sz="2000" b="1" dirty="0" err="1"/>
              <a:t>Sz</a:t>
            </a:r>
            <a:r>
              <a:rPr lang="pl-PL" altLang="pl-PL" sz="2000" b="1" dirty="0"/>
              <a:t> 31/98  </a:t>
            </a:r>
          </a:p>
        </p:txBody>
      </p:sp>
    </p:spTree>
    <p:extLst>
      <p:ext uri="{BB962C8B-B14F-4D97-AF65-F5344CB8AC3E}">
        <p14:creationId xmlns:p14="http://schemas.microsoft.com/office/powerpoint/2010/main" val="22386592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1981200" y="0"/>
            <a:ext cx="8229600" cy="8382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a:t>Wezwania</a:t>
            </a:r>
          </a:p>
        </p:txBody>
      </p:sp>
      <p:sp>
        <p:nvSpPr>
          <p:cNvPr id="76803" name="Rectangle 2"/>
          <p:cNvSpPr>
            <a:spLocks noGrp="1" noChangeArrowheads="1"/>
          </p:cNvSpPr>
          <p:nvPr>
            <p:ph type="body" idx="1"/>
          </p:nvPr>
        </p:nvSpPr>
        <p:spPr>
          <a:xfrm>
            <a:off x="518615" y="1078173"/>
            <a:ext cx="11232107" cy="5246427"/>
          </a:xfrm>
        </p:spPr>
        <p:txBody>
          <a:bodyPr/>
          <a:lstStyle/>
          <a:p>
            <a:pPr indent="-330200" eaLnBrk="1" hangingPunct="1">
              <a:lnSpc>
                <a:spcPct val="90000"/>
              </a:lnSpc>
              <a:spcBef>
                <a:spcPts val="5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b="1" dirty="0"/>
              <a:t>Art. 50. </a:t>
            </a:r>
            <a:r>
              <a:rPr lang="pl-PL" altLang="pl-PL" sz="2000" dirty="0"/>
              <a:t>§ 1. Organ administracji publicznej może wzywać osoby do udziału w podejmowanych czynnościach i do złożenia wyjaśnień lub zeznań osobiście, przez pełnomocnika lub na piśmie, jeżeli jest to niezbędne dla rozstrzygnięcia sprawy lub dla wykonywania czynności urzędowych.</a:t>
            </a:r>
          </a:p>
          <a:p>
            <a:pPr indent="-330200" eaLnBrk="1" hangingPunct="1">
              <a:lnSpc>
                <a:spcPct val="90000"/>
              </a:lnSpc>
              <a:spcBef>
                <a:spcPts val="5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dirty="0"/>
              <a:t>§ 2. Organ obowiązany jest dołożyć starań, aby zadośćuczynienie wezwaniu nie było uciążliwe.</a:t>
            </a:r>
          </a:p>
          <a:p>
            <a:pPr indent="-330200" eaLnBrk="1" hangingPunct="1">
              <a:lnSpc>
                <a:spcPct val="90000"/>
              </a:lnSpc>
              <a:spcBef>
                <a:spcPts val="5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dirty="0"/>
              <a:t>§ 3. W przypadkach, w których osoba wezwana nie może stawić się z powodu choroby, kalectwa lub innej niedającej się pokonać przeszkody, organ może dokonać określonej czynności lub przyjąć wyjaśnienie albo przesłuchać osobę wezwaną w miejscu jej pobytu, jeżeli pozwalają na to okoliczności, w jakich znajduje się ta osoba.</a:t>
            </a:r>
          </a:p>
          <a:p>
            <a:pPr indent="-330200" eaLnBrk="1" hangingPunct="1">
              <a:lnSpc>
                <a:spcPct val="90000"/>
              </a:lnSpc>
              <a:spcBef>
                <a:spcPts val="500"/>
              </a:spcBef>
              <a:buClr>
                <a:srgbClr val="CC3300"/>
              </a:buClr>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dirty="0">
                <a:solidFill>
                  <a:srgbClr val="CC3300"/>
                </a:solidFill>
              </a:rPr>
              <a:t>obowiązek osobistego stawienia się może być nałożony tylko w obszarze danej albo sąsiedniej gminy/miasta (art. 51 k.p.a.) !!!</a:t>
            </a:r>
          </a:p>
          <a:p>
            <a:pPr indent="-330200" eaLnBrk="1" hangingPunct="1">
              <a:lnSpc>
                <a:spcPct val="90000"/>
              </a:lnSpc>
              <a:spcBef>
                <a:spcPts val="500"/>
              </a:spcBef>
              <a:buClr>
                <a:srgbClr val="333399"/>
              </a:buClr>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b="1" dirty="0">
                <a:solidFill>
                  <a:srgbClr val="333399"/>
                </a:solidFill>
              </a:rPr>
              <a:t>instytucja pomocy prawnej (art. 52 k.p.a.)</a:t>
            </a:r>
          </a:p>
          <a:p>
            <a:pPr indent="-330200" eaLnBrk="1" hangingPunct="1">
              <a:lnSpc>
                <a:spcPct val="90000"/>
              </a:lnSpc>
              <a:spcBef>
                <a:spcPts val="500"/>
              </a:spcBef>
              <a:buClr>
                <a:srgbClr val="336600"/>
              </a:buClr>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b="1" dirty="0">
                <a:solidFill>
                  <a:srgbClr val="336600"/>
                </a:solidFill>
              </a:rPr>
              <a:t>ustawowe wymogi formalne dla wezwania (art. 54 k.p.a.)</a:t>
            </a:r>
          </a:p>
          <a:p>
            <a:pPr indent="-330200" eaLnBrk="1" hangingPunct="1">
              <a:lnSpc>
                <a:spcPct val="90000"/>
              </a:lnSpc>
              <a:spcBef>
                <a:spcPts val="5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sz="2000" b="1" dirty="0">
              <a:solidFill>
                <a:srgbClr val="336600"/>
              </a:solidFill>
            </a:endParaRPr>
          </a:p>
        </p:txBody>
      </p:sp>
      <p:pic>
        <p:nvPicPr>
          <p:cNvPr id="768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15" y="5149057"/>
            <a:ext cx="59436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9" y="5400676"/>
            <a:ext cx="3144837" cy="1020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56467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68490" y="900752"/>
            <a:ext cx="11532358" cy="5447645"/>
          </a:xfrm>
          <a:prstGeom prst="rect">
            <a:avLst/>
          </a:prstGeom>
        </p:spPr>
        <p:txBody>
          <a:bodyPr wrap="square">
            <a:spAutoFit/>
          </a:bodyPr>
          <a:lstStyle/>
          <a:p>
            <a:r>
              <a:rPr lang="pl-PL" altLang="pl-PL" sz="2000" b="1" dirty="0" smtClean="0">
                <a:solidFill>
                  <a:schemeClr val="accent5">
                    <a:lumMod val="50000"/>
                  </a:schemeClr>
                </a:solidFill>
              </a:rPr>
              <a:t>Ograniczenia:</a:t>
            </a:r>
          </a:p>
          <a:p>
            <a:r>
              <a:rPr lang="pl-PL" b="1" dirty="0" smtClean="0">
                <a:latin typeface="+mj-lt"/>
                <a:cs typeface="Times New Roman" panose="02020603050405020304" pitchFamily="18" charset="0"/>
              </a:rPr>
              <a:t>Art</a:t>
            </a:r>
            <a:r>
              <a:rPr lang="pl-PL" b="1" dirty="0">
                <a:latin typeface="+mj-lt"/>
                <a:cs typeface="Times New Roman" panose="02020603050405020304" pitchFamily="18" charset="0"/>
              </a:rPr>
              <a:t>. </a:t>
            </a:r>
            <a:r>
              <a:rPr lang="pl-PL" b="1" dirty="0" smtClean="0">
                <a:latin typeface="+mj-lt"/>
                <a:cs typeface="Times New Roman" panose="02020603050405020304" pitchFamily="18" charset="0"/>
              </a:rPr>
              <a:t>51.</a:t>
            </a:r>
          </a:p>
          <a:p>
            <a:r>
              <a:rPr lang="pl-PL" dirty="0">
                <a:latin typeface="+mj-lt"/>
                <a:cs typeface="Times New Roman" panose="02020603050405020304" pitchFamily="18" charset="0"/>
              </a:rPr>
              <a:t>§  1.  Do osobistego stawienia się wezwany jest obowiązany tylko w obrębie gminy lub miasta, w którym zamieszkuje albo przebywa.</a:t>
            </a:r>
          </a:p>
          <a:p>
            <a:r>
              <a:rPr lang="pl-PL" dirty="0">
                <a:latin typeface="+mj-lt"/>
                <a:cs typeface="Times New Roman" panose="02020603050405020304" pitchFamily="18" charset="0"/>
              </a:rPr>
              <a:t>§  2.  Obowiązek osobistego stawiennictwa dotyczy również wezwanego, zamieszkałego lub przebywającego w sąsiedniej gminie albo mieście</a:t>
            </a:r>
            <a:r>
              <a:rPr lang="pl-PL" dirty="0" smtClean="0">
                <a:latin typeface="+mj-lt"/>
                <a:cs typeface="Times New Roman" panose="02020603050405020304" pitchFamily="18" charset="0"/>
              </a:rPr>
              <a:t>.</a:t>
            </a:r>
          </a:p>
          <a:p>
            <a:endParaRPr lang="pl-PL" dirty="0" smtClean="0">
              <a:latin typeface="+mj-lt"/>
              <a:cs typeface="Times New Roman" panose="02020603050405020304" pitchFamily="18" charset="0"/>
            </a:endParaRPr>
          </a:p>
          <a:p>
            <a:r>
              <a:rPr lang="pl-PL" altLang="pl-PL" sz="2000" b="1" dirty="0" smtClean="0">
                <a:solidFill>
                  <a:srgbClr val="333399"/>
                </a:solidFill>
              </a:rPr>
              <a:t>Instytucja </a:t>
            </a:r>
            <a:r>
              <a:rPr lang="pl-PL" altLang="pl-PL" sz="2000" b="1" dirty="0">
                <a:solidFill>
                  <a:srgbClr val="333399"/>
                </a:solidFill>
              </a:rPr>
              <a:t>pomocy </a:t>
            </a:r>
            <a:r>
              <a:rPr lang="pl-PL" altLang="pl-PL" sz="2000" b="1" dirty="0" smtClean="0">
                <a:solidFill>
                  <a:srgbClr val="333399"/>
                </a:solidFill>
              </a:rPr>
              <a:t>prawnej:</a:t>
            </a:r>
            <a:endParaRPr lang="pl-PL" dirty="0">
              <a:latin typeface="+mj-lt"/>
              <a:cs typeface="Times New Roman" panose="02020603050405020304" pitchFamily="18" charset="0"/>
            </a:endParaRPr>
          </a:p>
          <a:p>
            <a:r>
              <a:rPr lang="pl-PL" b="1" dirty="0" smtClean="0">
                <a:latin typeface="+mj-lt"/>
                <a:cs typeface="Times New Roman" panose="02020603050405020304" pitchFamily="18" charset="0"/>
              </a:rPr>
              <a:t>Art</a:t>
            </a:r>
            <a:r>
              <a:rPr lang="pl-PL" b="1" dirty="0">
                <a:latin typeface="+mj-lt"/>
                <a:cs typeface="Times New Roman" panose="02020603050405020304" pitchFamily="18" charset="0"/>
              </a:rPr>
              <a:t>. 52 </a:t>
            </a:r>
            <a:r>
              <a:rPr lang="pl-PL" b="1" dirty="0" smtClean="0">
                <a:latin typeface="+mj-lt"/>
                <a:cs typeface="Times New Roman" panose="02020603050405020304" pitchFamily="18" charset="0"/>
              </a:rPr>
              <a:t>.</a:t>
            </a:r>
          </a:p>
          <a:p>
            <a:r>
              <a:rPr lang="pl-PL" dirty="0">
                <a:latin typeface="+mj-lt"/>
                <a:cs typeface="Times New Roman" panose="02020603050405020304" pitchFamily="18" charset="0"/>
              </a:rPr>
              <a:t>W toku postępowania organ administracji publicznej zwraca się do właściwego terenowego organu administracji rządowej lub organu samorządu terytorialnego o wezwanie osoby zamieszkałej lub przebywającej w danej gminie lub mieście do złożenia wyjaśnień lub zeznań albo do dokonania innych czynności, związanych z toczącym się postępowaniem. Organ prowadzący postępowanie oznaczy zarazem okoliczności będące przedmiotem wyjaśnień lub zeznań albo czynności, jakie mają być dokonane</a:t>
            </a:r>
            <a:r>
              <a:rPr lang="pl-PL" dirty="0" smtClean="0">
                <a:latin typeface="+mj-lt"/>
                <a:cs typeface="Times New Roman" panose="02020603050405020304" pitchFamily="18" charset="0"/>
              </a:rPr>
              <a:t>.</a:t>
            </a:r>
          </a:p>
          <a:p>
            <a:endParaRPr lang="pl-PL" dirty="0" smtClean="0">
              <a:latin typeface="+mj-lt"/>
              <a:cs typeface="Times New Roman" panose="02020603050405020304" pitchFamily="18" charset="0"/>
            </a:endParaRPr>
          </a:p>
          <a:p>
            <a:r>
              <a:rPr lang="pl-PL" altLang="pl-PL" sz="2000" b="1" dirty="0" smtClean="0">
                <a:solidFill>
                  <a:srgbClr val="FF0000"/>
                </a:solidFill>
              </a:rPr>
              <a:t>Obowiązek osobistego stawiennictwa:</a:t>
            </a:r>
            <a:endParaRPr lang="pl-PL" dirty="0">
              <a:solidFill>
                <a:srgbClr val="FF0000"/>
              </a:solidFill>
              <a:latin typeface="+mj-lt"/>
              <a:cs typeface="Times New Roman" panose="02020603050405020304" pitchFamily="18" charset="0"/>
            </a:endParaRPr>
          </a:p>
          <a:p>
            <a:r>
              <a:rPr lang="pl-PL" b="1" dirty="0">
                <a:latin typeface="+mj-lt"/>
                <a:cs typeface="Times New Roman" panose="02020603050405020304" pitchFamily="18" charset="0"/>
              </a:rPr>
              <a:t>Art.  53</a:t>
            </a:r>
            <a:r>
              <a:rPr lang="pl-PL" b="1" dirty="0" smtClean="0">
                <a:latin typeface="+mj-lt"/>
                <a:cs typeface="Times New Roman" panose="02020603050405020304" pitchFamily="18" charset="0"/>
              </a:rPr>
              <a:t>.</a:t>
            </a:r>
            <a:endParaRPr lang="pl-PL" b="1" dirty="0">
              <a:latin typeface="+mj-lt"/>
              <a:cs typeface="Times New Roman" panose="02020603050405020304" pitchFamily="18" charset="0"/>
            </a:endParaRPr>
          </a:p>
          <a:p>
            <a:r>
              <a:rPr lang="pl-PL" dirty="0">
                <a:latin typeface="+mj-lt"/>
                <a:cs typeface="Times New Roman" panose="02020603050405020304" pitchFamily="18" charset="0"/>
              </a:rPr>
              <a:t>Przepisów art. 51 i 52 nie stosuje się w przypadkach, w których charakter sprawy lub czynności wymaga dokonania czynności przed organem administracji publicznej prowadzącym postępowanie</a:t>
            </a:r>
            <a:r>
              <a:rPr lang="pl-PL" dirty="0" smtClean="0">
                <a:latin typeface="+mj-lt"/>
                <a:cs typeface="Times New Roman" panose="02020603050405020304" pitchFamily="18" charset="0"/>
              </a:rPr>
              <a:t>.</a:t>
            </a:r>
            <a:endParaRPr lang="pl-PL" dirty="0">
              <a:latin typeface="+mj-lt"/>
              <a:cs typeface="Times New Roman" panose="02020603050405020304" pitchFamily="18" charset="0"/>
            </a:endParaRPr>
          </a:p>
        </p:txBody>
      </p:sp>
    </p:spTree>
    <p:extLst>
      <p:ext uri="{BB962C8B-B14F-4D97-AF65-F5344CB8AC3E}">
        <p14:creationId xmlns:p14="http://schemas.microsoft.com/office/powerpoint/2010/main" val="180200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7421" y="957577"/>
            <a:ext cx="11641541" cy="5847755"/>
          </a:xfrm>
          <a:prstGeom prst="rect">
            <a:avLst/>
          </a:prstGeom>
        </p:spPr>
        <p:txBody>
          <a:bodyPr wrap="square">
            <a:spAutoFit/>
          </a:bodyPr>
          <a:lstStyle/>
          <a:p>
            <a:pPr algn="just"/>
            <a:r>
              <a:rPr lang="pl-PL" sz="2200" b="1" dirty="0">
                <a:latin typeface="Arial" panose="020B0604020202020204" pitchFamily="34" charset="0"/>
                <a:cs typeface="Arial" panose="020B0604020202020204" pitchFamily="34" charset="0"/>
              </a:rPr>
              <a:t>Art. </a:t>
            </a:r>
            <a:r>
              <a:rPr lang="pl-PL" sz="2200" b="1" dirty="0" smtClean="0">
                <a:latin typeface="Arial" panose="020B0604020202020204" pitchFamily="34" charset="0"/>
                <a:cs typeface="Arial" panose="020B0604020202020204" pitchFamily="34" charset="0"/>
              </a:rPr>
              <a:t>55.</a:t>
            </a:r>
          </a:p>
          <a:p>
            <a:pPr algn="just"/>
            <a:r>
              <a:rPr lang="pl-PL" sz="2200" dirty="0">
                <a:latin typeface="Arial" panose="020B0604020202020204" pitchFamily="34" charset="0"/>
                <a:cs typeface="Arial" panose="020B0604020202020204" pitchFamily="34" charset="0"/>
              </a:rPr>
              <a:t>§  1.  W sprawach niecierpiących zwłoki wezwania można dokonać również telefonicznie albo przy użyciu innych środków łączności, z podaniem danych wymienionych w art. 54 § 1 oraz imienia, nazwiska i stanowiska służbowego pracownika organu wzywającego.</a:t>
            </a:r>
          </a:p>
          <a:p>
            <a:pPr algn="just"/>
            <a:r>
              <a:rPr lang="pl-PL" sz="2200" dirty="0">
                <a:latin typeface="Arial" panose="020B0604020202020204" pitchFamily="34" charset="0"/>
                <a:cs typeface="Arial" panose="020B0604020202020204" pitchFamily="34" charset="0"/>
              </a:rPr>
              <a:t>§  2.  Wezwanie dokonane w sposób określony w § 1 powoduje skutki prawne tylko wtedy, gdy nie ma wątpliwości, że dotarło do adresata we właściwej treści i w odpowiednim terminie.</a:t>
            </a:r>
            <a:endParaRPr lang="pl-PL" sz="2200" b="1" dirty="0" smtClean="0">
              <a:latin typeface="Arial" panose="020B0604020202020204" pitchFamily="34" charset="0"/>
              <a:cs typeface="Arial" panose="020B0604020202020204" pitchFamily="34" charset="0"/>
            </a:endParaRPr>
          </a:p>
          <a:p>
            <a:pPr algn="just"/>
            <a:endParaRPr lang="pl-PL" sz="2200" b="1" dirty="0" smtClean="0">
              <a:latin typeface="Arial" panose="020B0604020202020204" pitchFamily="34" charset="0"/>
              <a:cs typeface="Arial" panose="020B0604020202020204" pitchFamily="34" charset="0"/>
            </a:endParaRPr>
          </a:p>
          <a:p>
            <a:pPr algn="just"/>
            <a:r>
              <a:rPr lang="pl-PL" sz="2200" b="1" dirty="0" smtClean="0">
                <a:latin typeface="Arial" panose="020B0604020202020204" pitchFamily="34" charset="0"/>
                <a:cs typeface="Arial" panose="020B0604020202020204" pitchFamily="34" charset="0"/>
              </a:rPr>
              <a:t>Art</a:t>
            </a:r>
            <a:r>
              <a:rPr lang="pl-PL" sz="2200" b="1" dirty="0">
                <a:latin typeface="Arial" panose="020B0604020202020204" pitchFamily="34" charset="0"/>
                <a:cs typeface="Arial" panose="020B0604020202020204" pitchFamily="34" charset="0"/>
              </a:rPr>
              <a:t>. </a:t>
            </a:r>
            <a:r>
              <a:rPr lang="pl-PL" sz="2200" b="1" dirty="0" smtClean="0">
                <a:latin typeface="Arial" panose="020B0604020202020204" pitchFamily="34" charset="0"/>
                <a:cs typeface="Arial" panose="020B0604020202020204" pitchFamily="34" charset="0"/>
              </a:rPr>
              <a:t>56.</a:t>
            </a:r>
          </a:p>
          <a:p>
            <a:pPr algn="just"/>
            <a:r>
              <a:rPr lang="pl-PL" sz="2200" dirty="0">
                <a:latin typeface="Arial" panose="020B0604020202020204" pitchFamily="34" charset="0"/>
                <a:cs typeface="Arial" panose="020B0604020202020204" pitchFamily="34" charset="0"/>
              </a:rPr>
              <a:t>§  1.  Osobie, która stawiła się na wezwanie, przyznaje się koszty podróży i inne należności ustalone zgodnie z przepisami zawartymi w dziale 2 tytułu III ustawy z dnia 28 lipca 2005 r. o kosztach sądowych w sprawach cywilnych (Dz. U. z 2016 r. poz. 623 oraz z 2017 r. poz. 85). Dotyczy to również kosztów osobistego stawiennictwa stron, gdy postępowanie zostało wszczęte z urzędu albo gdy strona bez swojej winy została błędnie wezwana do stawienia się.</a:t>
            </a:r>
          </a:p>
          <a:p>
            <a:pPr algn="just"/>
            <a:r>
              <a:rPr lang="pl-PL" sz="2200" dirty="0">
                <a:latin typeface="Arial" panose="020B0604020202020204" pitchFamily="34" charset="0"/>
                <a:cs typeface="Arial" panose="020B0604020202020204" pitchFamily="34" charset="0"/>
              </a:rPr>
              <a:t>§  2.  Żądanie przyznania należności należy zgłosić organowi administracji publicznej, przed którym toczy się postępowanie, przed wydaniem decyzji, pod rygorem utraty roszczenia.</a:t>
            </a:r>
          </a:p>
        </p:txBody>
      </p:sp>
    </p:spTree>
    <p:extLst>
      <p:ext uri="{BB962C8B-B14F-4D97-AF65-F5344CB8AC3E}">
        <p14:creationId xmlns:p14="http://schemas.microsoft.com/office/powerpoint/2010/main" val="281952858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1524000" y="0"/>
            <a:ext cx="9694460" cy="6858000"/>
          </a:xfrm>
        </p:spPr>
        <p:txBody>
          <a:bodyPr/>
          <a:lstStyle/>
          <a:p>
            <a:pPr algn="l" eaLnBrk="1" hangingPunct="1">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pPr>
            <a:r>
              <a:rPr lang="pl-PL" altLang="pl-PL" sz="1400" dirty="0"/>
              <a:t>							Krzewo, dnia 7 marca 2010 r. </a:t>
            </a:r>
            <a:br>
              <a:rPr lang="pl-PL" altLang="pl-PL" sz="1400" dirty="0"/>
            </a:br>
            <a:r>
              <a:rPr lang="pl-PL" altLang="pl-PL" sz="1400" dirty="0"/>
              <a:t>Burmistrz Miasta i Gminy Krzewo</a:t>
            </a:r>
            <a:br>
              <a:rPr lang="pl-PL" altLang="pl-PL" sz="1400" dirty="0"/>
            </a:br>
            <a:r>
              <a:rPr lang="pl-PL" altLang="pl-PL" sz="1400" dirty="0"/>
              <a:t>ul. Biała 4a </a:t>
            </a:r>
            <a:br>
              <a:rPr lang="pl-PL" altLang="pl-PL" sz="1400" dirty="0"/>
            </a:br>
            <a:r>
              <a:rPr lang="pl-PL" altLang="pl-PL" sz="1400" dirty="0"/>
              <a:t>10-200 Krzewo</a:t>
            </a:r>
            <a:br>
              <a:rPr lang="pl-PL" altLang="pl-PL" sz="1400" dirty="0"/>
            </a:br>
            <a:r>
              <a:rPr lang="pl-PL" altLang="pl-PL" sz="1400" dirty="0"/>
              <a:t>Znak sprawy:</a:t>
            </a:r>
            <a:br>
              <a:rPr lang="pl-PL" altLang="pl-PL" sz="1400" dirty="0"/>
            </a:br>
            <a:r>
              <a:rPr lang="pl-PL" altLang="pl-PL" sz="1400" dirty="0" err="1"/>
              <a:t>Fn</a:t>
            </a:r>
            <a:r>
              <a:rPr lang="pl-PL" altLang="pl-PL" sz="1400" dirty="0"/>
              <a:t>. 3101-7/10 </a:t>
            </a:r>
            <a:br>
              <a:rPr lang="pl-PL" altLang="pl-PL" sz="1400" dirty="0"/>
            </a:br>
            <a:r>
              <a:rPr lang="pl-PL" altLang="pl-PL" sz="1400" dirty="0"/>
              <a:t>								Pan Andrzej Karny</a:t>
            </a:r>
            <a:br>
              <a:rPr lang="pl-PL" altLang="pl-PL" sz="1400" dirty="0"/>
            </a:br>
            <a:r>
              <a:rPr lang="pl-PL" altLang="pl-PL" sz="1400" dirty="0"/>
              <a:t>								zam. Gąski 23</a:t>
            </a:r>
            <a:br>
              <a:rPr lang="pl-PL" altLang="pl-PL" sz="1400" dirty="0"/>
            </a:br>
            <a:r>
              <a:rPr lang="pl-PL" altLang="pl-PL" sz="1400" dirty="0"/>
              <a:t>								10-200 Krzewo</a:t>
            </a:r>
            <a:r>
              <a:rPr lang="pl-PL" altLang="pl-PL" sz="1400" b="1" dirty="0"/>
              <a:t/>
            </a:r>
            <a:br>
              <a:rPr lang="pl-PL" altLang="pl-PL" sz="1400" b="1" dirty="0"/>
            </a:br>
            <a:r>
              <a:rPr lang="pl-PL" altLang="pl-PL" sz="1400" b="1" dirty="0"/>
              <a:t>				WEZWANIE</a:t>
            </a:r>
            <a:br>
              <a:rPr lang="pl-PL" altLang="pl-PL" sz="1400" b="1" dirty="0"/>
            </a:br>
            <a:r>
              <a:rPr lang="pl-PL" altLang="pl-PL" sz="1400" b="1" dirty="0"/>
              <a:t/>
            </a:r>
            <a:br>
              <a:rPr lang="pl-PL" altLang="pl-PL" sz="1400" b="1" dirty="0"/>
            </a:br>
            <a:r>
              <a:rPr lang="pl-PL" altLang="pl-PL" sz="1400" dirty="0"/>
              <a:t>Na podstawie art. 6 ust. 2 pkt 4 ustawy z dnia 10 marca 2006 r. o zwrocie podatku akcyzowego zawartego w cenie oleju napędowego wykorzystywanego do produkcji rolnej (Dz. U. Nr 52, poz. 379), § 1 rozporządzenia Ministra Rolnictwa i Rozwoju Wsi z dnia 31 maja 2006 r. w sprawie wzoru wniosku o zwrot podatku akcyzowego zawartego w cenie oleju napędowego wykorzystywanego do produkcji rolnej (Dz. U. Nr 103, poz. 706), art. 50 § 1 w zw. z art. 88 ustawy z dnia 14 czerwca 1960 r. - Kodeks postępowania administracyjnego (tekst jedn.: Dz. U. z 2000 r. Nr 98, poz. 1071 z </a:t>
            </a:r>
            <a:r>
              <a:rPr lang="pl-PL" altLang="pl-PL" sz="1400" dirty="0" err="1"/>
              <a:t>późn</a:t>
            </a:r>
            <a:r>
              <a:rPr lang="pl-PL" altLang="pl-PL" sz="1400" dirty="0"/>
              <a:t>. zm.)</a:t>
            </a:r>
            <a:r>
              <a:rPr lang="pl-PL" altLang="pl-PL" sz="1400" b="1" dirty="0"/>
              <a:t/>
            </a:r>
            <a:br>
              <a:rPr lang="pl-PL" altLang="pl-PL" sz="1400" b="1" dirty="0"/>
            </a:br>
            <a:r>
              <a:rPr lang="pl-PL" altLang="pl-PL" sz="1400" b="1" dirty="0"/>
              <a:t/>
            </a:r>
            <a:br>
              <a:rPr lang="pl-PL" altLang="pl-PL" sz="1400" b="1" dirty="0"/>
            </a:br>
            <a:r>
              <a:rPr lang="pl-PL" altLang="pl-PL" sz="1400" b="1" dirty="0"/>
              <a:t>				postanawiam:</a:t>
            </a:r>
            <a:br>
              <a:rPr lang="pl-PL" altLang="pl-PL" sz="1400" b="1" dirty="0"/>
            </a:br>
            <a:r>
              <a:rPr lang="pl-PL" altLang="pl-PL" sz="1400" b="1" dirty="0"/>
              <a:t/>
            </a:r>
            <a:br>
              <a:rPr lang="pl-PL" altLang="pl-PL" sz="1400" b="1" dirty="0"/>
            </a:br>
            <a:r>
              <a:rPr lang="pl-PL" altLang="pl-PL" sz="1400" dirty="0"/>
              <a:t>wezwać wyżej wymienionego - w związku ze złożonym dnia 3 marca 2010 r. wnioskiem o zwrot podatku akcyzowego zawartego w cenie oleju napędowego wykorzystywanego do produkcji rolnej - do osobistego stawienia się w siedzibie organu administracji (Urząd Miejski w Krzewie), pokój nr 5; w terminie 7 dni (oprócz sobót i niedziel), liczonym od dnia następnego po dniu doręczenia niniejszego wezwania, w godzinach 8.00-15.00; w celu przesłuchania jako strony postępowania; odnośnie podanej we wniosku zawyżonej powierzchni użytków rolnych gospodarstwa rolnego (16,56 ha).</a:t>
            </a:r>
            <a:br>
              <a:rPr lang="pl-PL" altLang="pl-PL" sz="1400" dirty="0"/>
            </a:br>
            <a:r>
              <a:rPr lang="pl-PL" altLang="pl-PL" sz="1400" b="1" dirty="0"/>
              <a:t/>
            </a:r>
            <a:br>
              <a:rPr lang="pl-PL" altLang="pl-PL" sz="1400" b="1" dirty="0"/>
            </a:br>
            <a:r>
              <a:rPr lang="pl-PL" altLang="pl-PL" sz="1400" b="1" dirty="0"/>
              <a:t>						Burmistrz Miasta i Gminy Krzewo</a:t>
            </a:r>
            <a:br>
              <a:rPr lang="pl-PL" altLang="pl-PL" sz="1400" b="1" dirty="0"/>
            </a:br>
            <a:r>
              <a:rPr lang="pl-PL" altLang="pl-PL" sz="1400" b="1" dirty="0"/>
              <a:t>						inż. Piotr Konieczny</a:t>
            </a:r>
            <a:r>
              <a:rPr lang="pl-PL" altLang="pl-PL" sz="1400" b="1" i="1" dirty="0"/>
              <a:t/>
            </a:r>
            <a:br>
              <a:rPr lang="pl-PL" altLang="pl-PL" sz="1400" b="1" i="1" dirty="0"/>
            </a:br>
            <a:r>
              <a:rPr lang="pl-PL" altLang="pl-PL" sz="1400" i="1" dirty="0"/>
              <a:t>			</a:t>
            </a:r>
            <a:br>
              <a:rPr lang="pl-PL" altLang="pl-PL" sz="1400" i="1" dirty="0"/>
            </a:br>
            <a:r>
              <a:rPr lang="pl-PL" altLang="pl-PL" sz="1400" i="1" dirty="0"/>
              <a:t>				miejsce na pieczęć urzędową</a:t>
            </a:r>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6" y="6534150"/>
            <a:ext cx="1190625"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792207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37062" y="701806"/>
            <a:ext cx="10845422" cy="5016758"/>
          </a:xfrm>
          <a:prstGeom prst="rect">
            <a:avLst/>
          </a:prstGeom>
        </p:spPr>
        <p:txBody>
          <a:bodyPr wrap="square">
            <a:spAutoFit/>
          </a:bodyPr>
          <a:lstStyle/>
          <a:p>
            <a:pPr algn="ctr"/>
            <a:r>
              <a:rPr lang="pl-PL" sz="3200" dirty="0" smtClean="0"/>
              <a:t>„dokument” w prawie cywilnym </a:t>
            </a:r>
          </a:p>
          <a:p>
            <a:pPr algn="ctr"/>
            <a:r>
              <a:rPr lang="pl-PL" sz="3200" dirty="0" smtClean="0"/>
              <a:t>≠</a:t>
            </a:r>
          </a:p>
          <a:p>
            <a:pPr algn="ctr"/>
            <a:r>
              <a:rPr lang="pl-PL" sz="3200" dirty="0" smtClean="0"/>
              <a:t>„dokument” w prawie karnym</a:t>
            </a:r>
          </a:p>
          <a:p>
            <a:pPr algn="ctr"/>
            <a:r>
              <a:rPr lang="pl-PL" sz="3200" dirty="0" smtClean="0"/>
              <a:t>≠</a:t>
            </a:r>
          </a:p>
          <a:p>
            <a:pPr algn="ctr"/>
            <a:r>
              <a:rPr lang="pl-PL" sz="3200" dirty="0" smtClean="0"/>
              <a:t>„dokument” w przepisach ustawy 1 z zakresu prawa administracyjnego </a:t>
            </a:r>
          </a:p>
          <a:p>
            <a:pPr algn="ctr"/>
            <a:r>
              <a:rPr lang="pl-PL" sz="3200" dirty="0"/>
              <a:t>≠ </a:t>
            </a:r>
          </a:p>
          <a:p>
            <a:pPr algn="ctr"/>
            <a:r>
              <a:rPr lang="pl-PL" sz="3200" dirty="0"/>
              <a:t>„dokument” w przepisach ustawy </a:t>
            </a:r>
            <a:r>
              <a:rPr lang="pl-PL" sz="3200" dirty="0" smtClean="0"/>
              <a:t>2 </a:t>
            </a:r>
            <a:r>
              <a:rPr lang="pl-PL" sz="3200" dirty="0"/>
              <a:t>z zakresu prawa administracyjnego </a:t>
            </a:r>
          </a:p>
          <a:p>
            <a:pPr algn="ctr"/>
            <a:r>
              <a:rPr lang="pl-PL" sz="3200" dirty="0" smtClean="0"/>
              <a:t>(…)</a:t>
            </a:r>
            <a:endParaRPr lang="pl-PL" sz="3200" dirty="0"/>
          </a:p>
        </p:txBody>
      </p:sp>
    </p:spTree>
    <p:extLst>
      <p:ext uri="{BB962C8B-B14F-4D97-AF65-F5344CB8AC3E}">
        <p14:creationId xmlns:p14="http://schemas.microsoft.com/office/powerpoint/2010/main" val="51642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a:xfrm>
            <a:off x="1981200" y="177421"/>
            <a:ext cx="8229600" cy="9144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dirty="0"/>
              <a:t>Elementy wezwania</a:t>
            </a:r>
          </a:p>
        </p:txBody>
      </p:sp>
      <p:sp>
        <p:nvSpPr>
          <p:cNvPr id="80899" name="Rectangle 2"/>
          <p:cNvSpPr>
            <a:spLocks noGrp="1" noChangeArrowheads="1"/>
          </p:cNvSpPr>
          <p:nvPr>
            <p:ph type="body" idx="1"/>
          </p:nvPr>
        </p:nvSpPr>
        <p:spPr>
          <a:xfrm>
            <a:off x="846161" y="1351128"/>
            <a:ext cx="10863618" cy="5227092"/>
          </a:xfrm>
        </p:spPr>
        <p:txBody>
          <a:bodyPr/>
          <a:lstStyle/>
          <a:p>
            <a:r>
              <a:rPr lang="pl-PL" sz="1800" b="1" dirty="0" smtClean="0"/>
              <a:t>Art.  54. </a:t>
            </a:r>
            <a:r>
              <a:rPr lang="pl-PL" sz="1800" dirty="0" smtClean="0"/>
              <a:t> </a:t>
            </a:r>
          </a:p>
          <a:p>
            <a:r>
              <a:rPr lang="pl-PL" sz="1800" b="1" dirty="0" smtClean="0"/>
              <a:t>§  1.</a:t>
            </a:r>
            <a:r>
              <a:rPr lang="pl-PL" sz="1800" dirty="0" smtClean="0"/>
              <a:t>  W wezwaniu należy wskazać:</a:t>
            </a:r>
          </a:p>
          <a:p>
            <a:r>
              <a:rPr lang="pl-PL" sz="1800" dirty="0" smtClean="0"/>
              <a:t>1) nazwę i adres organu wzywającego;</a:t>
            </a:r>
          </a:p>
          <a:p>
            <a:r>
              <a:rPr lang="pl-PL" sz="1800" dirty="0" smtClean="0"/>
              <a:t>2) imię i nazwisko wzywanego;</a:t>
            </a:r>
          </a:p>
          <a:p>
            <a:r>
              <a:rPr lang="pl-PL" sz="1800" dirty="0" smtClean="0"/>
              <a:t>3) w jakiej sprawie oraz w jakim charakterze i w jakim celu zostaje wezwany;</a:t>
            </a:r>
          </a:p>
          <a:p>
            <a:r>
              <a:rPr lang="pl-PL" sz="1800" dirty="0" smtClean="0"/>
              <a:t>4) czy wezwany powinien się stawić osobiście lub przez pełnomocnika, czy też może złożyć wyjaśnienie lub zeznanie na piśmie lub w formie dokumentu elektronicznego;</a:t>
            </a:r>
          </a:p>
          <a:p>
            <a:r>
              <a:rPr lang="pl-PL" sz="1800" dirty="0" smtClean="0"/>
              <a:t>5) termin, do którego żądanie powinno być spełnione, albo dzień, godzinę i miejsce stawienia się wezwanego lub jego pełnomocnika;</a:t>
            </a:r>
          </a:p>
          <a:p>
            <a:r>
              <a:rPr lang="pl-PL" sz="1800" dirty="0" smtClean="0"/>
              <a:t>6) skutki prawne niezastosowania się do wezwania.</a:t>
            </a:r>
          </a:p>
          <a:p>
            <a:r>
              <a:rPr lang="pl-PL" sz="1800" b="1" dirty="0" smtClean="0"/>
              <a:t>§  2. </a:t>
            </a:r>
            <a:r>
              <a:rPr lang="pl-PL" sz="1800" dirty="0" smtClean="0"/>
              <a:t> Wezwanie powinno być opatrzone podpisem pracownika organu wzywającego, z podaniem imienia, nazwiska i stanowiska służbowego podpisującego lub, jeżeli dokonywane jest z użyciem dokumentu elektronicznego, powinno być opatrzone kwalifikowanym podpisem elektronicznym.</a:t>
            </a:r>
            <a:endParaRPr lang="pl-PL" sz="1800" dirty="0"/>
          </a:p>
        </p:txBody>
      </p:sp>
    </p:spTree>
    <p:extLst>
      <p:ext uri="{BB962C8B-B14F-4D97-AF65-F5344CB8AC3E}">
        <p14:creationId xmlns:p14="http://schemas.microsoft.com/office/powerpoint/2010/main" val="4672412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a:xfrm>
            <a:off x="1981200" y="177421"/>
            <a:ext cx="8229600" cy="9144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dirty="0" smtClean="0"/>
              <a:t>Sankcje za naruszenie obowiązku osobistego stawiennictwa</a:t>
            </a:r>
            <a:endParaRPr lang="pl-PL" altLang="pl-PL" sz="3200" dirty="0"/>
          </a:p>
        </p:txBody>
      </p:sp>
      <p:sp>
        <p:nvSpPr>
          <p:cNvPr id="80899" name="Rectangle 2"/>
          <p:cNvSpPr>
            <a:spLocks noGrp="1" noChangeArrowheads="1"/>
          </p:cNvSpPr>
          <p:nvPr>
            <p:ph type="body" idx="1"/>
          </p:nvPr>
        </p:nvSpPr>
        <p:spPr>
          <a:xfrm>
            <a:off x="846161" y="1624084"/>
            <a:ext cx="10863618" cy="4954136"/>
          </a:xfrm>
        </p:spPr>
        <p:txBody>
          <a:bodyPr/>
          <a:lstStyle/>
          <a:p>
            <a:r>
              <a:rPr lang="pl-PL" sz="1800" b="1" dirty="0" smtClean="0"/>
              <a:t>Art.  88. </a:t>
            </a:r>
          </a:p>
          <a:p>
            <a:r>
              <a:rPr lang="pl-PL" sz="1800" b="1" dirty="0" smtClean="0"/>
              <a:t>§  1.  </a:t>
            </a:r>
            <a:r>
              <a:rPr lang="pl-PL" sz="1800" dirty="0" smtClean="0"/>
              <a:t>Kto, będąc obowiązany do osobistego stawienia się (art. 51), mimo prawidłowego wezwania nie stawił się bez uzasadnionej przyczyny jako świadek lub biegły albo bezzasadnie odmówił złożenia zeznania, wydania opinii, okazania przedmiotu oględzin albo udziału w innej czynności urzędowej, może być ukarany przez organ przeprowadzający dowód grzywną do 50 zł, a w razie ponownego niezastosowania się do wezwania - grzywną do 200 zł. Na postanowienie o ukaraniu grzywną służy zażalenie.</a:t>
            </a:r>
          </a:p>
          <a:p>
            <a:r>
              <a:rPr lang="pl-PL" sz="1800" b="1" dirty="0" smtClean="0"/>
              <a:t>§  2.  </a:t>
            </a:r>
            <a:r>
              <a:rPr lang="pl-PL" sz="1800" dirty="0" smtClean="0"/>
              <a:t>Organ, który nałożył karę grzywny, może na wniosek ukaranego, złożony w ciągu siedmiu dni od daty otrzymania zawiadomienia o ukaraniu, uznać za usprawiedliwioną nieobecność lub odmowę zeznania, wydania opinii albo okazania przedmiotu oględzin i zwolnić od kary grzywny. Na odmowę zwolnienia od kary służy zażalenie.</a:t>
            </a:r>
          </a:p>
          <a:p>
            <a:r>
              <a:rPr lang="pl-PL" sz="1800" b="1" dirty="0" smtClean="0"/>
              <a:t>§  3.  </a:t>
            </a:r>
            <a:r>
              <a:rPr lang="pl-PL" sz="1800" dirty="0" smtClean="0"/>
              <a:t>Ukaranie grzywną nie wyklucza możności zastosowania do opornego świadka środków przymusu przewidzianych w przepisach szczególnych.</a:t>
            </a:r>
            <a:endParaRPr lang="pl-PL" sz="1800" dirty="0"/>
          </a:p>
        </p:txBody>
      </p:sp>
    </p:spTree>
    <p:extLst>
      <p:ext uri="{BB962C8B-B14F-4D97-AF65-F5344CB8AC3E}">
        <p14:creationId xmlns:p14="http://schemas.microsoft.com/office/powerpoint/2010/main" val="39166285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791" y="219500"/>
            <a:ext cx="6264322" cy="62643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5202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50376" y="-102230"/>
            <a:ext cx="11095629" cy="6709529"/>
          </a:xfrm>
          <a:prstGeom prst="rect">
            <a:avLst/>
          </a:prstGeom>
        </p:spPr>
        <p:txBody>
          <a:bodyPr wrap="square">
            <a:spAutoFit/>
          </a:bodyPr>
          <a:lstStyle/>
          <a:p>
            <a:pPr algn="just">
              <a:spcAft>
                <a:spcPts val="0"/>
              </a:spcAft>
              <a:tabLst>
                <a:tab pos="5715000" algn="r"/>
              </a:tabLst>
            </a:pPr>
            <a:r>
              <a:rPr lang="pl-PL" sz="1200" dirty="0">
                <a:latin typeface="Times New Roman" panose="02020603050405020304" pitchFamily="18" charset="0"/>
                <a:ea typeface="Times New Roman" panose="02020603050405020304" pitchFamily="18" charset="0"/>
              </a:rPr>
              <a:t>................................	............................</a:t>
            </a:r>
          </a:p>
          <a:p>
            <a:pPr>
              <a:spcAft>
                <a:spcPts val="0"/>
              </a:spcAft>
              <a:tabLst>
                <a:tab pos="4800600" algn="l"/>
              </a:tabLst>
            </a:pPr>
            <a:r>
              <a:rPr lang="pl-PL" sz="1000" dirty="0">
                <a:latin typeface="Times New Roman" panose="02020603050405020304" pitchFamily="18" charset="0"/>
                <a:ea typeface="Times New Roman" panose="02020603050405020304" pitchFamily="18" charset="0"/>
              </a:rPr>
              <a:t>(nazwa i adres organu)	(miejsce i data)</a:t>
            </a:r>
            <a:endParaRPr lang="pl-PL" sz="1200" dirty="0">
              <a:latin typeface="Times New Roman" panose="02020603050405020304" pitchFamily="18" charset="0"/>
              <a:ea typeface="Times New Roman" panose="02020603050405020304" pitchFamily="18" charset="0"/>
            </a:endParaRPr>
          </a:p>
          <a:p>
            <a:pPr algn="just">
              <a:spcBef>
                <a:spcPts val="1200"/>
              </a:spcBef>
              <a:spcAft>
                <a:spcPts val="0"/>
              </a:spcAft>
            </a:pPr>
            <a:r>
              <a:rPr lang="pl-PL" sz="1200" dirty="0">
                <a:latin typeface="Times New Roman" panose="02020603050405020304" pitchFamily="18" charset="0"/>
                <a:ea typeface="Times New Roman" panose="02020603050405020304" pitchFamily="18" charset="0"/>
              </a:rPr>
              <a:t>................................</a:t>
            </a:r>
          </a:p>
          <a:p>
            <a:pPr marL="160020" algn="just">
              <a:spcAft>
                <a:spcPts val="1200"/>
              </a:spcAft>
            </a:pPr>
            <a:r>
              <a:rPr lang="pl-PL" sz="1000" dirty="0">
                <a:latin typeface="Times New Roman" panose="02020603050405020304" pitchFamily="18" charset="0"/>
                <a:ea typeface="Times New Roman" panose="02020603050405020304" pitchFamily="18" charset="0"/>
              </a:rPr>
              <a:t>(numer sprawy)</a:t>
            </a:r>
            <a:endParaRPr lang="pl-PL" sz="1200" dirty="0">
              <a:latin typeface="Times New Roman" panose="02020603050405020304" pitchFamily="18" charset="0"/>
              <a:ea typeface="Times New Roman" panose="02020603050405020304" pitchFamily="18" charset="0"/>
            </a:endParaRPr>
          </a:p>
          <a:p>
            <a:pPr marL="3543300" algn="just">
              <a:spcBef>
                <a:spcPts val="1200"/>
              </a:spcBef>
              <a:spcAft>
                <a:spcPts val="1200"/>
              </a:spcAft>
            </a:pPr>
            <a:r>
              <a:rPr lang="pl-PL" sz="1200" dirty="0">
                <a:latin typeface="Times New Roman" panose="02020603050405020304" pitchFamily="18" charset="0"/>
                <a:ea typeface="Times New Roman" panose="02020603050405020304" pitchFamily="18" charset="0"/>
              </a:rPr>
              <a:t>Pan/i ................................</a:t>
            </a:r>
          </a:p>
          <a:p>
            <a:pPr marL="3543300" algn="just">
              <a:spcAft>
                <a:spcPts val="1200"/>
              </a:spcAft>
            </a:pPr>
            <a:r>
              <a:rPr lang="pl-PL" sz="1200" dirty="0">
                <a:latin typeface="Times New Roman" panose="02020603050405020304" pitchFamily="18" charset="0"/>
                <a:ea typeface="Times New Roman" panose="02020603050405020304" pitchFamily="18" charset="0"/>
              </a:rPr>
              <a:t>zam. .................................</a:t>
            </a:r>
          </a:p>
          <a:p>
            <a:pPr algn="ctr">
              <a:spcBef>
                <a:spcPts val="1200"/>
              </a:spcBef>
              <a:spcAft>
                <a:spcPts val="1200"/>
              </a:spcAft>
            </a:pPr>
            <a:r>
              <a:rPr lang="pl-PL" sz="1000" b="1" dirty="0">
                <a:latin typeface="Times New Roman" panose="02020603050405020304" pitchFamily="18" charset="0"/>
                <a:ea typeface="Times New Roman" panose="02020603050405020304" pitchFamily="18" charset="0"/>
              </a:rPr>
              <a:t>WEZWANIE</a:t>
            </a:r>
            <a:endParaRPr lang="pl-PL" sz="1000" dirty="0">
              <a:latin typeface="Times New Roman" panose="02020603050405020304" pitchFamily="18" charset="0"/>
              <a:ea typeface="Times New Roman" panose="02020603050405020304" pitchFamily="18" charset="0"/>
            </a:endParaRPr>
          </a:p>
          <a:p>
            <a:pPr indent="228600" algn="just">
              <a:spcBef>
                <a:spcPts val="1200"/>
              </a:spcBef>
              <a:spcAft>
                <a:spcPts val="0"/>
              </a:spcAft>
            </a:pPr>
            <a:r>
              <a:rPr lang="pl-PL" sz="1000" dirty="0">
                <a:latin typeface="Times New Roman" panose="02020603050405020304" pitchFamily="18" charset="0"/>
                <a:ea typeface="Times New Roman" panose="02020603050405020304" pitchFamily="18" charset="0"/>
              </a:rPr>
              <a:t>W związku z wpływem do Wydziału Udostępniania Danych wniosku w sprawie udostępnienia z rejestru PESEL danych Pana/i .................... na podstawie art. 50 § 1 ustawy z dnia 14 czerwca 1960 r. Kodeks postępowania administracyjnego (Dz. U. z 2016  r. poz. 23, zm.: poz. 868, poz. 996, poz. 1579) w związku z art. 46 ust. 2 pkt 1 ustawy z dnia 24 września 2010 r. o ewidencji ludności (Dz. U. z 2016 r. poz. 722, zm. poz. 352)</a:t>
            </a:r>
          </a:p>
          <a:p>
            <a:pPr algn="ctr">
              <a:spcBef>
                <a:spcPts val="1200"/>
              </a:spcBef>
              <a:spcAft>
                <a:spcPts val="0"/>
              </a:spcAft>
            </a:pPr>
            <a:r>
              <a:rPr lang="pl-PL" sz="1000" b="1" dirty="0">
                <a:latin typeface="Times New Roman" panose="02020603050405020304" pitchFamily="18" charset="0"/>
                <a:ea typeface="Times New Roman" panose="02020603050405020304" pitchFamily="18" charset="0"/>
              </a:rPr>
              <a:t>Wzywam</a:t>
            </a:r>
            <a:endParaRPr lang="pl-PL" sz="1000" dirty="0">
              <a:latin typeface="Times New Roman" panose="02020603050405020304" pitchFamily="18" charset="0"/>
              <a:ea typeface="Times New Roman" panose="02020603050405020304" pitchFamily="18" charset="0"/>
            </a:endParaRPr>
          </a:p>
          <a:p>
            <a:pPr algn="ctr">
              <a:spcAft>
                <a:spcPts val="1200"/>
              </a:spcAft>
            </a:pPr>
            <a:r>
              <a:rPr lang="pl-PL" sz="1000" b="1" dirty="0">
                <a:latin typeface="Times New Roman" panose="02020603050405020304" pitchFamily="18" charset="0"/>
                <a:ea typeface="Times New Roman" panose="02020603050405020304" pitchFamily="18" charset="0"/>
              </a:rPr>
              <a:t>Do nadesłania w terminie 7 dni od dnia otrzymania niniejszego wezwania:</a:t>
            </a:r>
            <a:endParaRPr lang="pl-PL" sz="1000" dirty="0">
              <a:latin typeface="Times New Roman" panose="02020603050405020304" pitchFamily="18" charset="0"/>
              <a:ea typeface="Times New Roman" panose="02020603050405020304" pitchFamily="18" charset="0"/>
            </a:endParaRPr>
          </a:p>
          <a:p>
            <a:pPr marL="114300" indent="-114300" algn="just">
              <a:spcAft>
                <a:spcPts val="0"/>
              </a:spcAft>
            </a:pPr>
            <a:r>
              <a:rPr lang="pl-PL" sz="1000" b="1" i="1" dirty="0">
                <a:latin typeface="Times New Roman" panose="02020603050405020304" pitchFamily="18" charset="0"/>
                <a:ea typeface="Times New Roman" panose="02020603050405020304" pitchFamily="18" charset="0"/>
              </a:rPr>
              <a:t>-	</a:t>
            </a:r>
            <a:r>
              <a:rPr lang="pl-PL" sz="1000" i="1" dirty="0">
                <a:latin typeface="Times New Roman" panose="02020603050405020304" pitchFamily="18" charset="0"/>
                <a:ea typeface="Times New Roman" panose="02020603050405020304" pitchFamily="18" charset="0"/>
              </a:rPr>
              <a:t>dodatkowych danych personalnych ww. osoby np. imienia ojca, imienia matki, daty urodzenia, serii i numeru dowodu osobistego. Pełen zakres informacyjny rejestru PESEL określony został w art. 8 wskazanej ustawy</a:t>
            </a:r>
            <a:endParaRPr lang="pl-PL" sz="1000" dirty="0">
              <a:latin typeface="Times New Roman" panose="02020603050405020304" pitchFamily="18" charset="0"/>
              <a:ea typeface="Times New Roman" panose="02020603050405020304" pitchFamily="18" charset="0"/>
            </a:endParaRPr>
          </a:p>
          <a:p>
            <a:pPr indent="228600" algn="just">
              <a:spcBef>
                <a:spcPts val="1200"/>
              </a:spcBef>
              <a:spcAft>
                <a:spcPts val="0"/>
              </a:spcAft>
            </a:pPr>
            <a:r>
              <a:rPr lang="pl-PL" sz="1000" dirty="0">
                <a:latin typeface="Times New Roman" panose="02020603050405020304" pitchFamily="18" charset="0"/>
                <a:ea typeface="Times New Roman" panose="02020603050405020304" pitchFamily="18" charset="0"/>
              </a:rPr>
              <a:t>Nadmieniam jedynie, iż wskazanie osoby winno nastąpić z takim stopniem szczegółowości, który wykluczy wątpliwości co do tożsamości tej osoby. Wskazuję też, że </a:t>
            </a:r>
            <a:r>
              <a:rPr lang="pl-PL" sz="1000" dirty="0" smtClean="0">
                <a:latin typeface="Times New Roman" panose="02020603050405020304" pitchFamily="18" charset="0"/>
                <a:ea typeface="Times New Roman" panose="02020603050405020304" pitchFamily="18" charset="0"/>
              </a:rPr>
              <a:t>organ nie </a:t>
            </a:r>
            <a:r>
              <a:rPr lang="pl-PL" sz="1000" dirty="0">
                <a:latin typeface="Times New Roman" panose="02020603050405020304" pitchFamily="18" charset="0"/>
                <a:ea typeface="Times New Roman" panose="02020603050405020304" pitchFamily="18" charset="0"/>
              </a:rPr>
              <a:t>jest zobowiązany do prowadzenia własnego postępowania dowodowego, zaś uzupełnienie informacji niezbędnych do wyszukania osoby leży po stronie Wnioskodawcy.</a:t>
            </a:r>
          </a:p>
          <a:p>
            <a:pPr marL="114300" indent="-114300" algn="just">
              <a:spcBef>
                <a:spcPts val="1200"/>
              </a:spcBef>
              <a:spcAft>
                <a:spcPts val="0"/>
              </a:spcAft>
            </a:pPr>
            <a:r>
              <a:rPr lang="pl-PL" sz="1000" i="1" dirty="0">
                <a:latin typeface="Times New Roman" panose="02020603050405020304" pitchFamily="18" charset="0"/>
                <a:ea typeface="Times New Roman" panose="02020603050405020304" pitchFamily="18" charset="0"/>
              </a:rPr>
              <a:t>-	pisemnego wyjaśnienia na jakiej podstawie Wnioskodawca wnosi o podanie numeru PESEL ww. lub stosownego wezwania sądowego do wskazania numeru PESEL osoby poszukiwanej.</a:t>
            </a:r>
            <a:endParaRPr lang="pl-PL" sz="1000" dirty="0">
              <a:latin typeface="Times New Roman" panose="02020603050405020304" pitchFamily="18" charset="0"/>
              <a:ea typeface="Times New Roman" panose="02020603050405020304" pitchFamily="18" charset="0"/>
            </a:endParaRPr>
          </a:p>
          <a:p>
            <a:pPr indent="228600" algn="just">
              <a:spcBef>
                <a:spcPts val="1200"/>
              </a:spcBef>
              <a:spcAft>
                <a:spcPts val="0"/>
              </a:spcAft>
            </a:pPr>
            <a:r>
              <a:rPr lang="pl-PL" sz="1000" dirty="0">
                <a:latin typeface="Times New Roman" panose="02020603050405020304" pitchFamily="18" charset="0"/>
                <a:ea typeface="Times New Roman" panose="02020603050405020304" pitchFamily="18" charset="0"/>
              </a:rPr>
              <a:t>Nieuzupełnienie wniosku, we wskazanym terminie, skutkować będzie wydaniem decyzji administracyjnej na podstawie zgromadzonego materiału dowodowego.</a:t>
            </a:r>
          </a:p>
          <a:p>
            <a:pPr indent="228600" algn="just">
              <a:spcBef>
                <a:spcPts val="1200"/>
              </a:spcBef>
              <a:spcAft>
                <a:spcPts val="0"/>
              </a:spcAft>
            </a:pPr>
            <a:r>
              <a:rPr lang="pl-PL" sz="1000" dirty="0">
                <a:latin typeface="Times New Roman" panose="02020603050405020304" pitchFamily="18" charset="0"/>
                <a:ea typeface="Times New Roman" panose="02020603050405020304" pitchFamily="18" charset="0"/>
              </a:rPr>
              <a:t>Jednocześnie na podstawie art. 36 § 1 w związku z art. 35 § 3 ustawy z dnia 14 czerwca 1960 r. Kodeks postępowania administracyjnego, z uwagi na </a:t>
            </a:r>
            <a:r>
              <a:rPr lang="pl-PL" sz="1000" dirty="0" smtClean="0">
                <a:latin typeface="Times New Roman" panose="02020603050405020304" pitchFamily="18" charset="0"/>
                <a:ea typeface="Times New Roman" panose="02020603050405020304" pitchFamily="18" charset="0"/>
              </a:rPr>
              <a:t>konieczność przeprowadzenia </a:t>
            </a:r>
            <a:r>
              <a:rPr lang="pl-PL" sz="1000" dirty="0">
                <a:latin typeface="Times New Roman" panose="02020603050405020304" pitchFamily="18" charset="0"/>
                <a:ea typeface="Times New Roman" panose="02020603050405020304" pitchFamily="18" charset="0"/>
              </a:rPr>
              <a:t>dodatkowego postępowania wyjaśniającego, mającego na celu ustalenie, czy Wnioskodawca posiada interes prawny oraz posiada bliższe dane Pana/i .................... - przedłużam termin rozpatrzenia wniosku o udostępnienie danych z rejestru PESEL dotyczących ww. </a:t>
            </a:r>
          </a:p>
          <a:p>
            <a:pPr indent="228600" algn="just">
              <a:spcBef>
                <a:spcPts val="1200"/>
              </a:spcBef>
              <a:spcAft>
                <a:spcPts val="1200"/>
              </a:spcAft>
            </a:pPr>
            <a:r>
              <a:rPr lang="pl-PL" sz="1000" dirty="0">
                <a:latin typeface="Times New Roman" panose="02020603050405020304" pitchFamily="18" charset="0"/>
                <a:ea typeface="Times New Roman" panose="02020603050405020304" pitchFamily="18" charset="0"/>
              </a:rPr>
              <a:t>Wyznaczam termin załatwienia sprawy na dzień .................... .</a:t>
            </a:r>
          </a:p>
          <a:p>
            <a:pPr marL="3429000">
              <a:spcBef>
                <a:spcPts val="1200"/>
              </a:spcBef>
              <a:spcAft>
                <a:spcPts val="0"/>
              </a:spcAft>
            </a:pPr>
            <a:r>
              <a:rPr lang="pl-PL" sz="1200" dirty="0">
                <a:latin typeface="Times New Roman" panose="02020603050405020304" pitchFamily="18" charset="0"/>
                <a:ea typeface="Times New Roman" panose="02020603050405020304" pitchFamily="18" charset="0"/>
              </a:rPr>
              <a:t>............................................................</a:t>
            </a:r>
          </a:p>
          <a:p>
            <a:pPr marL="3429000">
              <a:spcAft>
                <a:spcPts val="0"/>
              </a:spcAft>
            </a:pPr>
            <a:r>
              <a:rPr lang="pl-PL" sz="1000" dirty="0">
                <a:latin typeface="Times New Roman" panose="02020603050405020304" pitchFamily="18" charset="0"/>
                <a:ea typeface="Times New Roman" panose="02020603050405020304" pitchFamily="18" charset="0"/>
              </a:rPr>
              <a:t>Imię i nazwisko i podpis osoby uprawnionej</a:t>
            </a:r>
            <a:br>
              <a:rPr lang="pl-PL" sz="1000" dirty="0">
                <a:latin typeface="Times New Roman" panose="02020603050405020304" pitchFamily="18" charset="0"/>
                <a:ea typeface="Times New Roman" panose="02020603050405020304" pitchFamily="18" charset="0"/>
              </a:rPr>
            </a:br>
            <a:r>
              <a:rPr lang="pl-PL" sz="1000" dirty="0">
                <a:latin typeface="Times New Roman" panose="02020603050405020304" pitchFamily="18" charset="0"/>
                <a:ea typeface="Times New Roman" panose="02020603050405020304" pitchFamily="18" charset="0"/>
              </a:rPr>
              <a:t>z podaniem stanowiska służbowego</a:t>
            </a:r>
            <a:endParaRPr lang="pl-PL" sz="1200" dirty="0">
              <a:effectLst/>
              <a:latin typeface="Times New Roman" panose="02020603050405020304" pitchFamily="18" charset="0"/>
              <a:ea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379" y="6534150"/>
            <a:ext cx="1190625"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12640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240804"/>
            <a:ext cx="12192000" cy="6617196"/>
          </a:xfrm>
          <a:prstGeom prst="rect">
            <a:avLst/>
          </a:prstGeom>
        </p:spPr>
        <p:txBody>
          <a:bodyPr wrap="square">
            <a:spAutoFit/>
          </a:bodyPr>
          <a:lstStyle/>
          <a:p>
            <a:pPr indent="3562985" algn="r">
              <a:spcAft>
                <a:spcPts val="0"/>
              </a:spcAft>
            </a:pPr>
            <a:r>
              <a:rPr lang="pl-PL" sz="1000" dirty="0">
                <a:solidFill>
                  <a:srgbClr val="000000"/>
                </a:solidFill>
                <a:latin typeface="Times New Roman" panose="02020603050405020304" pitchFamily="18" charset="0"/>
                <a:ea typeface="Tahoma" panose="020B0604030504040204" pitchFamily="34" charset="0"/>
              </a:rPr>
              <a:t>Dziadkowice, 11 sierpnia 2014 r.</a:t>
            </a:r>
            <a:endParaRPr lang="pl-PL" sz="1000" dirty="0">
              <a:solidFill>
                <a:srgbClr val="000000"/>
              </a:solidFill>
              <a:latin typeface="Tahoma" panose="020B0604030504040204" pitchFamily="34" charset="0"/>
              <a:ea typeface="Tahoma" panose="020B0604030504040204" pitchFamily="34" charset="0"/>
            </a:endParaRPr>
          </a:p>
          <a:p>
            <a:pPr algn="just">
              <a:spcBef>
                <a:spcPts val="1200"/>
              </a:spcBef>
              <a:spcAft>
                <a:spcPts val="0"/>
              </a:spcAft>
            </a:pPr>
            <a:r>
              <a:rPr lang="pl-PL" sz="1000" b="1" dirty="0">
                <a:solidFill>
                  <a:srgbClr val="000000"/>
                </a:solidFill>
                <a:latin typeface="Times New Roman" panose="02020603050405020304" pitchFamily="18" charset="0"/>
                <a:ea typeface="Tahoma" panose="020B0604030504040204" pitchFamily="34" charset="0"/>
              </a:rPr>
              <a:t>Wójt Gminy Dziadkowice</a:t>
            </a:r>
            <a:endParaRPr lang="pl-PL" sz="1000" dirty="0">
              <a:solidFill>
                <a:srgbClr val="000000"/>
              </a:solidFill>
              <a:latin typeface="Tahoma" panose="020B0604030504040204" pitchFamily="34" charset="0"/>
              <a:ea typeface="Tahoma" panose="020B0604030504040204" pitchFamily="34" charset="0"/>
            </a:endParaRPr>
          </a:p>
          <a:p>
            <a:pPr algn="just">
              <a:spcAft>
                <a:spcPts val="0"/>
              </a:spcAft>
            </a:pPr>
            <a:r>
              <a:rPr lang="pl-PL" sz="1000" dirty="0">
                <a:solidFill>
                  <a:srgbClr val="000000"/>
                </a:solidFill>
                <a:latin typeface="Times New Roman" panose="02020603050405020304" pitchFamily="18" charset="0"/>
                <a:ea typeface="Tahoma" panose="020B0604030504040204" pitchFamily="34" charset="0"/>
              </a:rPr>
              <a:t>Dziadkowice 13</a:t>
            </a:r>
            <a:endParaRPr lang="pl-PL" sz="1000" dirty="0">
              <a:solidFill>
                <a:srgbClr val="000000"/>
              </a:solidFill>
              <a:latin typeface="Tahoma" panose="020B0604030504040204" pitchFamily="34" charset="0"/>
              <a:ea typeface="Tahoma" panose="020B0604030504040204" pitchFamily="34" charset="0"/>
            </a:endParaRPr>
          </a:p>
          <a:p>
            <a:pPr algn="just">
              <a:spcAft>
                <a:spcPts val="0"/>
              </a:spcAft>
            </a:pPr>
            <a:r>
              <a:rPr lang="pl-PL" sz="1000" dirty="0">
                <a:solidFill>
                  <a:srgbClr val="000000"/>
                </a:solidFill>
                <a:latin typeface="Times New Roman" panose="02020603050405020304" pitchFamily="18" charset="0"/>
                <a:ea typeface="Tahoma" panose="020B0604030504040204" pitchFamily="34" charset="0"/>
              </a:rPr>
              <a:t>17-306 Dziadkowice</a:t>
            </a:r>
            <a:endParaRPr lang="pl-PL" sz="1000" dirty="0">
              <a:solidFill>
                <a:srgbClr val="000000"/>
              </a:solidFill>
              <a:latin typeface="Tahoma" panose="020B0604030504040204" pitchFamily="34" charset="0"/>
              <a:ea typeface="Tahoma" panose="020B0604030504040204" pitchFamily="34" charset="0"/>
            </a:endParaRPr>
          </a:p>
          <a:p>
            <a:pPr indent="4021455" algn="r">
              <a:spcBef>
                <a:spcPts val="1200"/>
              </a:spcBef>
              <a:spcAft>
                <a:spcPts val="0"/>
              </a:spcAft>
            </a:pPr>
            <a:r>
              <a:rPr lang="pl-PL" sz="1000" b="1" dirty="0">
                <a:solidFill>
                  <a:srgbClr val="000000"/>
                </a:solidFill>
                <a:latin typeface="Times New Roman" panose="02020603050405020304" pitchFamily="18" charset="0"/>
                <a:ea typeface="Tahoma" panose="020B0604030504040204" pitchFamily="34" charset="0"/>
              </a:rPr>
              <a:t>Anatol Konieczny</a:t>
            </a:r>
            <a:endParaRPr lang="pl-PL" sz="1000" dirty="0">
              <a:solidFill>
                <a:srgbClr val="000000"/>
              </a:solidFill>
              <a:latin typeface="Tahoma" panose="020B0604030504040204" pitchFamily="34" charset="0"/>
              <a:ea typeface="Tahoma" panose="020B0604030504040204" pitchFamily="34" charset="0"/>
            </a:endParaRPr>
          </a:p>
          <a:p>
            <a:pPr indent="4022725" algn="r">
              <a:spcAft>
                <a:spcPts val="0"/>
              </a:spcAft>
            </a:pPr>
            <a:r>
              <a:rPr lang="pl-PL" sz="1000" dirty="0">
                <a:solidFill>
                  <a:srgbClr val="000000"/>
                </a:solidFill>
                <a:latin typeface="Times New Roman" panose="02020603050405020304" pitchFamily="18" charset="0"/>
                <a:ea typeface="Tahoma" panose="020B0604030504040204" pitchFamily="34" charset="0"/>
              </a:rPr>
              <a:t>zam. Dziadkowice 289</a:t>
            </a:r>
            <a:endParaRPr lang="pl-PL" sz="1000" dirty="0">
              <a:solidFill>
                <a:srgbClr val="000000"/>
              </a:solidFill>
              <a:latin typeface="Tahoma" panose="020B0604030504040204" pitchFamily="34" charset="0"/>
              <a:ea typeface="Tahoma" panose="020B0604030504040204" pitchFamily="34" charset="0"/>
            </a:endParaRPr>
          </a:p>
          <a:p>
            <a:pPr indent="4022725" algn="r">
              <a:spcAft>
                <a:spcPts val="0"/>
              </a:spcAft>
            </a:pPr>
            <a:r>
              <a:rPr lang="pl-PL" sz="1000" dirty="0">
                <a:solidFill>
                  <a:srgbClr val="000000"/>
                </a:solidFill>
                <a:latin typeface="Times New Roman" panose="02020603050405020304" pitchFamily="18" charset="0"/>
                <a:ea typeface="Tahoma" panose="020B0604030504040204" pitchFamily="34" charset="0"/>
              </a:rPr>
              <a:t>17-306 </a:t>
            </a:r>
            <a:r>
              <a:rPr lang="pl-PL" sz="1000" dirty="0" smtClean="0">
                <a:solidFill>
                  <a:srgbClr val="000000"/>
                </a:solidFill>
                <a:latin typeface="Times New Roman" panose="02020603050405020304" pitchFamily="18" charset="0"/>
                <a:ea typeface="Tahoma" panose="020B0604030504040204" pitchFamily="34" charset="0"/>
              </a:rPr>
              <a:t>Dziadkowice</a:t>
            </a:r>
            <a:endParaRPr lang="pl-PL" sz="1000" dirty="0" smtClean="0">
              <a:solidFill>
                <a:srgbClr val="000000"/>
              </a:solidFill>
              <a:latin typeface="Tahoma" panose="020B0604030504040204" pitchFamily="34" charset="0"/>
              <a:ea typeface="Tahoma" panose="020B0604030504040204" pitchFamily="34" charset="0"/>
            </a:endParaRPr>
          </a:p>
          <a:p>
            <a:pPr algn="ctr">
              <a:spcBef>
                <a:spcPts val="2400"/>
              </a:spcBef>
              <a:spcAft>
                <a:spcPts val="2400"/>
              </a:spcAft>
            </a:pPr>
            <a:r>
              <a:rPr lang="pl-PL" sz="1000" b="1" dirty="0" smtClean="0">
                <a:solidFill>
                  <a:srgbClr val="000000"/>
                </a:solidFill>
                <a:latin typeface="Times New Roman" panose="02020603050405020304" pitchFamily="18" charset="0"/>
                <a:ea typeface="Tahoma" panose="020B0604030504040204" pitchFamily="34" charset="0"/>
              </a:rPr>
              <a:t>WEZWANIE</a:t>
            </a:r>
            <a:endParaRPr lang="pl-PL" sz="1000" dirty="0" smtClean="0">
              <a:solidFill>
                <a:srgbClr val="000000"/>
              </a:solidFill>
              <a:latin typeface="Tahoma" panose="020B0604030504040204" pitchFamily="34" charset="0"/>
              <a:ea typeface="Tahoma" panose="020B0604030504040204" pitchFamily="34" charset="0"/>
            </a:endParaRPr>
          </a:p>
          <a:p>
            <a:pPr indent="269875" algn="just">
              <a:spcAft>
                <a:spcPts val="0"/>
              </a:spcAft>
            </a:pPr>
            <a:r>
              <a:rPr lang="pl-PL" sz="1200" dirty="0" smtClean="0">
                <a:solidFill>
                  <a:srgbClr val="000000"/>
                </a:solidFill>
                <a:latin typeface="Times New Roman" panose="02020603050405020304" pitchFamily="18" charset="0"/>
                <a:ea typeface="Tahoma" panose="020B0604030504040204" pitchFamily="34" charset="0"/>
              </a:rPr>
              <a:t>Na podstawie art. 89 ust. 2 i 4 ustawy z dnia 16 kwietnia 2004 r. o ochronie przyrody (tekst jedn.: Dz. U. z 2013 r. poz. 627 ze zm.) w zw. z art. 50 § 1 i 3 oraz art. 54 § 1 ustawy z dnia 14 czerwca 1960 r. - Kodeks postępowania administracyjnego (tekst jedn.: Dz. U. z 2013 r. poz. 267 ze zm.; dalej: k.p.a.)</a:t>
            </a:r>
            <a:endParaRPr lang="pl-PL" sz="1200" dirty="0" smtClean="0">
              <a:solidFill>
                <a:srgbClr val="000000"/>
              </a:solidFill>
              <a:latin typeface="Tahoma" panose="020B0604030504040204" pitchFamily="34" charset="0"/>
              <a:ea typeface="Tahoma" panose="020B0604030504040204" pitchFamily="34" charset="0"/>
            </a:endParaRPr>
          </a:p>
          <a:p>
            <a:pPr indent="269875" algn="ctr">
              <a:spcAft>
                <a:spcPts val="0"/>
              </a:spcAft>
            </a:pPr>
            <a:r>
              <a:rPr lang="pl-PL" sz="1200" b="1" dirty="0" smtClean="0">
                <a:solidFill>
                  <a:srgbClr val="000000"/>
                </a:solidFill>
                <a:latin typeface="Times New Roman" panose="02020603050405020304" pitchFamily="18" charset="0"/>
                <a:ea typeface="Tahoma" panose="020B0604030504040204" pitchFamily="34" charset="0"/>
              </a:rPr>
              <a:t>postanawiam</a:t>
            </a:r>
            <a:r>
              <a:rPr lang="pl-PL" sz="1200" b="1" dirty="0">
                <a:solidFill>
                  <a:srgbClr val="000000"/>
                </a:solidFill>
                <a:latin typeface="Times New Roman" panose="02020603050405020304" pitchFamily="18" charset="0"/>
                <a:ea typeface="Tahoma" panose="020B0604030504040204" pitchFamily="34" charset="0"/>
              </a:rPr>
              <a:t>:</a:t>
            </a:r>
            <a:endParaRPr lang="pl-PL" sz="1200" dirty="0">
              <a:solidFill>
                <a:srgbClr val="000000"/>
              </a:solidFill>
              <a:latin typeface="Tahoma" panose="020B0604030504040204" pitchFamily="34" charset="0"/>
              <a:ea typeface="Tahoma" panose="020B0604030504040204" pitchFamily="34" charset="0"/>
            </a:endParaRPr>
          </a:p>
          <a:p>
            <a:pPr marL="266700" indent="-275590" algn="just">
              <a:spcAft>
                <a:spcPts val="0"/>
              </a:spcAft>
            </a:pPr>
            <a:r>
              <a:rPr lang="pl-PL" sz="1200" dirty="0">
                <a:solidFill>
                  <a:srgbClr val="000000"/>
                </a:solidFill>
                <a:latin typeface="Times New Roman" panose="02020603050405020304" pitchFamily="18" charset="0"/>
                <a:ea typeface="Tahoma" panose="020B0604030504040204" pitchFamily="34" charset="0"/>
              </a:rPr>
              <a:t>-	wezwać pana Anatola Koniecznego do złożenia zeznań w sprawie nałożenia administracyjnej kary pieniężnej na Jana Nowika, właściciela nieruchomości oznaczonej nr geod. 27, położonej w Dziadkowicach nr 288, za usunięcie drzewa bez wymaganego zezwolenia.</a:t>
            </a:r>
            <a:endParaRPr lang="pl-PL" sz="1200" dirty="0">
              <a:solidFill>
                <a:srgbClr val="000000"/>
              </a:solidFill>
              <a:latin typeface="Tahoma" panose="020B0604030504040204" pitchFamily="34" charset="0"/>
              <a:ea typeface="Tahoma" panose="020B0604030504040204" pitchFamily="34" charset="0"/>
            </a:endParaRPr>
          </a:p>
          <a:p>
            <a:pPr indent="269875" algn="just">
              <a:spcAft>
                <a:spcPts val="0"/>
              </a:spcAft>
            </a:pPr>
            <a:r>
              <a:rPr lang="pl-PL" sz="1200" dirty="0">
                <a:solidFill>
                  <a:srgbClr val="000000"/>
                </a:solidFill>
                <a:latin typeface="Times New Roman" panose="02020603050405020304" pitchFamily="18" charset="0"/>
                <a:ea typeface="Tahoma" panose="020B0604030504040204" pitchFamily="34" charset="0"/>
              </a:rPr>
              <a:t>Przesłuchanie w charakterze świadka odbędzie się w dniu 26 sierpnia 2014 r. o godz. 12.00 w Szpitalu Miejskim w Siemiatyczach, pokój nr 12, gdzie aktualnie Pan przebywa.</a:t>
            </a:r>
            <a:endParaRPr lang="pl-PL" sz="1200" dirty="0">
              <a:solidFill>
                <a:srgbClr val="000000"/>
              </a:solidFill>
              <a:latin typeface="Tahoma" panose="020B0604030504040204" pitchFamily="34" charset="0"/>
              <a:ea typeface="Tahoma" panose="020B0604030504040204" pitchFamily="34" charset="0"/>
            </a:endParaRPr>
          </a:p>
          <a:p>
            <a:pPr indent="269875" algn="just">
              <a:spcAft>
                <a:spcPts val="0"/>
              </a:spcAft>
            </a:pPr>
            <a:r>
              <a:rPr lang="pl-PL" sz="1200" dirty="0">
                <a:solidFill>
                  <a:srgbClr val="000000"/>
                </a:solidFill>
                <a:latin typeface="Times New Roman" panose="02020603050405020304" pitchFamily="18" charset="0"/>
                <a:ea typeface="Tahoma" panose="020B0604030504040204" pitchFamily="34" charset="0"/>
              </a:rPr>
              <a:t>Zgodnie z treścią art. 50 § 3 k.p.a., w przypadku, w którym osoba wezwana nie może stawić się z powodu choroby, kalectwa lub innej niedającej się pokonać przeszkody, organ może przesłuchać osobę wezwaną w miejscu jej pobytu, jeżeli pozwalają na to okoliczności, w jakich znajduje się ta osoba.</a:t>
            </a:r>
            <a:endParaRPr lang="pl-PL" sz="1200" dirty="0">
              <a:solidFill>
                <a:srgbClr val="000000"/>
              </a:solidFill>
              <a:latin typeface="Tahoma" panose="020B0604030504040204" pitchFamily="34" charset="0"/>
              <a:ea typeface="Tahoma" panose="020B0604030504040204" pitchFamily="34" charset="0"/>
            </a:endParaRPr>
          </a:p>
          <a:p>
            <a:pPr algn="ctr">
              <a:spcBef>
                <a:spcPts val="1200"/>
              </a:spcBef>
              <a:spcAft>
                <a:spcPts val="1200"/>
              </a:spcAft>
            </a:pPr>
            <a:r>
              <a:rPr lang="pl-PL" sz="1200" b="1" dirty="0">
                <a:solidFill>
                  <a:srgbClr val="000000"/>
                </a:solidFill>
                <a:latin typeface="Times New Roman" panose="02020603050405020304" pitchFamily="18" charset="0"/>
                <a:ea typeface="Tahoma" panose="020B0604030504040204" pitchFamily="34" charset="0"/>
              </a:rPr>
              <a:t>Pouczenie:</a:t>
            </a:r>
            <a:endParaRPr lang="pl-PL" sz="1200" dirty="0">
              <a:solidFill>
                <a:srgbClr val="000000"/>
              </a:solidFill>
              <a:latin typeface="Tahoma" panose="020B0604030504040204" pitchFamily="34" charset="0"/>
              <a:ea typeface="Tahoma" panose="020B0604030504040204" pitchFamily="34" charset="0"/>
            </a:endParaRPr>
          </a:p>
          <a:p>
            <a:pPr indent="269875" algn="just">
              <a:spcAft>
                <a:spcPts val="0"/>
              </a:spcAft>
            </a:pPr>
            <a:r>
              <a:rPr lang="pl-PL" sz="1200" dirty="0">
                <a:solidFill>
                  <a:srgbClr val="000000"/>
                </a:solidFill>
                <a:latin typeface="Times New Roman" panose="02020603050405020304" pitchFamily="18" charset="0"/>
                <a:ea typeface="Tahoma" panose="020B0604030504040204" pitchFamily="34" charset="0"/>
              </a:rPr>
              <a:t>Kto, będąc obowiązany do osobistego stawienia się, mimo prawidłowego wezwania nie stawił się bez uzasadnionej przyczyny jako świadek lub biegły albo bezzasadnie odmówił złożenia zeznania, wydania opinii, okazania przedmiotu oględzin albo udziału w innej czynności urzędowej, może być ukarany przez organ przeprowadzający dowód grzywną do 50 zł, a w razie ponownego niezastosowania się do wezwania -grzywną do 200 zł. Na postanowienie o ukaraniu grzywną służy zażalenie.</a:t>
            </a:r>
            <a:endParaRPr lang="pl-PL" sz="1200" dirty="0">
              <a:solidFill>
                <a:srgbClr val="000000"/>
              </a:solidFill>
              <a:latin typeface="Tahoma" panose="020B0604030504040204" pitchFamily="34" charset="0"/>
              <a:ea typeface="Tahoma" panose="020B0604030504040204" pitchFamily="34" charset="0"/>
            </a:endParaRPr>
          </a:p>
          <a:p>
            <a:pPr indent="269875" algn="just">
              <a:spcAft>
                <a:spcPts val="0"/>
              </a:spcAft>
            </a:pPr>
            <a:r>
              <a:rPr lang="pl-PL" sz="1200" dirty="0">
                <a:solidFill>
                  <a:srgbClr val="000000"/>
                </a:solidFill>
                <a:latin typeface="Times New Roman" panose="02020603050405020304" pitchFamily="18" charset="0"/>
                <a:ea typeface="Tahoma" panose="020B0604030504040204" pitchFamily="34" charset="0"/>
              </a:rPr>
              <a:t/>
            </a:r>
            <a:br>
              <a:rPr lang="pl-PL" sz="1200" dirty="0">
                <a:solidFill>
                  <a:srgbClr val="000000"/>
                </a:solidFill>
                <a:latin typeface="Times New Roman" panose="02020603050405020304" pitchFamily="18" charset="0"/>
                <a:ea typeface="Tahoma" panose="020B0604030504040204" pitchFamily="34" charset="0"/>
              </a:rPr>
            </a:br>
            <a:r>
              <a:rPr lang="pl-PL" sz="1200" dirty="0">
                <a:solidFill>
                  <a:srgbClr val="000000"/>
                </a:solidFill>
                <a:latin typeface="Times New Roman" panose="02020603050405020304" pitchFamily="18" charset="0"/>
                <a:ea typeface="Tahoma" panose="020B0604030504040204" pitchFamily="34" charset="0"/>
              </a:rPr>
              <a:t>Organ, który nałożył karę grzywny, może na wniosek ukaranego, złożony w ciągu 7 dni od daty otrzymania zawiadomienia o ukaraniu, uznać za usprawiedliwioną nieobecność lub odmowę zeznania, wydania opinii albo okazania przedmiotu oględzin i zwolnić od kary grzywny. Na odmowę zwolnienia od kary służy zażalenie. Ukaranie grzywną nie wyklucza możności zastosowania do opornego świadka środków przymusu przewidzianych w przepisach szczególnych.</a:t>
            </a:r>
            <a:endParaRPr lang="pl-PL" sz="1200" dirty="0">
              <a:solidFill>
                <a:srgbClr val="000000"/>
              </a:solidFill>
              <a:latin typeface="Tahoma" panose="020B0604030504040204" pitchFamily="34" charset="0"/>
              <a:ea typeface="Tahoma" panose="020B0604030504040204" pitchFamily="34" charset="0"/>
            </a:endParaRPr>
          </a:p>
          <a:p>
            <a:pPr indent="2642870" algn="just">
              <a:spcBef>
                <a:spcPts val="2400"/>
              </a:spcBef>
              <a:spcAft>
                <a:spcPts val="0"/>
              </a:spcAft>
            </a:pPr>
            <a:r>
              <a:rPr lang="pl-PL" sz="1200" dirty="0">
                <a:solidFill>
                  <a:srgbClr val="000000"/>
                </a:solidFill>
                <a:latin typeface="Times New Roman" panose="02020603050405020304" pitchFamily="18" charset="0"/>
                <a:ea typeface="Tahoma" panose="020B0604030504040204" pitchFamily="34" charset="0"/>
              </a:rPr>
              <a:t>.</a:t>
            </a:r>
            <a:r>
              <a:rPr lang="pl-PL" sz="1000" i="1" dirty="0">
                <a:solidFill>
                  <a:srgbClr val="000000"/>
                </a:solidFill>
                <a:latin typeface="Times New Roman" panose="02020603050405020304" pitchFamily="18" charset="0"/>
                <a:ea typeface="Tahoma" panose="020B0604030504040204" pitchFamily="34" charset="0"/>
              </a:rPr>
              <a:t>................................................................................</a:t>
            </a:r>
            <a:endParaRPr lang="pl-PL" sz="1200" dirty="0">
              <a:solidFill>
                <a:srgbClr val="000000"/>
              </a:solidFill>
              <a:latin typeface="Tahoma" panose="020B0604030504040204" pitchFamily="34" charset="0"/>
              <a:ea typeface="Tahoma" panose="020B0604030504040204" pitchFamily="34" charset="0"/>
            </a:endParaRPr>
          </a:p>
          <a:p>
            <a:pPr indent="2873375" algn="just">
              <a:spcAft>
                <a:spcPts val="0"/>
              </a:spcAft>
            </a:pPr>
            <a:r>
              <a:rPr lang="pl-PL" sz="1000" i="1" dirty="0">
                <a:solidFill>
                  <a:srgbClr val="000000"/>
                </a:solidFill>
                <a:latin typeface="Times New Roman" panose="02020603050405020304" pitchFamily="18" charset="0"/>
                <a:ea typeface="Tahoma" panose="020B0604030504040204" pitchFamily="34" charset="0"/>
              </a:rPr>
              <a:t>Z upoważnienia Wójta Gminy Dziadkowice</a:t>
            </a:r>
            <a:endParaRPr lang="pl-PL" sz="1200" dirty="0">
              <a:solidFill>
                <a:srgbClr val="000000"/>
              </a:solidFill>
              <a:latin typeface="Tahoma" panose="020B0604030504040204" pitchFamily="34" charset="0"/>
              <a:ea typeface="Tahoma" panose="020B0604030504040204" pitchFamily="34" charset="0"/>
            </a:endParaRPr>
          </a:p>
          <a:p>
            <a:pPr indent="2758440" algn="just">
              <a:spcAft>
                <a:spcPts val="0"/>
              </a:spcAft>
            </a:pPr>
            <a:r>
              <a:rPr lang="pl-PL" sz="1000" i="1" dirty="0">
                <a:solidFill>
                  <a:srgbClr val="000000"/>
                </a:solidFill>
                <a:latin typeface="Times New Roman" panose="02020603050405020304" pitchFamily="18" charset="0"/>
                <a:ea typeface="Tahoma" panose="020B0604030504040204" pitchFamily="34" charset="0"/>
              </a:rPr>
              <a:t>Specjalista ds. rolnictwa, gospodarki gruntami</a:t>
            </a:r>
            <a:endParaRPr lang="pl-PL" sz="1200" dirty="0">
              <a:solidFill>
                <a:srgbClr val="000000"/>
              </a:solidFill>
              <a:latin typeface="Tahoma" panose="020B0604030504040204" pitchFamily="34" charset="0"/>
              <a:ea typeface="Tahoma" panose="020B0604030504040204" pitchFamily="34" charset="0"/>
            </a:endParaRPr>
          </a:p>
          <a:p>
            <a:pPr indent="3333115" algn="just">
              <a:spcAft>
                <a:spcPts val="0"/>
              </a:spcAft>
            </a:pPr>
            <a:r>
              <a:rPr lang="pl-PL" sz="1000" i="1" dirty="0">
                <a:solidFill>
                  <a:srgbClr val="000000"/>
                </a:solidFill>
                <a:latin typeface="Times New Roman" panose="02020603050405020304" pitchFamily="18" charset="0"/>
                <a:ea typeface="Tahoma" panose="020B0604030504040204" pitchFamily="34" charset="0"/>
              </a:rPr>
              <a:t>i drogownictwa</a:t>
            </a:r>
            <a:endParaRPr lang="pl-PL" sz="1200" dirty="0">
              <a:solidFill>
                <a:srgbClr val="000000"/>
              </a:solidFill>
              <a:latin typeface="Tahoma" panose="020B0604030504040204" pitchFamily="34" charset="0"/>
              <a:ea typeface="Tahoma" panose="020B0604030504040204" pitchFamily="34" charset="0"/>
            </a:endParaRPr>
          </a:p>
          <a:p>
            <a:pPr indent="3333115" algn="just">
              <a:spcAft>
                <a:spcPts val="0"/>
              </a:spcAft>
            </a:pPr>
            <a:r>
              <a:rPr lang="pl-PL" sz="1000" i="1" dirty="0">
                <a:solidFill>
                  <a:srgbClr val="000000"/>
                </a:solidFill>
                <a:latin typeface="Times New Roman" panose="02020603050405020304" pitchFamily="18" charset="0"/>
                <a:ea typeface="Tahoma" panose="020B0604030504040204" pitchFamily="34" charset="0"/>
              </a:rPr>
              <a:t>Hieronim </a:t>
            </a:r>
            <a:r>
              <a:rPr lang="pl-PL" sz="1000" i="1" dirty="0" smtClean="0">
                <a:solidFill>
                  <a:srgbClr val="000000"/>
                </a:solidFill>
                <a:latin typeface="Times New Roman" panose="02020603050405020304" pitchFamily="18" charset="0"/>
                <a:ea typeface="Tahoma" panose="020B0604030504040204" pitchFamily="34" charset="0"/>
              </a:rPr>
              <a:t>Anioł</a:t>
            </a:r>
            <a:endParaRPr lang="pl-PL" sz="1200" dirty="0">
              <a:solidFill>
                <a:srgbClr val="000000"/>
              </a:solidFill>
              <a:latin typeface="Tahoma" panose="020B0604030504040204" pitchFamily="34" charset="0"/>
              <a:ea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8379" y="6534150"/>
            <a:ext cx="1190625"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33779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2056433" y="97798"/>
            <a:ext cx="8224703" cy="541239"/>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Dokument w polskim języku prawniczym</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3" y="772102"/>
            <a:ext cx="11573301" cy="5911491"/>
          </a:xfrm>
        </p:spPr>
        <p:txBody>
          <a:bodyPr wrap="square">
            <a:spAutoFit/>
          </a:bodyPr>
          <a:lstStyle/>
          <a:p>
            <a:pPr marL="21603" indent="0" eaLnBrk="1" hangingPunct="1"/>
            <a:r>
              <a:rPr lang="pl-PL" altLang="pl-PL" sz="1800" b="1" dirty="0">
                <a:latin typeface="Arial" panose="020B0604020202020204" pitchFamily="34" charset="0"/>
                <a:cs typeface="Arial" panose="020B0604020202020204" pitchFamily="34" charset="0"/>
              </a:rPr>
              <a:t>„Słowo „dokument” pochodzi od łacińskiego </a:t>
            </a:r>
            <a:r>
              <a:rPr lang="pl-PL" altLang="pl-PL" sz="1800" b="1" i="1" dirty="0" err="1">
                <a:latin typeface="Arial" panose="020B0604020202020204" pitchFamily="34" charset="0"/>
                <a:cs typeface="Arial" panose="020B0604020202020204" pitchFamily="34" charset="0"/>
              </a:rPr>
              <a:t>documentum</a:t>
            </a:r>
            <a:r>
              <a:rPr lang="pl-PL" altLang="pl-PL" sz="1800" b="1" dirty="0">
                <a:latin typeface="Arial" panose="020B0604020202020204" pitchFamily="34" charset="0"/>
                <a:cs typeface="Arial" panose="020B0604020202020204" pitchFamily="34" charset="0"/>
              </a:rPr>
              <a:t>, które </a:t>
            </a:r>
            <a:r>
              <a:rPr lang="pl-PL" altLang="pl-PL" sz="1800" b="1" dirty="0" smtClean="0">
                <a:latin typeface="Arial" panose="020B0604020202020204" pitchFamily="34" charset="0"/>
                <a:cs typeface="Arial" panose="020B0604020202020204" pitchFamily="34" charset="0"/>
              </a:rPr>
              <a:t>utworzono od </a:t>
            </a:r>
            <a:r>
              <a:rPr lang="pl-PL" altLang="pl-PL" sz="1800" b="1" dirty="0">
                <a:latin typeface="Arial" panose="020B0604020202020204" pitchFamily="34" charset="0"/>
                <a:cs typeface="Arial" panose="020B0604020202020204" pitchFamily="34" charset="0"/>
              </a:rPr>
              <a:t>czasownika </a:t>
            </a:r>
            <a:r>
              <a:rPr lang="pl-PL" altLang="pl-PL" sz="1800" b="1" i="1" dirty="0" err="1">
                <a:latin typeface="Arial" panose="020B0604020202020204" pitchFamily="34" charset="0"/>
                <a:cs typeface="Arial" panose="020B0604020202020204" pitchFamily="34" charset="0"/>
              </a:rPr>
              <a:t>docere</a:t>
            </a:r>
            <a:r>
              <a:rPr lang="pl-PL" altLang="pl-PL" sz="1800" b="1" dirty="0">
                <a:latin typeface="Arial" panose="020B0604020202020204" pitchFamily="34" charset="0"/>
                <a:cs typeface="Arial" panose="020B0604020202020204" pitchFamily="34" charset="0"/>
              </a:rPr>
              <a:t>, czyli </a:t>
            </a:r>
            <a:r>
              <a:rPr lang="pl-PL" altLang="pl-PL" sz="1800" b="1" dirty="0" smtClean="0">
                <a:latin typeface="Arial" panose="020B0604020202020204" pitchFamily="34" charset="0"/>
                <a:cs typeface="Arial" panose="020B0604020202020204" pitchFamily="34" charset="0"/>
              </a:rPr>
              <a:t>nauczać. </a:t>
            </a:r>
            <a:r>
              <a:rPr lang="pl-PL" altLang="pl-PL" sz="1800" b="1" dirty="0">
                <a:latin typeface="Arial" panose="020B0604020202020204" pitchFamily="34" charset="0"/>
                <a:cs typeface="Arial" panose="020B0604020202020204" pitchFamily="34" charset="0"/>
              </a:rPr>
              <a:t>W języku polskim słowo „</a:t>
            </a:r>
            <a:r>
              <a:rPr lang="pl-PL" altLang="pl-PL" sz="1800" b="1" dirty="0" smtClean="0">
                <a:latin typeface="Arial" panose="020B0604020202020204" pitchFamily="34" charset="0"/>
                <a:cs typeface="Arial" panose="020B0604020202020204" pitchFamily="34" charset="0"/>
              </a:rPr>
              <a:t>dokument” występuje </a:t>
            </a:r>
            <a:r>
              <a:rPr lang="pl-PL" altLang="pl-PL" sz="1800" b="1" dirty="0">
                <a:latin typeface="Arial" panose="020B0604020202020204" pitchFamily="34" charset="0"/>
                <a:cs typeface="Arial" panose="020B0604020202020204" pitchFamily="34" charset="0"/>
              </a:rPr>
              <a:t>od kilkuset lat. Już w XVI w. oznaczało ono pismo, </a:t>
            </a:r>
            <a:r>
              <a:rPr lang="pl-PL" altLang="pl-PL" sz="1800" b="1" dirty="0" smtClean="0">
                <a:latin typeface="Arial" panose="020B0604020202020204" pitchFamily="34" charset="0"/>
                <a:cs typeface="Arial" panose="020B0604020202020204" pitchFamily="34" charset="0"/>
              </a:rPr>
              <a:t>akt urzędowy</a:t>
            </a:r>
            <a:r>
              <a:rPr lang="pl-PL" altLang="pl-PL" sz="1800" b="1" dirty="0">
                <a:latin typeface="Arial" panose="020B0604020202020204" pitchFamily="34" charset="0"/>
                <a:cs typeface="Arial" panose="020B0604020202020204" pitchFamily="34" charset="0"/>
              </a:rPr>
              <a:t>, które stwierdza pewne fakty, ale również dowód, </a:t>
            </a:r>
            <a:r>
              <a:rPr lang="pl-PL" altLang="pl-PL" sz="1800" b="1" dirty="0" smtClean="0">
                <a:latin typeface="Arial" panose="020B0604020202020204" pitchFamily="34" charset="0"/>
                <a:cs typeface="Arial" panose="020B0604020202020204" pitchFamily="34" charset="0"/>
              </a:rPr>
              <a:t>potwierdzenie, udowodnienie </a:t>
            </a:r>
            <a:r>
              <a:rPr lang="pl-PL" altLang="pl-PL" sz="1800" b="1" dirty="0">
                <a:latin typeface="Arial" panose="020B0604020202020204" pitchFamily="34" charset="0"/>
                <a:cs typeface="Arial" panose="020B0604020202020204" pitchFamily="34" charset="0"/>
              </a:rPr>
              <a:t>prawdziwości jakiegoś </a:t>
            </a:r>
            <a:r>
              <a:rPr lang="pl-PL" altLang="pl-PL" sz="1800" b="1" dirty="0" smtClean="0">
                <a:latin typeface="Arial" panose="020B0604020202020204" pitchFamily="34" charset="0"/>
                <a:cs typeface="Arial" panose="020B0604020202020204" pitchFamily="34" charset="0"/>
              </a:rPr>
              <a:t>faktu. </a:t>
            </a:r>
            <a:r>
              <a:rPr lang="pl-PL" altLang="pl-PL" sz="1800" b="1" dirty="0">
                <a:latin typeface="Arial" panose="020B0604020202020204" pitchFamily="34" charset="0"/>
                <a:cs typeface="Arial" panose="020B0604020202020204" pitchFamily="34" charset="0"/>
              </a:rPr>
              <a:t>„</a:t>
            </a:r>
            <a:r>
              <a:rPr lang="pl-PL" altLang="pl-PL" sz="1800" b="1" i="1" dirty="0" err="1">
                <a:latin typeface="Arial" panose="020B0604020202020204" pitchFamily="34" charset="0"/>
                <a:cs typeface="Arial" panose="020B0604020202020204" pitchFamily="34" charset="0"/>
              </a:rPr>
              <a:t>Dokumenta</a:t>
            </a:r>
            <a:r>
              <a:rPr lang="pl-PL" altLang="pl-PL" sz="1800" b="1" dirty="0">
                <a:latin typeface="Arial" panose="020B0604020202020204" pitchFamily="34" charset="0"/>
                <a:cs typeface="Arial" panose="020B0604020202020204" pitchFamily="34" charset="0"/>
              </a:rPr>
              <a:t>” objaśniano </a:t>
            </a:r>
            <a:r>
              <a:rPr lang="pl-PL" altLang="pl-PL" sz="1800" b="1" dirty="0" smtClean="0">
                <a:latin typeface="Arial" panose="020B0604020202020204" pitchFamily="34" charset="0"/>
                <a:cs typeface="Arial" panose="020B0604020202020204" pitchFamily="34" charset="0"/>
              </a:rPr>
              <a:t>jako „pisma </a:t>
            </a:r>
            <a:r>
              <a:rPr lang="pl-PL" altLang="pl-PL" sz="1800" b="1" dirty="0">
                <a:latin typeface="Arial" panose="020B0604020202020204" pitchFamily="34" charset="0"/>
                <a:cs typeface="Arial" panose="020B0604020202020204" pitchFamily="34" charset="0"/>
              </a:rPr>
              <a:t>prawne, urzędowe, </a:t>
            </a:r>
            <a:r>
              <a:rPr lang="pl-PL" altLang="pl-PL" sz="1800" b="1" dirty="0" smtClean="0">
                <a:latin typeface="Arial" panose="020B0604020202020204" pitchFamily="34" charset="0"/>
                <a:cs typeface="Arial" panose="020B0604020202020204" pitchFamily="34" charset="0"/>
              </a:rPr>
              <a:t>stwierdzające ugody</a:t>
            </a:r>
            <a:r>
              <a:rPr lang="pl-PL" altLang="pl-PL" sz="1800" b="1" dirty="0">
                <a:latin typeface="Arial" panose="020B0604020202020204" pitchFamily="34" charset="0"/>
                <a:cs typeface="Arial" panose="020B0604020202020204" pitchFamily="34" charset="0"/>
              </a:rPr>
              <a:t>, </a:t>
            </a:r>
            <a:r>
              <a:rPr lang="pl-PL" altLang="pl-PL" sz="1800" b="1" dirty="0" err="1">
                <a:latin typeface="Arial" panose="020B0604020202020204" pitchFamily="34" charset="0"/>
                <a:cs typeface="Arial" panose="020B0604020202020204" pitchFamily="34" charset="0"/>
              </a:rPr>
              <a:t>tranzakcyje</a:t>
            </a:r>
            <a:r>
              <a:rPr lang="pl-PL" altLang="pl-PL" sz="1800" b="1" dirty="0">
                <a:latin typeface="Arial" panose="020B0604020202020204" pitchFamily="34" charset="0"/>
                <a:cs typeface="Arial" panose="020B0604020202020204" pitchFamily="34" charset="0"/>
              </a:rPr>
              <a:t>, czy umowy w </a:t>
            </a:r>
            <a:r>
              <a:rPr lang="pl-PL" altLang="pl-PL" sz="1800" b="1" dirty="0" smtClean="0">
                <a:latin typeface="Arial" panose="020B0604020202020204" pitchFamily="34" charset="0"/>
                <a:cs typeface="Arial" panose="020B0604020202020204" pitchFamily="34" charset="0"/>
              </a:rPr>
              <a:t>interesach </a:t>
            </a:r>
            <a:r>
              <a:rPr lang="pl-PL" altLang="pl-PL" sz="1800" b="1" dirty="0" err="1" smtClean="0">
                <a:latin typeface="Arial" panose="020B0604020202020204" pitchFamily="34" charset="0"/>
                <a:cs typeface="Arial" panose="020B0604020202020204" pitchFamily="34" charset="0"/>
              </a:rPr>
              <a:t>zabopólnych</a:t>
            </a:r>
            <a:r>
              <a:rPr lang="pl-PL" altLang="pl-PL" sz="1800" b="1" dirty="0" smtClean="0">
                <a:latin typeface="Arial" panose="020B0604020202020204" pitchFamily="34" charset="0"/>
                <a:cs typeface="Arial" panose="020B0604020202020204" pitchFamily="34" charset="0"/>
              </a:rPr>
              <a:t> </a:t>
            </a:r>
            <a:r>
              <a:rPr lang="pl-PL" altLang="pl-PL" sz="1800" b="1" dirty="0">
                <a:latin typeface="Arial" panose="020B0604020202020204" pitchFamily="34" charset="0"/>
                <a:cs typeface="Arial" panose="020B0604020202020204" pitchFamily="34" charset="0"/>
              </a:rPr>
              <a:t>między obywatelami, lub skrypt, list, słowem </a:t>
            </a:r>
            <a:r>
              <a:rPr lang="pl-PL" altLang="pl-PL" sz="1800" b="1" dirty="0" smtClean="0">
                <a:latin typeface="Arial" panose="020B0604020202020204" pitchFamily="34" charset="0"/>
                <a:cs typeface="Arial" panose="020B0604020202020204" pitchFamily="34" charset="0"/>
              </a:rPr>
              <a:t>każdy dowód </a:t>
            </a:r>
            <a:r>
              <a:rPr lang="pl-PL" altLang="pl-PL" sz="1800" b="1" dirty="0">
                <a:latin typeface="Arial" panose="020B0604020202020204" pitchFamily="34" charset="0"/>
                <a:cs typeface="Arial" panose="020B0604020202020204" pitchFamily="34" charset="0"/>
              </a:rPr>
              <a:t>piśmienny</a:t>
            </a:r>
            <a:r>
              <a:rPr lang="pl-PL" altLang="pl-PL" sz="1800" b="1" dirty="0" smtClean="0">
                <a:latin typeface="Arial" panose="020B0604020202020204" pitchFamily="34" charset="0"/>
                <a:cs typeface="Arial" panose="020B0604020202020204" pitchFamily="34" charset="0"/>
              </a:rPr>
              <a:t>”. </a:t>
            </a:r>
            <a:r>
              <a:rPr lang="pl-PL" altLang="pl-PL" sz="1800" b="1" dirty="0">
                <a:latin typeface="Arial" panose="020B0604020202020204" pitchFamily="34" charset="0"/>
                <a:cs typeface="Arial" panose="020B0604020202020204" pitchFamily="34" charset="0"/>
              </a:rPr>
              <a:t>W drugiej połowie XIX w. termin ten </a:t>
            </a:r>
            <a:r>
              <a:rPr lang="pl-PL" altLang="pl-PL" sz="1800" b="1" dirty="0" smtClean="0">
                <a:latin typeface="Arial" panose="020B0604020202020204" pitchFamily="34" charset="0"/>
                <a:cs typeface="Arial" panose="020B0604020202020204" pitchFamily="34" charset="0"/>
              </a:rPr>
              <a:t>definiowano jako </a:t>
            </a:r>
            <a:r>
              <a:rPr lang="pl-PL" altLang="pl-PL" sz="1800" b="1" dirty="0">
                <a:latin typeface="Arial" panose="020B0604020202020204" pitchFamily="34" charset="0"/>
                <a:cs typeface="Arial" panose="020B0604020202020204" pitchFamily="34" charset="0"/>
              </a:rPr>
              <a:t>„papiery popierające niezaprzeczone prawa do jakowego </a:t>
            </a:r>
            <a:r>
              <a:rPr lang="pl-PL" altLang="pl-PL" sz="1800" b="1" dirty="0" smtClean="0">
                <a:latin typeface="Arial" panose="020B0604020202020204" pitchFamily="34" charset="0"/>
                <a:cs typeface="Arial" panose="020B0604020202020204" pitchFamily="34" charset="0"/>
              </a:rPr>
              <a:t>przedmiotu”, jako </a:t>
            </a:r>
            <a:r>
              <a:rPr lang="pl-PL" altLang="pl-PL" sz="1800" b="1" dirty="0">
                <a:latin typeface="Arial" panose="020B0604020202020204" pitchFamily="34" charset="0"/>
                <a:cs typeface="Arial" panose="020B0604020202020204" pitchFamily="34" charset="0"/>
              </a:rPr>
              <a:t>„papiery służące za dowód, popierające prawo do jakiego </a:t>
            </a:r>
            <a:r>
              <a:rPr lang="pl-PL" altLang="pl-PL" sz="1800" b="1" dirty="0" smtClean="0">
                <a:latin typeface="Arial" panose="020B0604020202020204" pitchFamily="34" charset="0"/>
                <a:cs typeface="Arial" panose="020B0604020202020204" pitchFamily="34" charset="0"/>
              </a:rPr>
              <a:t>przedmiotu” (…)</a:t>
            </a:r>
          </a:p>
          <a:p>
            <a:pPr marL="21603" indent="0" eaLnBrk="1" hangingPunct="1"/>
            <a:r>
              <a:rPr lang="pl-PL" altLang="pl-PL" sz="1800" b="1" dirty="0">
                <a:latin typeface="Arial" panose="020B0604020202020204" pitchFamily="34" charset="0"/>
                <a:cs typeface="Arial" panose="020B0604020202020204" pitchFamily="34" charset="0"/>
              </a:rPr>
              <a:t>Od początku XXI w. do encyklopedycznych definicji zaczęto </a:t>
            </a:r>
            <a:r>
              <a:rPr lang="pl-PL" altLang="pl-PL" sz="1800" b="1" dirty="0" smtClean="0">
                <a:latin typeface="Arial" panose="020B0604020202020204" pitchFamily="34" charset="0"/>
                <a:cs typeface="Arial" panose="020B0604020202020204" pitchFamily="34" charset="0"/>
              </a:rPr>
              <a:t>wprowadzać nowe </a:t>
            </a:r>
            <a:r>
              <a:rPr lang="pl-PL" altLang="pl-PL" sz="1800" b="1" dirty="0">
                <a:latin typeface="Arial" panose="020B0604020202020204" pitchFamily="34" charset="0"/>
                <a:cs typeface="Arial" panose="020B0604020202020204" pitchFamily="34" charset="0"/>
              </a:rPr>
              <a:t>kryteria klasyfikacyjne. Stwierdzano, że „dokument: w nauce – </a:t>
            </a:r>
            <a:r>
              <a:rPr lang="pl-PL" altLang="pl-PL" sz="1800" b="1" dirty="0" smtClean="0">
                <a:latin typeface="Arial" panose="020B0604020202020204" pitchFamily="34" charset="0"/>
                <a:cs typeface="Arial" panose="020B0604020202020204" pitchFamily="34" charset="0"/>
              </a:rPr>
              <a:t>każdy przedmiot </a:t>
            </a:r>
            <a:r>
              <a:rPr lang="pl-PL" altLang="pl-PL" sz="1800" b="1" dirty="0">
                <a:latin typeface="Arial" panose="020B0604020202020204" pitchFamily="34" charset="0"/>
                <a:cs typeface="Arial" panose="020B0604020202020204" pitchFamily="34" charset="0"/>
              </a:rPr>
              <a:t>materialny będący świadectwem jakiegoś faktu, zjawiska lub myśli ludzkiej; rozróżnia się dokumenty piśmiennicze (np. książki, </a:t>
            </a:r>
            <a:r>
              <a:rPr lang="pl-PL" altLang="pl-PL" sz="1800" b="1" dirty="0" smtClean="0">
                <a:latin typeface="Arial" panose="020B0604020202020204" pitchFamily="34" charset="0"/>
                <a:cs typeface="Arial" panose="020B0604020202020204" pitchFamily="34" charset="0"/>
              </a:rPr>
              <a:t>czasopisma) i </a:t>
            </a:r>
            <a:r>
              <a:rPr lang="pl-PL" altLang="pl-PL" sz="1800" b="1" dirty="0" err="1">
                <a:latin typeface="Arial" panose="020B0604020202020204" pitchFamily="34" charset="0"/>
                <a:cs typeface="Arial" panose="020B0604020202020204" pitchFamily="34" charset="0"/>
              </a:rPr>
              <a:t>niepiśmiennicze</a:t>
            </a:r>
            <a:r>
              <a:rPr lang="pl-PL" altLang="pl-PL" sz="1800" b="1" dirty="0">
                <a:latin typeface="Arial" panose="020B0604020202020204" pitchFamily="34" charset="0"/>
                <a:cs typeface="Arial" panose="020B0604020202020204" pitchFamily="34" charset="0"/>
              </a:rPr>
              <a:t> (np. plany, dokumentacja projektów – techniczna) </a:t>
            </a:r>
            <a:r>
              <a:rPr lang="pl-PL" altLang="pl-PL" sz="1800" b="1" dirty="0" smtClean="0">
                <a:latin typeface="Arial" panose="020B0604020202020204" pitchFamily="34" charset="0"/>
                <a:cs typeface="Arial" panose="020B0604020202020204" pitchFamily="34" charset="0"/>
              </a:rPr>
              <a:t>oraz wizualne</a:t>
            </a:r>
            <a:r>
              <a:rPr lang="pl-PL" altLang="pl-PL" sz="1800" b="1" dirty="0">
                <a:latin typeface="Arial" panose="020B0604020202020204" pitchFamily="34" charset="0"/>
                <a:cs typeface="Arial" panose="020B0604020202020204" pitchFamily="34" charset="0"/>
              </a:rPr>
              <a:t>, oglądowe (np. publikacje drukowane, rękopisy, fotografie, </a:t>
            </a:r>
            <a:r>
              <a:rPr lang="pl-PL" altLang="pl-PL" sz="1800" b="1" dirty="0" smtClean="0">
                <a:latin typeface="Arial" panose="020B0604020202020204" pitchFamily="34" charset="0"/>
                <a:cs typeface="Arial" panose="020B0604020202020204" pitchFamily="34" charset="0"/>
              </a:rPr>
              <a:t>dzieła sztuki</a:t>
            </a:r>
            <a:r>
              <a:rPr lang="pl-PL" altLang="pl-PL" sz="1800" b="1" dirty="0">
                <a:latin typeface="Arial" panose="020B0604020202020204" pitchFamily="34" charset="0"/>
                <a:cs typeface="Arial" panose="020B0604020202020204" pitchFamily="34" charset="0"/>
              </a:rPr>
              <a:t>), audialne, słuchowe (np. płyty gramofonowe, kompaktowe, taśmy magnetofonowe</a:t>
            </a:r>
            <a:r>
              <a:rPr lang="pl-PL" altLang="pl-PL" sz="1800" b="1" dirty="0" smtClean="0">
                <a:latin typeface="Arial" panose="020B0604020202020204" pitchFamily="34" charset="0"/>
                <a:cs typeface="Arial" panose="020B0604020202020204" pitchFamily="34" charset="0"/>
              </a:rPr>
              <a:t>), audiowizualne</a:t>
            </a:r>
            <a:r>
              <a:rPr lang="pl-PL" altLang="pl-PL" sz="1800" b="1" dirty="0">
                <a:latin typeface="Arial" panose="020B0604020202020204" pitchFamily="34" charset="0"/>
                <a:cs typeface="Arial" panose="020B0604020202020204" pitchFamily="34" charset="0"/>
              </a:rPr>
              <a:t>, słuchowo-oglądowe (np. filmy) i nośniki </a:t>
            </a:r>
            <a:r>
              <a:rPr lang="pl-PL" altLang="pl-PL" sz="1800" b="1" dirty="0" smtClean="0">
                <a:latin typeface="Arial" panose="020B0604020202020204" pitchFamily="34" charset="0"/>
                <a:cs typeface="Arial" panose="020B0604020202020204" pitchFamily="34" charset="0"/>
              </a:rPr>
              <a:t>komputerowe (np</a:t>
            </a:r>
            <a:r>
              <a:rPr lang="pl-PL" altLang="pl-PL" sz="1800" b="1" dirty="0">
                <a:latin typeface="Arial" panose="020B0604020202020204" pitchFamily="34" charset="0"/>
                <a:cs typeface="Arial" panose="020B0604020202020204" pitchFamily="34" charset="0"/>
              </a:rPr>
              <a:t>. dyskietki, dyski </a:t>
            </a:r>
            <a:r>
              <a:rPr lang="pl-PL" altLang="pl-PL" sz="1800" b="1" dirty="0" err="1">
                <a:latin typeface="Arial" panose="020B0604020202020204" pitchFamily="34" charset="0"/>
                <a:cs typeface="Arial" panose="020B0604020202020204" pitchFamily="34" charset="0"/>
              </a:rPr>
              <a:t>opt</a:t>
            </a:r>
            <a:r>
              <a:rPr lang="pl-PL" altLang="pl-PL" sz="1800" b="1" dirty="0">
                <a:latin typeface="Arial" panose="020B0604020202020204" pitchFamily="34" charset="0"/>
                <a:cs typeface="Arial" panose="020B0604020202020204" pitchFamily="34" charset="0"/>
              </a:rPr>
              <a:t>.). Ze względu na kolejność źródła dzielą </a:t>
            </a:r>
            <a:r>
              <a:rPr lang="pl-PL" altLang="pl-PL" sz="1800" b="1" dirty="0" smtClean="0">
                <a:latin typeface="Arial" panose="020B0604020202020204" pitchFamily="34" charset="0"/>
                <a:cs typeface="Arial" panose="020B0604020202020204" pitchFamily="34" charset="0"/>
              </a:rPr>
              <a:t>się na </a:t>
            </a:r>
            <a:r>
              <a:rPr lang="pl-PL" altLang="pl-PL" sz="1800" b="1" dirty="0">
                <a:latin typeface="Arial" panose="020B0604020202020204" pitchFamily="34" charset="0"/>
                <a:cs typeface="Arial" panose="020B0604020202020204" pitchFamily="34" charset="0"/>
              </a:rPr>
              <a:t>dokumenty pierwotne mające taką formę, jaką nadał twórca, </a:t>
            </a:r>
            <a:r>
              <a:rPr lang="pl-PL" altLang="pl-PL" sz="1800" b="1" dirty="0" smtClean="0">
                <a:latin typeface="Arial" panose="020B0604020202020204" pitchFamily="34" charset="0"/>
                <a:cs typeface="Arial" panose="020B0604020202020204" pitchFamily="34" charset="0"/>
              </a:rPr>
              <a:t>dokumenty wtórne</a:t>
            </a:r>
            <a:r>
              <a:rPr lang="pl-PL" altLang="pl-PL" sz="1800" b="1" dirty="0">
                <a:latin typeface="Arial" panose="020B0604020202020204" pitchFamily="34" charset="0"/>
                <a:cs typeface="Arial" panose="020B0604020202020204" pitchFamily="34" charset="0"/>
              </a:rPr>
              <a:t>, dokładne odwzorowanie dokumentu pierwotnego (np. odpis, </a:t>
            </a:r>
            <a:r>
              <a:rPr lang="pl-PL" altLang="pl-PL" sz="1800" b="1" dirty="0" smtClean="0">
                <a:latin typeface="Arial" panose="020B0604020202020204" pitchFamily="34" charset="0"/>
                <a:cs typeface="Arial" panose="020B0604020202020204" pitchFamily="34" charset="0"/>
              </a:rPr>
              <a:t>fotokopia, kserokopia</a:t>
            </a:r>
            <a:r>
              <a:rPr lang="pl-PL" altLang="pl-PL" sz="1800" b="1" dirty="0">
                <a:latin typeface="Arial" panose="020B0604020202020204" pitchFamily="34" charset="0"/>
                <a:cs typeface="Arial" panose="020B0604020202020204" pitchFamily="34" charset="0"/>
              </a:rPr>
              <a:t>). Dokumenty pochodne, sporządzone na podstawie </a:t>
            </a:r>
            <a:r>
              <a:rPr lang="pl-PL" altLang="pl-PL" sz="1800" b="1" dirty="0" smtClean="0">
                <a:latin typeface="Arial" panose="020B0604020202020204" pitchFamily="34" charset="0"/>
                <a:cs typeface="Arial" panose="020B0604020202020204" pitchFamily="34" charset="0"/>
              </a:rPr>
              <a:t>dokumentu pierwotnego</a:t>
            </a:r>
            <a:r>
              <a:rPr lang="pl-PL" altLang="pl-PL" sz="1800" b="1" dirty="0">
                <a:latin typeface="Arial" panose="020B0604020202020204" pitchFamily="34" charset="0"/>
                <a:cs typeface="Arial" panose="020B0604020202020204" pitchFamily="34" charset="0"/>
              </a:rPr>
              <a:t>, zawierające informacje o nim i jego </a:t>
            </a:r>
            <a:r>
              <a:rPr lang="pl-PL" altLang="pl-PL" sz="1800" b="1" dirty="0" smtClean="0">
                <a:latin typeface="Arial" panose="020B0604020202020204" pitchFamily="34" charset="0"/>
                <a:cs typeface="Arial" panose="020B0604020202020204" pitchFamily="34" charset="0"/>
              </a:rPr>
              <a:t>zawartość”. </a:t>
            </a:r>
          </a:p>
          <a:p>
            <a:pPr marL="21603" indent="0" eaLnBrk="1" hangingPunct="1"/>
            <a:endParaRPr lang="pl-PL" altLang="pl-PL" sz="1800" b="1" dirty="0">
              <a:latin typeface="Arial" panose="020B0604020202020204" pitchFamily="34" charset="0"/>
              <a:cs typeface="Arial" panose="020B0604020202020204" pitchFamily="34" charset="0"/>
            </a:endParaRPr>
          </a:p>
          <a:p>
            <a:pPr marL="21603" indent="0" eaLnBrk="1" hangingPunct="1"/>
            <a:r>
              <a:rPr lang="pl-PL" altLang="pl-PL" sz="1600" b="1" dirty="0" smtClean="0">
                <a:latin typeface="Arial" panose="020B0604020202020204" pitchFamily="34" charset="0"/>
                <a:cs typeface="Arial" panose="020B0604020202020204" pitchFamily="34" charset="0"/>
              </a:rPr>
              <a:t>K. Czaplicki, </a:t>
            </a:r>
            <a:r>
              <a:rPr lang="pl-PL" altLang="pl-PL" sz="1600" b="1" i="1" dirty="0">
                <a:latin typeface="Arial" panose="020B0604020202020204" pitchFamily="34" charset="0"/>
                <a:cs typeface="Arial" panose="020B0604020202020204" pitchFamily="34" charset="0"/>
              </a:rPr>
              <a:t>Dokumenty tożsamości. Jawność i bezpieczeństwo</a:t>
            </a:r>
            <a:r>
              <a:rPr lang="pl-PL" altLang="pl-PL" sz="1600" b="1" dirty="0" smtClean="0">
                <a:latin typeface="Arial" panose="020B0604020202020204" pitchFamily="34" charset="0"/>
                <a:cs typeface="Arial" panose="020B0604020202020204" pitchFamily="34" charset="0"/>
              </a:rPr>
              <a:t>, Warszawa 2016, s. 1.</a:t>
            </a:r>
            <a:endParaRPr altLang="pl-PL"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03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txBox="1">
            <a:spLocks noGrp="1"/>
          </p:cNvSpPr>
          <p:nvPr>
            <p:ph type="title" idx="4294967295"/>
          </p:nvPr>
        </p:nvSpPr>
        <p:spPr>
          <a:xfrm>
            <a:off x="2056431" y="329810"/>
            <a:ext cx="8224703" cy="541239"/>
          </a:xfrm>
        </p:spPr>
        <p:txBody>
          <a:bodyPr>
            <a:spAutoFit/>
          </a:bodyPr>
          <a:lstStyle/>
          <a:p>
            <a:pPr eaLnBrk="1" hangingPunct="1"/>
            <a:r>
              <a:rPr lang="pl-PL" altLang="pl-PL" sz="2903" b="1" dirty="0" smtClean="0">
                <a:latin typeface="Arial" panose="020B0604020202020204" pitchFamily="34" charset="0"/>
                <a:cs typeface="Arial" panose="020B0604020202020204" pitchFamily="34" charset="0"/>
              </a:rPr>
              <a:t>Dokument w Kodeksie cywilnym</a:t>
            </a:r>
            <a:endParaRPr lang="pl-PL" altLang="pl-PL" sz="2903" b="1" dirty="0">
              <a:latin typeface="Arial" panose="020B0604020202020204" pitchFamily="34" charset="0"/>
              <a:cs typeface="Arial" panose="020B0604020202020204" pitchFamily="34" charset="0"/>
            </a:endParaRPr>
          </a:p>
        </p:txBody>
      </p:sp>
      <p:sp>
        <p:nvSpPr>
          <p:cNvPr id="74755" name="Symbol zastępczy tekstu 2"/>
          <p:cNvSpPr txBox="1">
            <a:spLocks noGrp="1"/>
          </p:cNvSpPr>
          <p:nvPr>
            <p:ph type="body" idx="4294967295"/>
          </p:nvPr>
        </p:nvSpPr>
        <p:spPr>
          <a:xfrm>
            <a:off x="382133" y="1795684"/>
            <a:ext cx="11573301" cy="3233835"/>
          </a:xfrm>
        </p:spPr>
        <p:txBody>
          <a:bodyPr wrap="square">
            <a:spAutoFit/>
          </a:bodyPr>
          <a:lstStyle/>
          <a:p>
            <a:r>
              <a:rPr lang="pl-PL" sz="2800" dirty="0"/>
              <a:t>Art.  77</a:t>
            </a:r>
            <a:r>
              <a:rPr lang="pl-PL" sz="2800" baseline="30000" dirty="0"/>
              <a:t>2</a:t>
            </a:r>
            <a:r>
              <a:rPr lang="pl-PL" sz="2800" dirty="0"/>
              <a:t>.  </a:t>
            </a:r>
            <a:r>
              <a:rPr lang="pl-PL" sz="2800" dirty="0" smtClean="0"/>
              <a:t>Do </a:t>
            </a:r>
            <a:r>
              <a:rPr lang="pl-PL" sz="2800" dirty="0"/>
              <a:t>zachowania dokumentowej formy czynności prawnej wystarcza złożenie oświadczenia woli w postaci dokumentu, w sposób umożliwiający ustalenie osoby składającej oświadczenie</a:t>
            </a:r>
            <a:r>
              <a:rPr lang="pl-PL" sz="2800" dirty="0" smtClean="0"/>
              <a:t>.</a:t>
            </a:r>
          </a:p>
          <a:p>
            <a:endParaRPr lang="pl-PL" sz="2800" dirty="0"/>
          </a:p>
          <a:p>
            <a:r>
              <a:rPr lang="pl-PL" sz="2800" dirty="0"/>
              <a:t>Art.  77</a:t>
            </a:r>
            <a:r>
              <a:rPr lang="pl-PL" sz="2800" baseline="30000" dirty="0"/>
              <a:t>3</a:t>
            </a:r>
            <a:r>
              <a:rPr lang="pl-PL" sz="2800" dirty="0"/>
              <a:t>.  </a:t>
            </a:r>
            <a:r>
              <a:rPr lang="pl-PL" sz="2800" dirty="0" smtClean="0"/>
              <a:t>Dokumentem </a:t>
            </a:r>
            <a:r>
              <a:rPr lang="pl-PL" sz="2800" dirty="0"/>
              <a:t>jest nośnik informacji umożliwiający zapoznanie się z jej treścią.</a:t>
            </a:r>
          </a:p>
          <a:p>
            <a:pPr marL="21603" indent="0" eaLnBrk="1" hangingPunct="1"/>
            <a:endParaRPr altLang="pl-PL"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81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73205" y="518615"/>
            <a:ext cx="11122925" cy="5724644"/>
          </a:xfrm>
          <a:prstGeom prst="rect">
            <a:avLst/>
          </a:prstGeom>
        </p:spPr>
        <p:txBody>
          <a:bodyPr wrap="square">
            <a:spAutoFit/>
          </a:bodyPr>
          <a:lstStyle/>
          <a:p>
            <a:r>
              <a:rPr lang="pl-PL" sz="3000" dirty="0" smtClean="0"/>
              <a:t>„Z </a:t>
            </a:r>
            <a:r>
              <a:rPr lang="pl-PL" sz="3000" dirty="0"/>
              <a:t>dniem 8.09.2016 r. ustawodawca dodał komentowany przepis do kodeksu </a:t>
            </a:r>
            <a:r>
              <a:rPr lang="pl-PL" sz="3000" dirty="0" smtClean="0"/>
              <a:t>cywilnego, </a:t>
            </a:r>
            <a:r>
              <a:rPr lang="pl-PL" sz="3000" dirty="0"/>
              <a:t>konstruując formę dokumentową</a:t>
            </a:r>
            <a:r>
              <a:rPr lang="pl-PL" sz="3000" dirty="0" smtClean="0"/>
              <a:t>. </a:t>
            </a:r>
            <a:r>
              <a:rPr lang="pl-PL" sz="3000" dirty="0"/>
              <a:t>(…) Jako najmniej sformalizowana spośród form szczególnych zastrzeganych ustawą, forma dokumentowa jest formą słabszą od zwykłej formy pisemnej i formy </a:t>
            </a:r>
            <a:r>
              <a:rPr lang="pl-PL" sz="3000" dirty="0" smtClean="0"/>
              <a:t>elektronicznej. (…)</a:t>
            </a:r>
            <a:r>
              <a:rPr lang="pl-PL" sz="3000" dirty="0"/>
              <a:t> Zgodnie z komentowanym przepisem, do zachowania formy dokumentowej wystarcza złożenie oświadczenia woli w sposób </a:t>
            </a:r>
            <a:r>
              <a:rPr lang="pl-PL" sz="3000" b="1" dirty="0"/>
              <a:t>umożliwiający ustalenie osoby składającej oświadczenie</a:t>
            </a:r>
            <a:r>
              <a:rPr lang="pl-PL" sz="3000" dirty="0"/>
              <a:t> w jednej z postaci dokumentu zdefiniowanego w art. 77</a:t>
            </a:r>
            <a:r>
              <a:rPr lang="pl-PL" sz="3000" baseline="30000" dirty="0"/>
              <a:t>3</a:t>
            </a:r>
            <a:r>
              <a:rPr lang="pl-PL" sz="3000" dirty="0"/>
              <a:t> k.c. </a:t>
            </a:r>
            <a:r>
              <a:rPr lang="pl-PL" sz="3000" dirty="0" smtClean="0"/>
              <a:t>Jeżeli </a:t>
            </a:r>
            <a:r>
              <a:rPr lang="pl-PL" sz="3000" dirty="0"/>
              <a:t>brak możliwości ustalenia osoby składającej oświadczenie woli, nie jest możliwe uznanie, że zostało złożone w formie </a:t>
            </a:r>
            <a:r>
              <a:rPr lang="pl-PL" sz="3000" dirty="0" smtClean="0"/>
              <a:t>dokumentowej”.</a:t>
            </a:r>
          </a:p>
          <a:p>
            <a:endParaRPr lang="pl-PL" b="1" dirty="0" smtClean="0"/>
          </a:p>
          <a:p>
            <a:r>
              <a:rPr lang="pl-PL" b="1" dirty="0" smtClean="0"/>
              <a:t>M. </a:t>
            </a:r>
            <a:r>
              <a:rPr lang="pl-PL" b="1" dirty="0" err="1" smtClean="0"/>
              <a:t>Fras</a:t>
            </a:r>
            <a:r>
              <a:rPr lang="pl-PL" b="1" dirty="0" smtClean="0"/>
              <a:t> </a:t>
            </a:r>
            <a:r>
              <a:rPr lang="pl-PL" b="1" dirty="0"/>
              <a:t>(red</a:t>
            </a:r>
            <a:r>
              <a:rPr lang="pl-PL" b="1" dirty="0" smtClean="0"/>
              <a:t>.), M. </a:t>
            </a:r>
            <a:r>
              <a:rPr lang="pl-PL" b="1" dirty="0" err="1" smtClean="0"/>
              <a:t>Habdas</a:t>
            </a:r>
            <a:r>
              <a:rPr lang="pl-PL" b="1" dirty="0" smtClean="0"/>
              <a:t> </a:t>
            </a:r>
            <a:r>
              <a:rPr lang="pl-PL" b="1" dirty="0"/>
              <a:t>(red.), </a:t>
            </a:r>
            <a:r>
              <a:rPr lang="pl-PL" b="1" i="1" dirty="0"/>
              <a:t>Kodeks cywilny. Komentarz. Tom I. Część ogólna </a:t>
            </a:r>
            <a:r>
              <a:rPr lang="pl-PL" b="1" dirty="0"/>
              <a:t>(art. 1-125</a:t>
            </a:r>
            <a:r>
              <a:rPr lang="pl-PL" b="1" dirty="0" smtClean="0"/>
              <a:t>), Lex.</a:t>
            </a:r>
            <a:endParaRPr lang="pl-PL" b="1" dirty="0"/>
          </a:p>
        </p:txBody>
      </p:sp>
    </p:spTree>
    <p:extLst>
      <p:ext uri="{BB962C8B-B14F-4D97-AF65-F5344CB8AC3E}">
        <p14:creationId xmlns:p14="http://schemas.microsoft.com/office/powerpoint/2010/main" val="335877988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5828</Words>
  <Application>Microsoft Office PowerPoint</Application>
  <PresentationFormat>Panoramiczny</PresentationFormat>
  <Paragraphs>464</Paragraphs>
  <Slides>64</Slides>
  <Notes>34</Notes>
  <HiddenSlides>0</HiddenSlides>
  <MMClips>0</MMClips>
  <ScaleCrop>false</ScaleCrop>
  <HeadingPairs>
    <vt:vector size="6" baseType="variant">
      <vt:variant>
        <vt:lpstr>Używane czcionki</vt:lpstr>
      </vt:variant>
      <vt:variant>
        <vt:i4>5</vt:i4>
      </vt:variant>
      <vt:variant>
        <vt:lpstr>Motyw</vt:lpstr>
      </vt:variant>
      <vt:variant>
        <vt:i4>8</vt:i4>
      </vt:variant>
      <vt:variant>
        <vt:lpstr>Tytuły slajdów</vt:lpstr>
      </vt:variant>
      <vt:variant>
        <vt:i4>64</vt:i4>
      </vt:variant>
    </vt:vector>
  </HeadingPairs>
  <TitlesOfParts>
    <vt:vector size="77" baseType="lpstr">
      <vt:lpstr>Arial</vt:lpstr>
      <vt:lpstr>Calibri</vt:lpstr>
      <vt:lpstr>Calibri Light</vt:lpstr>
      <vt:lpstr>Tahoma</vt:lpstr>
      <vt:lpstr>Times New Roman</vt:lpstr>
      <vt:lpstr>Motyw pakietu Office</vt:lpstr>
      <vt:lpstr>Projekt domyślny</vt:lpstr>
      <vt:lpstr>Domyślnie</vt:lpstr>
      <vt:lpstr>1_Domyślnie</vt:lpstr>
      <vt:lpstr>2_Domyślnie</vt:lpstr>
      <vt:lpstr>1_Projekt domyślny</vt:lpstr>
      <vt:lpstr>2_Projekt domyślny</vt:lpstr>
      <vt:lpstr>3_Projekt domyślny</vt:lpstr>
      <vt:lpstr>Obieg i archiwizacja dokumentów</vt:lpstr>
      <vt:lpstr>Organizacja zajęć</vt:lpstr>
      <vt:lpstr>Wykład I  Dokument w świetle aktualnie obowiązującego prawa.  Pisma i dokumenty w  procedurach administracyjnych (część I)</vt:lpstr>
      <vt:lpstr>Wieloznaczność pojęcia „dokument” w prawie</vt:lpstr>
      <vt:lpstr>Brak jednej uniwersalnej definicji</vt:lpstr>
      <vt:lpstr>Prezentacja programu PowerPoint</vt:lpstr>
      <vt:lpstr>Dokument w polskim języku prawniczym</vt:lpstr>
      <vt:lpstr>Dokument w Kodeksie cywilnym</vt:lpstr>
      <vt:lpstr>Prezentacja programu PowerPoint</vt:lpstr>
      <vt:lpstr>Prezentacja programu PowerPoint</vt:lpstr>
      <vt:lpstr>Prezentacja programu PowerPoint</vt:lpstr>
      <vt:lpstr>Dokument w Kodeksie cywilnym</vt:lpstr>
      <vt:lpstr>Forma dokumentowa ≠ forma pisemna lub elektroniczna (wg Kodeksu cywilnego)</vt:lpstr>
      <vt:lpstr>Dokument w Kodeksie postępowania cywilnego</vt:lpstr>
      <vt:lpstr>Dokument w Kodeksie karnym</vt:lpstr>
      <vt:lpstr>Dokument w Kodeksie karnym</vt:lpstr>
      <vt:lpstr>Prezentacja programu PowerPoint</vt:lpstr>
      <vt:lpstr>Prezentacja programu PowerPoint</vt:lpstr>
      <vt:lpstr>Prezentacja programu PowerPoint</vt:lpstr>
      <vt:lpstr>Prezentacja programu PowerPoint</vt:lpstr>
      <vt:lpstr>Prezentacja programu PowerPoint</vt:lpstr>
      <vt:lpstr>Wybrane zasady i pojęcia prawa administracyjnego</vt:lpstr>
      <vt:lpstr>Wielość procedur administracyjnych</vt:lpstr>
      <vt:lpstr>Ustawa z dnia 14 czerwca 1960 r. Kodeks postępowania administracyjnego</vt:lpstr>
      <vt:lpstr>Ustawa z dnia 14 czerwca 1960 r. Kodeks postępowania administracyjnego</vt:lpstr>
      <vt:lpstr>Prezentacja programu PowerPoint</vt:lpstr>
      <vt:lpstr>Prezentacja programu PowerPoint</vt:lpstr>
      <vt:lpstr>Prezentacja programu PowerPoint</vt:lpstr>
      <vt:lpstr>Prezentacja programu PowerPoint</vt:lpstr>
      <vt:lpstr>Cechy postępowania inkwizycyjnego</vt:lpstr>
      <vt:lpstr>Zasada pisemności</vt:lpstr>
      <vt:lpstr>Zasada pisemności</vt:lpstr>
      <vt:lpstr>Prezentacja programu PowerPoint</vt:lpstr>
      <vt:lpstr>Prezentacja programu PowerPoint</vt:lpstr>
      <vt:lpstr>Prezentacja programu PowerPoint</vt:lpstr>
      <vt:lpstr>Prezentacja programu PowerPoint</vt:lpstr>
      <vt:lpstr>Przepisy k.p.a. o doręczeniach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Wezwania</vt:lpstr>
      <vt:lpstr>Prezentacja programu PowerPoint</vt:lpstr>
      <vt:lpstr>Prezentacja programu PowerPoint</vt:lpstr>
      <vt:lpstr>       Krzewo, dnia 7 marca 2010 r.  Burmistrz Miasta i Gminy Krzewo ul. Biała 4a  10-200 Krzewo Znak sprawy: Fn. 3101-7/10          Pan Andrzej Karny         zam. Gąski 23         10-200 Krzewo     WEZWANIE  Na podstawie art. 6 ust. 2 pkt 4 ustawy z dnia 10 marca 2006 r. o zwrocie podatku akcyzowego zawartego w cenie oleju napędowego wykorzystywanego do produkcji rolnej (Dz. U. Nr 52, poz. 379), § 1 rozporządzenia Ministra Rolnictwa i Rozwoju Wsi z dnia 31 maja 2006 r. w sprawie wzoru wniosku o zwrot podatku akcyzowego zawartego w cenie oleju napędowego wykorzystywanego do produkcji rolnej (Dz. U. Nr 103, poz. 706), art. 50 § 1 w zw. z art. 88 ustawy z dnia 14 czerwca 1960 r. - Kodeks postępowania administracyjnego (tekst jedn.: Dz. U. z 2000 r. Nr 98, poz. 1071 z późn. zm.)      postanawiam:  wezwać wyżej wymienionego - w związku ze złożonym dnia 3 marca 2010 r. wnioskiem o zwrot podatku akcyzowego zawartego w cenie oleju napędowego wykorzystywanego do produkcji rolnej - do osobistego stawienia się w siedzibie organu administracji (Urząd Miejski w Krzewie), pokój nr 5; w terminie 7 dni (oprócz sobót i niedziel), liczonym od dnia następnego po dniu doręczenia niniejszego wezwania, w godzinach 8.00-15.00; w celu przesłuchania jako strony postępowania; odnośnie podanej we wniosku zawyżonej powierzchni użytków rolnych gospodarstwa rolnego (16,56 ha).        Burmistrz Miasta i Gminy Krzewo       inż. Piotr Konieczny         miejsce na pieczęć urzędową</vt:lpstr>
      <vt:lpstr>Elementy wezwania</vt:lpstr>
      <vt:lpstr>Sankcje za naruszenie obowiązku osobistego stawiennictwa</vt:lpstr>
      <vt:lpstr>Prezentacja programu PowerPoint</vt:lpstr>
      <vt:lpstr>Prezentacja programu PowerPoint</vt:lpstr>
      <vt:lpstr>Prezentacja programu PowerPoint</vt:lpstr>
    </vt:vector>
  </TitlesOfParts>
  <Company>Uniwersytet Warszawski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Kodeks postępowania administracyjnego w praktyce</dc:title>
  <dc:creator>Krzysztof Koźmiński</dc:creator>
  <cp:lastModifiedBy>Krzysztof Koźmiński</cp:lastModifiedBy>
  <cp:revision>162</cp:revision>
  <dcterms:created xsi:type="dcterms:W3CDTF">2016-09-25T19:38:14Z</dcterms:created>
  <dcterms:modified xsi:type="dcterms:W3CDTF">2018-10-07T11:37:03Z</dcterms:modified>
</cp:coreProperties>
</file>