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3.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Lst>
  <p:notesMasterIdLst>
    <p:notesMasterId r:id="rId88"/>
  </p:notesMasterIdLst>
  <p:sldIdLst>
    <p:sldId id="256" r:id="rId25"/>
    <p:sldId id="258" r:id="rId26"/>
    <p:sldId id="265" r:id="rId27"/>
    <p:sldId id="259" r:id="rId28"/>
    <p:sldId id="266" r:id="rId29"/>
    <p:sldId id="263" r:id="rId30"/>
    <p:sldId id="267" r:id="rId31"/>
    <p:sldId id="268" r:id="rId32"/>
    <p:sldId id="261" r:id="rId33"/>
    <p:sldId id="313" r:id="rId34"/>
    <p:sldId id="314" r:id="rId35"/>
    <p:sldId id="315" r:id="rId36"/>
    <p:sldId id="317" r:id="rId37"/>
    <p:sldId id="316" r:id="rId38"/>
    <p:sldId id="262" r:id="rId39"/>
    <p:sldId id="269" r:id="rId40"/>
    <p:sldId id="270" r:id="rId41"/>
    <p:sldId id="271" r:id="rId42"/>
    <p:sldId id="272" r:id="rId43"/>
    <p:sldId id="273" r:id="rId44"/>
    <p:sldId id="274" r:id="rId45"/>
    <p:sldId id="275" r:id="rId46"/>
    <p:sldId id="318" r:id="rId47"/>
    <p:sldId id="319" r:id="rId48"/>
    <p:sldId id="320" r:id="rId49"/>
    <p:sldId id="321" r:id="rId50"/>
    <p:sldId id="276" r:id="rId51"/>
    <p:sldId id="277" r:id="rId52"/>
    <p:sldId id="278" r:id="rId53"/>
    <p:sldId id="279" r:id="rId54"/>
    <p:sldId id="280" r:id="rId55"/>
    <p:sldId id="281" r:id="rId56"/>
    <p:sldId id="282" r:id="rId57"/>
    <p:sldId id="283" r:id="rId58"/>
    <p:sldId id="322" r:id="rId59"/>
    <p:sldId id="284" r:id="rId60"/>
    <p:sldId id="286" r:id="rId61"/>
    <p:sldId id="285"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03" r:id="rId79"/>
    <p:sldId id="304" r:id="rId80"/>
    <p:sldId id="305" r:id="rId81"/>
    <p:sldId id="307" r:id="rId82"/>
    <p:sldId id="308" r:id="rId83"/>
    <p:sldId id="309" r:id="rId84"/>
    <p:sldId id="310" r:id="rId85"/>
    <p:sldId id="311" r:id="rId86"/>
    <p:sldId id="312" r:id="rId8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E4DED-F662-4CBB-8C44-C6A3D53DD930}" type="datetimeFigureOut">
              <a:rPr lang="pl-PL" smtClean="0"/>
              <a:t>2018-12-02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B30A9-4720-4FF4-BDA4-B68AF090B81C}" type="slidenum">
              <a:rPr lang="pl-PL" smtClean="0"/>
              <a:t>‹#›</a:t>
            </a:fld>
            <a:endParaRPr lang="pl-PL"/>
          </a:p>
        </p:txBody>
      </p:sp>
    </p:spTree>
    <p:extLst>
      <p:ext uri="{BB962C8B-B14F-4D97-AF65-F5344CB8AC3E}">
        <p14:creationId xmlns:p14="http://schemas.microsoft.com/office/powerpoint/2010/main" val="658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21034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89561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89552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4437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4599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88776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93977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57005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10094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25558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07057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09193994-704E-4CE4-8886-750E5B314309}" type="slidenum">
              <a:rPr lang="pl-PL" altLang="pl-PL">
                <a:solidFill>
                  <a:srgbClr val="000000"/>
                </a:solidFill>
              </a:rPr>
              <a:pPr>
                <a:buClrTx/>
                <a:buFontTx/>
                <a:buNone/>
              </a:pPr>
              <a:t>3</a:t>
            </a:fld>
            <a:endParaRPr lang="pl-PL" altLang="pl-PL">
              <a:solidFill>
                <a:srgbClr val="000000"/>
              </a:solidFill>
            </a:endParaRPr>
          </a:p>
        </p:txBody>
      </p:sp>
      <p:sp>
        <p:nvSpPr>
          <p:cNvPr id="112643" name="Rectangle 1"/>
          <p:cNvSpPr txBox="1">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p:cNvSpPr txBox="1">
            <a:spLocks noGrp="1" noChangeArrowheads="1"/>
          </p:cNvSpPr>
          <p:nvPr>
            <p:ph type="body" idx="1"/>
          </p:nvPr>
        </p:nvSpPr>
        <p:spPr>
          <a:xfrm>
            <a:off x="685800"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545091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099921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73035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621909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67251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754219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818543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28153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623843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58179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07881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3FF76003-AFB6-470A-B431-EC92FD01DE49}" type="slidenum">
              <a:rPr lang="pl-PL" altLang="pl-PL">
                <a:solidFill>
                  <a:srgbClr val="000000"/>
                </a:solidFill>
              </a:rPr>
              <a:pPr>
                <a:buClrTx/>
                <a:buFontTx/>
                <a:buNone/>
              </a:pPr>
              <a:t>4</a:t>
            </a:fld>
            <a:endParaRPr lang="pl-PL" altLang="pl-PL">
              <a:solidFill>
                <a:srgbClr val="000000"/>
              </a:solidFill>
            </a:endParaRPr>
          </a:p>
        </p:txBody>
      </p:sp>
      <p:sp>
        <p:nvSpPr>
          <p:cNvPr id="114691" name="Rectangle 1"/>
          <p:cNvSpPr txBox="1">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p:cNvSpPr txBox="1">
            <a:spLocks noGrp="1" noChangeArrowheads="1"/>
          </p:cNvSpPr>
          <p:nvPr>
            <p:ph type="body" idx="1"/>
          </p:nvPr>
        </p:nvSpPr>
        <p:spPr>
          <a:xfrm>
            <a:off x="685800"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734238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347840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744719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9583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70682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204677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237194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53875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4214122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765236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5"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60525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C3AC91F9-A886-42A5-B7A2-CED658946C43}" type="slidenum">
              <a:rPr lang="pl-PL" altLang="pl-PL">
                <a:solidFill>
                  <a:srgbClr val="000000"/>
                </a:solidFill>
              </a:rPr>
              <a:pPr>
                <a:buClrTx/>
                <a:buFontTx/>
                <a:buNone/>
              </a:pPr>
              <a:t>9</a:t>
            </a:fld>
            <a:endParaRPr lang="pl-PL" altLang="pl-PL">
              <a:solidFill>
                <a:srgbClr val="000000"/>
              </a:solidFill>
            </a:endParaRPr>
          </a:p>
        </p:txBody>
      </p:sp>
      <p:sp>
        <p:nvSpPr>
          <p:cNvPr id="116739" name="Rectangle 1"/>
          <p:cNvSpPr txBox="1">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p:cNvSpPr txBox="1">
            <a:spLocks noGrp="1" noChangeArrowheads="1"/>
          </p:cNvSpPr>
          <p:nvPr>
            <p:ph type="body" idx="1"/>
          </p:nvPr>
        </p:nvSpPr>
        <p:spPr>
          <a:xfrm>
            <a:off x="685800"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357994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3"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285990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574806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272028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289958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88BAAEE2-680F-4E08-9177-83D525134F50}" type="slidenum">
              <a:rPr lang="pl-PL" altLang="pl-PL">
                <a:solidFill>
                  <a:srgbClr val="000000"/>
                </a:solidFill>
              </a:rPr>
              <a:pPr>
                <a:buClrTx/>
                <a:buFontTx/>
                <a:buNone/>
              </a:pPr>
              <a:t>15</a:t>
            </a:fld>
            <a:endParaRPr lang="pl-PL" altLang="pl-PL">
              <a:solidFill>
                <a:srgbClr val="000000"/>
              </a:solidFill>
            </a:endParaRPr>
          </a:p>
        </p:txBody>
      </p:sp>
      <p:sp>
        <p:nvSpPr>
          <p:cNvPr id="118787" name="Rectangle 1"/>
          <p:cNvSpPr txBox="1">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p:cNvSpPr txBox="1">
            <a:spLocks noGrp="1" noChangeArrowheads="1"/>
          </p:cNvSpPr>
          <p:nvPr>
            <p:ph type="body" idx="1"/>
          </p:nvPr>
        </p:nvSpPr>
        <p:spPr>
          <a:xfrm>
            <a:off x="685800"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84718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4"/>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ClrTx/>
              <a:buFontTx/>
              <a:buNone/>
            </a:pPr>
            <a:fld id="{2F35B482-758D-446C-B40F-340AC93F6A71}" type="slidenum">
              <a:rPr lang="pl-PL" altLang="pl-PL">
                <a:solidFill>
                  <a:srgbClr val="000000"/>
                </a:solidFill>
              </a:rPr>
              <a:pPr>
                <a:buClrTx/>
                <a:buFontTx/>
                <a:buNone/>
              </a:pPr>
              <a:t>20</a:t>
            </a:fld>
            <a:endParaRPr lang="pl-PL" altLang="pl-PL">
              <a:solidFill>
                <a:srgbClr val="000000"/>
              </a:solidFill>
            </a:endParaRPr>
          </a:p>
        </p:txBody>
      </p:sp>
      <p:sp>
        <p:nvSpPr>
          <p:cNvPr id="120835" name="Rectangle 1"/>
          <p:cNvSpPr txBox="1">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txBox="1">
            <a:spLocks noGrp="1" noChangeArrowheads="1"/>
          </p:cNvSpPr>
          <p:nvPr>
            <p:ph type="body" idx="1"/>
          </p:nvPr>
        </p:nvSpPr>
        <p:spPr>
          <a:xfrm>
            <a:off x="685800"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67098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104195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1"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54532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extLst>
      <p:ext uri="{BB962C8B-B14F-4D97-AF65-F5344CB8AC3E}">
        <p14:creationId xmlns:p14="http://schemas.microsoft.com/office/powerpoint/2010/main" val="387049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2018-12-02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406982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2018-12-02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25156387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888503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643302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33077390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12539791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5024972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38147140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23023346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8462944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6263325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7561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2018-12-02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36124139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11026920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23597988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13209359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125591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37818475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23597729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33007253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13198983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5742308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2729005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FADBD045-E333-4A00-BBC4-CC033B5C8254}" type="slidenum">
              <a:rPr lang="pl-PL" altLang="pl-PL"/>
              <a:pPr>
                <a:defRPr/>
              </a:pPr>
              <a:t>‹#›</a:t>
            </a:fld>
            <a:endParaRPr lang="pl-PL" altLang="pl-PL"/>
          </a:p>
        </p:txBody>
      </p:sp>
    </p:spTree>
    <p:extLst>
      <p:ext uri="{BB962C8B-B14F-4D97-AF65-F5344CB8AC3E}">
        <p14:creationId xmlns:p14="http://schemas.microsoft.com/office/powerpoint/2010/main" val="3660092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34431887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7352434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15711552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3772019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7679731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2816678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13635232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20809226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556780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96528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9578B8DB-4365-4DB9-A797-DBF3B3137F56}" type="slidenum">
              <a:rPr lang="pl-PL" altLang="pl-PL"/>
              <a:pPr>
                <a:defRPr/>
              </a:pPr>
              <a:t>‹#›</a:t>
            </a:fld>
            <a:endParaRPr lang="pl-PL" altLang="pl-PL"/>
          </a:p>
        </p:txBody>
      </p:sp>
    </p:spTree>
    <p:extLst>
      <p:ext uri="{BB962C8B-B14F-4D97-AF65-F5344CB8AC3E}">
        <p14:creationId xmlns:p14="http://schemas.microsoft.com/office/powerpoint/2010/main" val="3191418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16446190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20939226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8558750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6905681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20009361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28187240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3943757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31439340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34198312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107745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035BEC6F-50F9-4F17-BFC1-4B1F97D8F329}" type="slidenum">
              <a:rPr lang="pl-PL" altLang="pl-PL"/>
              <a:pPr>
                <a:defRPr/>
              </a:pPr>
              <a:t>‹#›</a:t>
            </a:fld>
            <a:endParaRPr lang="pl-PL" altLang="pl-PL"/>
          </a:p>
        </p:txBody>
      </p:sp>
    </p:spTree>
    <p:extLst>
      <p:ext uri="{BB962C8B-B14F-4D97-AF65-F5344CB8AC3E}">
        <p14:creationId xmlns:p14="http://schemas.microsoft.com/office/powerpoint/2010/main" val="9057064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30391924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8496789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2488612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7725815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32592826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26164684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13740168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14233728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41996319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292598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803957B5-B449-4BEC-A0BA-EF95B2DE08F5}" type="slidenum">
              <a:rPr lang="pl-PL" altLang="pl-PL"/>
              <a:pPr>
                <a:defRPr/>
              </a:pPr>
              <a:t>‹#›</a:t>
            </a:fld>
            <a:endParaRPr lang="pl-PL" altLang="pl-PL"/>
          </a:p>
        </p:txBody>
      </p:sp>
    </p:spTree>
    <p:extLst>
      <p:ext uri="{BB962C8B-B14F-4D97-AF65-F5344CB8AC3E}">
        <p14:creationId xmlns:p14="http://schemas.microsoft.com/office/powerpoint/2010/main" val="21108027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9374311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27907452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33150349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1226278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14818389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29775033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23503554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42813141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29887923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317523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D452DD22-8062-4DF9-9330-B6E0793CB63D}" type="slidenum">
              <a:rPr lang="pl-PL" altLang="pl-PL"/>
              <a:pPr>
                <a:defRPr/>
              </a:pPr>
              <a:t>‹#›</a:t>
            </a:fld>
            <a:endParaRPr lang="pl-PL" altLang="pl-PL"/>
          </a:p>
        </p:txBody>
      </p:sp>
    </p:spTree>
    <p:extLst>
      <p:ext uri="{BB962C8B-B14F-4D97-AF65-F5344CB8AC3E}">
        <p14:creationId xmlns:p14="http://schemas.microsoft.com/office/powerpoint/2010/main" val="5038114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2995635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10519912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6178994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24720843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8470889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6138776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32284944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7273409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8921934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314024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D7EC18FC-46E2-4814-95B7-FB73B1718DB8}" type="slidenum">
              <a:rPr lang="pl-PL" altLang="pl-PL"/>
              <a:pPr>
                <a:defRPr/>
              </a:pPr>
              <a:t>‹#›</a:t>
            </a:fld>
            <a:endParaRPr lang="pl-PL" altLang="pl-PL"/>
          </a:p>
        </p:txBody>
      </p:sp>
    </p:spTree>
    <p:extLst>
      <p:ext uri="{BB962C8B-B14F-4D97-AF65-F5344CB8AC3E}">
        <p14:creationId xmlns:p14="http://schemas.microsoft.com/office/powerpoint/2010/main" val="40345303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19376249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3329720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42772202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15410087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25526939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24975110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17530268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36229068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5275921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1036991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E8423724-E2FF-4E94-9593-AD0720B8BA9B}" type="slidenum">
              <a:rPr lang="pl-PL" altLang="pl-PL"/>
              <a:pPr>
                <a:defRPr/>
              </a:pPr>
              <a:t>‹#›</a:t>
            </a:fld>
            <a:endParaRPr lang="pl-PL" altLang="pl-PL"/>
          </a:p>
        </p:txBody>
      </p:sp>
    </p:spTree>
    <p:extLst>
      <p:ext uri="{BB962C8B-B14F-4D97-AF65-F5344CB8AC3E}">
        <p14:creationId xmlns:p14="http://schemas.microsoft.com/office/powerpoint/2010/main" val="39935801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7199029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8934427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32318751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20488553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574818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36033312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3385864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11837205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4840382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547486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3BC8A5E5-7481-4FD9-945C-FAFAC13C4573}" type="slidenum">
              <a:rPr lang="pl-PL" altLang="pl-PL"/>
              <a:pPr>
                <a:defRPr/>
              </a:pPr>
              <a:t>‹#›</a:t>
            </a:fld>
            <a:endParaRPr lang="pl-PL" altLang="pl-PL"/>
          </a:p>
        </p:txBody>
      </p:sp>
    </p:spTree>
    <p:extLst>
      <p:ext uri="{BB962C8B-B14F-4D97-AF65-F5344CB8AC3E}">
        <p14:creationId xmlns:p14="http://schemas.microsoft.com/office/powerpoint/2010/main" val="4609612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18193682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129164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39210970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41550803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32723064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24369487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16507111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5049506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12361379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26064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0117A3C-7930-4362-A526-23BC8A00DDCE}" type="datetimeFigureOut">
              <a:rPr lang="pl-PL" smtClean="0"/>
              <a:t>2018-12-02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3211486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6DF6E088-0C07-45CF-B3D1-5C210341A91A}" type="slidenum">
              <a:rPr lang="pl-PL" altLang="pl-PL"/>
              <a:pPr>
                <a:defRPr/>
              </a:pPr>
              <a:t>‹#›</a:t>
            </a:fld>
            <a:endParaRPr lang="pl-PL" altLang="pl-PL"/>
          </a:p>
        </p:txBody>
      </p:sp>
    </p:spTree>
    <p:extLst>
      <p:ext uri="{BB962C8B-B14F-4D97-AF65-F5344CB8AC3E}">
        <p14:creationId xmlns:p14="http://schemas.microsoft.com/office/powerpoint/2010/main" val="22163473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7056792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5420620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321896713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005377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29818826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22636692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14235055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19989484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37641346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120537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7E50B786-D6C7-4181-89D8-10494F695DC1}" type="slidenum">
              <a:rPr lang="pl-PL" altLang="pl-PL"/>
              <a:pPr>
                <a:defRPr/>
              </a:pPr>
              <a:t>‹#›</a:t>
            </a:fld>
            <a:endParaRPr lang="pl-PL" altLang="pl-PL"/>
          </a:p>
        </p:txBody>
      </p:sp>
    </p:spTree>
    <p:extLst>
      <p:ext uri="{BB962C8B-B14F-4D97-AF65-F5344CB8AC3E}">
        <p14:creationId xmlns:p14="http://schemas.microsoft.com/office/powerpoint/2010/main" val="42067705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39673165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38224646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3688526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3513687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4285985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6581315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5256402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4193367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414118862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1707981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6F01A23B-19EF-4A3F-B16C-941818E7AEC1}" type="slidenum">
              <a:rPr lang="pl-PL" altLang="pl-PL"/>
              <a:pPr>
                <a:defRPr/>
              </a:pPr>
              <a:t>‹#›</a:t>
            </a:fld>
            <a:endParaRPr lang="pl-PL" altLang="pl-PL"/>
          </a:p>
        </p:txBody>
      </p:sp>
    </p:spTree>
    <p:extLst>
      <p:ext uri="{BB962C8B-B14F-4D97-AF65-F5344CB8AC3E}">
        <p14:creationId xmlns:p14="http://schemas.microsoft.com/office/powerpoint/2010/main" val="25783826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39176656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28071196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19135802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39101900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766291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35198514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20728397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41692170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195500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686963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9D99AF8B-C74F-476E-8AB8-E498729B3DF9}" type="slidenum">
              <a:rPr lang="pl-PL" altLang="pl-PL"/>
              <a:pPr>
                <a:defRPr/>
              </a:pPr>
              <a:t>‹#›</a:t>
            </a:fld>
            <a:endParaRPr lang="pl-PL" altLang="pl-PL"/>
          </a:p>
        </p:txBody>
      </p:sp>
    </p:spTree>
    <p:extLst>
      <p:ext uri="{BB962C8B-B14F-4D97-AF65-F5344CB8AC3E}">
        <p14:creationId xmlns:p14="http://schemas.microsoft.com/office/powerpoint/2010/main" val="15018864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41372460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181354363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1851844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1038595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35113696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38389244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33154453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75637538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10480699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697850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444E211-5862-4B18-A003-0294511EE642}" type="slidenum">
              <a:rPr lang="pl-PL" altLang="pl-PL"/>
              <a:pPr>
                <a:defRPr/>
              </a:pPr>
              <a:t>‹#›</a:t>
            </a:fld>
            <a:endParaRPr lang="pl-PL" altLang="pl-PL"/>
          </a:p>
        </p:txBody>
      </p:sp>
    </p:spTree>
    <p:extLst>
      <p:ext uri="{BB962C8B-B14F-4D97-AF65-F5344CB8AC3E}">
        <p14:creationId xmlns:p14="http://schemas.microsoft.com/office/powerpoint/2010/main" val="316375652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8702674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25754200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39367984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19778244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13754451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14493401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14856793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40209431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67664689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353714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41E29CF-49A4-480E-9B3A-A4A1042728A1}" type="slidenum">
              <a:rPr lang="pl-PL" altLang="pl-PL"/>
              <a:pPr>
                <a:defRPr/>
              </a:pPr>
              <a:t>‹#›</a:t>
            </a:fld>
            <a:endParaRPr lang="pl-PL" altLang="pl-PL"/>
          </a:p>
        </p:txBody>
      </p:sp>
    </p:spTree>
    <p:extLst>
      <p:ext uri="{BB962C8B-B14F-4D97-AF65-F5344CB8AC3E}">
        <p14:creationId xmlns:p14="http://schemas.microsoft.com/office/powerpoint/2010/main" val="209014184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18622166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695110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36468247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368436996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42831423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41169842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152058717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385933125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406852861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474581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4085488C-8584-4E74-93AA-E8C383267DE8}" type="slidenum">
              <a:rPr lang="pl-PL" altLang="pl-PL"/>
              <a:pPr>
                <a:defRPr/>
              </a:pPr>
              <a:t>‹#›</a:t>
            </a:fld>
            <a:endParaRPr lang="pl-PL" altLang="pl-PL"/>
          </a:p>
        </p:txBody>
      </p:sp>
    </p:spTree>
    <p:extLst>
      <p:ext uri="{BB962C8B-B14F-4D97-AF65-F5344CB8AC3E}">
        <p14:creationId xmlns:p14="http://schemas.microsoft.com/office/powerpoint/2010/main" val="11110659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20394130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34854844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2444647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19607993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12335828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3099320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344761169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75914415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30179331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70660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70D4DDCB-386D-467B-A92B-66D9AD68A08C}" type="slidenum">
              <a:rPr lang="pl-PL" altLang="pl-PL"/>
              <a:pPr>
                <a:defRPr/>
              </a:pPr>
              <a:t>‹#›</a:t>
            </a:fld>
            <a:endParaRPr lang="pl-PL" altLang="pl-PL"/>
          </a:p>
        </p:txBody>
      </p:sp>
    </p:spTree>
    <p:extLst>
      <p:ext uri="{BB962C8B-B14F-4D97-AF65-F5344CB8AC3E}">
        <p14:creationId xmlns:p14="http://schemas.microsoft.com/office/powerpoint/2010/main" val="377000753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4984436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394533165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416798998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33765219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15251583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20815509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69A27732-0BFB-4CA8-A0F2-4AFCBCB308EA}" type="slidenum">
              <a:rPr lang="de-DE" altLang="pl-PL"/>
              <a:pPr>
                <a:defRPr/>
              </a:pPr>
              <a:t>‹#›</a:t>
            </a:fld>
            <a:endParaRPr lang="de-DE" altLang="pl-PL"/>
          </a:p>
        </p:txBody>
      </p:sp>
    </p:spTree>
    <p:extLst>
      <p:ext uri="{BB962C8B-B14F-4D97-AF65-F5344CB8AC3E}">
        <p14:creationId xmlns:p14="http://schemas.microsoft.com/office/powerpoint/2010/main" val="7385537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52952A3E-1DF9-408C-B5E2-FFD874931897}" type="slidenum">
              <a:rPr lang="de-DE" altLang="pl-PL"/>
              <a:pPr>
                <a:defRPr/>
              </a:pPr>
              <a:t>‹#›</a:t>
            </a:fld>
            <a:endParaRPr lang="de-DE" altLang="pl-PL"/>
          </a:p>
        </p:txBody>
      </p:sp>
    </p:spTree>
    <p:extLst>
      <p:ext uri="{BB962C8B-B14F-4D97-AF65-F5344CB8AC3E}">
        <p14:creationId xmlns:p14="http://schemas.microsoft.com/office/powerpoint/2010/main" val="83283015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sldNum" idx="10"/>
          </p:nvPr>
        </p:nvSpPr>
        <p:spPr>
          <a:ln/>
        </p:spPr>
        <p:txBody>
          <a:bodyPr/>
          <a:lstStyle>
            <a:lvl1pPr>
              <a:defRPr/>
            </a:lvl1pPr>
          </a:lstStyle>
          <a:p>
            <a:pPr>
              <a:defRPr/>
            </a:pPr>
            <a:fld id="{C1FE6E21-677B-4F58-ACD2-6338AB8C3D27}" type="slidenum">
              <a:rPr lang="de-DE" altLang="pl-PL"/>
              <a:pPr>
                <a:defRPr/>
              </a:pPr>
              <a:t>‹#›</a:t>
            </a:fld>
            <a:endParaRPr lang="de-DE" altLang="pl-PL"/>
          </a:p>
        </p:txBody>
      </p:sp>
    </p:spTree>
    <p:extLst>
      <p:ext uri="{BB962C8B-B14F-4D97-AF65-F5344CB8AC3E}">
        <p14:creationId xmlns:p14="http://schemas.microsoft.com/office/powerpoint/2010/main" val="120499992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sldNum" idx="10"/>
          </p:nvPr>
        </p:nvSpPr>
        <p:spPr>
          <a:ln/>
        </p:spPr>
        <p:txBody>
          <a:bodyPr/>
          <a:lstStyle>
            <a:lvl1pPr>
              <a:defRPr/>
            </a:lvl1pPr>
          </a:lstStyle>
          <a:p>
            <a:pPr>
              <a:defRPr/>
            </a:pPr>
            <a:fld id="{8C9C717D-2E63-432A-9932-550B3CA5C0EF}" type="slidenum">
              <a:rPr lang="de-DE" altLang="pl-PL"/>
              <a:pPr>
                <a:defRPr/>
              </a:pPr>
              <a:t>‹#›</a:t>
            </a:fld>
            <a:endParaRPr lang="de-DE" altLang="pl-PL"/>
          </a:p>
        </p:txBody>
      </p:sp>
    </p:spTree>
    <p:extLst>
      <p:ext uri="{BB962C8B-B14F-4D97-AF65-F5344CB8AC3E}">
        <p14:creationId xmlns:p14="http://schemas.microsoft.com/office/powerpoint/2010/main" val="779698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D4D1B356-C906-45B0-8067-5D3A88265A20}" type="slidenum">
              <a:rPr lang="pl-PL" altLang="pl-PL"/>
              <a:pPr>
                <a:defRPr/>
              </a:pPr>
              <a:t>‹#›</a:t>
            </a:fld>
            <a:endParaRPr lang="pl-PL" altLang="pl-PL"/>
          </a:p>
        </p:txBody>
      </p:sp>
    </p:spTree>
    <p:extLst>
      <p:ext uri="{BB962C8B-B14F-4D97-AF65-F5344CB8AC3E}">
        <p14:creationId xmlns:p14="http://schemas.microsoft.com/office/powerpoint/2010/main" val="129430455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sldNum" idx="10"/>
          </p:nvPr>
        </p:nvSpPr>
        <p:spPr>
          <a:ln/>
        </p:spPr>
        <p:txBody>
          <a:bodyPr/>
          <a:lstStyle>
            <a:lvl1pPr>
              <a:defRPr/>
            </a:lvl1pPr>
          </a:lstStyle>
          <a:p>
            <a:pPr>
              <a:defRPr/>
            </a:pPr>
            <a:fld id="{67EB006F-E1FF-46C2-9A15-309DEF9B3CE4}" type="slidenum">
              <a:rPr lang="de-DE" altLang="pl-PL"/>
              <a:pPr>
                <a:defRPr/>
              </a:pPr>
              <a:t>‹#›</a:t>
            </a:fld>
            <a:endParaRPr lang="de-DE" altLang="pl-PL"/>
          </a:p>
        </p:txBody>
      </p:sp>
    </p:spTree>
    <p:extLst>
      <p:ext uri="{BB962C8B-B14F-4D97-AF65-F5344CB8AC3E}">
        <p14:creationId xmlns:p14="http://schemas.microsoft.com/office/powerpoint/2010/main" val="23972262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sldNum" idx="10"/>
          </p:nvPr>
        </p:nvSpPr>
        <p:spPr>
          <a:ln/>
        </p:spPr>
        <p:txBody>
          <a:bodyPr/>
          <a:lstStyle>
            <a:lvl1pPr>
              <a:defRPr/>
            </a:lvl1pPr>
          </a:lstStyle>
          <a:p>
            <a:pPr>
              <a:defRPr/>
            </a:pPr>
            <a:fld id="{BAB209F2-524D-4514-918D-48FCA72D32BB}" type="slidenum">
              <a:rPr lang="de-DE" altLang="pl-PL"/>
              <a:pPr>
                <a:defRPr/>
              </a:pPr>
              <a:t>‹#›</a:t>
            </a:fld>
            <a:endParaRPr lang="de-DE" altLang="pl-PL"/>
          </a:p>
        </p:txBody>
      </p:sp>
    </p:spTree>
    <p:extLst>
      <p:ext uri="{BB962C8B-B14F-4D97-AF65-F5344CB8AC3E}">
        <p14:creationId xmlns:p14="http://schemas.microsoft.com/office/powerpoint/2010/main" val="11128391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77FA2F82-52D4-4F04-A338-E4556136166E}" type="slidenum">
              <a:rPr lang="de-DE" altLang="pl-PL"/>
              <a:pPr>
                <a:defRPr/>
              </a:pPr>
              <a:t>‹#›</a:t>
            </a:fld>
            <a:endParaRPr lang="de-DE" altLang="pl-PL"/>
          </a:p>
        </p:txBody>
      </p:sp>
    </p:spTree>
    <p:extLst>
      <p:ext uri="{BB962C8B-B14F-4D97-AF65-F5344CB8AC3E}">
        <p14:creationId xmlns:p14="http://schemas.microsoft.com/office/powerpoint/2010/main" val="22034359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sldNum" idx="10"/>
          </p:nvPr>
        </p:nvSpPr>
        <p:spPr>
          <a:ln/>
        </p:spPr>
        <p:txBody>
          <a:bodyPr/>
          <a:lstStyle>
            <a:lvl1pPr>
              <a:defRPr/>
            </a:lvl1pPr>
          </a:lstStyle>
          <a:p>
            <a:pPr>
              <a:defRPr/>
            </a:pPr>
            <a:fld id="{2CF05D89-77B0-4D1F-9E95-FD284DFF83EA}" type="slidenum">
              <a:rPr lang="de-DE" altLang="pl-PL"/>
              <a:pPr>
                <a:defRPr/>
              </a:pPr>
              <a:t>‹#›</a:t>
            </a:fld>
            <a:endParaRPr lang="de-DE" altLang="pl-PL"/>
          </a:p>
        </p:txBody>
      </p:sp>
    </p:spTree>
    <p:extLst>
      <p:ext uri="{BB962C8B-B14F-4D97-AF65-F5344CB8AC3E}">
        <p14:creationId xmlns:p14="http://schemas.microsoft.com/office/powerpoint/2010/main" val="10307336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sldNum" idx="10"/>
          </p:nvPr>
        </p:nvSpPr>
        <p:spPr>
          <a:ln/>
        </p:spPr>
        <p:txBody>
          <a:bodyPr/>
          <a:lstStyle>
            <a:lvl1pPr>
              <a:defRPr/>
            </a:lvl1pPr>
          </a:lstStyle>
          <a:p>
            <a:pPr>
              <a:defRPr/>
            </a:pPr>
            <a:fld id="{A1335BD5-C9BC-4FE3-9CA7-8462C97B8DF6}" type="slidenum">
              <a:rPr lang="de-DE" altLang="pl-PL"/>
              <a:pPr>
                <a:defRPr/>
              </a:pPr>
              <a:t>‹#›</a:t>
            </a:fld>
            <a:endParaRPr lang="de-DE" altLang="pl-PL"/>
          </a:p>
        </p:txBody>
      </p:sp>
    </p:spTree>
    <p:extLst>
      <p:ext uri="{BB962C8B-B14F-4D97-AF65-F5344CB8AC3E}">
        <p14:creationId xmlns:p14="http://schemas.microsoft.com/office/powerpoint/2010/main" val="141225704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411D8420-231C-497E-B8D1-4A69F6CC45C0}" type="slidenum">
              <a:rPr lang="de-DE" altLang="pl-PL"/>
              <a:pPr>
                <a:defRPr/>
              </a:pPr>
              <a:t>‹#›</a:t>
            </a:fld>
            <a:endParaRPr lang="de-DE" altLang="pl-PL"/>
          </a:p>
        </p:txBody>
      </p:sp>
    </p:spTree>
    <p:extLst>
      <p:ext uri="{BB962C8B-B14F-4D97-AF65-F5344CB8AC3E}">
        <p14:creationId xmlns:p14="http://schemas.microsoft.com/office/powerpoint/2010/main" val="198348273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3443F5DE-5137-46FB-94D0-BF91A0581F82}" type="slidenum">
              <a:rPr lang="de-DE" altLang="pl-PL"/>
              <a:pPr>
                <a:defRPr/>
              </a:pPr>
              <a:t>‹#›</a:t>
            </a:fld>
            <a:endParaRPr lang="de-DE" altLang="pl-PL"/>
          </a:p>
        </p:txBody>
      </p:sp>
    </p:spTree>
    <p:extLst>
      <p:ext uri="{BB962C8B-B14F-4D97-AF65-F5344CB8AC3E}">
        <p14:creationId xmlns:p14="http://schemas.microsoft.com/office/powerpoint/2010/main" val="230844293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sldNum" idx="10"/>
          </p:nvPr>
        </p:nvSpPr>
        <p:spPr>
          <a:ln/>
        </p:spPr>
        <p:txBody>
          <a:bodyPr/>
          <a:lstStyle>
            <a:lvl1pPr>
              <a:defRPr/>
            </a:lvl1pPr>
          </a:lstStyle>
          <a:p>
            <a:pPr>
              <a:defRPr/>
            </a:pPr>
            <a:fld id="{07B27B51-5C7E-4F40-A1C7-4749DDE80556}" type="slidenum">
              <a:rPr lang="de-DE" altLang="pl-PL"/>
              <a:pPr>
                <a:defRPr/>
              </a:pPr>
              <a:t>‹#›</a:t>
            </a:fld>
            <a:endParaRPr lang="de-DE" altLang="pl-PL"/>
          </a:p>
        </p:txBody>
      </p:sp>
    </p:spTree>
    <p:extLst>
      <p:ext uri="{BB962C8B-B14F-4D97-AF65-F5344CB8AC3E}">
        <p14:creationId xmlns:p14="http://schemas.microsoft.com/office/powerpoint/2010/main" val="8227812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sldNum" idx="10"/>
          </p:nvPr>
        </p:nvSpPr>
        <p:spPr>
          <a:ln/>
        </p:spPr>
        <p:txBody>
          <a:bodyPr/>
          <a:lstStyle>
            <a:lvl1pPr>
              <a:defRPr/>
            </a:lvl1pPr>
          </a:lstStyle>
          <a:p>
            <a:pPr>
              <a:defRPr/>
            </a:pPr>
            <a:fld id="{BE043682-3205-4AD7-9094-FFEDE466A75A}" type="slidenum">
              <a:rPr lang="de-DE" altLang="pl-PL"/>
              <a:pPr>
                <a:defRPr/>
              </a:pPr>
              <a:t>‹#›</a:t>
            </a:fld>
            <a:endParaRPr lang="de-DE" altLang="pl-PL"/>
          </a:p>
        </p:txBody>
      </p:sp>
    </p:spTree>
    <p:extLst>
      <p:ext uri="{BB962C8B-B14F-4D97-AF65-F5344CB8AC3E}">
        <p14:creationId xmlns:p14="http://schemas.microsoft.com/office/powerpoint/2010/main" val="2530918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B1D48155-9314-463B-8CA2-4B5CE9E340E3}" type="slidenum">
              <a:rPr lang="pl-PL" altLang="pl-PL"/>
              <a:pPr>
                <a:defRPr/>
              </a:pPr>
              <a:t>‹#›</a:t>
            </a:fld>
            <a:endParaRPr lang="pl-PL" altLang="pl-PL"/>
          </a:p>
        </p:txBody>
      </p:sp>
    </p:spTree>
    <p:extLst>
      <p:ext uri="{BB962C8B-B14F-4D97-AF65-F5344CB8AC3E}">
        <p14:creationId xmlns:p14="http://schemas.microsoft.com/office/powerpoint/2010/main" val="273357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0117A3C-7930-4362-A526-23BC8A00DDCE}" type="datetimeFigureOut">
              <a:rPr lang="pl-PL" smtClean="0"/>
              <a:t>2018-12-02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1834233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32F043FD-7BD0-43B0-9D1A-97AF1271F927}" type="slidenum">
              <a:rPr lang="pl-PL" altLang="pl-PL"/>
              <a:pPr>
                <a:defRPr/>
              </a:pPr>
              <a:t>‹#›</a:t>
            </a:fld>
            <a:endParaRPr lang="pl-PL" altLang="pl-PL"/>
          </a:p>
        </p:txBody>
      </p:sp>
    </p:spTree>
    <p:extLst>
      <p:ext uri="{BB962C8B-B14F-4D97-AF65-F5344CB8AC3E}">
        <p14:creationId xmlns:p14="http://schemas.microsoft.com/office/powerpoint/2010/main" val="1348770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A90A015-2A26-4DFB-B8DA-95049FDCDDDE}" type="slidenum">
              <a:rPr lang="pl-PL" altLang="pl-PL"/>
              <a:pPr>
                <a:defRPr/>
              </a:pPr>
              <a:t>‹#›</a:t>
            </a:fld>
            <a:endParaRPr lang="pl-PL" altLang="pl-PL"/>
          </a:p>
        </p:txBody>
      </p:sp>
    </p:spTree>
    <p:extLst>
      <p:ext uri="{BB962C8B-B14F-4D97-AF65-F5344CB8AC3E}">
        <p14:creationId xmlns:p14="http://schemas.microsoft.com/office/powerpoint/2010/main" val="291813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B19DEF1D-1A80-4F56-B165-4C26DD3FEBD8}" type="slidenum">
              <a:rPr lang="pl-PL" altLang="pl-PL"/>
              <a:pPr>
                <a:defRPr/>
              </a:pPr>
              <a:t>‹#›</a:t>
            </a:fld>
            <a:endParaRPr lang="pl-PL" altLang="pl-PL"/>
          </a:p>
        </p:txBody>
      </p:sp>
    </p:spTree>
    <p:extLst>
      <p:ext uri="{BB962C8B-B14F-4D97-AF65-F5344CB8AC3E}">
        <p14:creationId xmlns:p14="http://schemas.microsoft.com/office/powerpoint/2010/main" val="361716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945BFB4-7695-4A83-B641-3369A8F86814}" type="slidenum">
              <a:rPr lang="pl-PL" altLang="pl-PL"/>
              <a:pPr>
                <a:defRPr/>
              </a:pPr>
              <a:t>‹#›</a:t>
            </a:fld>
            <a:endParaRPr lang="pl-PL" altLang="pl-PL"/>
          </a:p>
        </p:txBody>
      </p:sp>
    </p:spTree>
    <p:extLst>
      <p:ext uri="{BB962C8B-B14F-4D97-AF65-F5344CB8AC3E}">
        <p14:creationId xmlns:p14="http://schemas.microsoft.com/office/powerpoint/2010/main" val="3412015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C9278803-FA33-4CAF-BA02-F3240E093D65}" type="slidenum">
              <a:rPr lang="pl-PL" altLang="pl-PL"/>
              <a:pPr>
                <a:defRPr/>
              </a:pPr>
              <a:t>‹#›</a:t>
            </a:fld>
            <a:endParaRPr lang="pl-PL" altLang="pl-PL"/>
          </a:p>
        </p:txBody>
      </p:sp>
    </p:spTree>
    <p:extLst>
      <p:ext uri="{BB962C8B-B14F-4D97-AF65-F5344CB8AC3E}">
        <p14:creationId xmlns:p14="http://schemas.microsoft.com/office/powerpoint/2010/main" val="636426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08BD55E2-A81C-4CF9-B507-D0A2CB35FF05}" type="slidenum">
              <a:rPr lang="pl-PL" altLang="pl-PL"/>
              <a:pPr>
                <a:defRPr/>
              </a:pPr>
              <a:t>‹#›</a:t>
            </a:fld>
            <a:endParaRPr lang="pl-PL" altLang="pl-PL"/>
          </a:p>
        </p:txBody>
      </p:sp>
    </p:spTree>
    <p:extLst>
      <p:ext uri="{BB962C8B-B14F-4D97-AF65-F5344CB8AC3E}">
        <p14:creationId xmlns:p14="http://schemas.microsoft.com/office/powerpoint/2010/main" val="859722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444E211-5862-4B18-A003-0294511EE642}" type="slidenum">
              <a:rPr lang="pl-PL" altLang="pl-PL"/>
              <a:pPr>
                <a:defRPr/>
              </a:pPr>
              <a:t>‹#›</a:t>
            </a:fld>
            <a:endParaRPr lang="pl-PL" altLang="pl-PL"/>
          </a:p>
        </p:txBody>
      </p:sp>
    </p:spTree>
    <p:extLst>
      <p:ext uri="{BB962C8B-B14F-4D97-AF65-F5344CB8AC3E}">
        <p14:creationId xmlns:p14="http://schemas.microsoft.com/office/powerpoint/2010/main" val="2668342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41E29CF-49A4-480E-9B3A-A4A1042728A1}" type="slidenum">
              <a:rPr lang="pl-PL" altLang="pl-PL"/>
              <a:pPr>
                <a:defRPr/>
              </a:pPr>
              <a:t>‹#›</a:t>
            </a:fld>
            <a:endParaRPr lang="pl-PL" altLang="pl-PL"/>
          </a:p>
        </p:txBody>
      </p:sp>
    </p:spTree>
    <p:extLst>
      <p:ext uri="{BB962C8B-B14F-4D97-AF65-F5344CB8AC3E}">
        <p14:creationId xmlns:p14="http://schemas.microsoft.com/office/powerpoint/2010/main" val="1841191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4085488C-8584-4E74-93AA-E8C383267DE8}" type="slidenum">
              <a:rPr lang="pl-PL" altLang="pl-PL"/>
              <a:pPr>
                <a:defRPr/>
              </a:pPr>
              <a:t>‹#›</a:t>
            </a:fld>
            <a:endParaRPr lang="pl-PL" altLang="pl-PL"/>
          </a:p>
        </p:txBody>
      </p:sp>
    </p:spTree>
    <p:extLst>
      <p:ext uri="{BB962C8B-B14F-4D97-AF65-F5344CB8AC3E}">
        <p14:creationId xmlns:p14="http://schemas.microsoft.com/office/powerpoint/2010/main" val="3517833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70D4DDCB-386D-467B-A92B-66D9AD68A08C}" type="slidenum">
              <a:rPr lang="pl-PL" altLang="pl-PL"/>
              <a:pPr>
                <a:defRPr/>
              </a:pPr>
              <a:t>‹#›</a:t>
            </a:fld>
            <a:endParaRPr lang="pl-PL" altLang="pl-PL"/>
          </a:p>
        </p:txBody>
      </p:sp>
    </p:spTree>
    <p:extLst>
      <p:ext uri="{BB962C8B-B14F-4D97-AF65-F5344CB8AC3E}">
        <p14:creationId xmlns:p14="http://schemas.microsoft.com/office/powerpoint/2010/main" val="387988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0117A3C-7930-4362-A526-23BC8A00DDCE}" type="datetimeFigureOut">
              <a:rPr lang="pl-PL" smtClean="0"/>
              <a:t>2018-12-02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608548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D4D1B356-C906-45B0-8067-5D3A88265A20}" type="slidenum">
              <a:rPr lang="pl-PL" altLang="pl-PL"/>
              <a:pPr>
                <a:defRPr/>
              </a:pPr>
              <a:t>‹#›</a:t>
            </a:fld>
            <a:endParaRPr lang="pl-PL" altLang="pl-PL"/>
          </a:p>
        </p:txBody>
      </p:sp>
    </p:spTree>
    <p:extLst>
      <p:ext uri="{BB962C8B-B14F-4D97-AF65-F5344CB8AC3E}">
        <p14:creationId xmlns:p14="http://schemas.microsoft.com/office/powerpoint/2010/main" val="2063711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B1D48155-9314-463B-8CA2-4B5CE9E340E3}" type="slidenum">
              <a:rPr lang="pl-PL" altLang="pl-PL"/>
              <a:pPr>
                <a:defRPr/>
              </a:pPr>
              <a:t>‹#›</a:t>
            </a:fld>
            <a:endParaRPr lang="pl-PL" altLang="pl-PL"/>
          </a:p>
        </p:txBody>
      </p:sp>
    </p:spTree>
    <p:extLst>
      <p:ext uri="{BB962C8B-B14F-4D97-AF65-F5344CB8AC3E}">
        <p14:creationId xmlns:p14="http://schemas.microsoft.com/office/powerpoint/2010/main" val="556284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32F043FD-7BD0-43B0-9D1A-97AF1271F927}" type="slidenum">
              <a:rPr lang="pl-PL" altLang="pl-PL"/>
              <a:pPr>
                <a:defRPr/>
              </a:pPr>
              <a:t>‹#›</a:t>
            </a:fld>
            <a:endParaRPr lang="pl-PL" altLang="pl-PL"/>
          </a:p>
        </p:txBody>
      </p:sp>
    </p:spTree>
    <p:extLst>
      <p:ext uri="{BB962C8B-B14F-4D97-AF65-F5344CB8AC3E}">
        <p14:creationId xmlns:p14="http://schemas.microsoft.com/office/powerpoint/2010/main" val="1316302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A90A015-2A26-4DFB-B8DA-95049FDCDDDE}" type="slidenum">
              <a:rPr lang="pl-PL" altLang="pl-PL"/>
              <a:pPr>
                <a:defRPr/>
              </a:pPr>
              <a:t>‹#›</a:t>
            </a:fld>
            <a:endParaRPr lang="pl-PL" altLang="pl-PL"/>
          </a:p>
        </p:txBody>
      </p:sp>
    </p:spTree>
    <p:extLst>
      <p:ext uri="{BB962C8B-B14F-4D97-AF65-F5344CB8AC3E}">
        <p14:creationId xmlns:p14="http://schemas.microsoft.com/office/powerpoint/2010/main" val="1201298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B19DEF1D-1A80-4F56-B165-4C26DD3FEBD8}" type="slidenum">
              <a:rPr lang="pl-PL" altLang="pl-PL"/>
              <a:pPr>
                <a:defRPr/>
              </a:pPr>
              <a:t>‹#›</a:t>
            </a:fld>
            <a:endParaRPr lang="pl-PL" altLang="pl-PL"/>
          </a:p>
        </p:txBody>
      </p:sp>
    </p:spTree>
    <p:extLst>
      <p:ext uri="{BB962C8B-B14F-4D97-AF65-F5344CB8AC3E}">
        <p14:creationId xmlns:p14="http://schemas.microsoft.com/office/powerpoint/2010/main" val="3976071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945BFB4-7695-4A83-B641-3369A8F86814}" type="slidenum">
              <a:rPr lang="pl-PL" altLang="pl-PL"/>
              <a:pPr>
                <a:defRPr/>
              </a:pPr>
              <a:t>‹#›</a:t>
            </a:fld>
            <a:endParaRPr lang="pl-PL" altLang="pl-PL"/>
          </a:p>
        </p:txBody>
      </p:sp>
    </p:spTree>
    <p:extLst>
      <p:ext uri="{BB962C8B-B14F-4D97-AF65-F5344CB8AC3E}">
        <p14:creationId xmlns:p14="http://schemas.microsoft.com/office/powerpoint/2010/main" val="2816579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C9278803-FA33-4CAF-BA02-F3240E093D65}" type="slidenum">
              <a:rPr lang="pl-PL" altLang="pl-PL"/>
              <a:pPr>
                <a:defRPr/>
              </a:pPr>
              <a:t>‹#›</a:t>
            </a:fld>
            <a:endParaRPr lang="pl-PL" altLang="pl-PL"/>
          </a:p>
        </p:txBody>
      </p:sp>
    </p:spTree>
    <p:extLst>
      <p:ext uri="{BB962C8B-B14F-4D97-AF65-F5344CB8AC3E}">
        <p14:creationId xmlns:p14="http://schemas.microsoft.com/office/powerpoint/2010/main" val="3491894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08BD55E2-A81C-4CF9-B507-D0A2CB35FF05}" type="slidenum">
              <a:rPr lang="pl-PL" altLang="pl-PL"/>
              <a:pPr>
                <a:defRPr/>
              </a:pPr>
              <a:t>‹#›</a:t>
            </a:fld>
            <a:endParaRPr lang="pl-PL" altLang="pl-PL"/>
          </a:p>
        </p:txBody>
      </p:sp>
    </p:spTree>
    <p:extLst>
      <p:ext uri="{BB962C8B-B14F-4D97-AF65-F5344CB8AC3E}">
        <p14:creationId xmlns:p14="http://schemas.microsoft.com/office/powerpoint/2010/main" val="4291145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444E211-5862-4B18-A003-0294511EE642}" type="slidenum">
              <a:rPr lang="pl-PL" altLang="pl-PL"/>
              <a:pPr>
                <a:defRPr/>
              </a:pPr>
              <a:t>‹#›</a:t>
            </a:fld>
            <a:endParaRPr lang="pl-PL" altLang="pl-PL"/>
          </a:p>
        </p:txBody>
      </p:sp>
    </p:spTree>
    <p:extLst>
      <p:ext uri="{BB962C8B-B14F-4D97-AF65-F5344CB8AC3E}">
        <p14:creationId xmlns:p14="http://schemas.microsoft.com/office/powerpoint/2010/main" val="2662417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41E29CF-49A4-480E-9B3A-A4A1042728A1}" type="slidenum">
              <a:rPr lang="pl-PL" altLang="pl-PL"/>
              <a:pPr>
                <a:defRPr/>
              </a:pPr>
              <a:t>‹#›</a:t>
            </a:fld>
            <a:endParaRPr lang="pl-PL" altLang="pl-PL"/>
          </a:p>
        </p:txBody>
      </p:sp>
    </p:spTree>
    <p:extLst>
      <p:ext uri="{BB962C8B-B14F-4D97-AF65-F5344CB8AC3E}">
        <p14:creationId xmlns:p14="http://schemas.microsoft.com/office/powerpoint/2010/main" val="4587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0117A3C-7930-4362-A526-23BC8A00DDCE}" type="datetimeFigureOut">
              <a:rPr lang="pl-PL" smtClean="0"/>
              <a:t>2018-12-02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2788942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4085488C-8584-4E74-93AA-E8C383267DE8}" type="slidenum">
              <a:rPr lang="pl-PL" altLang="pl-PL"/>
              <a:pPr>
                <a:defRPr/>
              </a:pPr>
              <a:t>‹#›</a:t>
            </a:fld>
            <a:endParaRPr lang="pl-PL" altLang="pl-PL"/>
          </a:p>
        </p:txBody>
      </p:sp>
    </p:spTree>
    <p:extLst>
      <p:ext uri="{BB962C8B-B14F-4D97-AF65-F5344CB8AC3E}">
        <p14:creationId xmlns:p14="http://schemas.microsoft.com/office/powerpoint/2010/main" val="2069190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70D4DDCB-386D-467B-A92B-66D9AD68A08C}" type="slidenum">
              <a:rPr lang="pl-PL" altLang="pl-PL"/>
              <a:pPr>
                <a:defRPr/>
              </a:pPr>
              <a:t>‹#›</a:t>
            </a:fld>
            <a:endParaRPr lang="pl-PL" altLang="pl-PL"/>
          </a:p>
        </p:txBody>
      </p:sp>
    </p:spTree>
    <p:extLst>
      <p:ext uri="{BB962C8B-B14F-4D97-AF65-F5344CB8AC3E}">
        <p14:creationId xmlns:p14="http://schemas.microsoft.com/office/powerpoint/2010/main" val="2072368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D4D1B356-C906-45B0-8067-5D3A88265A20}" type="slidenum">
              <a:rPr lang="pl-PL" altLang="pl-PL"/>
              <a:pPr>
                <a:defRPr/>
              </a:pPr>
              <a:t>‹#›</a:t>
            </a:fld>
            <a:endParaRPr lang="pl-PL" altLang="pl-PL"/>
          </a:p>
        </p:txBody>
      </p:sp>
    </p:spTree>
    <p:extLst>
      <p:ext uri="{BB962C8B-B14F-4D97-AF65-F5344CB8AC3E}">
        <p14:creationId xmlns:p14="http://schemas.microsoft.com/office/powerpoint/2010/main" val="2619730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B1D48155-9314-463B-8CA2-4B5CE9E340E3}" type="slidenum">
              <a:rPr lang="pl-PL" altLang="pl-PL"/>
              <a:pPr>
                <a:defRPr/>
              </a:pPr>
              <a:t>‹#›</a:t>
            </a:fld>
            <a:endParaRPr lang="pl-PL" altLang="pl-PL"/>
          </a:p>
        </p:txBody>
      </p:sp>
    </p:spTree>
    <p:extLst>
      <p:ext uri="{BB962C8B-B14F-4D97-AF65-F5344CB8AC3E}">
        <p14:creationId xmlns:p14="http://schemas.microsoft.com/office/powerpoint/2010/main" val="1655539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32F043FD-7BD0-43B0-9D1A-97AF1271F927}" type="slidenum">
              <a:rPr lang="pl-PL" altLang="pl-PL"/>
              <a:pPr>
                <a:defRPr/>
              </a:pPr>
              <a:t>‹#›</a:t>
            </a:fld>
            <a:endParaRPr lang="pl-PL" altLang="pl-PL"/>
          </a:p>
        </p:txBody>
      </p:sp>
    </p:spTree>
    <p:extLst>
      <p:ext uri="{BB962C8B-B14F-4D97-AF65-F5344CB8AC3E}">
        <p14:creationId xmlns:p14="http://schemas.microsoft.com/office/powerpoint/2010/main" val="754226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A90A015-2A26-4DFB-B8DA-95049FDCDDDE}" type="slidenum">
              <a:rPr lang="pl-PL" altLang="pl-PL"/>
              <a:pPr>
                <a:defRPr/>
              </a:pPr>
              <a:t>‹#›</a:t>
            </a:fld>
            <a:endParaRPr lang="pl-PL" altLang="pl-PL"/>
          </a:p>
        </p:txBody>
      </p:sp>
    </p:spTree>
    <p:extLst>
      <p:ext uri="{BB962C8B-B14F-4D97-AF65-F5344CB8AC3E}">
        <p14:creationId xmlns:p14="http://schemas.microsoft.com/office/powerpoint/2010/main" val="1268683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B19DEF1D-1A80-4F56-B165-4C26DD3FEBD8}" type="slidenum">
              <a:rPr lang="pl-PL" altLang="pl-PL"/>
              <a:pPr>
                <a:defRPr/>
              </a:pPr>
              <a:t>‹#›</a:t>
            </a:fld>
            <a:endParaRPr lang="pl-PL" altLang="pl-PL"/>
          </a:p>
        </p:txBody>
      </p:sp>
    </p:spTree>
    <p:extLst>
      <p:ext uri="{BB962C8B-B14F-4D97-AF65-F5344CB8AC3E}">
        <p14:creationId xmlns:p14="http://schemas.microsoft.com/office/powerpoint/2010/main" val="1136966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945BFB4-7695-4A83-B641-3369A8F86814}" type="slidenum">
              <a:rPr lang="pl-PL" altLang="pl-PL"/>
              <a:pPr>
                <a:defRPr/>
              </a:pPr>
              <a:t>‹#›</a:t>
            </a:fld>
            <a:endParaRPr lang="pl-PL" altLang="pl-PL"/>
          </a:p>
        </p:txBody>
      </p:sp>
    </p:spTree>
    <p:extLst>
      <p:ext uri="{BB962C8B-B14F-4D97-AF65-F5344CB8AC3E}">
        <p14:creationId xmlns:p14="http://schemas.microsoft.com/office/powerpoint/2010/main" val="1405277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C9278803-FA33-4CAF-BA02-F3240E093D65}" type="slidenum">
              <a:rPr lang="pl-PL" altLang="pl-PL"/>
              <a:pPr>
                <a:defRPr/>
              </a:pPr>
              <a:t>‹#›</a:t>
            </a:fld>
            <a:endParaRPr lang="pl-PL" altLang="pl-PL"/>
          </a:p>
        </p:txBody>
      </p:sp>
    </p:spTree>
    <p:extLst>
      <p:ext uri="{BB962C8B-B14F-4D97-AF65-F5344CB8AC3E}">
        <p14:creationId xmlns:p14="http://schemas.microsoft.com/office/powerpoint/2010/main" val="2554157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08BD55E2-A81C-4CF9-B507-D0A2CB35FF05}" type="slidenum">
              <a:rPr lang="pl-PL" altLang="pl-PL"/>
              <a:pPr>
                <a:defRPr/>
              </a:pPr>
              <a:t>‹#›</a:t>
            </a:fld>
            <a:endParaRPr lang="pl-PL" altLang="pl-PL"/>
          </a:p>
        </p:txBody>
      </p:sp>
    </p:spTree>
    <p:extLst>
      <p:ext uri="{BB962C8B-B14F-4D97-AF65-F5344CB8AC3E}">
        <p14:creationId xmlns:p14="http://schemas.microsoft.com/office/powerpoint/2010/main" val="23772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0117A3C-7930-4362-A526-23BC8A00DDCE}" type="datetimeFigureOut">
              <a:rPr lang="pl-PL" smtClean="0"/>
              <a:t>2018-12-02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911455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5444E211-5862-4B18-A003-0294511EE642}" type="slidenum">
              <a:rPr lang="pl-PL" altLang="pl-PL"/>
              <a:pPr>
                <a:defRPr/>
              </a:pPr>
              <a:t>‹#›</a:t>
            </a:fld>
            <a:endParaRPr lang="pl-PL" altLang="pl-PL"/>
          </a:p>
        </p:txBody>
      </p:sp>
    </p:spTree>
    <p:extLst>
      <p:ext uri="{BB962C8B-B14F-4D97-AF65-F5344CB8AC3E}">
        <p14:creationId xmlns:p14="http://schemas.microsoft.com/office/powerpoint/2010/main" val="3196961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41E29CF-49A4-480E-9B3A-A4A1042728A1}" type="slidenum">
              <a:rPr lang="pl-PL" altLang="pl-PL"/>
              <a:pPr>
                <a:defRPr/>
              </a:pPr>
              <a:t>‹#›</a:t>
            </a:fld>
            <a:endParaRPr lang="pl-PL" altLang="pl-PL"/>
          </a:p>
        </p:txBody>
      </p:sp>
    </p:spTree>
    <p:extLst>
      <p:ext uri="{BB962C8B-B14F-4D97-AF65-F5344CB8AC3E}">
        <p14:creationId xmlns:p14="http://schemas.microsoft.com/office/powerpoint/2010/main" val="3191073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4085488C-8584-4E74-93AA-E8C383267DE8}" type="slidenum">
              <a:rPr lang="pl-PL" altLang="pl-PL"/>
              <a:pPr>
                <a:defRPr/>
              </a:pPr>
              <a:t>‹#›</a:t>
            </a:fld>
            <a:endParaRPr lang="pl-PL" altLang="pl-PL"/>
          </a:p>
        </p:txBody>
      </p:sp>
    </p:spTree>
    <p:extLst>
      <p:ext uri="{BB962C8B-B14F-4D97-AF65-F5344CB8AC3E}">
        <p14:creationId xmlns:p14="http://schemas.microsoft.com/office/powerpoint/2010/main" val="12927685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9134" y="1600200"/>
            <a:ext cx="5376333" cy="45132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70D4DDCB-386D-467B-A92B-66D9AD68A08C}" type="slidenum">
              <a:rPr lang="pl-PL" altLang="pl-PL"/>
              <a:pPr>
                <a:defRPr/>
              </a:pPr>
              <a:t>‹#›</a:t>
            </a:fld>
            <a:endParaRPr lang="pl-PL" altLang="pl-PL"/>
          </a:p>
        </p:txBody>
      </p:sp>
    </p:spTree>
    <p:extLst>
      <p:ext uri="{BB962C8B-B14F-4D97-AF65-F5344CB8AC3E}">
        <p14:creationId xmlns:p14="http://schemas.microsoft.com/office/powerpoint/2010/main" val="612131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pl-PL" altLang="pl-PL"/>
          </a:p>
        </p:txBody>
      </p:sp>
      <p:sp>
        <p:nvSpPr>
          <p:cNvPr id="8" name="Rectangle 4"/>
          <p:cNvSpPr>
            <a:spLocks noGrp="1" noChangeArrowheads="1"/>
          </p:cNvSpPr>
          <p:nvPr>
            <p:ph type="ftr" idx="11"/>
          </p:nvPr>
        </p:nvSpPr>
        <p:spPr>
          <a:ln/>
        </p:spPr>
        <p:txBody>
          <a:bodyPr/>
          <a:lstStyle>
            <a:lvl1pPr>
              <a:defRPr/>
            </a:lvl1pPr>
          </a:lstStyle>
          <a:p>
            <a:pPr>
              <a:defRPr/>
            </a:pPr>
            <a:endParaRPr lang="pl-PL" altLang="pl-PL"/>
          </a:p>
        </p:txBody>
      </p:sp>
      <p:sp>
        <p:nvSpPr>
          <p:cNvPr id="9" name="Rectangle 5"/>
          <p:cNvSpPr>
            <a:spLocks noGrp="1" noChangeArrowheads="1"/>
          </p:cNvSpPr>
          <p:nvPr>
            <p:ph type="sldNum" idx="12"/>
          </p:nvPr>
        </p:nvSpPr>
        <p:spPr>
          <a:ln/>
        </p:spPr>
        <p:txBody>
          <a:bodyPr/>
          <a:lstStyle>
            <a:lvl1pPr>
              <a:defRPr/>
            </a:lvl1pPr>
          </a:lstStyle>
          <a:p>
            <a:pPr>
              <a:defRPr/>
            </a:pPr>
            <a:fld id="{D4D1B356-C906-45B0-8067-5D3A88265A20}" type="slidenum">
              <a:rPr lang="pl-PL" altLang="pl-PL"/>
              <a:pPr>
                <a:defRPr/>
              </a:pPr>
              <a:t>‹#›</a:t>
            </a:fld>
            <a:endParaRPr lang="pl-PL" altLang="pl-PL"/>
          </a:p>
        </p:txBody>
      </p:sp>
    </p:spTree>
    <p:extLst>
      <p:ext uri="{BB962C8B-B14F-4D97-AF65-F5344CB8AC3E}">
        <p14:creationId xmlns:p14="http://schemas.microsoft.com/office/powerpoint/2010/main" val="3461591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B1D48155-9314-463B-8CA2-4B5CE9E340E3}" type="slidenum">
              <a:rPr lang="pl-PL" altLang="pl-PL"/>
              <a:pPr>
                <a:defRPr/>
              </a:pPr>
              <a:t>‹#›</a:t>
            </a:fld>
            <a:endParaRPr lang="pl-PL" altLang="pl-PL"/>
          </a:p>
        </p:txBody>
      </p:sp>
    </p:spTree>
    <p:extLst>
      <p:ext uri="{BB962C8B-B14F-4D97-AF65-F5344CB8AC3E}">
        <p14:creationId xmlns:p14="http://schemas.microsoft.com/office/powerpoint/2010/main" val="408784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pl-PL" altLang="pl-PL"/>
          </a:p>
        </p:txBody>
      </p:sp>
      <p:sp>
        <p:nvSpPr>
          <p:cNvPr id="3" name="Rectangle 4"/>
          <p:cNvSpPr>
            <a:spLocks noGrp="1" noChangeArrowheads="1"/>
          </p:cNvSpPr>
          <p:nvPr>
            <p:ph type="ftr" idx="11"/>
          </p:nvPr>
        </p:nvSpPr>
        <p:spPr>
          <a:ln/>
        </p:spPr>
        <p:txBody>
          <a:bodyPr/>
          <a:lstStyle>
            <a:lvl1pPr>
              <a:defRPr/>
            </a:lvl1pPr>
          </a:lstStyle>
          <a:p>
            <a:pPr>
              <a:defRPr/>
            </a:pPr>
            <a:endParaRPr lang="pl-PL" altLang="pl-PL"/>
          </a:p>
        </p:txBody>
      </p:sp>
      <p:sp>
        <p:nvSpPr>
          <p:cNvPr id="4" name="Rectangle 5"/>
          <p:cNvSpPr>
            <a:spLocks noGrp="1" noChangeArrowheads="1"/>
          </p:cNvSpPr>
          <p:nvPr>
            <p:ph type="sldNum" idx="12"/>
          </p:nvPr>
        </p:nvSpPr>
        <p:spPr>
          <a:ln/>
        </p:spPr>
        <p:txBody>
          <a:bodyPr/>
          <a:lstStyle>
            <a:lvl1pPr>
              <a:defRPr/>
            </a:lvl1pPr>
          </a:lstStyle>
          <a:p>
            <a:pPr>
              <a:defRPr/>
            </a:pPr>
            <a:fld id="{32F043FD-7BD0-43B0-9D1A-97AF1271F927}" type="slidenum">
              <a:rPr lang="pl-PL" altLang="pl-PL"/>
              <a:pPr>
                <a:defRPr/>
              </a:pPr>
              <a:t>‹#›</a:t>
            </a:fld>
            <a:endParaRPr lang="pl-PL" altLang="pl-PL"/>
          </a:p>
        </p:txBody>
      </p:sp>
    </p:spTree>
    <p:extLst>
      <p:ext uri="{BB962C8B-B14F-4D97-AF65-F5344CB8AC3E}">
        <p14:creationId xmlns:p14="http://schemas.microsoft.com/office/powerpoint/2010/main" val="42749422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9A90A015-2A26-4DFB-B8DA-95049FDCDDDE}" type="slidenum">
              <a:rPr lang="pl-PL" altLang="pl-PL"/>
              <a:pPr>
                <a:defRPr/>
              </a:pPr>
              <a:t>‹#›</a:t>
            </a:fld>
            <a:endParaRPr lang="pl-PL" altLang="pl-PL"/>
          </a:p>
        </p:txBody>
      </p:sp>
    </p:spTree>
    <p:extLst>
      <p:ext uri="{BB962C8B-B14F-4D97-AF65-F5344CB8AC3E}">
        <p14:creationId xmlns:p14="http://schemas.microsoft.com/office/powerpoint/2010/main" val="2705117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pl-PL" altLang="pl-PL"/>
          </a:p>
        </p:txBody>
      </p:sp>
      <p:sp>
        <p:nvSpPr>
          <p:cNvPr id="6" name="Rectangle 4"/>
          <p:cNvSpPr>
            <a:spLocks noGrp="1" noChangeArrowheads="1"/>
          </p:cNvSpPr>
          <p:nvPr>
            <p:ph type="ftr" idx="11"/>
          </p:nvPr>
        </p:nvSpPr>
        <p:spPr>
          <a:ln/>
        </p:spPr>
        <p:txBody>
          <a:bodyPr/>
          <a:lstStyle>
            <a:lvl1pPr>
              <a:defRPr/>
            </a:lvl1pPr>
          </a:lstStyle>
          <a:p>
            <a:pPr>
              <a:defRPr/>
            </a:pPr>
            <a:endParaRPr lang="pl-PL" altLang="pl-PL"/>
          </a:p>
        </p:txBody>
      </p:sp>
      <p:sp>
        <p:nvSpPr>
          <p:cNvPr id="7" name="Rectangle 5"/>
          <p:cNvSpPr>
            <a:spLocks noGrp="1" noChangeArrowheads="1"/>
          </p:cNvSpPr>
          <p:nvPr>
            <p:ph type="sldNum" idx="12"/>
          </p:nvPr>
        </p:nvSpPr>
        <p:spPr>
          <a:ln/>
        </p:spPr>
        <p:txBody>
          <a:bodyPr/>
          <a:lstStyle>
            <a:lvl1pPr>
              <a:defRPr/>
            </a:lvl1pPr>
          </a:lstStyle>
          <a:p>
            <a:pPr>
              <a:defRPr/>
            </a:pPr>
            <a:fld id="{B19DEF1D-1A80-4F56-B165-4C26DD3FEBD8}" type="slidenum">
              <a:rPr lang="pl-PL" altLang="pl-PL"/>
              <a:pPr>
                <a:defRPr/>
              </a:pPr>
              <a:t>‹#›</a:t>
            </a:fld>
            <a:endParaRPr lang="pl-PL" altLang="pl-PL"/>
          </a:p>
        </p:txBody>
      </p:sp>
    </p:spTree>
    <p:extLst>
      <p:ext uri="{BB962C8B-B14F-4D97-AF65-F5344CB8AC3E}">
        <p14:creationId xmlns:p14="http://schemas.microsoft.com/office/powerpoint/2010/main" val="1284419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1945BFB4-7695-4A83-B641-3369A8F86814}" type="slidenum">
              <a:rPr lang="pl-PL" altLang="pl-PL"/>
              <a:pPr>
                <a:defRPr/>
              </a:pPr>
              <a:t>‹#›</a:t>
            </a:fld>
            <a:endParaRPr lang="pl-PL" altLang="pl-PL"/>
          </a:p>
        </p:txBody>
      </p:sp>
    </p:spTree>
    <p:extLst>
      <p:ext uri="{BB962C8B-B14F-4D97-AF65-F5344CB8AC3E}">
        <p14:creationId xmlns:p14="http://schemas.microsoft.com/office/powerpoint/2010/main" val="351536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0117A3C-7930-4362-A526-23BC8A00DDCE}" type="datetimeFigureOut">
              <a:rPr lang="pl-PL" smtClean="0"/>
              <a:t>2018-12-02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595890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26501" y="128589"/>
            <a:ext cx="2738967" cy="5984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9"/>
            <a:ext cx="8013700" cy="5984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pl-PL" altLang="pl-PL"/>
          </a:p>
        </p:txBody>
      </p:sp>
      <p:sp>
        <p:nvSpPr>
          <p:cNvPr id="5" name="Rectangle 4"/>
          <p:cNvSpPr>
            <a:spLocks noGrp="1" noChangeArrowheads="1"/>
          </p:cNvSpPr>
          <p:nvPr>
            <p:ph type="ftr" idx="11"/>
          </p:nvPr>
        </p:nvSpPr>
        <p:spPr>
          <a:ln/>
        </p:spPr>
        <p:txBody>
          <a:bodyPr/>
          <a:lstStyle>
            <a:lvl1pPr>
              <a:defRPr/>
            </a:lvl1pPr>
          </a:lstStyle>
          <a:p>
            <a:pPr>
              <a:defRPr/>
            </a:pPr>
            <a:endParaRPr lang="pl-PL" altLang="pl-PL"/>
          </a:p>
        </p:txBody>
      </p:sp>
      <p:sp>
        <p:nvSpPr>
          <p:cNvPr id="6" name="Rectangle 5"/>
          <p:cNvSpPr>
            <a:spLocks noGrp="1" noChangeArrowheads="1"/>
          </p:cNvSpPr>
          <p:nvPr>
            <p:ph type="sldNum" idx="12"/>
          </p:nvPr>
        </p:nvSpPr>
        <p:spPr>
          <a:ln/>
        </p:spPr>
        <p:txBody>
          <a:bodyPr/>
          <a:lstStyle>
            <a:lvl1pPr>
              <a:defRPr/>
            </a:lvl1pPr>
          </a:lstStyle>
          <a:p>
            <a:pPr>
              <a:defRPr/>
            </a:pPr>
            <a:fld id="{C9278803-FA33-4CAF-BA02-F3240E093D65}" type="slidenum">
              <a:rPr lang="pl-PL" altLang="pl-PL"/>
              <a:pPr>
                <a:defRPr/>
              </a:pPr>
              <a:t>‹#›</a:t>
            </a:fld>
            <a:endParaRPr lang="pl-PL" altLang="pl-PL"/>
          </a:p>
        </p:txBody>
      </p:sp>
    </p:spTree>
    <p:extLst>
      <p:ext uri="{BB962C8B-B14F-4D97-AF65-F5344CB8AC3E}">
        <p14:creationId xmlns:p14="http://schemas.microsoft.com/office/powerpoint/2010/main" val="3165614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55867"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pl-PL" altLang="pl-PL"/>
          </a:p>
        </p:txBody>
      </p:sp>
      <p:sp>
        <p:nvSpPr>
          <p:cNvPr id="4" name="Rectangle 4"/>
          <p:cNvSpPr>
            <a:spLocks noGrp="1" noChangeArrowheads="1"/>
          </p:cNvSpPr>
          <p:nvPr>
            <p:ph type="ftr" idx="11"/>
          </p:nvPr>
        </p:nvSpPr>
        <p:spPr>
          <a:ln/>
        </p:spPr>
        <p:txBody>
          <a:bodyPr/>
          <a:lstStyle>
            <a:lvl1pPr>
              <a:defRPr/>
            </a:lvl1pPr>
          </a:lstStyle>
          <a:p>
            <a:pPr>
              <a:defRPr/>
            </a:pPr>
            <a:endParaRPr lang="pl-PL" altLang="pl-PL"/>
          </a:p>
        </p:txBody>
      </p:sp>
      <p:sp>
        <p:nvSpPr>
          <p:cNvPr id="5" name="Rectangle 5"/>
          <p:cNvSpPr>
            <a:spLocks noGrp="1" noChangeArrowheads="1"/>
          </p:cNvSpPr>
          <p:nvPr>
            <p:ph type="sldNum" idx="12"/>
          </p:nvPr>
        </p:nvSpPr>
        <p:spPr>
          <a:ln/>
        </p:spPr>
        <p:txBody>
          <a:bodyPr/>
          <a:lstStyle>
            <a:lvl1pPr>
              <a:defRPr/>
            </a:lvl1pPr>
          </a:lstStyle>
          <a:p>
            <a:pPr>
              <a:defRPr/>
            </a:pPr>
            <a:fld id="{08BD55E2-A81C-4CF9-B507-D0A2CB35FF05}" type="slidenum">
              <a:rPr lang="pl-PL" altLang="pl-PL"/>
              <a:pPr>
                <a:defRPr/>
              </a:pPr>
              <a:t>‹#›</a:t>
            </a:fld>
            <a:endParaRPr lang="pl-PL" altLang="pl-PL"/>
          </a:p>
        </p:txBody>
      </p:sp>
    </p:spTree>
    <p:extLst>
      <p:ext uri="{BB962C8B-B14F-4D97-AF65-F5344CB8AC3E}">
        <p14:creationId xmlns:p14="http://schemas.microsoft.com/office/powerpoint/2010/main" val="1412509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8861683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1831630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24966667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2520306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779785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3356782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544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147574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0117A3C-7930-4362-A526-23BC8A00DDCE}" type="datetimeFigureOut">
              <a:rPr lang="pl-PL" smtClean="0"/>
              <a:t>2018-12-02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24025137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4230375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0601994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2936858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3341092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3502898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5282845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4210774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3277786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endParaRPr lang="de-DE" altLang="pl-PL"/>
          </a:p>
        </p:txBody>
      </p:sp>
      <p:sp>
        <p:nvSpPr>
          <p:cNvPr id="8" name="Rectangle 4"/>
          <p:cNvSpPr>
            <a:spLocks noGrp="1" noChangeArrowheads="1"/>
          </p:cNvSpPr>
          <p:nvPr>
            <p:ph type="ftr" idx="11"/>
          </p:nvPr>
        </p:nvSpPr>
        <p:spPr>
          <a:ln/>
        </p:spPr>
        <p:txBody>
          <a:bodyPr/>
          <a:lstStyle>
            <a:lvl1pPr>
              <a:defRPr/>
            </a:lvl1pPr>
          </a:lstStyle>
          <a:p>
            <a:pPr>
              <a:defRPr/>
            </a:pPr>
            <a:endParaRPr lang="de-DE" altLang="pl-PL"/>
          </a:p>
        </p:txBody>
      </p:sp>
      <p:sp>
        <p:nvSpPr>
          <p:cNvPr id="9" name="Rectangle 5"/>
          <p:cNvSpPr>
            <a:spLocks noGrp="1" noChangeArrowheads="1"/>
          </p:cNvSpPr>
          <p:nvPr>
            <p:ph type="sldNum" idx="12"/>
          </p:nvPr>
        </p:nvSpPr>
        <p:spPr>
          <a:ln/>
        </p:spPr>
        <p:txBody>
          <a:bodyPr/>
          <a:lstStyle>
            <a:lvl1pPr>
              <a:defRPr/>
            </a:lvl1pPr>
          </a:lstStyle>
          <a:p>
            <a:pPr>
              <a:defRPr/>
            </a:pPr>
            <a:fld id="{5B5424C0-179F-41CC-9F10-92D31CDEBF7D}" type="slidenum">
              <a:rPr lang="de-DE" altLang="pl-PL"/>
              <a:pPr>
                <a:defRPr/>
              </a:pPr>
              <a:t>‹#›</a:t>
            </a:fld>
            <a:endParaRPr lang="de-DE" altLang="pl-PL"/>
          </a:p>
        </p:txBody>
      </p:sp>
    </p:spTree>
    <p:extLst>
      <p:ext uri="{BB962C8B-B14F-4D97-AF65-F5344CB8AC3E}">
        <p14:creationId xmlns:p14="http://schemas.microsoft.com/office/powerpoint/2010/main" val="2688107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7D0F0151-6CB6-4BAA-8582-C67A9BB36BD9}" type="slidenum">
              <a:rPr lang="de-DE" altLang="pl-PL"/>
              <a:pPr>
                <a:defRPr/>
              </a:pPr>
              <a:t>‹#›</a:t>
            </a:fld>
            <a:endParaRPr lang="de-DE" altLang="pl-PL"/>
          </a:p>
        </p:txBody>
      </p:sp>
    </p:spTree>
    <p:extLst>
      <p:ext uri="{BB962C8B-B14F-4D97-AF65-F5344CB8AC3E}">
        <p14:creationId xmlns:p14="http://schemas.microsoft.com/office/powerpoint/2010/main" val="394423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0117A3C-7930-4362-A526-23BC8A00DDCE}" type="datetimeFigureOut">
              <a:rPr lang="pl-PL" smtClean="0"/>
              <a:t>2018-12-02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B3324EC-6365-4116-8D85-59C6C9CF1AA1}" type="slidenum">
              <a:rPr lang="pl-PL" smtClean="0"/>
              <a:t>‹#›</a:t>
            </a:fld>
            <a:endParaRPr lang="pl-PL"/>
          </a:p>
        </p:txBody>
      </p:sp>
    </p:spTree>
    <p:extLst>
      <p:ext uri="{BB962C8B-B14F-4D97-AF65-F5344CB8AC3E}">
        <p14:creationId xmlns:p14="http://schemas.microsoft.com/office/powerpoint/2010/main" val="136362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pl-PL"/>
          </a:p>
        </p:txBody>
      </p:sp>
      <p:sp>
        <p:nvSpPr>
          <p:cNvPr id="3" name="Rectangle 4"/>
          <p:cNvSpPr>
            <a:spLocks noGrp="1" noChangeArrowheads="1"/>
          </p:cNvSpPr>
          <p:nvPr>
            <p:ph type="ftr" idx="11"/>
          </p:nvPr>
        </p:nvSpPr>
        <p:spPr>
          <a:ln/>
        </p:spPr>
        <p:txBody>
          <a:bodyPr/>
          <a:lstStyle>
            <a:lvl1pPr>
              <a:defRPr/>
            </a:lvl1pPr>
          </a:lstStyle>
          <a:p>
            <a:pPr>
              <a:defRPr/>
            </a:pPr>
            <a:endParaRPr lang="de-DE" altLang="pl-PL"/>
          </a:p>
        </p:txBody>
      </p:sp>
      <p:sp>
        <p:nvSpPr>
          <p:cNvPr id="4" name="Rectangle 5"/>
          <p:cNvSpPr>
            <a:spLocks noGrp="1" noChangeArrowheads="1"/>
          </p:cNvSpPr>
          <p:nvPr>
            <p:ph type="sldNum" idx="12"/>
          </p:nvPr>
        </p:nvSpPr>
        <p:spPr>
          <a:ln/>
        </p:spPr>
        <p:txBody>
          <a:bodyPr/>
          <a:lstStyle>
            <a:lvl1pPr>
              <a:defRPr/>
            </a:lvl1pPr>
          </a:lstStyle>
          <a:p>
            <a:pPr>
              <a:defRPr/>
            </a:pPr>
            <a:fld id="{82E0E81C-A2CB-443B-8AE1-C1F8DC302974}" type="slidenum">
              <a:rPr lang="de-DE" altLang="pl-PL"/>
              <a:pPr>
                <a:defRPr/>
              </a:pPr>
              <a:t>‹#›</a:t>
            </a:fld>
            <a:endParaRPr lang="de-DE" altLang="pl-PL"/>
          </a:p>
        </p:txBody>
      </p:sp>
    </p:spTree>
    <p:extLst>
      <p:ext uri="{BB962C8B-B14F-4D97-AF65-F5344CB8AC3E}">
        <p14:creationId xmlns:p14="http://schemas.microsoft.com/office/powerpoint/2010/main" val="1243733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F41FA8D9-F1F1-4F6D-A019-20118AE51ABB}" type="slidenum">
              <a:rPr lang="de-DE" altLang="pl-PL"/>
              <a:pPr>
                <a:defRPr/>
              </a:pPr>
              <a:t>‹#›</a:t>
            </a:fld>
            <a:endParaRPr lang="de-DE" altLang="pl-PL"/>
          </a:p>
        </p:txBody>
      </p:sp>
    </p:spTree>
    <p:extLst>
      <p:ext uri="{BB962C8B-B14F-4D97-AF65-F5344CB8AC3E}">
        <p14:creationId xmlns:p14="http://schemas.microsoft.com/office/powerpoint/2010/main" val="4254458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pPr lvl="0"/>
            <a:endParaRPr lang="pl-PL" noProof="0" smtClean="0"/>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87405E5D-EDC4-4779-9393-57755270E029}" type="slidenum">
              <a:rPr lang="de-DE" altLang="pl-PL"/>
              <a:pPr>
                <a:defRPr/>
              </a:pPr>
              <a:t>‹#›</a:t>
            </a:fld>
            <a:endParaRPr lang="de-DE" altLang="pl-PL"/>
          </a:p>
        </p:txBody>
      </p:sp>
    </p:spTree>
    <p:extLst>
      <p:ext uri="{BB962C8B-B14F-4D97-AF65-F5344CB8AC3E}">
        <p14:creationId xmlns:p14="http://schemas.microsoft.com/office/powerpoint/2010/main" val="13284750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4B940ADD-C739-4B39-B27F-303D116B605F}" type="slidenum">
              <a:rPr lang="de-DE" altLang="pl-PL"/>
              <a:pPr>
                <a:defRPr/>
              </a:pPr>
              <a:t>‹#›</a:t>
            </a:fld>
            <a:endParaRPr lang="de-DE" altLang="pl-PL"/>
          </a:p>
        </p:txBody>
      </p:sp>
    </p:spTree>
    <p:extLst>
      <p:ext uri="{BB962C8B-B14F-4D97-AF65-F5344CB8AC3E}">
        <p14:creationId xmlns:p14="http://schemas.microsoft.com/office/powerpoint/2010/main" val="2700783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5840"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2879"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FAAD85D-E1F9-48B0-BDEF-F1FB8656638E}" type="slidenum">
              <a:rPr lang="de-DE" altLang="pl-PL"/>
              <a:pPr>
                <a:defRPr/>
              </a:pPr>
              <a:t>‹#›</a:t>
            </a:fld>
            <a:endParaRPr lang="de-DE" altLang="pl-PL"/>
          </a:p>
        </p:txBody>
      </p:sp>
    </p:spTree>
    <p:extLst>
      <p:ext uri="{BB962C8B-B14F-4D97-AF65-F5344CB8AC3E}">
        <p14:creationId xmlns:p14="http://schemas.microsoft.com/office/powerpoint/2010/main" val="42165486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68959" cy="1143480"/>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endParaRPr lang="de-DE" altLang="pl-PL"/>
          </a:p>
        </p:txBody>
      </p:sp>
      <p:sp>
        <p:nvSpPr>
          <p:cNvPr id="4" name="Rectangle 4"/>
          <p:cNvSpPr>
            <a:spLocks noGrp="1" noChangeArrowheads="1"/>
          </p:cNvSpPr>
          <p:nvPr>
            <p:ph type="ftr" idx="11"/>
          </p:nvPr>
        </p:nvSpPr>
        <p:spPr>
          <a:ln/>
        </p:spPr>
        <p:txBody>
          <a:bodyPr/>
          <a:lstStyle>
            <a:lvl1pPr>
              <a:defRPr/>
            </a:lvl1pPr>
          </a:lstStyle>
          <a:p>
            <a:pPr>
              <a:defRPr/>
            </a:pPr>
            <a:endParaRPr lang="de-DE" altLang="pl-PL"/>
          </a:p>
        </p:txBody>
      </p:sp>
      <p:sp>
        <p:nvSpPr>
          <p:cNvPr id="5" name="Rectangle 5"/>
          <p:cNvSpPr>
            <a:spLocks noGrp="1" noChangeArrowheads="1"/>
          </p:cNvSpPr>
          <p:nvPr>
            <p:ph type="sldNum" idx="12"/>
          </p:nvPr>
        </p:nvSpPr>
        <p:spPr>
          <a:ln/>
        </p:spPr>
        <p:txBody>
          <a:bodyPr/>
          <a:lstStyle>
            <a:lvl1pPr>
              <a:defRPr/>
            </a:lvl1pPr>
          </a:lstStyle>
          <a:p>
            <a:pPr>
              <a:defRPr/>
            </a:pPr>
            <a:fld id="{C6885366-87D2-4194-A4CE-16BBC29DE7A2}" type="slidenum">
              <a:rPr lang="de-DE" altLang="pl-PL"/>
              <a:pPr>
                <a:defRPr/>
              </a:pPr>
              <a:t>‹#›</a:t>
            </a:fld>
            <a:endParaRPr lang="de-DE" altLang="pl-PL"/>
          </a:p>
        </p:txBody>
      </p:sp>
    </p:spTree>
    <p:extLst>
      <p:ext uri="{BB962C8B-B14F-4D97-AF65-F5344CB8AC3E}">
        <p14:creationId xmlns:p14="http://schemas.microsoft.com/office/powerpoint/2010/main" val="27828938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32D54A1C-E78D-4768-A483-BDE364290602}" type="slidenum">
              <a:rPr lang="de-DE" altLang="pl-PL"/>
              <a:pPr>
                <a:defRPr/>
              </a:pPr>
              <a:t>‹#›</a:t>
            </a:fld>
            <a:endParaRPr lang="de-DE" altLang="pl-PL"/>
          </a:p>
        </p:txBody>
      </p:sp>
    </p:spTree>
    <p:extLst>
      <p:ext uri="{BB962C8B-B14F-4D97-AF65-F5344CB8AC3E}">
        <p14:creationId xmlns:p14="http://schemas.microsoft.com/office/powerpoint/2010/main" val="2150930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B2450189-E259-4C2B-B9B2-1D9A284434DF}" type="slidenum">
              <a:rPr lang="de-DE" altLang="pl-PL"/>
              <a:pPr>
                <a:defRPr/>
              </a:pPr>
              <a:t>‹#›</a:t>
            </a:fld>
            <a:endParaRPr lang="de-DE" altLang="pl-PL"/>
          </a:p>
        </p:txBody>
      </p:sp>
    </p:spTree>
    <p:extLst>
      <p:ext uri="{BB962C8B-B14F-4D97-AF65-F5344CB8AC3E}">
        <p14:creationId xmlns:p14="http://schemas.microsoft.com/office/powerpoint/2010/main" val="23663019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endParaRPr lang="de-DE" altLang="pl-PL"/>
          </a:p>
        </p:txBody>
      </p:sp>
      <p:sp>
        <p:nvSpPr>
          <p:cNvPr id="5" name="Rectangle 4"/>
          <p:cNvSpPr>
            <a:spLocks noGrp="1" noChangeArrowheads="1"/>
          </p:cNvSpPr>
          <p:nvPr>
            <p:ph type="ftr" idx="11"/>
          </p:nvPr>
        </p:nvSpPr>
        <p:spPr>
          <a:ln/>
        </p:spPr>
        <p:txBody>
          <a:bodyPr/>
          <a:lstStyle>
            <a:lvl1pPr>
              <a:defRPr/>
            </a:lvl1pPr>
          </a:lstStyle>
          <a:p>
            <a:pPr>
              <a:defRPr/>
            </a:pPr>
            <a:endParaRPr lang="de-DE" altLang="pl-PL"/>
          </a:p>
        </p:txBody>
      </p:sp>
      <p:sp>
        <p:nvSpPr>
          <p:cNvPr id="6" name="Rectangle 5"/>
          <p:cNvSpPr>
            <a:spLocks noGrp="1" noChangeArrowheads="1"/>
          </p:cNvSpPr>
          <p:nvPr>
            <p:ph type="sldNum" idx="12"/>
          </p:nvPr>
        </p:nvSpPr>
        <p:spPr>
          <a:ln/>
        </p:spPr>
        <p:txBody>
          <a:bodyPr/>
          <a:lstStyle>
            <a:lvl1pPr>
              <a:defRPr/>
            </a:lvl1pPr>
          </a:lstStyle>
          <a:p>
            <a:pPr>
              <a:defRPr/>
            </a:pPr>
            <a:fld id="{618B8A94-54BA-4884-94B8-6D5FCDF11DC8}" type="slidenum">
              <a:rPr lang="de-DE" altLang="pl-PL"/>
              <a:pPr>
                <a:defRPr/>
              </a:pPr>
              <a:t>‹#›</a:t>
            </a:fld>
            <a:endParaRPr lang="de-DE" altLang="pl-PL"/>
          </a:p>
        </p:txBody>
      </p:sp>
    </p:spTree>
    <p:extLst>
      <p:ext uri="{BB962C8B-B14F-4D97-AF65-F5344CB8AC3E}">
        <p14:creationId xmlns:p14="http://schemas.microsoft.com/office/powerpoint/2010/main" val="2733067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1360"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432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endParaRPr lang="de-DE" altLang="pl-PL"/>
          </a:p>
        </p:txBody>
      </p:sp>
      <p:sp>
        <p:nvSpPr>
          <p:cNvPr id="6" name="Rectangle 4"/>
          <p:cNvSpPr>
            <a:spLocks noGrp="1" noChangeArrowheads="1"/>
          </p:cNvSpPr>
          <p:nvPr>
            <p:ph type="ftr" idx="11"/>
          </p:nvPr>
        </p:nvSpPr>
        <p:spPr>
          <a:ln/>
        </p:spPr>
        <p:txBody>
          <a:bodyPr/>
          <a:lstStyle>
            <a:lvl1pPr>
              <a:defRPr/>
            </a:lvl1pPr>
          </a:lstStyle>
          <a:p>
            <a:pPr>
              <a:defRPr/>
            </a:pPr>
            <a:endParaRPr lang="de-DE" altLang="pl-PL"/>
          </a:p>
        </p:txBody>
      </p:sp>
      <p:sp>
        <p:nvSpPr>
          <p:cNvPr id="7" name="Rectangle 5"/>
          <p:cNvSpPr>
            <a:spLocks noGrp="1" noChangeArrowheads="1"/>
          </p:cNvSpPr>
          <p:nvPr>
            <p:ph type="sldNum" idx="12"/>
          </p:nvPr>
        </p:nvSpPr>
        <p:spPr>
          <a:ln/>
        </p:spPr>
        <p:txBody>
          <a:bodyPr/>
          <a:lstStyle>
            <a:lvl1pPr>
              <a:defRPr/>
            </a:lvl1pPr>
          </a:lstStyle>
          <a:p>
            <a:pPr>
              <a:defRPr/>
            </a:pPr>
            <a:fld id="{B65819FB-9875-45E1-AC9F-01451E5F2985}" type="slidenum">
              <a:rPr lang="de-DE" altLang="pl-PL"/>
              <a:pPr>
                <a:defRPr/>
              </a:pPr>
              <a:t>‹#›</a:t>
            </a:fld>
            <a:endParaRPr lang="de-DE" altLang="pl-PL"/>
          </a:p>
        </p:txBody>
      </p:sp>
    </p:spTree>
    <p:extLst>
      <p:ext uri="{BB962C8B-B14F-4D97-AF65-F5344CB8AC3E}">
        <p14:creationId xmlns:p14="http://schemas.microsoft.com/office/powerpoint/2010/main" val="2910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3.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17A3C-7930-4362-A526-23BC8A00DDCE}" type="datetimeFigureOut">
              <a:rPr lang="pl-PL" smtClean="0"/>
              <a:t>2018-12-02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324EC-6365-4116-8D85-59C6C9CF1AA1}" type="slidenum">
              <a:rPr lang="pl-PL" smtClean="0"/>
              <a:t>‹#›</a:t>
            </a:fld>
            <a:endParaRPr lang="pl-PL"/>
          </a:p>
        </p:txBody>
      </p:sp>
    </p:spTree>
    <p:extLst>
      <p:ext uri="{BB962C8B-B14F-4D97-AF65-F5344CB8AC3E}">
        <p14:creationId xmlns:p14="http://schemas.microsoft.com/office/powerpoint/2010/main" val="369122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348556289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357610540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280468508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25537954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3966626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11222116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33240835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63152830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186930935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219390441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defRPr/>
            </a:pPr>
            <a:fld id="{E76A705A-CC49-4CB7-82FB-2DCD9866E1E6}"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3238716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265141743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104801520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142892031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108706048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608641" y="6247376"/>
            <a:ext cx="2839679"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pl-PL" altLang="pl-PL" sz="1633" smtClean="0">
              <a:solidFill>
                <a:srgbClr val="000000"/>
              </a:solidFill>
            </a:endParaRPr>
          </a:p>
        </p:txBody>
      </p:sp>
      <p:sp>
        <p:nvSpPr>
          <p:cNvPr id="3075" name="Text Box 2"/>
          <p:cNvSpPr txBox="1">
            <a:spLocks noChangeArrowheads="1"/>
          </p:cNvSpPr>
          <p:nvPr/>
        </p:nvSpPr>
        <p:spPr bwMode="auto">
          <a:xfrm>
            <a:off x="4168321" y="6247376"/>
            <a:ext cx="386304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7571"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pl-PL" altLang="pl-PL" sz="1633" smtClean="0">
              <a:solidFill>
                <a:srgbClr val="000000"/>
              </a:solidFill>
            </a:endParaRPr>
          </a:p>
        </p:txBody>
      </p:sp>
      <p:sp>
        <p:nvSpPr>
          <p:cNvPr id="2" name="Rectangle 3"/>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Arial" panose="020B0604020202020204" pitchFamily="34" charset="0"/>
              </a:defRPr>
            </a:lvl1pPr>
          </a:lstStyle>
          <a:p>
            <a:pPr defTabSz="407571" fontAlgn="base">
              <a:spcBef>
                <a:spcPct val="0"/>
              </a:spcBef>
              <a:spcAft>
                <a:spcPct val="0"/>
              </a:spcAft>
              <a:defRPr/>
            </a:pPr>
            <a:fld id="{11DBB71E-D77C-4219-8758-2604407953AA}" type="slidenum">
              <a:rPr lang="de-DE" altLang="pl-PL" smtClean="0"/>
              <a:pPr defTabSz="407571" fontAlgn="base">
                <a:spcBef>
                  <a:spcPct val="0"/>
                </a:spcBef>
                <a:spcAft>
                  <a:spcPct val="0"/>
                </a:spcAft>
                <a:defRPr/>
              </a:pPr>
              <a:t>‹#›</a:t>
            </a:fld>
            <a:endParaRPr lang="de-DE" altLang="pl-PL"/>
          </a:p>
        </p:txBody>
      </p:sp>
      <p:sp>
        <p:nvSpPr>
          <p:cNvPr id="3077" name="Rectangle 4"/>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pl-PL" smtClean="0"/>
              <a:t>Kliknij, aby edytować format tekstu tytułu</a:t>
            </a:r>
          </a:p>
        </p:txBody>
      </p:sp>
      <p:sp>
        <p:nvSpPr>
          <p:cNvPr id="3078" name="Rectangle 5"/>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Tree>
    <p:extLst>
      <p:ext uri="{BB962C8B-B14F-4D97-AF65-F5344CB8AC3E}">
        <p14:creationId xmlns:p14="http://schemas.microsoft.com/office/powerpoint/2010/main" val="122890704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txStyles>
    <p:titleStyle>
      <a:lvl1pPr algn="ctr" defTabSz="407571" rtl="0" eaLnBrk="0" fontAlgn="base" hangingPunct="0">
        <a:lnSpc>
          <a:spcPct val="93000"/>
        </a:lnSpc>
        <a:spcBef>
          <a:spcPct val="0"/>
        </a:spcBef>
        <a:spcAft>
          <a:spcPct val="0"/>
        </a:spcAft>
        <a:buClr>
          <a:srgbClr val="000000"/>
        </a:buClr>
        <a:buSzPct val="100000"/>
        <a:buFont typeface="Times New Roman" panose="02020603050405020304" pitchFamily="18" charset="0"/>
        <a:defRPr sz="3992" kern="1200">
          <a:solidFill>
            <a:srgbClr val="000000"/>
          </a:solidFill>
          <a:latin typeface="+mj-lt"/>
          <a:ea typeface="+mj-ea"/>
          <a:cs typeface="+mj-cs"/>
        </a:defRPr>
      </a:lvl1pPr>
      <a:lvl2pPr algn="ctr" defTabSz="407571" rtl="0" eaLnBrk="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2pPr>
      <a:lvl3pPr algn="ctr" defTabSz="407571" rtl="0" eaLnBrk="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3pPr>
      <a:lvl4pPr algn="ctr" defTabSz="407571" rtl="0" eaLnBrk="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4pPr>
      <a:lvl5pPr algn="ctr" defTabSz="407571" rtl="0" eaLnBrk="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5pPr>
      <a:lvl6pPr marL="2281245"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6pPr>
      <a:lvl7pPr marL="2696017"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7pPr>
      <a:lvl8pPr marL="3110789"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8pPr>
      <a:lvl9pPr marL="352556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9pPr>
    </p:titleStyle>
    <p:bodyStyle>
      <a:lvl1pPr marL="311079" indent="-311079" algn="l" defTabSz="407571" rtl="0" eaLnBrk="0" fontAlgn="base" hangingPunct="0">
        <a:lnSpc>
          <a:spcPct val="93000"/>
        </a:lnSpc>
        <a:spcBef>
          <a:spcPct val="0"/>
        </a:spcBef>
        <a:spcAft>
          <a:spcPts val="1293"/>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674004" indent="-259232" algn="l" defTabSz="407571" rtl="0" eaLnBrk="0" fontAlgn="base" hangingPunct="0">
        <a:lnSpc>
          <a:spcPct val="93000"/>
        </a:lnSpc>
        <a:spcBef>
          <a:spcPct val="0"/>
        </a:spcBef>
        <a:spcAft>
          <a:spcPts val="1032"/>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036930" indent="-207386" algn="l" defTabSz="407571" rtl="0" eaLnBrk="0" fontAlgn="base" hangingPunct="0">
        <a:lnSpc>
          <a:spcPct val="93000"/>
        </a:lnSpc>
        <a:spcBef>
          <a:spcPct val="0"/>
        </a:spcBef>
        <a:spcAft>
          <a:spcPts val="771"/>
        </a:spcAft>
        <a:buClr>
          <a:srgbClr val="000000"/>
        </a:buClr>
        <a:buSzPct val="100000"/>
        <a:buFont typeface="Times New Roman" panose="02020603050405020304" pitchFamily="18" charset="0"/>
        <a:defRPr sz="2177" kern="1200">
          <a:solidFill>
            <a:srgbClr val="000000"/>
          </a:solidFill>
          <a:latin typeface="+mn-lt"/>
          <a:ea typeface="+mn-ea"/>
          <a:cs typeface="+mn-cs"/>
        </a:defRPr>
      </a:lvl3pPr>
      <a:lvl4pPr marL="1451701" indent="-207386" algn="l" defTabSz="407571" rtl="0" eaLnBrk="0" fontAlgn="base" hangingPunct="0">
        <a:lnSpc>
          <a:spcPct val="93000"/>
        </a:lnSpc>
        <a:spcBef>
          <a:spcPct val="0"/>
        </a:spcBef>
        <a:spcAft>
          <a:spcPts val="522"/>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1866473" indent="-207386" algn="l" defTabSz="407571" rtl="0" eaLnBrk="0" fontAlgn="base" hangingPunct="0">
        <a:lnSpc>
          <a:spcPct val="93000"/>
        </a:lnSpc>
        <a:spcBef>
          <a:spcPct val="0"/>
        </a:spcBef>
        <a:spcAft>
          <a:spcPts val="261"/>
        </a:spcAft>
        <a:buClr>
          <a:srgbClr val="000000"/>
        </a:buClr>
        <a:buSzPct val="100000"/>
        <a:buFont typeface="Times New Roman" panose="02020603050405020304" pitchFamily="18" charset="0"/>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74CB7E7F-6610-4BCD-9D9F-E95F8A84EC64}"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11034453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74CB7E7F-6610-4BCD-9D9F-E95F8A84EC64}"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19854668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74CB7E7F-6610-4BCD-9D9F-E95F8A84EC64}"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213564799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5586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609600" y="1600200"/>
            <a:ext cx="1095586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9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8" name="Rectangle 4"/>
          <p:cNvSpPr>
            <a:spLocks noGrp="1" noChangeArrowheads="1"/>
          </p:cNvSpPr>
          <p:nvPr>
            <p:ph type="ftr"/>
          </p:nvPr>
        </p:nvSpPr>
        <p:spPr bwMode="auto">
          <a:xfrm>
            <a:off x="4165600" y="6245225"/>
            <a:ext cx="3843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endParaRPr lang="pl-PL" altLang="pl-PL"/>
          </a:p>
        </p:txBody>
      </p:sp>
      <p:sp>
        <p:nvSpPr>
          <p:cNvPr id="1029" name="Rectangle 5"/>
          <p:cNvSpPr>
            <a:spLocks noGrp="1" noChangeArrowheads="1"/>
          </p:cNvSpPr>
          <p:nvPr>
            <p:ph type="sldNum"/>
          </p:nvPr>
        </p:nvSpPr>
        <p:spPr bwMode="auto">
          <a:xfrm>
            <a:off x="8737600" y="6245225"/>
            <a:ext cx="282786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defRPr/>
            </a:pPr>
            <a:fld id="{74CB7E7F-6610-4BCD-9D9F-E95F8A84EC64}" type="slidenum">
              <a:rPr lang="pl-PL" altLang="pl-PL" smtClean="0"/>
              <a:pPr defTabSz="449263" fontAlgn="base">
                <a:spcBef>
                  <a:spcPct val="0"/>
                </a:spcBef>
                <a:spcAft>
                  <a:spcPct val="0"/>
                </a:spcAft>
                <a:defRPr/>
              </a:pPr>
              <a:t>‹#›</a:t>
            </a:fld>
            <a:endParaRPr lang="pl-PL" altLang="pl-PL"/>
          </a:p>
        </p:txBody>
      </p:sp>
    </p:spTree>
    <p:extLst>
      <p:ext uri="{BB962C8B-B14F-4D97-AF65-F5344CB8AC3E}">
        <p14:creationId xmlns:p14="http://schemas.microsoft.com/office/powerpoint/2010/main" val="20776523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38456349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323410149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8641" y="273629"/>
            <a:ext cx="10968959"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608641" y="1604329"/>
            <a:ext cx="10968959"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6086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2" name="Rectangle 4"/>
          <p:cNvSpPr>
            <a:spLocks noGrp="1" noChangeArrowheads="1"/>
          </p:cNvSpPr>
          <p:nvPr>
            <p:ph type="ftr"/>
          </p:nvPr>
        </p:nvSpPr>
        <p:spPr bwMode="auto">
          <a:xfrm>
            <a:off x="4168321" y="6247376"/>
            <a:ext cx="3861119"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endParaRPr lang="de-DE" altLang="pl-PL"/>
          </a:p>
        </p:txBody>
      </p:sp>
      <p:sp>
        <p:nvSpPr>
          <p:cNvPr id="2053" name="Rectangle 5"/>
          <p:cNvSpPr>
            <a:spLocks noGrp="1" noChangeArrowheads="1"/>
          </p:cNvSpPr>
          <p:nvPr>
            <p:ph type="sldNum"/>
          </p:nvPr>
        </p:nvSpPr>
        <p:spPr bwMode="auto">
          <a:xfrm>
            <a:off x="8739841" y="6247376"/>
            <a:ext cx="283776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mtClean="0">
                <a:solidFill>
                  <a:srgbClr val="000000"/>
                </a:solidFill>
                <a:cs typeface="+mn-cs"/>
              </a:defRPr>
            </a:lvl1pPr>
          </a:lstStyle>
          <a:p>
            <a:pPr defTabSz="407571" fontAlgn="base">
              <a:spcBef>
                <a:spcPct val="0"/>
              </a:spcBef>
              <a:spcAft>
                <a:spcPct val="0"/>
              </a:spcAft>
              <a:defRPr/>
            </a:pPr>
            <a:fld id="{D885D3DC-CC3C-4931-8748-D4536B5E7AF4}" type="slidenum">
              <a:rPr lang="de-DE" altLang="pl-PL" smtClean="0"/>
              <a:pPr defTabSz="407571" fontAlgn="base">
                <a:spcBef>
                  <a:spcPct val="0"/>
                </a:spcBef>
                <a:spcAft>
                  <a:spcPct val="0"/>
                </a:spcAft>
                <a:defRPr/>
              </a:pPr>
              <a:t>‹#›</a:t>
            </a:fld>
            <a:endParaRPr lang="de-DE" altLang="pl-PL"/>
          </a:p>
        </p:txBody>
      </p:sp>
    </p:spTree>
    <p:extLst>
      <p:ext uri="{BB962C8B-B14F-4D97-AF65-F5344CB8AC3E}">
        <p14:creationId xmlns:p14="http://schemas.microsoft.com/office/powerpoint/2010/main" val="131058963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407571" rtl="0" eaLnBrk="0" fontAlgn="base" hangingPunct="0">
        <a:spcBef>
          <a:spcPct val="0"/>
        </a:spcBef>
        <a:spcAft>
          <a:spcPct val="0"/>
        </a:spcAft>
        <a:buClr>
          <a:srgbClr val="000000"/>
        </a:buClr>
        <a:buSzPct val="100000"/>
        <a:buFont typeface="Times New Roman" panose="02020603050405020304" pitchFamily="18" charset="0"/>
        <a:defRPr sz="4445" kern="1200">
          <a:solidFill>
            <a:srgbClr val="000000"/>
          </a:solidFill>
          <a:latin typeface="+mj-lt"/>
          <a:ea typeface="+mj-ea"/>
          <a:cs typeface="+mj-cs"/>
        </a:defRPr>
      </a:lvl1pPr>
      <a:lvl2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2pPr>
      <a:lvl3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3pPr>
      <a:lvl4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4pPr>
      <a:lvl5pPr algn="ctr" defTabSz="407571" rtl="0" eaLnBrk="0" fontAlgn="base" hangingPunct="0">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5pPr>
      <a:lvl6pPr marL="2281245"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6pPr>
      <a:lvl7pPr marL="2696017"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7pPr>
      <a:lvl8pPr marL="3110789"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8pPr>
      <a:lvl9pPr marL="3525561" indent="-207386" algn="ctr" defTabSz="407571" rtl="0" fontAlgn="base">
        <a:spcBef>
          <a:spcPct val="0"/>
        </a:spcBef>
        <a:spcAft>
          <a:spcPct val="0"/>
        </a:spcAft>
        <a:buClr>
          <a:srgbClr val="000000"/>
        </a:buClr>
        <a:buSzPct val="100000"/>
        <a:buFont typeface="Times New Roman" panose="02020603050405020304" pitchFamily="18" charset="0"/>
        <a:defRPr sz="4445">
          <a:solidFill>
            <a:srgbClr val="000000"/>
          </a:solidFill>
          <a:latin typeface="Arial" panose="020B0604020202020204" pitchFamily="34" charset="0"/>
          <a:cs typeface="Arial" panose="020B0604020202020204" pitchFamily="34" charset="0"/>
        </a:defRPr>
      </a:lvl9pPr>
    </p:titleStyle>
    <p:bodyStyle>
      <a:lvl1pPr marL="311079" indent="-311079" algn="l" defTabSz="407571" rtl="0" eaLnBrk="0" fontAlgn="base" hangingPunct="0">
        <a:spcBef>
          <a:spcPts val="806"/>
        </a:spcBef>
        <a:spcAft>
          <a:spcPct val="0"/>
        </a:spcAft>
        <a:buClr>
          <a:srgbClr val="000000"/>
        </a:buClr>
        <a:buSzPct val="100000"/>
        <a:buFont typeface="Times New Roman" panose="02020603050405020304" pitchFamily="18" charset="0"/>
        <a:defRPr sz="3175" kern="1200">
          <a:solidFill>
            <a:srgbClr val="000000"/>
          </a:solidFill>
          <a:latin typeface="+mn-lt"/>
          <a:ea typeface="+mn-ea"/>
          <a:cs typeface="+mn-cs"/>
        </a:defRPr>
      </a:lvl1pPr>
      <a:lvl2pPr marL="674004" indent="-259232" algn="l" defTabSz="407571" rtl="0" eaLnBrk="0" fontAlgn="base" hangingPunct="0">
        <a:spcBef>
          <a:spcPts val="703"/>
        </a:spcBef>
        <a:spcAft>
          <a:spcPct val="0"/>
        </a:spcAft>
        <a:buClr>
          <a:srgbClr val="000000"/>
        </a:buClr>
        <a:buSzPct val="100000"/>
        <a:buFont typeface="Times New Roman" panose="02020603050405020304" pitchFamily="18" charset="0"/>
        <a:defRPr sz="2812" kern="1200">
          <a:solidFill>
            <a:srgbClr val="000000"/>
          </a:solidFill>
          <a:latin typeface="+mn-lt"/>
          <a:ea typeface="+mn-ea"/>
          <a:cs typeface="+mn-cs"/>
        </a:defRPr>
      </a:lvl2pPr>
      <a:lvl3pPr marL="1036930" indent="-207386" algn="l" defTabSz="407571" rtl="0" eaLnBrk="0" fontAlgn="base" hangingPunct="0">
        <a:spcBef>
          <a:spcPts val="601"/>
        </a:spcBef>
        <a:spcAft>
          <a:spcPct val="0"/>
        </a:spcAft>
        <a:buClr>
          <a:srgbClr val="000000"/>
        </a:buClr>
        <a:buSzPct val="100000"/>
        <a:buFont typeface="Times New Roman" panose="02020603050405020304" pitchFamily="18" charset="0"/>
        <a:defRPr sz="2449" kern="1200">
          <a:solidFill>
            <a:srgbClr val="000000"/>
          </a:solidFill>
          <a:latin typeface="+mn-lt"/>
          <a:ea typeface="+mn-ea"/>
          <a:cs typeface="+mn-cs"/>
        </a:defRPr>
      </a:lvl3pPr>
      <a:lvl4pPr marL="1451701"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4pPr>
      <a:lvl5pPr marL="1866473" indent="-207386" algn="l" defTabSz="407571" rtl="0" eaLnBrk="0" fontAlgn="base" hangingPunct="0">
        <a:spcBef>
          <a:spcPts val="499"/>
        </a:spcBef>
        <a:spcAft>
          <a:spcPct val="0"/>
        </a:spcAft>
        <a:buClr>
          <a:srgbClr val="000000"/>
        </a:buClr>
        <a:buSzPct val="100000"/>
        <a:buFont typeface="Times New Roman" panose="02020603050405020304" pitchFamily="18" charset="0"/>
        <a:defRPr sz="1996"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0.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53.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8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8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87.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87.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8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3276601"/>
            <a:ext cx="7772400" cy="1470025"/>
          </a:xfrm>
        </p:spPr>
        <p:txBody>
          <a:bodyPr anchor="ctr"/>
          <a:lstStyle/>
          <a:p>
            <a:r>
              <a:rPr lang="pl-PL" altLang="pl-PL" sz="4400" b="1" dirty="0" smtClean="0"/>
              <a:t>Obieg i archiwizacja dokumentów</a:t>
            </a:r>
            <a:endParaRPr lang="pl-PL" altLang="pl-PL" sz="4400" b="1" dirty="0"/>
          </a:p>
        </p:txBody>
      </p:sp>
      <p:sp>
        <p:nvSpPr>
          <p:cNvPr id="4099" name="Rectangle 3"/>
          <p:cNvSpPr>
            <a:spLocks noGrp="1" noChangeArrowheads="1"/>
          </p:cNvSpPr>
          <p:nvPr>
            <p:ph type="subTitle" idx="1"/>
          </p:nvPr>
        </p:nvSpPr>
        <p:spPr>
          <a:xfrm>
            <a:off x="2895600" y="4746626"/>
            <a:ext cx="6400800" cy="1295400"/>
          </a:xfrm>
        </p:spPr>
        <p:txBody>
          <a:bodyPr>
            <a:noAutofit/>
          </a:bodyPr>
          <a:lstStyle/>
          <a:p>
            <a:pPr>
              <a:lnSpc>
                <a:spcPct val="80000"/>
              </a:lnSpc>
            </a:pPr>
            <a:r>
              <a:rPr lang="pl-PL" altLang="pl-PL" b="1" dirty="0"/>
              <a:t>dr Krzysztof </a:t>
            </a:r>
            <a:r>
              <a:rPr lang="pl-PL" altLang="pl-PL" b="1" dirty="0" smtClean="0"/>
              <a:t>Koźmiński</a:t>
            </a:r>
          </a:p>
          <a:p>
            <a:pPr>
              <a:lnSpc>
                <a:spcPct val="80000"/>
              </a:lnSpc>
            </a:pPr>
            <a:endParaRPr lang="pl-PL" altLang="pl-PL" b="1" dirty="0" smtClean="0"/>
          </a:p>
          <a:p>
            <a:pPr>
              <a:lnSpc>
                <a:spcPct val="80000"/>
              </a:lnSpc>
            </a:pPr>
            <a:r>
              <a:rPr lang="pl-PL" altLang="pl-PL" dirty="0" smtClean="0"/>
              <a:t>Wydział </a:t>
            </a:r>
            <a:r>
              <a:rPr lang="pl-PL" altLang="pl-PL" dirty="0"/>
              <a:t>Prawa </a:t>
            </a:r>
            <a:r>
              <a:rPr lang="pl-PL" altLang="pl-PL" dirty="0" smtClean="0"/>
              <a:t>i Administracji</a:t>
            </a:r>
            <a:endParaRPr lang="pl-PL" altLang="pl-PL" dirty="0"/>
          </a:p>
          <a:p>
            <a:pPr>
              <a:lnSpc>
                <a:spcPct val="80000"/>
              </a:lnSpc>
            </a:pPr>
            <a:r>
              <a:rPr lang="pl-PL" altLang="pl-PL" dirty="0"/>
              <a:t>Uniwersytetu Warszawskiego </a:t>
            </a:r>
          </a:p>
        </p:txBody>
      </p:sp>
      <p:pic>
        <p:nvPicPr>
          <p:cNvPr id="4101" name="Picture 5" descr="parag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533400"/>
            <a:ext cx="23336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3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6400" y="462280"/>
            <a:ext cx="11277600" cy="5410200"/>
          </a:xfrm>
        </p:spPr>
        <p:txBody>
          <a:bodyPr/>
          <a:lstStyle/>
          <a:p>
            <a:r>
              <a:rPr lang="pl-PL" b="1" dirty="0"/>
              <a:t>Art.  68. </a:t>
            </a:r>
            <a:endParaRPr lang="pl-PL" b="1" dirty="0" smtClean="0"/>
          </a:p>
          <a:p>
            <a:r>
              <a:rPr lang="pl-PL" dirty="0" smtClean="0"/>
              <a:t>§  </a:t>
            </a:r>
            <a:r>
              <a:rPr lang="pl-PL" dirty="0"/>
              <a:t>1.  Protokół sporządza się tak, aby z niego wynikało, kto, kiedy, gdzie i jakich czynności dokonał, kto i w jakim charakterze był przy tym obecny, co i w jaki sposób w wyniku tych czynności ustalono i jakie uwagi zgłosiły obecne osoby.</a:t>
            </a:r>
          </a:p>
          <a:p>
            <a:r>
              <a:rPr lang="pl-PL" dirty="0"/>
              <a:t>§  2.  Protokół odczytuje się wszystkim osobom obecnym, biorącym udział w czynności urzędowej, które powinny następnie protokół podpisać. Odmowę lub brak podpisu którejkolwiek osoby należy omówić w protokole</a:t>
            </a:r>
            <a:r>
              <a:rPr lang="pl-PL" dirty="0" smtClean="0"/>
              <a:t>.</a:t>
            </a:r>
          </a:p>
          <a:p>
            <a:r>
              <a:rPr lang="pl-PL" b="1" dirty="0" smtClean="0">
                <a:solidFill>
                  <a:srgbClr val="FF0000"/>
                </a:solidFill>
              </a:rPr>
              <a:t>- POWINNI PODPISAĆ WSZYSCY BIORĄCY UDZIAŁ W CZYNNOŚCI!</a:t>
            </a:r>
            <a:endParaRPr lang="pl-PL" b="1" dirty="0">
              <a:solidFill>
                <a:srgbClr val="FF0000"/>
              </a:solidFill>
            </a:endParaRPr>
          </a:p>
        </p:txBody>
      </p:sp>
    </p:spTree>
    <p:extLst>
      <p:ext uri="{BB962C8B-B14F-4D97-AF65-F5344CB8AC3E}">
        <p14:creationId xmlns:p14="http://schemas.microsoft.com/office/powerpoint/2010/main" val="185180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6400" y="462280"/>
            <a:ext cx="11277600" cy="5410200"/>
          </a:xfrm>
        </p:spPr>
        <p:txBody>
          <a:bodyPr/>
          <a:lstStyle/>
          <a:p>
            <a:r>
              <a:rPr lang="pl-PL" b="1" dirty="0"/>
              <a:t>Art.  69. </a:t>
            </a:r>
            <a:endParaRPr lang="pl-PL" b="1" dirty="0" smtClean="0"/>
          </a:p>
          <a:p>
            <a:r>
              <a:rPr lang="pl-PL" dirty="0" smtClean="0"/>
              <a:t>§  </a:t>
            </a:r>
            <a:r>
              <a:rPr lang="pl-PL" dirty="0"/>
              <a:t>1.  Protokół przesłuchania powinien być odczytany i przedstawiony do podpisu osobie zeznającej niezwłocznie po złożeniu zeznania.</a:t>
            </a:r>
          </a:p>
          <a:p>
            <a:r>
              <a:rPr lang="pl-PL" dirty="0"/>
              <a:t>§  2.  W protokołach przesłuchania osoby, która złożyła zeznanie w języku obcym, należy podać w przekładzie na język polski treść złożonego zeznania oraz wskazać osobę i adres tłumacza, który dokonał przekładu; tłumacz ten powinien podpisać protokół </a:t>
            </a:r>
            <a:endParaRPr lang="pl-PL" dirty="0" smtClean="0"/>
          </a:p>
          <a:p>
            <a:r>
              <a:rPr lang="pl-PL" b="1" dirty="0" smtClean="0">
                <a:solidFill>
                  <a:srgbClr val="FF0000"/>
                </a:solidFill>
              </a:rPr>
              <a:t>- </a:t>
            </a:r>
            <a:r>
              <a:rPr lang="pl-PL" b="1" dirty="0" smtClean="0">
                <a:solidFill>
                  <a:schemeClr val="accent2"/>
                </a:solidFill>
              </a:rPr>
              <a:t>W PROTOKOLE TAKIM POWINNA BYĆ TREŚĆ ZEZNANIA W JĘZYKU OBCYM ORAZ PRZEKŁADU!</a:t>
            </a:r>
            <a:endParaRPr lang="pl-PL" b="1" dirty="0">
              <a:solidFill>
                <a:schemeClr val="accent2"/>
              </a:solidFill>
            </a:endParaRPr>
          </a:p>
        </p:txBody>
      </p:sp>
    </p:spTree>
    <p:extLst>
      <p:ext uri="{BB962C8B-B14F-4D97-AF65-F5344CB8AC3E}">
        <p14:creationId xmlns:p14="http://schemas.microsoft.com/office/powerpoint/2010/main" val="309507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4160" y="223520"/>
            <a:ext cx="11663680" cy="6421120"/>
          </a:xfrm>
        </p:spPr>
        <p:txBody>
          <a:bodyPr/>
          <a:lstStyle/>
          <a:p>
            <a:pPr algn="just"/>
            <a:r>
              <a:rPr lang="pl-PL" dirty="0"/>
              <a:t>„Wątpliwa jest wartość dowodowa protokołów </a:t>
            </a:r>
            <a:r>
              <a:rPr lang="pl-PL" dirty="0" smtClean="0"/>
              <a:t>z </a:t>
            </a:r>
          </a:p>
          <a:p>
            <a:pPr algn="just"/>
            <a:r>
              <a:rPr lang="pl-PL" dirty="0" smtClean="0"/>
              <a:t>przesłuchania </a:t>
            </a:r>
            <a:r>
              <a:rPr lang="pl-PL" dirty="0"/>
              <a:t>świadków – obywateli Ukrainy, jeżeli </a:t>
            </a:r>
            <a:r>
              <a:rPr lang="pl-PL" dirty="0" smtClean="0"/>
              <a:t>osoby </a:t>
            </a:r>
          </a:p>
          <a:p>
            <a:pPr algn="just"/>
            <a:r>
              <a:rPr lang="pl-PL" dirty="0" smtClean="0"/>
              <a:t>te</a:t>
            </a:r>
            <a:r>
              <a:rPr lang="pl-PL" dirty="0"/>
              <a:t>, nie znając języka polskiego, podpisują dokument w tym </a:t>
            </a:r>
            <a:endParaRPr lang="pl-PL" dirty="0" smtClean="0"/>
          </a:p>
          <a:p>
            <a:pPr algn="just"/>
            <a:r>
              <a:rPr lang="pl-PL" dirty="0" smtClean="0"/>
              <a:t>języku </a:t>
            </a:r>
            <a:r>
              <a:rPr lang="pl-PL" dirty="0"/>
              <a:t>sporządzony</a:t>
            </a:r>
            <a:r>
              <a:rPr lang="pl-PL" dirty="0" smtClean="0"/>
              <a:t>”.</a:t>
            </a:r>
            <a:endParaRPr lang="pl-PL" dirty="0"/>
          </a:p>
          <a:p>
            <a:r>
              <a:rPr lang="pl-PL" sz="2000" b="1" dirty="0"/>
              <a:t>wyrok WSA w Warszawie z 12.07.2006 r., VI </a:t>
            </a:r>
            <a:r>
              <a:rPr lang="pl-PL" sz="2000" b="1" dirty="0" smtClean="0"/>
              <a:t>SA/</a:t>
            </a:r>
            <a:r>
              <a:rPr lang="pl-PL" sz="2000" b="1" dirty="0" err="1" smtClean="0"/>
              <a:t>Wa</a:t>
            </a:r>
            <a:r>
              <a:rPr lang="pl-PL" sz="2000" b="1" dirty="0" smtClean="0"/>
              <a:t> 1360/05</a:t>
            </a:r>
          </a:p>
          <a:p>
            <a:endParaRPr lang="pl-PL" sz="2000" b="1" dirty="0"/>
          </a:p>
          <a:p>
            <a:r>
              <a:rPr lang="pl-PL" dirty="0" smtClean="0"/>
              <a:t>„</a:t>
            </a:r>
            <a:r>
              <a:rPr lang="pl-PL" dirty="0"/>
              <a:t>Postępowanie administracyjne, w którym bierze </a:t>
            </a:r>
            <a:r>
              <a:rPr lang="pl-PL" dirty="0" smtClean="0"/>
              <a:t>udział</a:t>
            </a:r>
          </a:p>
          <a:p>
            <a:r>
              <a:rPr lang="pl-PL" dirty="0" smtClean="0"/>
              <a:t>cudzoziemiec</a:t>
            </a:r>
            <a:r>
              <a:rPr lang="pl-PL" dirty="0"/>
              <a:t>, winno się toczyć w języku, którym włada w </a:t>
            </a:r>
            <a:endParaRPr lang="pl-PL" dirty="0" smtClean="0"/>
          </a:p>
          <a:p>
            <a:r>
              <a:rPr lang="pl-PL" dirty="0" smtClean="0"/>
              <a:t>sposób </a:t>
            </a:r>
            <a:r>
              <a:rPr lang="pl-PL" dirty="0"/>
              <a:t>dostateczny dla przedstawienia faktów i okoliczności, </a:t>
            </a:r>
            <a:endParaRPr lang="pl-PL" dirty="0" smtClean="0"/>
          </a:p>
          <a:p>
            <a:r>
              <a:rPr lang="pl-PL" dirty="0" smtClean="0"/>
              <a:t>które mogą </a:t>
            </a:r>
            <a:r>
              <a:rPr lang="pl-PL" dirty="0"/>
              <a:t>stanowić o jego sytuacji </a:t>
            </a:r>
            <a:r>
              <a:rPr lang="pl-PL" dirty="0" smtClean="0"/>
              <a:t>prawnej.”</a:t>
            </a:r>
          </a:p>
          <a:p>
            <a:r>
              <a:rPr lang="pl-PL" sz="2000" b="1" dirty="0" smtClean="0"/>
              <a:t>wyrok </a:t>
            </a:r>
            <a:r>
              <a:rPr lang="pl-PL" sz="2000" b="1" dirty="0"/>
              <a:t>NSA w Warszawie z 17.08.1999 r., V SA 89/99</a:t>
            </a:r>
          </a:p>
        </p:txBody>
      </p:sp>
    </p:spTree>
    <p:extLst>
      <p:ext uri="{BB962C8B-B14F-4D97-AF65-F5344CB8AC3E}">
        <p14:creationId xmlns:p14="http://schemas.microsoft.com/office/powerpoint/2010/main" val="294423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5440" y="182880"/>
            <a:ext cx="11501120" cy="6075680"/>
          </a:xfrm>
        </p:spPr>
        <p:txBody>
          <a:bodyPr/>
          <a:lstStyle/>
          <a:p>
            <a:pPr algn="ctr"/>
            <a:r>
              <a:rPr lang="pl-PL" b="1" dirty="0" smtClean="0"/>
              <a:t>JĘZYK MNIEJSZOŚCI vs. JĘZYK URZĘDOWY</a:t>
            </a:r>
            <a:endParaRPr lang="pl-PL" sz="2400" b="1" dirty="0" smtClean="0"/>
          </a:p>
          <a:p>
            <a:r>
              <a:rPr lang="pl-PL" sz="2400" b="1" dirty="0" smtClean="0"/>
              <a:t>Ustawa z </a:t>
            </a:r>
            <a:r>
              <a:rPr lang="pl-PL" sz="2400" b="1" dirty="0"/>
              <a:t>dnia 7 października 1999 </a:t>
            </a:r>
            <a:r>
              <a:rPr lang="pl-PL" sz="2400" b="1" dirty="0" smtClean="0"/>
              <a:t>r. o </a:t>
            </a:r>
            <a:r>
              <a:rPr lang="pl-PL" sz="2400" b="1" dirty="0"/>
              <a:t>języku </a:t>
            </a:r>
            <a:r>
              <a:rPr lang="pl-PL" sz="2400" b="1" dirty="0" smtClean="0"/>
              <a:t>polskim</a:t>
            </a:r>
          </a:p>
          <a:p>
            <a:r>
              <a:rPr lang="pl-PL" sz="2400" b="1" dirty="0"/>
              <a:t>Art.  4</a:t>
            </a:r>
            <a:r>
              <a:rPr lang="pl-PL" sz="2400" b="1" dirty="0" smtClean="0"/>
              <a:t>.</a:t>
            </a:r>
            <a:endParaRPr lang="pl-PL" sz="2400" b="1" dirty="0"/>
          </a:p>
          <a:p>
            <a:r>
              <a:rPr lang="pl-PL" sz="2400" dirty="0"/>
              <a:t>Język polski jest językiem urzędowym:</a:t>
            </a:r>
          </a:p>
          <a:p>
            <a:r>
              <a:rPr lang="pl-PL" sz="2400" dirty="0"/>
              <a:t>1) konstytucyjnych organów państwa;</a:t>
            </a:r>
          </a:p>
          <a:p>
            <a:r>
              <a:rPr lang="pl-PL" sz="2400" dirty="0"/>
              <a:t>2) organów jednostek samorządu terytorialnego i podległych im instytucji w zakresie, w jakim wykonują zadania publiczne;</a:t>
            </a:r>
          </a:p>
          <a:p>
            <a:r>
              <a:rPr lang="pl-PL" sz="2400" dirty="0"/>
              <a:t>3) terenowych organów administracji publicznej;</a:t>
            </a:r>
          </a:p>
          <a:p>
            <a:r>
              <a:rPr lang="pl-PL" sz="2400" dirty="0"/>
              <a:t>4) instytucji powołanych do realizacji określonych zadań publicznych;</a:t>
            </a:r>
          </a:p>
          <a:p>
            <a:r>
              <a:rPr lang="pl-PL" sz="2400" dirty="0"/>
              <a:t>5) organów, instytucji i urzędów podległych organom wymienionym w pkt 1 i pkt 3, powołanych w celu realizacji zadań tych organów, a także organów państwowych osób prawnych w zakresie, w jakim wykonują zadania publiczne;</a:t>
            </a:r>
          </a:p>
          <a:p>
            <a:r>
              <a:rPr lang="pl-PL" sz="2400" dirty="0"/>
              <a:t>6) organów samorządu innego niż samorząd terytorialny oraz organów organizacji społecznych, zawodowych, spółdzielczych i innych podmiotów wykonujących zadania publiczne.</a:t>
            </a:r>
          </a:p>
          <a:p>
            <a:endParaRPr lang="pl-PL" sz="2400" b="1" dirty="0"/>
          </a:p>
          <a:p>
            <a:endParaRPr lang="pl-PL" b="1" dirty="0" smtClean="0"/>
          </a:p>
          <a:p>
            <a:endParaRPr lang="pl-PL" b="1" dirty="0"/>
          </a:p>
        </p:txBody>
      </p:sp>
    </p:spTree>
    <p:extLst>
      <p:ext uri="{BB962C8B-B14F-4D97-AF65-F5344CB8AC3E}">
        <p14:creationId xmlns:p14="http://schemas.microsoft.com/office/powerpoint/2010/main" val="394861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2880" y="223520"/>
            <a:ext cx="12009120" cy="6634480"/>
          </a:xfrm>
        </p:spPr>
        <p:txBody>
          <a:bodyPr/>
          <a:lstStyle/>
          <a:p>
            <a:r>
              <a:rPr lang="pl-PL" sz="1800" b="1" dirty="0" smtClean="0"/>
              <a:t>Ustawa z </a:t>
            </a:r>
            <a:r>
              <a:rPr lang="pl-PL" sz="1800" b="1" dirty="0"/>
              <a:t>dnia 6 stycznia 2005 </a:t>
            </a:r>
            <a:r>
              <a:rPr lang="pl-PL" sz="1800" b="1" dirty="0" smtClean="0"/>
              <a:t>r. o </a:t>
            </a:r>
            <a:r>
              <a:rPr lang="pl-PL" sz="1800" b="1" dirty="0"/>
              <a:t>mniejszościach narodowych i etnicznych oraz o języku </a:t>
            </a:r>
            <a:r>
              <a:rPr lang="pl-PL" sz="1800" b="1" dirty="0" smtClean="0"/>
              <a:t>regionalnym</a:t>
            </a:r>
          </a:p>
          <a:p>
            <a:r>
              <a:rPr lang="pl-PL" sz="1900" b="1" dirty="0" smtClean="0"/>
              <a:t>Art. 9.</a:t>
            </a:r>
          </a:p>
          <a:p>
            <a:r>
              <a:rPr lang="pl-PL" sz="1900" dirty="0" smtClean="0"/>
              <a:t>1</a:t>
            </a:r>
            <a:r>
              <a:rPr lang="pl-PL" sz="1900" dirty="0"/>
              <a:t>.  Przed organami gminy, obok języka urzędowego, może być używany, jako język pomocniczy, język mniejszości.</a:t>
            </a:r>
          </a:p>
          <a:p>
            <a:r>
              <a:rPr lang="pl-PL" sz="1900" dirty="0"/>
              <a:t>2.  Język pomocniczy może być używany jedynie w gminach, w których liczba mieszkańców gminy należących do mniejszości, której język ma być używany jako język pomocniczy, jest nie mniejsza niż 20% ogólnej liczby mieszkańców gminy i które zostały wpisane do Urzędowego Rejestru Gmin, w których używany jest język pomocniczy, zwanego dalej "Urzędowym Rejestrem".</a:t>
            </a:r>
          </a:p>
          <a:p>
            <a:r>
              <a:rPr lang="pl-PL" sz="1900" dirty="0"/>
              <a:t>3.  Możliwość używania języka pomocniczego oznacza, że osoby należące do mniejszości, z zastrzeżeniem ust. 5, mają prawo do:</a:t>
            </a:r>
          </a:p>
          <a:p>
            <a:r>
              <a:rPr lang="pl-PL" sz="1900" dirty="0"/>
              <a:t>1) zwracania się do organów gminy w języku pomocniczym w formie pisemnej lub ustnej;</a:t>
            </a:r>
          </a:p>
          <a:p>
            <a:r>
              <a:rPr lang="pl-PL" sz="1900" dirty="0"/>
              <a:t>2) uzyskiwania, na wyraźny wniosek, odpowiedzi także w języku pomocniczym w formie pisemnej lub ustnej.</a:t>
            </a:r>
          </a:p>
          <a:p>
            <a:r>
              <a:rPr lang="pl-PL" sz="1900" dirty="0"/>
              <a:t>4.  Dopuszcza się wniesienie podania w języku pomocniczym. Wniesienie podania w języku pomocniczym nie stanowi braku powodującego pozostawienie podania bez rozpoznania.</a:t>
            </a:r>
          </a:p>
          <a:p>
            <a:r>
              <a:rPr lang="pl-PL" sz="1900" dirty="0"/>
              <a:t>5.  Procedura odwoławcza odbywa się wyłącznie w języku urzędowym.</a:t>
            </a:r>
          </a:p>
          <a:p>
            <a:r>
              <a:rPr lang="pl-PL" sz="1900" dirty="0"/>
              <a:t>6.  Nikt nie może uchylić się od wykonania zgodnego z prawem polecenia lub orzeczenia wydanego w języku urzędowym, jeżeli okoliczności wymagają niezwłocznego jego wykonania, aby mogło osiągnąć swój cel.</a:t>
            </a:r>
          </a:p>
          <a:p>
            <a:r>
              <a:rPr lang="pl-PL" sz="1900" dirty="0"/>
              <a:t>7.  Wątpliwości rozstrzygane są na podstawie dokumentu sporządzonego w języku urzędowym.</a:t>
            </a:r>
          </a:p>
        </p:txBody>
      </p:sp>
    </p:spTree>
    <p:extLst>
      <p:ext uri="{BB962C8B-B14F-4D97-AF65-F5344CB8AC3E}">
        <p14:creationId xmlns:p14="http://schemas.microsoft.com/office/powerpoint/2010/main" val="351423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a:xfrm>
            <a:off x="1981201" y="128588"/>
            <a:ext cx="8228013" cy="14351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Treść protokołu</a:t>
            </a:r>
          </a:p>
        </p:txBody>
      </p:sp>
      <p:pic>
        <p:nvPicPr>
          <p:cNvPr id="1177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160589"/>
            <a:ext cx="7505700" cy="3457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94475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3665806" y="284381"/>
            <a:ext cx="4973228" cy="6348039"/>
          </a:xfrm>
          <a:prstGeom prst="rect">
            <a:avLst/>
          </a:prstGeom>
        </p:spPr>
      </p:pic>
    </p:spTree>
    <p:extLst>
      <p:ext uri="{BB962C8B-B14F-4D97-AF65-F5344CB8AC3E}">
        <p14:creationId xmlns:p14="http://schemas.microsoft.com/office/powerpoint/2010/main" val="142947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963548" y="196533"/>
            <a:ext cx="4444467" cy="6661467"/>
          </a:xfrm>
          <a:prstGeom prst="rect">
            <a:avLst/>
          </a:prstGeom>
        </p:spPr>
      </p:pic>
      <p:pic>
        <p:nvPicPr>
          <p:cNvPr id="3" name="Obraz 2"/>
          <p:cNvPicPr>
            <a:picLocks noChangeAspect="1"/>
          </p:cNvPicPr>
          <p:nvPr/>
        </p:nvPicPr>
        <p:blipFill>
          <a:blip r:embed="rId3"/>
          <a:stretch>
            <a:fillRect/>
          </a:stretch>
        </p:blipFill>
        <p:spPr>
          <a:xfrm>
            <a:off x="6067812" y="370437"/>
            <a:ext cx="5778446" cy="6313657"/>
          </a:xfrm>
          <a:prstGeom prst="rect">
            <a:avLst/>
          </a:prstGeom>
        </p:spPr>
      </p:pic>
    </p:spTree>
    <p:extLst>
      <p:ext uri="{BB962C8B-B14F-4D97-AF65-F5344CB8AC3E}">
        <p14:creationId xmlns:p14="http://schemas.microsoft.com/office/powerpoint/2010/main" val="44001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31102" y="1553327"/>
            <a:ext cx="11109278" cy="4093428"/>
          </a:xfrm>
          <a:prstGeom prst="rect">
            <a:avLst/>
          </a:prstGeom>
        </p:spPr>
        <p:txBody>
          <a:bodyPr wrap="square">
            <a:spAutoFit/>
          </a:bodyPr>
          <a:lstStyle/>
          <a:p>
            <a:r>
              <a:rPr lang="pl-PL" sz="2600" b="1" dirty="0"/>
              <a:t>Art.  70. </a:t>
            </a:r>
            <a:endParaRPr lang="pl-PL" sz="2600" b="1" dirty="0" smtClean="0"/>
          </a:p>
          <a:p>
            <a:r>
              <a:rPr lang="pl-PL" sz="2600" dirty="0" smtClean="0"/>
              <a:t>Organ </a:t>
            </a:r>
            <a:r>
              <a:rPr lang="pl-PL" sz="2600" dirty="0"/>
              <a:t>administracji publicznej może zezwolić na dołączenie do protokołu zeznania na piśmie, podpisanego przez zeznającego, oraz innych dokumentów mających znaczenie dla sprawy</a:t>
            </a:r>
            <a:r>
              <a:rPr lang="pl-PL" sz="2600" dirty="0" smtClean="0"/>
              <a:t>.</a:t>
            </a:r>
          </a:p>
          <a:p>
            <a:r>
              <a:rPr lang="pl-PL" sz="2600" b="1" dirty="0" smtClean="0">
                <a:solidFill>
                  <a:schemeClr val="accent2"/>
                </a:solidFill>
              </a:rPr>
              <a:t>- FAKULTATYWNOŚĆ („</a:t>
            </a:r>
            <a:r>
              <a:rPr lang="pl-PL" sz="2600" b="1" i="1" dirty="0" smtClean="0">
                <a:solidFill>
                  <a:schemeClr val="accent2"/>
                </a:solidFill>
              </a:rPr>
              <a:t>ORGAN MOŻE</a:t>
            </a:r>
            <a:r>
              <a:rPr lang="pl-PL" sz="2600" b="1" dirty="0" smtClean="0">
                <a:solidFill>
                  <a:schemeClr val="accent2"/>
                </a:solidFill>
              </a:rPr>
              <a:t>…”)</a:t>
            </a:r>
            <a:endParaRPr lang="pl-PL" sz="2600" b="1" dirty="0">
              <a:solidFill>
                <a:schemeClr val="accent2"/>
              </a:solidFill>
            </a:endParaRPr>
          </a:p>
          <a:p>
            <a:endParaRPr lang="pl-PL" sz="2600" dirty="0" smtClean="0"/>
          </a:p>
          <a:p>
            <a:r>
              <a:rPr lang="pl-PL" sz="2600" b="1" dirty="0" smtClean="0"/>
              <a:t>Art</a:t>
            </a:r>
            <a:r>
              <a:rPr lang="pl-PL" sz="2600" b="1" dirty="0"/>
              <a:t>.  </a:t>
            </a:r>
            <a:r>
              <a:rPr lang="pl-PL" sz="2600" b="1" dirty="0" smtClean="0"/>
              <a:t>71.</a:t>
            </a:r>
          </a:p>
          <a:p>
            <a:r>
              <a:rPr lang="pl-PL" sz="2600" dirty="0" smtClean="0"/>
              <a:t>Skreśleń </a:t>
            </a:r>
            <a:r>
              <a:rPr lang="pl-PL" sz="2600" dirty="0"/>
              <a:t>i poprawek w protokole należy tak dokonywać, aby wyrazy skreślone i poprawione były czytelne. Skreślenia i poprawki powinny być stwierdzone w protokole przed jego podpisaniem.</a:t>
            </a:r>
          </a:p>
        </p:txBody>
      </p:sp>
    </p:spTree>
    <p:extLst>
      <p:ext uri="{BB962C8B-B14F-4D97-AF65-F5344CB8AC3E}">
        <p14:creationId xmlns:p14="http://schemas.microsoft.com/office/powerpoint/2010/main" val="214436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1193" y="368490"/>
            <a:ext cx="11423176" cy="1785104"/>
          </a:xfrm>
          <a:prstGeom prst="rect">
            <a:avLst/>
          </a:prstGeom>
        </p:spPr>
        <p:txBody>
          <a:bodyPr wrap="square">
            <a:spAutoFit/>
          </a:bodyPr>
          <a:lstStyle/>
          <a:p>
            <a:r>
              <a:rPr lang="pl-PL" sz="2200" b="1" dirty="0"/>
              <a:t>Art.  72</a:t>
            </a:r>
            <a:r>
              <a:rPr lang="pl-PL" sz="2200" b="1" dirty="0" smtClean="0"/>
              <a:t>.</a:t>
            </a:r>
          </a:p>
          <a:p>
            <a:r>
              <a:rPr lang="pl-PL" sz="2200" dirty="0" smtClean="0"/>
              <a:t>§</a:t>
            </a:r>
            <a:r>
              <a:rPr lang="pl-PL" sz="2200" dirty="0"/>
              <a:t>  1. Czynności organu administracji publicznej, z których nie sporządza się protokołu, a które mają znaczenie dla sprawy lub toku postępowania, utrwala się w aktach w formie adnotacji podpisanej przez pracownika, który dokonał tych czynności.</a:t>
            </a:r>
          </a:p>
          <a:p>
            <a:r>
              <a:rPr lang="pl-PL" sz="2200" dirty="0"/>
              <a:t>§  2. Adnotacja może być sporządzona w formie dokumentu elektronicznego.</a:t>
            </a:r>
          </a:p>
        </p:txBody>
      </p:sp>
      <p:sp>
        <p:nvSpPr>
          <p:cNvPr id="3" name="Prostokąt 2"/>
          <p:cNvSpPr/>
          <p:nvPr/>
        </p:nvSpPr>
        <p:spPr>
          <a:xfrm>
            <a:off x="341193" y="2470244"/>
            <a:ext cx="11491415" cy="4093428"/>
          </a:xfrm>
          <a:prstGeom prst="rect">
            <a:avLst/>
          </a:prstGeom>
        </p:spPr>
        <p:txBody>
          <a:bodyPr wrap="square">
            <a:spAutoFit/>
          </a:bodyPr>
          <a:lstStyle/>
          <a:p>
            <a:r>
              <a:rPr lang="pl-PL" sz="2000" i="1" dirty="0" smtClean="0"/>
              <a:t>„Organ </a:t>
            </a:r>
            <a:r>
              <a:rPr lang="pl-PL" sz="2000" i="1" dirty="0"/>
              <a:t>administracji publicznej jest obowiązany utrwalić czynność w aktach sprawy w formie adnotacji, jeżeli spełnione są łącznie dwie przesłanki: a) z czynności nie sporządza się protokołu, b) czynność ma znaczenie dla sprawy lub toku postępowania. Warunek a) jest spełniony, jeżeli przepisy kodeksu nie przewidują expressis verbis obowiązku sporządzenia protokołu z czynności urzędowej lub dana czynność nie ma istotnego znaczenia dla rozstrzygnięcia sprawy. Sporządzenie adnotacji z danej czynności będzie zatem niedopuszczalne, gdy przepis kodeksu nakazuje sporządzić protokół (np. art. 67 § 2) lub gdy w ocenie organu czynność ma istotne znaczenie dla rozstrzygnięcia sprawy (art. 67 § 1). Warunek b) jest spełniony, gdy czynność niemająca istotnego znaczenia dla rozstrzygnięcia sprawy ma znaczenie dla sprawy lub toku postępowania. Ocena, czy czynność organu administracji publicznej ma "istotne znaczenie dla rozstrzygnięcia sprawy", czy też (tylko) "znaczenie dla sprawy lub toku postępowania", należy do organu, który powinien rozważyć, czy od tej czynności zależy lub może zależeć rozstrzygnięcie sprawy</a:t>
            </a:r>
            <a:r>
              <a:rPr lang="pl-PL" sz="2000" i="1" dirty="0" smtClean="0"/>
              <a:t>.”</a:t>
            </a:r>
          </a:p>
          <a:p>
            <a:r>
              <a:rPr lang="pl-PL" sz="2000" b="1" dirty="0" smtClean="0"/>
              <a:t>M. Jaśkowska, </a:t>
            </a:r>
            <a:r>
              <a:rPr lang="pl-PL" sz="2000" b="1" i="1" dirty="0" smtClean="0"/>
              <a:t>Komentarz do KPA</a:t>
            </a:r>
            <a:r>
              <a:rPr lang="pl-PL" sz="2000" b="1" dirty="0" smtClean="0"/>
              <a:t>, Lex.</a:t>
            </a:r>
            <a:endParaRPr lang="pl-PL" sz="2000" b="1" dirty="0"/>
          </a:p>
        </p:txBody>
      </p:sp>
    </p:spTree>
    <p:extLst>
      <p:ext uri="{BB962C8B-B14F-4D97-AF65-F5344CB8AC3E}">
        <p14:creationId xmlns:p14="http://schemas.microsoft.com/office/powerpoint/2010/main" val="148230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752600" y="274638"/>
            <a:ext cx="8458200" cy="6354762"/>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800" dirty="0"/>
              <a:t>Wykład I</a:t>
            </a:r>
            <a:br>
              <a:rPr lang="pl-PL" altLang="pl-PL" sz="4800" dirty="0"/>
            </a:br>
            <a:r>
              <a:rPr lang="pl-PL" altLang="pl-PL" sz="4800" dirty="0"/>
              <a:t/>
            </a:r>
            <a:br>
              <a:rPr lang="pl-PL" altLang="pl-PL" sz="4800" dirty="0"/>
            </a:br>
            <a:r>
              <a:rPr lang="pl-PL" altLang="pl-PL" sz="3200" dirty="0" smtClean="0"/>
              <a:t>Pisma </a:t>
            </a:r>
            <a:br>
              <a:rPr lang="pl-PL" altLang="pl-PL" sz="3200" dirty="0" smtClean="0"/>
            </a:br>
            <a:r>
              <a:rPr lang="pl-PL" altLang="pl-PL" sz="3200" dirty="0" smtClean="0"/>
              <a:t>w </a:t>
            </a:r>
            <a:br>
              <a:rPr lang="pl-PL" altLang="pl-PL" sz="3200" dirty="0" smtClean="0"/>
            </a:br>
            <a:r>
              <a:rPr lang="pl-PL" altLang="pl-PL" sz="3200" dirty="0" smtClean="0"/>
              <a:t>Kodeksie postępowania administracyjnego</a:t>
            </a:r>
            <a:br>
              <a:rPr lang="pl-PL" altLang="pl-PL" sz="3200" dirty="0" smtClean="0"/>
            </a:br>
            <a:r>
              <a:rPr lang="pl-PL" altLang="pl-PL" sz="3200" dirty="0" smtClean="0"/>
              <a:t>(część II)</a:t>
            </a:r>
            <a:endParaRPr lang="pl-PL" altLang="pl-PL" sz="3200" dirty="0"/>
          </a:p>
        </p:txBody>
      </p:sp>
    </p:spTree>
    <p:extLst>
      <p:ext uri="{BB962C8B-B14F-4D97-AF65-F5344CB8AC3E}">
        <p14:creationId xmlns:p14="http://schemas.microsoft.com/office/powerpoint/2010/main" val="3314278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ChangeArrowheads="1"/>
          </p:cNvSpPr>
          <p:nvPr>
            <p:ph type="title"/>
          </p:nvPr>
        </p:nvSpPr>
        <p:spPr>
          <a:xfrm>
            <a:off x="1981201" y="128588"/>
            <a:ext cx="8228013" cy="14351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Udostępnianie akt</a:t>
            </a:r>
          </a:p>
        </p:txBody>
      </p:sp>
      <p:sp>
        <p:nvSpPr>
          <p:cNvPr id="119811" name="Rectangle 2"/>
          <p:cNvSpPr>
            <a:spLocks noGrp="1" noChangeArrowheads="1"/>
          </p:cNvSpPr>
          <p:nvPr>
            <p:ph type="body" idx="1"/>
          </p:nvPr>
        </p:nvSpPr>
        <p:spPr>
          <a:xfrm>
            <a:off x="1981201" y="1600201"/>
            <a:ext cx="8228013" cy="4524375"/>
          </a:xfrm>
        </p:spPr>
        <p:txBody>
          <a:bodyPr/>
          <a:lstStyle/>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400" b="1"/>
              <a:t>art. 73-74 k.p.a.</a:t>
            </a:r>
          </a:p>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400" b="1"/>
          </a:p>
        </p:txBody>
      </p:sp>
      <p:pic>
        <p:nvPicPr>
          <p:cNvPr id="1198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2519364"/>
            <a:ext cx="6648450" cy="2543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5483226"/>
            <a:ext cx="2581275" cy="27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5834064"/>
            <a:ext cx="3200400" cy="466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14643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6519" y="317310"/>
            <a:ext cx="10955867" cy="4513263"/>
          </a:xfrm>
        </p:spPr>
        <p:txBody>
          <a:bodyPr/>
          <a:lstStyle/>
          <a:p>
            <a:r>
              <a:rPr lang="pl-PL" sz="1800" b="1" dirty="0" smtClean="0"/>
              <a:t>Art.  73.</a:t>
            </a:r>
          </a:p>
          <a:p>
            <a:r>
              <a:rPr lang="pl-PL" sz="1800" b="1" dirty="0" smtClean="0"/>
              <a:t>§  1. </a:t>
            </a:r>
            <a:r>
              <a:rPr lang="pl-PL" sz="1800" dirty="0" smtClean="0"/>
              <a:t>Strona ma prawo wglądu w akta sprawy, sporządzania z nich notatek, kopii lub odpisów. Prawo to przysługuje również po zakończeniu postępowania.</a:t>
            </a:r>
          </a:p>
          <a:p>
            <a:r>
              <a:rPr lang="pl-PL" sz="1800" b="1" dirty="0" smtClean="0"/>
              <a:t>§  1a. </a:t>
            </a:r>
            <a:r>
              <a:rPr lang="pl-PL" sz="1800" dirty="0" smtClean="0"/>
              <a:t>Czynności określone w § 1 są dokonywane w lokalu organu administracji publicznej w obecności pracownika tego organu.</a:t>
            </a:r>
          </a:p>
          <a:p>
            <a:r>
              <a:rPr lang="pl-PL" sz="1800" b="1" dirty="0" smtClean="0"/>
              <a:t>§  2. </a:t>
            </a:r>
            <a:r>
              <a:rPr lang="pl-PL" sz="1800" dirty="0" smtClean="0"/>
              <a:t>Strona może żądać uwierzytelnienia odpisów lub kopii akt sprawy lub wydania jej z akt sprawy uwierzytelnionych odpisów, o ile jest to uzasadnione ważnym interesem strony.</a:t>
            </a:r>
          </a:p>
          <a:p>
            <a:r>
              <a:rPr lang="pl-PL" sz="1800" b="1" dirty="0" smtClean="0"/>
              <a:t>§  3.  </a:t>
            </a:r>
            <a:r>
              <a:rPr lang="pl-PL" sz="1800" dirty="0" smtClean="0"/>
              <a:t>Organ administracji publicznej może zapewnić stronie dokonanie czynności, o których mowa w § 1, w swoim systemie teleinformatycznym, po uwierzytelnieniu strony w sposób określony w art. 20a ust. 1 albo 2 ustawy z dnia 17 lutego 2005 r. o informatyzacji działalności podmiotów realizujących zadania publiczne.</a:t>
            </a:r>
          </a:p>
          <a:p>
            <a:endParaRPr lang="pl-PL" sz="1800" dirty="0" smtClean="0"/>
          </a:p>
          <a:p>
            <a:r>
              <a:rPr lang="pl-PL" sz="1800" b="1" dirty="0" smtClean="0"/>
              <a:t>Art.  74.</a:t>
            </a:r>
          </a:p>
          <a:p>
            <a:r>
              <a:rPr lang="pl-PL" sz="1800" b="1" dirty="0" smtClean="0"/>
              <a:t>§  1. </a:t>
            </a:r>
            <a:r>
              <a:rPr lang="pl-PL" sz="1800" dirty="0" smtClean="0"/>
              <a:t>Przepisu art. 73 nie stosuje się do akt sprawy zawierających informacje niejawne o klauzuli tajności "tajne" lub "ściśle tajne", a także do innych akt, które organ administracji publicznej wyłączy ze względu na ważny interes państwowy.</a:t>
            </a:r>
          </a:p>
          <a:p>
            <a:r>
              <a:rPr lang="pl-PL" sz="1800" b="1" dirty="0" smtClean="0"/>
              <a:t>§  2. </a:t>
            </a:r>
            <a:r>
              <a:rPr lang="pl-PL" sz="1800" dirty="0" smtClean="0"/>
              <a:t>Odmowa umożliwienia stronie przeglądania akt sprawy, sporządzania z nich notatek, kopii i odpisów, uwierzytelnienia takich kopii i odpisów lub wydania uwierzytelnionych odpisów następuje w drodze postanowienia, na które służy zażalenie.</a:t>
            </a:r>
            <a:endParaRPr lang="pl-PL" sz="1800" dirty="0"/>
          </a:p>
        </p:txBody>
      </p:sp>
    </p:spTree>
    <p:extLst>
      <p:ext uri="{BB962C8B-B14F-4D97-AF65-F5344CB8AC3E}">
        <p14:creationId xmlns:p14="http://schemas.microsoft.com/office/powerpoint/2010/main" val="397575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Dokumenty urzędowe w postępowaniu dowodowym</a:t>
            </a:r>
            <a:endParaRPr lang="pl-PL" sz="3200" dirty="0"/>
          </a:p>
        </p:txBody>
      </p:sp>
      <p:sp>
        <p:nvSpPr>
          <p:cNvPr id="3" name="Symbol zastępczy zawartości 2"/>
          <p:cNvSpPr>
            <a:spLocks noGrp="1"/>
          </p:cNvSpPr>
          <p:nvPr>
            <p:ph idx="1"/>
          </p:nvPr>
        </p:nvSpPr>
        <p:spPr/>
        <p:txBody>
          <a:bodyPr/>
          <a:lstStyle/>
          <a:p>
            <a:r>
              <a:rPr lang="pl-PL" sz="1800" b="1" dirty="0" smtClean="0"/>
              <a:t>Art.  75. </a:t>
            </a:r>
          </a:p>
          <a:p>
            <a:r>
              <a:rPr lang="pl-PL" sz="1800" b="1" dirty="0" smtClean="0"/>
              <a:t>§  1. </a:t>
            </a:r>
            <a:r>
              <a:rPr lang="pl-PL" sz="1800" dirty="0" smtClean="0"/>
              <a:t>Jako dowód należy dopuścić wszystko, co może przyczynić się do wyjaśnienia sprawy, a nie jest sprzeczne z prawem. W szczególności dowodem mogą być dokumenty, zeznania świadków, opinie biegłych oraz oględziny.</a:t>
            </a:r>
          </a:p>
          <a:p>
            <a:r>
              <a:rPr lang="pl-PL" sz="1800" b="1" dirty="0" smtClean="0"/>
              <a:t>§  2. </a:t>
            </a:r>
            <a:r>
              <a:rPr lang="pl-PL" sz="1800" dirty="0" smtClean="0"/>
              <a:t>Jeżeli przepis prawa nie wymaga urzędowego potwierdzenia określonych faktów lub stanu prawnego w drodze zaświadczenia właściwego organu administracji, organ administracji publicznej odbiera od strony, na jej wniosek, oświadczenie złożone pod rygorem odpowiedzialności za fałszywe zeznania. Przepis art. 83 § 3 stosuje się odpowiednio.</a:t>
            </a:r>
          </a:p>
          <a:p>
            <a:r>
              <a:rPr lang="pl-PL" sz="1800" b="1" dirty="0" smtClean="0"/>
              <a:t>Art.  76.</a:t>
            </a:r>
          </a:p>
          <a:p>
            <a:r>
              <a:rPr lang="pl-PL" sz="1800" b="1" dirty="0" smtClean="0"/>
              <a:t>§  1. </a:t>
            </a:r>
            <a:r>
              <a:rPr lang="pl-PL" sz="1800" dirty="0" smtClean="0"/>
              <a:t>Dokumenty urzędowe sporządzone w przepisanej formie przez powołane do tego organy państwowe w ich zakresie działania stanowią dowód tego, co zostało w nich urzędowo stwierdzone.</a:t>
            </a:r>
          </a:p>
          <a:p>
            <a:r>
              <a:rPr lang="pl-PL" sz="1800" b="1" dirty="0" smtClean="0"/>
              <a:t>§  2. </a:t>
            </a:r>
            <a:r>
              <a:rPr lang="pl-PL" sz="1800" dirty="0" smtClean="0"/>
              <a:t>Przepis § 1 stosuje się odpowiednio do dokumentów urzędowych sporządzanych przez organy jednostek organizacyjnych lub podmioty, w zakresie poruczonych im z mocy prawa lub porozumienia spraw wymienionych w art. 1 pkt 1 i 4.</a:t>
            </a:r>
          </a:p>
          <a:p>
            <a:r>
              <a:rPr lang="pl-PL" sz="1800" b="1" dirty="0" smtClean="0"/>
              <a:t>§  3. </a:t>
            </a:r>
            <a:r>
              <a:rPr lang="pl-PL" sz="1800" dirty="0" smtClean="0"/>
              <a:t>Przepisy § 1 i 2 nie wyłączają możliwości przeprowadzenia dowodu przeciwko treści dokumentów wymienionych w tych przepisach.</a:t>
            </a:r>
            <a:endParaRPr lang="pl-PL" sz="1800" dirty="0"/>
          </a:p>
        </p:txBody>
      </p:sp>
    </p:spTree>
    <p:extLst>
      <p:ext uri="{BB962C8B-B14F-4D97-AF65-F5344CB8AC3E}">
        <p14:creationId xmlns:p14="http://schemas.microsoft.com/office/powerpoint/2010/main" val="232355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68960" y="1275080"/>
            <a:ext cx="10955867" cy="4513263"/>
          </a:xfrm>
        </p:spPr>
        <p:txBody>
          <a:bodyPr/>
          <a:lstStyle/>
          <a:p>
            <a:r>
              <a:rPr lang="pl-PL" sz="2400" b="1" dirty="0"/>
              <a:t>Art.  76a. </a:t>
            </a:r>
            <a:endParaRPr lang="pl-PL" sz="2400" b="1" dirty="0" smtClean="0"/>
          </a:p>
          <a:p>
            <a:r>
              <a:rPr lang="pl-PL" sz="2400" dirty="0" smtClean="0"/>
              <a:t>§  </a:t>
            </a:r>
            <a:r>
              <a:rPr lang="pl-PL" sz="2400" dirty="0"/>
              <a:t>1.  Jeżeli dokument znajduje się w aktach organu lub podmiotu, o którym mowa w art. 76 § 1 lub 2, wystarczy przedstawić urzędowo poświadczony przez ten organ lub podmiot odpis lub wyciąg z dokumentu. Organ administracji publicznej zażąda udzielenia odpisu lub wyciągu, jeżeli strona sama uzyskać ich nie może. Gdy organ uzna za konieczne przejrzenie oryginału dokumentu, może wystąpić o jego dostarczenie.</a:t>
            </a:r>
          </a:p>
          <a:p>
            <a:r>
              <a:rPr lang="pl-PL" sz="2400" dirty="0"/>
              <a:t>§  2.  Zamiast oryginału dokumentu strona może złożyć odpis dokumentu, jeżeli jego zgodność z oryginałem została poświadczona przez notariusza albo przez występującego w sprawie pełnomocnika strony będącego adwokatem, radcą prawnym, rzecznikiem patentowym lub doradcą podatkowym.</a:t>
            </a:r>
            <a:endParaRPr lang="pl-PL" sz="2400" dirty="0"/>
          </a:p>
        </p:txBody>
      </p:sp>
    </p:spTree>
    <p:extLst>
      <p:ext uri="{BB962C8B-B14F-4D97-AF65-F5344CB8AC3E}">
        <p14:creationId xmlns:p14="http://schemas.microsoft.com/office/powerpoint/2010/main" val="3662921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589280"/>
            <a:ext cx="10955867" cy="5524183"/>
          </a:xfrm>
        </p:spPr>
        <p:txBody>
          <a:bodyPr/>
          <a:lstStyle/>
          <a:p>
            <a:r>
              <a:rPr lang="pl-PL" sz="2400" dirty="0" smtClean="0"/>
              <a:t>„W </a:t>
            </a:r>
            <a:r>
              <a:rPr lang="pl-PL" sz="2400" dirty="0"/>
              <a:t>słowniku języka polskiego </a:t>
            </a:r>
            <a:r>
              <a:rPr lang="pl-PL" sz="2400" u="sng" dirty="0"/>
              <a:t>odpis</a:t>
            </a:r>
            <a:r>
              <a:rPr lang="pl-PL" sz="2400" dirty="0"/>
              <a:t> to tekst odpisany </a:t>
            </a:r>
            <a:r>
              <a:rPr lang="pl-PL" sz="2400" dirty="0" smtClean="0"/>
              <a:t>od oryginalnego</a:t>
            </a:r>
          </a:p>
          <a:p>
            <a:r>
              <a:rPr lang="pl-PL" sz="2400" dirty="0" smtClean="0"/>
              <a:t>dokumentu</a:t>
            </a:r>
            <a:r>
              <a:rPr lang="pl-PL" sz="2400" dirty="0"/>
              <a:t>, stanowiący kopię tego </a:t>
            </a:r>
            <a:r>
              <a:rPr lang="pl-PL" sz="2400" dirty="0" smtClean="0"/>
              <a:t>oryginału. Odpisem </a:t>
            </a:r>
            <a:r>
              <a:rPr lang="pl-PL" sz="2400" dirty="0"/>
              <a:t>dokumentu jest </a:t>
            </a:r>
            <a:r>
              <a:rPr lang="pl-PL" sz="2400" dirty="0" smtClean="0"/>
              <a:t>każde</a:t>
            </a:r>
          </a:p>
          <a:p>
            <a:r>
              <a:rPr lang="pl-PL" sz="2400" dirty="0" smtClean="0"/>
              <a:t>odwzorowanie oddające wiernie </a:t>
            </a:r>
            <a:r>
              <a:rPr lang="pl-PL" sz="2400" dirty="0"/>
              <a:t>treść oryginału. Odpis może zostać </a:t>
            </a:r>
            <a:r>
              <a:rPr lang="pl-PL" sz="2400" dirty="0" smtClean="0"/>
              <a:t>wykonany</a:t>
            </a:r>
          </a:p>
          <a:p>
            <a:r>
              <a:rPr lang="pl-PL" sz="2400" dirty="0" smtClean="0"/>
              <a:t>odręcznie</a:t>
            </a:r>
            <a:r>
              <a:rPr lang="pl-PL" sz="2400" dirty="0"/>
              <a:t>, poprzez opisanie wyglądu dokumentu i </a:t>
            </a:r>
            <a:r>
              <a:rPr lang="pl-PL" sz="2400" dirty="0" smtClean="0"/>
              <a:t>jego treści</a:t>
            </a:r>
            <a:r>
              <a:rPr lang="pl-PL" sz="2400" dirty="0"/>
              <a:t>. Obecnie odpisy </a:t>
            </a:r>
            <a:endParaRPr lang="pl-PL" sz="2400" dirty="0" smtClean="0"/>
          </a:p>
          <a:p>
            <a:r>
              <a:rPr lang="pl-PL" sz="2400" dirty="0" smtClean="0"/>
              <a:t>tworzy </a:t>
            </a:r>
            <a:r>
              <a:rPr lang="pl-PL" sz="2400" dirty="0"/>
              <a:t>się przy użyciu </a:t>
            </a:r>
            <a:r>
              <a:rPr lang="pl-PL" sz="2400" dirty="0" smtClean="0"/>
              <a:t>technik reprograficznych</a:t>
            </a:r>
            <a:r>
              <a:rPr lang="pl-PL" sz="2400" dirty="0"/>
              <a:t>, najczęściej </a:t>
            </a:r>
            <a:r>
              <a:rPr lang="pl-PL" sz="2400" dirty="0" smtClean="0"/>
              <a:t>kserokopiarki,</a:t>
            </a:r>
          </a:p>
          <a:p>
            <a:r>
              <a:rPr lang="pl-PL" sz="2400" dirty="0" smtClean="0"/>
              <a:t>skanera lub nawet </a:t>
            </a:r>
            <a:r>
              <a:rPr lang="pl-PL" sz="2400" dirty="0"/>
              <a:t>aparatu fotograficznego. Kopie wykonane każdą </a:t>
            </a:r>
            <a:r>
              <a:rPr lang="pl-PL" sz="2400" dirty="0" smtClean="0"/>
              <a:t>z tych </a:t>
            </a:r>
          </a:p>
          <a:p>
            <a:r>
              <a:rPr lang="pl-PL" sz="2400" dirty="0" smtClean="0"/>
              <a:t>technik </a:t>
            </a:r>
            <a:r>
              <a:rPr lang="pl-PL" sz="2400" dirty="0"/>
              <a:t>są odpisami, które mogą być </a:t>
            </a:r>
            <a:r>
              <a:rPr lang="pl-PL" sz="2400" dirty="0" smtClean="0"/>
              <a:t>poświadczone (uwierzytelnione</a:t>
            </a:r>
            <a:r>
              <a:rPr lang="pl-PL" sz="2400" dirty="0"/>
              <a:t>) </a:t>
            </a:r>
            <a:r>
              <a:rPr lang="pl-PL" sz="2400" dirty="0" smtClean="0"/>
              <a:t>przez </a:t>
            </a:r>
          </a:p>
          <a:p>
            <a:r>
              <a:rPr lang="pl-PL" sz="2400" dirty="0" smtClean="0"/>
              <a:t>uprawnione </a:t>
            </a:r>
            <a:r>
              <a:rPr lang="pl-PL" sz="2400" dirty="0"/>
              <a:t>do tego osoby. Słowo  </a:t>
            </a:r>
            <a:r>
              <a:rPr lang="pl-PL" sz="2400" dirty="0" smtClean="0"/>
              <a:t>odpis </a:t>
            </a:r>
            <a:r>
              <a:rPr lang="pl-PL" sz="2400" dirty="0"/>
              <a:t>to najczęściej używane sformułowanie </a:t>
            </a:r>
            <a:endParaRPr lang="pl-PL" sz="2400" dirty="0" smtClean="0"/>
          </a:p>
          <a:p>
            <a:r>
              <a:rPr lang="pl-PL" sz="2400" dirty="0" smtClean="0"/>
              <a:t>w </a:t>
            </a:r>
            <a:r>
              <a:rPr lang="pl-PL" sz="2400" dirty="0"/>
              <a:t>aktach prawa na określenie dokumentów niebędących oryginałem</a:t>
            </a:r>
            <a:r>
              <a:rPr lang="pl-PL" sz="2400" dirty="0" smtClean="0"/>
              <a:t>.”</a:t>
            </a:r>
          </a:p>
          <a:p>
            <a:r>
              <a:rPr lang="pl-PL" sz="2000" b="1" dirty="0" smtClean="0"/>
              <a:t>E. </a:t>
            </a:r>
            <a:r>
              <a:rPr lang="pl-PL" sz="2000" b="1" dirty="0" err="1" smtClean="0"/>
              <a:t>Juchnowska</a:t>
            </a:r>
            <a:r>
              <a:rPr lang="pl-PL" sz="2000" b="1" dirty="0" smtClean="0"/>
              <a:t>, </a:t>
            </a:r>
            <a:r>
              <a:rPr lang="pl-PL" sz="2000" b="1" i="1" dirty="0" smtClean="0"/>
              <a:t>Odpis, kopia, wypis wyciąg – różnice i stosowanie w praktyce</a:t>
            </a:r>
            <a:r>
              <a:rPr lang="pl-PL" sz="2000" b="1" dirty="0" smtClean="0"/>
              <a:t>, </a:t>
            </a:r>
          </a:p>
          <a:p>
            <a:r>
              <a:rPr lang="pl-PL" sz="2000" b="1" dirty="0" smtClean="0"/>
              <a:t>Wspólnota z dnia 20 grudnia 2012 r.</a:t>
            </a:r>
            <a:endParaRPr lang="pl-PL" sz="2000" b="1" dirty="0"/>
          </a:p>
        </p:txBody>
      </p:sp>
    </p:spTree>
    <p:extLst>
      <p:ext uri="{BB962C8B-B14F-4D97-AF65-F5344CB8AC3E}">
        <p14:creationId xmlns:p14="http://schemas.microsoft.com/office/powerpoint/2010/main" val="79301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589280"/>
            <a:ext cx="10955867" cy="5524183"/>
          </a:xfrm>
        </p:spPr>
        <p:txBody>
          <a:bodyPr/>
          <a:lstStyle/>
          <a:p>
            <a:r>
              <a:rPr lang="pl-PL" sz="2400" dirty="0"/>
              <a:t>„</a:t>
            </a:r>
            <a:r>
              <a:rPr lang="pl-PL" sz="2400" u="sng" dirty="0" smtClean="0"/>
              <a:t>Wyciąg</a:t>
            </a:r>
            <a:r>
              <a:rPr lang="pl-PL" sz="2400" dirty="0" smtClean="0"/>
              <a:t>: to </a:t>
            </a:r>
            <a:r>
              <a:rPr lang="pl-PL" sz="2400" dirty="0"/>
              <a:t>sformułowanie pojawia się w kodeksie postępowania </a:t>
            </a:r>
            <a:endParaRPr lang="pl-PL" sz="2400" dirty="0" smtClean="0"/>
          </a:p>
          <a:p>
            <a:r>
              <a:rPr lang="pl-PL" sz="2400" dirty="0" smtClean="0"/>
              <a:t>administracyjnego </a:t>
            </a:r>
            <a:r>
              <a:rPr lang="pl-PL" sz="2400" dirty="0"/>
              <a:t>obok słowa odpis, należy więc uznać, że w zamyśle </a:t>
            </a:r>
            <a:endParaRPr lang="pl-PL" sz="2400" dirty="0" smtClean="0"/>
          </a:p>
          <a:p>
            <a:r>
              <a:rPr lang="pl-PL" sz="2400" dirty="0" smtClean="0"/>
              <a:t>ustawodawcy </a:t>
            </a:r>
            <a:r>
              <a:rPr lang="pl-PL" sz="2400" dirty="0"/>
              <a:t>słowa te nie mają takiego samego znaczenia. Według słownika </a:t>
            </a:r>
            <a:endParaRPr lang="pl-PL" sz="2400" dirty="0" smtClean="0"/>
          </a:p>
          <a:p>
            <a:r>
              <a:rPr lang="pl-PL" sz="2400" dirty="0" smtClean="0"/>
              <a:t>języka </a:t>
            </a:r>
            <a:r>
              <a:rPr lang="pl-PL" sz="2400" dirty="0"/>
              <a:t>polskiego wyciąg to skrótowy wypis z obszerniejszej treści, urywek, </a:t>
            </a:r>
            <a:endParaRPr lang="pl-PL" sz="2400" dirty="0" smtClean="0"/>
          </a:p>
          <a:p>
            <a:r>
              <a:rPr lang="pl-PL" sz="2400" dirty="0" smtClean="0"/>
              <a:t>fragment </a:t>
            </a:r>
            <a:r>
              <a:rPr lang="pl-PL" sz="2400" dirty="0"/>
              <a:t>wypisany z większej całości, skrót. Będąc w urzędzie stanu </a:t>
            </a:r>
            <a:endParaRPr lang="pl-PL" sz="2400" dirty="0" smtClean="0"/>
          </a:p>
          <a:p>
            <a:r>
              <a:rPr lang="pl-PL" sz="2400" dirty="0" smtClean="0"/>
              <a:t>cywilnego</a:t>
            </a:r>
            <a:r>
              <a:rPr lang="pl-PL" sz="2400" dirty="0"/>
              <a:t>, mamy możliwość otrzymać odpis skrócony lub zupełny, np. aktu </a:t>
            </a:r>
            <a:endParaRPr lang="pl-PL" sz="2400" dirty="0" smtClean="0"/>
          </a:p>
          <a:p>
            <a:r>
              <a:rPr lang="pl-PL" sz="2400" dirty="0" smtClean="0"/>
              <a:t>urodzenia</a:t>
            </a:r>
            <a:r>
              <a:rPr lang="pl-PL" sz="2400" dirty="0"/>
              <a:t>. Zatem w przypadku odpisu skróconego znaczenia słowa odpis nie </a:t>
            </a:r>
            <a:endParaRPr lang="pl-PL" sz="2400" dirty="0" smtClean="0"/>
          </a:p>
          <a:p>
            <a:r>
              <a:rPr lang="pl-PL" sz="2400" dirty="0" smtClean="0"/>
              <a:t>można </a:t>
            </a:r>
            <a:r>
              <a:rPr lang="pl-PL" sz="2400" dirty="0"/>
              <a:t>utożsamiać z kopią oryginału, ale dokumentem zawierającym </a:t>
            </a:r>
            <a:endParaRPr lang="pl-PL" sz="2400" dirty="0" smtClean="0"/>
          </a:p>
          <a:p>
            <a:r>
              <a:rPr lang="pl-PL" sz="2400" dirty="0" smtClean="0"/>
              <a:t>najważniejsze </a:t>
            </a:r>
            <a:r>
              <a:rPr lang="pl-PL" sz="2400" dirty="0"/>
              <a:t>informacje z oryginalnego dokumentu. Dlatego określenie wyciąg </a:t>
            </a:r>
            <a:endParaRPr lang="pl-PL" sz="2400" dirty="0" smtClean="0"/>
          </a:p>
          <a:p>
            <a:r>
              <a:rPr lang="pl-PL" sz="2400" dirty="0" smtClean="0"/>
              <a:t>jest </a:t>
            </a:r>
            <a:r>
              <a:rPr lang="pl-PL" sz="2400" dirty="0"/>
              <a:t>odpowiednie do czynności polegającej na podaniu najistotniejszych </a:t>
            </a:r>
            <a:endParaRPr lang="pl-PL" sz="2400" dirty="0" smtClean="0"/>
          </a:p>
          <a:p>
            <a:r>
              <a:rPr lang="pl-PL" sz="2400" dirty="0" smtClean="0"/>
              <a:t>informacji </a:t>
            </a:r>
            <a:r>
              <a:rPr lang="pl-PL" sz="2400" dirty="0"/>
              <a:t>z dokumentu, np. skrócony akt urodzenia czy małżeństwa.”</a:t>
            </a:r>
            <a:endParaRPr lang="pl-PL" sz="2400" dirty="0" smtClean="0"/>
          </a:p>
          <a:p>
            <a:r>
              <a:rPr lang="pl-PL" sz="2000" b="1" dirty="0" smtClean="0"/>
              <a:t>E. </a:t>
            </a:r>
            <a:r>
              <a:rPr lang="pl-PL" sz="2000" b="1" dirty="0" err="1" smtClean="0"/>
              <a:t>Juchnowska</a:t>
            </a:r>
            <a:r>
              <a:rPr lang="pl-PL" sz="2000" b="1" dirty="0" smtClean="0"/>
              <a:t>, </a:t>
            </a:r>
            <a:r>
              <a:rPr lang="pl-PL" sz="2000" b="1" i="1" dirty="0" smtClean="0"/>
              <a:t>Odpis, kopia, wypis wyciąg – różnice i stosowanie w praktyce</a:t>
            </a:r>
            <a:r>
              <a:rPr lang="pl-PL" sz="2000" b="1" dirty="0" smtClean="0"/>
              <a:t>, </a:t>
            </a:r>
          </a:p>
          <a:p>
            <a:r>
              <a:rPr lang="pl-PL" sz="2000" b="1" dirty="0" smtClean="0"/>
              <a:t>Wspólnota z dnia 20 grudnia 2012 r.</a:t>
            </a:r>
            <a:endParaRPr lang="pl-PL" sz="2000" b="1" dirty="0"/>
          </a:p>
        </p:txBody>
      </p:sp>
    </p:spTree>
    <p:extLst>
      <p:ext uri="{BB962C8B-B14F-4D97-AF65-F5344CB8AC3E}">
        <p14:creationId xmlns:p14="http://schemas.microsoft.com/office/powerpoint/2010/main" val="132102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589280"/>
            <a:ext cx="10955867" cy="5524183"/>
          </a:xfrm>
        </p:spPr>
        <p:txBody>
          <a:bodyPr/>
          <a:lstStyle/>
          <a:p>
            <a:r>
              <a:rPr lang="pl-PL" sz="2400" dirty="0"/>
              <a:t>„</a:t>
            </a:r>
            <a:r>
              <a:rPr lang="pl-PL" sz="2400" u="sng" dirty="0" smtClean="0"/>
              <a:t>Kopia</a:t>
            </a:r>
            <a:r>
              <a:rPr lang="pl-PL" sz="2400" dirty="0" smtClean="0"/>
              <a:t>: w </a:t>
            </a:r>
            <a:r>
              <a:rPr lang="pl-PL" sz="2400" dirty="0"/>
              <a:t>dzisiejszych czasach szeroki i łatwy dostęp do technik poligraficznych </a:t>
            </a:r>
            <a:endParaRPr lang="pl-PL" sz="2400" dirty="0" smtClean="0"/>
          </a:p>
          <a:p>
            <a:r>
              <a:rPr lang="pl-PL" sz="2400" dirty="0" smtClean="0"/>
              <a:t>umożliwia </a:t>
            </a:r>
            <a:r>
              <a:rPr lang="pl-PL" sz="2400" dirty="0"/>
              <a:t>sporządzenie wielu kopii w szybki sposób. Kopia w zasadzie jest </a:t>
            </a:r>
            <a:endParaRPr lang="pl-PL" sz="2400" dirty="0" smtClean="0"/>
          </a:p>
          <a:p>
            <a:r>
              <a:rPr lang="pl-PL" sz="2400" dirty="0" smtClean="0"/>
              <a:t>odzwierciedleniem</a:t>
            </a:r>
            <a:r>
              <a:rPr lang="pl-PL" sz="2400" dirty="0"/>
              <a:t>, fotograficznym odbiciem oryginału, jednak są sposoby, aby </a:t>
            </a:r>
            <a:endParaRPr lang="pl-PL" sz="2400" dirty="0" smtClean="0"/>
          </a:p>
          <a:p>
            <a:r>
              <a:rPr lang="pl-PL" sz="2400" dirty="0" smtClean="0"/>
              <a:t>nie </a:t>
            </a:r>
            <a:r>
              <a:rPr lang="pl-PL" sz="2400" dirty="0"/>
              <a:t>była identyczna z oryginałem, dlatego niepoświadczona kopia nie jest </a:t>
            </a:r>
            <a:endParaRPr lang="pl-PL" sz="2400" dirty="0" smtClean="0"/>
          </a:p>
          <a:p>
            <a:r>
              <a:rPr lang="pl-PL" sz="2400" dirty="0" smtClean="0"/>
              <a:t>dokumentem </a:t>
            </a:r>
            <a:r>
              <a:rPr lang="pl-PL" sz="2400" dirty="0"/>
              <a:t>w rozumieniu m.in. art. 270 § 1 kodeksu karnego (wyrok SN, </a:t>
            </a:r>
            <a:endParaRPr lang="pl-PL" sz="2400" dirty="0" smtClean="0"/>
          </a:p>
          <a:p>
            <a:r>
              <a:rPr lang="pl-PL" sz="2400" dirty="0" smtClean="0"/>
              <a:t>sygn</a:t>
            </a:r>
            <a:r>
              <a:rPr lang="pl-PL" sz="2400" dirty="0"/>
              <a:t>. akt SN III KKN 370/00 LEX nr 74375).”</a:t>
            </a:r>
            <a:endParaRPr lang="pl-PL" sz="2400" dirty="0" smtClean="0"/>
          </a:p>
          <a:p>
            <a:r>
              <a:rPr lang="pl-PL" sz="2000" b="1" dirty="0" smtClean="0"/>
              <a:t>E. </a:t>
            </a:r>
            <a:r>
              <a:rPr lang="pl-PL" sz="2000" b="1" dirty="0" err="1" smtClean="0"/>
              <a:t>Juchnowska</a:t>
            </a:r>
            <a:r>
              <a:rPr lang="pl-PL" sz="2000" b="1" dirty="0" smtClean="0"/>
              <a:t>, </a:t>
            </a:r>
            <a:r>
              <a:rPr lang="pl-PL" sz="2000" b="1" i="1" dirty="0" smtClean="0"/>
              <a:t>Odpis, kopia, wypis wyciąg – różnice i stosowanie w praktyce</a:t>
            </a:r>
            <a:r>
              <a:rPr lang="pl-PL" sz="2000" b="1" dirty="0" smtClean="0"/>
              <a:t>, </a:t>
            </a:r>
          </a:p>
          <a:p>
            <a:r>
              <a:rPr lang="pl-PL" sz="2000" b="1" dirty="0" smtClean="0"/>
              <a:t>Wspólnota z dnia 20 grudnia 2012 r.</a:t>
            </a:r>
            <a:endParaRPr lang="pl-PL" sz="2000" b="1" dirty="0"/>
          </a:p>
        </p:txBody>
      </p:sp>
    </p:spTree>
    <p:extLst>
      <p:ext uri="{BB962C8B-B14F-4D97-AF65-F5344CB8AC3E}">
        <p14:creationId xmlns:p14="http://schemas.microsoft.com/office/powerpoint/2010/main" val="58438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idx="4294967295"/>
          </p:nvPr>
        </p:nvSpPr>
        <p:spPr>
          <a:xfrm>
            <a:off x="1980049" y="273629"/>
            <a:ext cx="8229024" cy="114492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Decyzja administracyjna jako akt administracyjny</a:t>
            </a:r>
          </a:p>
        </p:txBody>
      </p:sp>
      <p:sp>
        <p:nvSpPr>
          <p:cNvPr id="9219" name="Rectangle 2"/>
          <p:cNvSpPr>
            <a:spLocks noGrp="1" noChangeArrowheads="1"/>
          </p:cNvSpPr>
          <p:nvPr>
            <p:ph type="subTitle" idx="4294967295"/>
          </p:nvPr>
        </p:nvSpPr>
        <p:spPr>
          <a:xfrm>
            <a:off x="1980049" y="1581287"/>
            <a:ext cx="8229024" cy="4975723"/>
          </a:xfrm>
        </p:spPr>
        <p:txBody>
          <a:bodyPr vert="horz" wrap="square" lIns="0" tIns="0" rIns="0" bIns="0" numCol="1" anchor="ctr" anchorCtr="0" compatLnSpc="1">
            <a:prstTxWarp prst="textNoShape">
              <a:avLst/>
            </a:prstTxWarp>
          </a:bodyPr>
          <a:lstStyle/>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359" b="1">
                <a:solidFill>
                  <a:srgbClr val="280099"/>
                </a:solidFill>
              </a:rPr>
              <a:t>* decyzja = jedna z prawnych form działania administracji</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2359" b="1">
              <a:solidFill>
                <a:srgbClr val="280099"/>
              </a:solidFill>
            </a:endParaRP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359"/>
              <a:t>„</a:t>
            </a:r>
            <a:r>
              <a:rPr lang="de-DE" altLang="pl-PL" sz="2359" i="1"/>
              <a:t>Jest ona władczym, jednostronnym oświadczeniem woli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359" i="1"/>
              <a:t>organu administracji publicznej, opartym na przepisach prawa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359" i="1"/>
              <a:t>administracyjnego i określającym sytuację prawną konkretnie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359" i="1"/>
              <a:t>wskazanego adresata (strony) w indywidualnie oznaczonej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359" i="1"/>
              <a:t>sprawie</a:t>
            </a:r>
            <a:r>
              <a:rPr lang="de-DE" altLang="pl-PL" sz="2359"/>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b="1"/>
              <a:t>M. Wierzbowski (red.), </a:t>
            </a:r>
            <a:r>
              <a:rPr lang="de-DE" altLang="pl-PL" sz="1814" b="1" i="1"/>
              <a:t>Postępowanie administracyjne</a:t>
            </a:r>
            <a:r>
              <a:rPr lang="de-DE" altLang="pl-PL" sz="1814" b="1"/>
              <a:t>..., s. 142.</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2359" b="1">
              <a:solidFill>
                <a:srgbClr val="280099"/>
              </a:solidFill>
            </a:endParaRP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177" b="1">
                <a:solidFill>
                  <a:srgbClr val="B84700"/>
                </a:solidFill>
              </a:rPr>
              <a:t>* art. 104 k.p.a. (decyzja rozstrzyga sprawę co do istoty w całości lub części albo w inny sposób kończą sprawę w danej instancji</a:t>
            </a:r>
          </a:p>
        </p:txBody>
      </p:sp>
    </p:spTree>
    <p:extLst>
      <p:ext uri="{BB962C8B-B14F-4D97-AF65-F5344CB8AC3E}">
        <p14:creationId xmlns:p14="http://schemas.microsoft.com/office/powerpoint/2010/main" val="387193116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893" y="489652"/>
            <a:ext cx="6584371" cy="41130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5389047"/>
            <a:ext cx="5754844" cy="11319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802202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2013172" y="1"/>
            <a:ext cx="8229024" cy="114492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
        <p:nvSpPr>
          <p:cNvPr id="15363" name="Rectangle 2"/>
          <p:cNvSpPr>
            <a:spLocks noGrp="1" noChangeArrowheads="1"/>
          </p:cNvSpPr>
          <p:nvPr>
            <p:ph type="subTitle" idx="4294967295"/>
          </p:nvPr>
        </p:nvSpPr>
        <p:spPr>
          <a:xfrm>
            <a:off x="1980049" y="979304"/>
            <a:ext cx="8229024" cy="5551783"/>
          </a:xfrm>
        </p:spPr>
        <p:txBody>
          <a:bodyPr vert="horz" wrap="square" lIns="0" tIns="0" rIns="0" bIns="0" numCol="1" anchor="ctr" anchorCtr="0" compatLnSpc="1">
            <a:prstTxWarp prst="textNoShape">
              <a:avLst/>
            </a:prstTxWarp>
          </a:bodyPr>
          <a:lstStyle/>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a:t>„</a:t>
            </a:r>
            <a:r>
              <a:rPr lang="de-DE" altLang="pl-PL" sz="1814" i="1"/>
              <a:t>To nie forma, lecz treść merytoryczna decyduje o tym, z jakim rodzajem aktu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administracyjnego mamy do czynienia w konkretnej sprawie. Wydanie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postanowienia, które mylnie nazwano decyzją, nie powoduje, że mamy do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czynienia z decyzją. Podobnie jak w przypadku decyzji, nadanie mylnej nazwy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postanowieniu nie zmienia jego charakteru prawnego.</a:t>
            </a:r>
            <a:r>
              <a:rPr lang="de-DE" altLang="pl-PL" sz="1814"/>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b="1"/>
              <a:t>Wyrok NSA z dnia 15 czerwca 2012 r., sygn. akt II OSK 497/11</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1814" b="1"/>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„Za decyzję administracyjną uznaje się takie oświadczenie woli organu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administracji, które wywiera skutki prawne w sferze stosunku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administracyjnoprawnego (ukształtowanie, zmiana lub wygaśnięcie tego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i="1"/>
              <a:t>stosunku).“</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814" b="1"/>
              <a:t>Wyrok NSA z dnia 25 kwietnia 2012 r., sygn. akt 654/11</a:t>
            </a:r>
          </a:p>
        </p:txBody>
      </p:sp>
    </p:spTree>
    <p:extLst>
      <p:ext uri="{BB962C8B-B14F-4D97-AF65-F5344CB8AC3E}">
        <p14:creationId xmlns:p14="http://schemas.microsoft.com/office/powerpoint/2010/main" val="288334749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1981201" y="128588"/>
            <a:ext cx="8228013" cy="14351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Odformalizowanie postępowania</a:t>
            </a:r>
          </a:p>
        </p:txBody>
      </p:sp>
      <p:sp>
        <p:nvSpPr>
          <p:cNvPr id="111619" name="Rectangle 2"/>
          <p:cNvSpPr>
            <a:spLocks noGrp="1" noChangeArrowheads="1"/>
          </p:cNvSpPr>
          <p:nvPr>
            <p:ph type="subTitle" idx="4294967295"/>
          </p:nvPr>
        </p:nvSpPr>
        <p:spPr>
          <a:xfrm>
            <a:off x="2063751" y="2160589"/>
            <a:ext cx="8228013" cy="2701925"/>
          </a:xfrm>
        </p:spPr>
        <p:txBody>
          <a:bodyPr vert="horz" wrap="square" lIns="0" tIns="0" rIns="0" bIns="0" numCol="1" anchor="ctr" anchorCtr="0" compatLnSpc="1">
            <a:prstTxWarp prst="textNoShape">
              <a:avLst/>
            </a:prstTxWarp>
          </a:bodyPr>
          <a:lstStyle/>
          <a:p>
            <a:pPr indent="-333375"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400" b="1">
                <a:solidFill>
                  <a:srgbClr val="DC2300"/>
                </a:solidFill>
              </a:rPr>
              <a:t>- </a:t>
            </a:r>
            <a:r>
              <a:rPr lang="pl-PL" altLang="pl-PL" sz="2400" b="1" u="sng">
                <a:solidFill>
                  <a:srgbClr val="DC2300"/>
                </a:solidFill>
              </a:rPr>
              <a:t>zasada odformalizowania postępowania</a:t>
            </a:r>
            <a:r>
              <a:rPr lang="pl-PL" altLang="pl-PL" sz="2400" b="1">
                <a:solidFill>
                  <a:srgbClr val="DC2300"/>
                </a:solidFill>
              </a:rPr>
              <a:t> </a:t>
            </a:r>
            <a:r>
              <a:rPr lang="pl-PL" altLang="pl-PL" sz="2400">
                <a:solidFill>
                  <a:srgbClr val="DC2300"/>
                </a:solidFill>
              </a:rPr>
              <a:t>(art. 63 k.p.a.; </a:t>
            </a:r>
          </a:p>
          <a:p>
            <a:pPr indent="-333375"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400">
                <a:solidFill>
                  <a:srgbClr val="DC2300"/>
                </a:solidFill>
              </a:rPr>
              <a:t>art. 235 k.p.a.) ?</a:t>
            </a:r>
          </a:p>
          <a:p>
            <a:pPr indent="-333375"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400">
              <a:solidFill>
                <a:srgbClr val="DC2300"/>
              </a:solidFill>
            </a:endParaRPr>
          </a:p>
          <a:p>
            <a:pPr indent="-333375"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400">
              <a:solidFill>
                <a:srgbClr val="DC2300"/>
              </a:solidFill>
            </a:endParaRPr>
          </a:p>
          <a:p>
            <a:pPr indent="-333375"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400">
              <a:solidFill>
                <a:srgbClr val="DC2300"/>
              </a:solidFill>
            </a:endParaRPr>
          </a:p>
          <a:p>
            <a:pPr indent="-333375"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400">
              <a:solidFill>
                <a:srgbClr val="DC2300"/>
              </a:solidFill>
            </a:endParaRPr>
          </a:p>
        </p:txBody>
      </p:sp>
      <p:pic>
        <p:nvPicPr>
          <p:cNvPr id="1116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3600450"/>
            <a:ext cx="7315200" cy="1314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6" y="6005514"/>
            <a:ext cx="7343775" cy="29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07058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1980049" y="273629"/>
            <a:ext cx="8229024" cy="86985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
        <p:nvSpPr>
          <p:cNvPr id="13315" name="Rectangle 2"/>
          <p:cNvSpPr>
            <a:spLocks noGrp="1" noChangeArrowheads="1"/>
          </p:cNvSpPr>
          <p:nvPr>
            <p:ph type="subTitle" idx="4294967295"/>
          </p:nvPr>
        </p:nvSpPr>
        <p:spPr>
          <a:xfrm>
            <a:off x="1850435" y="1290377"/>
            <a:ext cx="8491131" cy="5419289"/>
          </a:xfrm>
        </p:spPr>
        <p:txBody>
          <a:bodyPr vert="horz" wrap="square" lIns="0" tIns="0" rIns="0" bIns="0" numCol="1" anchor="ctr" anchorCtr="0" compatLnSpc="1">
            <a:prstTxWarp prst="textNoShape">
              <a:avLst/>
            </a:prstTxWarp>
          </a:bodyPr>
          <a:lstStyle/>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dirty="0"/>
              <a:t>„</a:t>
            </a:r>
            <a:r>
              <a:rPr lang="de-DE" altLang="pl-PL" sz="1633" i="1" dirty="0"/>
              <a:t>Nie </a:t>
            </a:r>
            <a:r>
              <a:rPr lang="de-DE" altLang="pl-PL" sz="1633" i="1" dirty="0" err="1"/>
              <a:t>można</a:t>
            </a:r>
            <a:r>
              <a:rPr lang="de-DE" altLang="pl-PL" sz="1633" i="1" dirty="0"/>
              <a:t> </a:t>
            </a:r>
            <a:r>
              <a:rPr lang="de-DE" altLang="pl-PL" sz="1633" i="1" dirty="0" err="1"/>
              <a:t>mówić</a:t>
            </a:r>
            <a:r>
              <a:rPr lang="de-DE" altLang="pl-PL" sz="1633" i="1" dirty="0"/>
              <a:t> o </a:t>
            </a:r>
            <a:r>
              <a:rPr lang="de-DE" altLang="pl-PL" sz="1633" i="1" dirty="0" err="1"/>
              <a:t>załatwieniu</a:t>
            </a:r>
            <a:r>
              <a:rPr lang="de-DE" altLang="pl-PL" sz="1633" i="1" dirty="0"/>
              <a:t> </a:t>
            </a:r>
            <a:r>
              <a:rPr lang="de-DE" altLang="pl-PL" sz="1633" i="1" dirty="0" err="1"/>
              <a:t>sprawy</a:t>
            </a:r>
            <a:r>
              <a:rPr lang="de-DE" altLang="pl-PL" sz="1633" i="1" dirty="0"/>
              <a:t> w </a:t>
            </a:r>
            <a:r>
              <a:rPr lang="de-DE" altLang="pl-PL" sz="1633" i="1" dirty="0" err="1"/>
              <a:t>rozumieniu</a:t>
            </a:r>
            <a:r>
              <a:rPr lang="de-DE" altLang="pl-PL" sz="1633" i="1" dirty="0"/>
              <a:t> art. 104 </a:t>
            </a:r>
            <a:r>
              <a:rPr lang="de-DE" altLang="pl-PL" sz="1633" i="1" dirty="0" err="1"/>
              <a:t>k.p.a</a:t>
            </a:r>
            <a:r>
              <a:rPr lang="de-DE" altLang="pl-PL" sz="1633"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err="1"/>
              <a:t>jeżeli</a:t>
            </a:r>
            <a:r>
              <a:rPr lang="de-DE" altLang="pl-PL" sz="1633" i="1" dirty="0"/>
              <a:t> </a:t>
            </a:r>
            <a:r>
              <a:rPr lang="de-DE" altLang="pl-PL" sz="1633" i="1" dirty="0" err="1"/>
              <a:t>decyzja</a:t>
            </a:r>
            <a:r>
              <a:rPr lang="de-DE" altLang="pl-PL" sz="1633" i="1" dirty="0"/>
              <a:t> </a:t>
            </a:r>
            <a:r>
              <a:rPr lang="de-DE" altLang="pl-PL" sz="1633" i="1" dirty="0" err="1"/>
              <a:t>została</a:t>
            </a:r>
            <a:r>
              <a:rPr lang="de-DE" altLang="pl-PL" sz="1633" i="1" dirty="0"/>
              <a:t> </a:t>
            </a:r>
            <a:r>
              <a:rPr lang="de-DE" altLang="pl-PL" sz="1633" i="1" dirty="0" err="1"/>
              <a:t>sporządzona</a:t>
            </a:r>
            <a:r>
              <a:rPr lang="de-DE" altLang="pl-PL" sz="1633" i="1" dirty="0"/>
              <a:t> </a:t>
            </a:r>
            <a:r>
              <a:rPr lang="de-DE" altLang="pl-PL" sz="1633" i="1" dirty="0" err="1"/>
              <a:t>przez</a:t>
            </a:r>
            <a:r>
              <a:rPr lang="de-DE" altLang="pl-PL" sz="1633" i="1" dirty="0"/>
              <a:t> </a:t>
            </a:r>
            <a:r>
              <a:rPr lang="de-DE" altLang="pl-PL" sz="1633" i="1" dirty="0" err="1"/>
              <a:t>organ</a:t>
            </a:r>
            <a:r>
              <a:rPr lang="de-DE" altLang="pl-PL" sz="1633" i="1" dirty="0"/>
              <a:t>, </a:t>
            </a:r>
            <a:r>
              <a:rPr lang="de-DE" altLang="pl-PL" sz="1633" i="1" dirty="0" err="1"/>
              <a:t>ale</a:t>
            </a:r>
            <a:r>
              <a:rPr lang="de-DE" altLang="pl-PL" sz="1633" i="1" dirty="0"/>
              <a:t> nie </a:t>
            </a:r>
            <a:r>
              <a:rPr lang="de-DE" altLang="pl-PL" sz="1633" i="1" dirty="0" err="1"/>
              <a:t>została</a:t>
            </a:r>
            <a:r>
              <a:rPr lang="de-DE" altLang="pl-PL" sz="1633"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err="1"/>
              <a:t>doręczona</a:t>
            </a:r>
            <a:r>
              <a:rPr lang="de-DE" altLang="pl-PL" sz="1633" i="1" dirty="0"/>
              <a:t>. </a:t>
            </a:r>
            <a:r>
              <a:rPr lang="de-DE" altLang="pl-PL" sz="1633" i="1" dirty="0" err="1"/>
              <a:t>Taką</a:t>
            </a:r>
            <a:r>
              <a:rPr lang="de-DE" altLang="pl-PL" sz="1633" i="1" dirty="0"/>
              <a:t> </a:t>
            </a:r>
            <a:r>
              <a:rPr lang="de-DE" altLang="pl-PL" sz="1633" i="1" dirty="0" err="1"/>
              <a:t>decyzją</a:t>
            </a:r>
            <a:r>
              <a:rPr lang="de-DE" altLang="pl-PL" sz="1633" i="1" dirty="0"/>
              <a:t> </a:t>
            </a:r>
            <a:r>
              <a:rPr lang="de-DE" altLang="pl-PL" sz="1633" i="1" dirty="0" err="1"/>
              <a:t>ani</a:t>
            </a:r>
            <a:r>
              <a:rPr lang="de-DE" altLang="pl-PL" sz="1633" i="1" dirty="0"/>
              <a:t> </a:t>
            </a:r>
            <a:r>
              <a:rPr lang="de-DE" altLang="pl-PL" sz="1633" i="1" dirty="0" err="1"/>
              <a:t>organ</a:t>
            </a:r>
            <a:r>
              <a:rPr lang="de-DE" altLang="pl-PL" sz="1633" i="1" dirty="0"/>
              <a:t> </a:t>
            </a:r>
            <a:r>
              <a:rPr lang="de-DE" altLang="pl-PL" sz="1633" i="1" dirty="0" err="1"/>
              <a:t>ani</a:t>
            </a:r>
            <a:r>
              <a:rPr lang="de-DE" altLang="pl-PL" sz="1633" i="1" dirty="0"/>
              <a:t> </a:t>
            </a:r>
            <a:r>
              <a:rPr lang="de-DE" altLang="pl-PL" sz="1633" i="1" dirty="0" err="1"/>
              <a:t>strona</a:t>
            </a:r>
            <a:r>
              <a:rPr lang="de-DE" altLang="pl-PL" sz="1633" i="1" dirty="0"/>
              <a:t> nie </a:t>
            </a:r>
            <a:r>
              <a:rPr lang="de-DE" altLang="pl-PL" sz="1633" i="1" dirty="0" err="1"/>
              <a:t>są</a:t>
            </a:r>
            <a:r>
              <a:rPr lang="de-DE" altLang="pl-PL" sz="1633" i="1" dirty="0"/>
              <a:t> </a:t>
            </a:r>
            <a:r>
              <a:rPr lang="de-DE" altLang="pl-PL" sz="1633" i="1" dirty="0" err="1"/>
              <a:t>związani</a:t>
            </a:r>
            <a:r>
              <a:rPr lang="de-DE" altLang="pl-PL" sz="1633" i="1" dirty="0"/>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b="1" dirty="0" err="1"/>
              <a:t>Wyrok</a:t>
            </a:r>
            <a:r>
              <a:rPr lang="de-DE" altLang="pl-PL" sz="1633" b="1" dirty="0"/>
              <a:t> NSA z </a:t>
            </a:r>
            <a:r>
              <a:rPr lang="de-DE" altLang="pl-PL" sz="1633" b="1" dirty="0" err="1"/>
              <a:t>dnia</a:t>
            </a:r>
            <a:r>
              <a:rPr lang="de-DE" altLang="pl-PL" sz="1633" b="1" dirty="0"/>
              <a:t> 27 </a:t>
            </a:r>
            <a:r>
              <a:rPr lang="de-DE" altLang="pl-PL" sz="1633" b="1" dirty="0" err="1"/>
              <a:t>listopada</a:t>
            </a:r>
            <a:r>
              <a:rPr lang="de-DE" altLang="pl-PL" sz="1633" b="1" dirty="0"/>
              <a:t> 2012 r., </a:t>
            </a:r>
            <a:r>
              <a:rPr lang="de-DE" altLang="pl-PL" sz="1633" b="1" dirty="0" err="1"/>
              <a:t>sygn</a:t>
            </a:r>
            <a:r>
              <a:rPr lang="de-DE" altLang="pl-PL" sz="1633" b="1" dirty="0"/>
              <a:t>. </a:t>
            </a:r>
            <a:r>
              <a:rPr lang="de-DE" altLang="pl-PL" sz="1633" b="1" dirty="0" err="1"/>
              <a:t>akt</a:t>
            </a:r>
            <a:r>
              <a:rPr lang="de-DE" altLang="pl-PL" sz="1633" b="1" dirty="0"/>
              <a:t> II GSK 1708/11</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1633" dirty="0"/>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a:t>„</a:t>
            </a:r>
            <a:r>
              <a:rPr lang="de-DE" altLang="pl-PL" sz="1633" i="1" dirty="0" err="1"/>
              <a:t>Niedopuszczalne</a:t>
            </a:r>
            <a:r>
              <a:rPr lang="de-DE" altLang="pl-PL" sz="1633" i="1" dirty="0"/>
              <a:t> </a:t>
            </a:r>
            <a:r>
              <a:rPr lang="de-DE" altLang="pl-PL" sz="1633" i="1" dirty="0" err="1"/>
              <a:t>jest</a:t>
            </a:r>
            <a:r>
              <a:rPr lang="de-DE" altLang="pl-PL" sz="1633" i="1" dirty="0"/>
              <a:t> </a:t>
            </a:r>
            <a:r>
              <a:rPr lang="de-DE" altLang="pl-PL" sz="1633" i="1" dirty="0" err="1"/>
              <a:t>domniemanie</a:t>
            </a:r>
            <a:r>
              <a:rPr lang="de-DE" altLang="pl-PL" sz="1633" i="1" dirty="0"/>
              <a:t> </a:t>
            </a:r>
            <a:r>
              <a:rPr lang="de-DE" altLang="pl-PL" sz="1633" i="1" dirty="0" err="1"/>
              <a:t>formy</a:t>
            </a:r>
            <a:r>
              <a:rPr lang="de-DE" altLang="pl-PL" sz="1633" i="1" dirty="0"/>
              <a:t> </a:t>
            </a:r>
            <a:r>
              <a:rPr lang="de-DE" altLang="pl-PL" sz="1633" i="1" dirty="0" err="1"/>
              <a:t>działania</a:t>
            </a:r>
            <a:r>
              <a:rPr lang="de-DE" altLang="pl-PL" sz="1633" i="1" dirty="0"/>
              <a:t> </a:t>
            </a:r>
            <a:r>
              <a:rPr lang="de-DE" altLang="pl-PL" sz="1633" i="1" dirty="0" err="1"/>
              <a:t>organu</a:t>
            </a:r>
            <a:r>
              <a:rPr lang="de-DE" altLang="pl-PL" sz="1633" i="1" dirty="0"/>
              <a:t> w </a:t>
            </a:r>
            <a:r>
              <a:rPr lang="de-DE" altLang="pl-PL" sz="1633" i="1" dirty="0" err="1"/>
              <a:t>postaci</a:t>
            </a:r>
            <a:r>
              <a:rPr lang="de-DE" altLang="pl-PL" sz="1633"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err="1"/>
              <a:t>decyzji</a:t>
            </a:r>
            <a:r>
              <a:rPr lang="de-DE" altLang="pl-PL" sz="1633" i="1" dirty="0"/>
              <a:t> </a:t>
            </a:r>
            <a:r>
              <a:rPr lang="de-DE" altLang="pl-PL" sz="1633" i="1" dirty="0" err="1"/>
              <a:t>administracyjnej</a:t>
            </a:r>
            <a:r>
              <a:rPr lang="de-DE" altLang="pl-PL" sz="1633" i="1" dirty="0"/>
              <a:t>; </a:t>
            </a:r>
            <a:r>
              <a:rPr lang="de-DE" altLang="pl-PL" sz="1633" i="1" dirty="0" err="1"/>
              <a:t>musi</a:t>
            </a:r>
            <a:r>
              <a:rPr lang="de-DE" altLang="pl-PL" sz="1633" i="1" dirty="0"/>
              <a:t> </a:t>
            </a:r>
            <a:r>
              <a:rPr lang="de-DE" altLang="pl-PL" sz="1633" i="1" dirty="0" err="1"/>
              <a:t>ono</a:t>
            </a:r>
            <a:r>
              <a:rPr lang="de-DE" altLang="pl-PL" sz="1633" i="1" dirty="0"/>
              <a:t> </a:t>
            </a:r>
            <a:r>
              <a:rPr lang="de-DE" altLang="pl-PL" sz="1633" i="1" dirty="0" err="1"/>
              <a:t>wynikać</a:t>
            </a:r>
            <a:r>
              <a:rPr lang="de-DE" altLang="pl-PL" sz="1633" i="1" dirty="0"/>
              <a:t> z </a:t>
            </a:r>
            <a:r>
              <a:rPr lang="de-DE" altLang="pl-PL" sz="1633" i="1" dirty="0" err="1"/>
              <a:t>powszechnie</a:t>
            </a:r>
            <a:r>
              <a:rPr lang="de-DE" altLang="pl-PL" sz="1633" i="1" dirty="0"/>
              <a:t> </a:t>
            </a:r>
            <a:r>
              <a:rPr lang="de-DE" altLang="pl-PL" sz="1633" i="1" dirty="0" err="1"/>
              <a:t>obowiązujących</a:t>
            </a:r>
            <a:r>
              <a:rPr lang="de-DE" altLang="pl-PL" sz="1633"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err="1"/>
              <a:t>przepisów</a:t>
            </a:r>
            <a:r>
              <a:rPr lang="de-DE" altLang="pl-PL" sz="1633" i="1" dirty="0"/>
              <a:t> </a:t>
            </a:r>
            <a:r>
              <a:rPr lang="de-DE" altLang="pl-PL" sz="1633" i="1" dirty="0" err="1"/>
              <a:t>prawa</a:t>
            </a:r>
            <a:r>
              <a:rPr lang="de-DE" altLang="pl-PL" sz="1633" i="1" dirty="0"/>
              <a:t> </a:t>
            </a:r>
            <a:r>
              <a:rPr lang="de-DE" altLang="pl-PL" sz="1633" i="1" dirty="0" err="1"/>
              <a:t>materialnego</a:t>
            </a:r>
            <a:r>
              <a:rPr lang="de-DE" altLang="pl-PL" sz="1633" i="1" dirty="0"/>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b="1" dirty="0" err="1"/>
              <a:t>Wyrok</a:t>
            </a:r>
            <a:r>
              <a:rPr lang="de-DE" altLang="pl-PL" sz="1633" b="1" dirty="0"/>
              <a:t> WSA w </a:t>
            </a:r>
            <a:r>
              <a:rPr lang="de-DE" altLang="pl-PL" sz="1633" b="1" dirty="0" err="1"/>
              <a:t>Warszawie</a:t>
            </a:r>
            <a:r>
              <a:rPr lang="de-DE" altLang="pl-PL" sz="1633" b="1" dirty="0"/>
              <a:t> z </a:t>
            </a:r>
            <a:r>
              <a:rPr lang="de-DE" altLang="pl-PL" sz="1633" b="1" dirty="0" err="1"/>
              <a:t>dnia</a:t>
            </a:r>
            <a:r>
              <a:rPr lang="de-DE" altLang="pl-PL" sz="1633" b="1" dirty="0"/>
              <a:t> 18 </a:t>
            </a:r>
            <a:r>
              <a:rPr lang="de-DE" altLang="pl-PL" sz="1633" b="1" dirty="0" err="1"/>
              <a:t>listopada</a:t>
            </a:r>
            <a:r>
              <a:rPr lang="de-DE" altLang="pl-PL" sz="1633" b="1" dirty="0"/>
              <a:t> 2012 r., </a:t>
            </a:r>
            <a:r>
              <a:rPr lang="de-DE" altLang="pl-PL" sz="1633" b="1" dirty="0" err="1"/>
              <a:t>sygn</a:t>
            </a:r>
            <a:r>
              <a:rPr lang="de-DE" altLang="pl-PL" sz="1633" b="1" dirty="0"/>
              <a:t>. </a:t>
            </a:r>
            <a:r>
              <a:rPr lang="de-DE" altLang="pl-PL" sz="1633" b="1" dirty="0" err="1"/>
              <a:t>akt</a:t>
            </a:r>
            <a:r>
              <a:rPr lang="de-DE" altLang="pl-PL" sz="1633" b="1" dirty="0"/>
              <a:t> II SA/Wa1368/12</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1633" dirty="0"/>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dirty="0"/>
              <a:t>„</a:t>
            </a:r>
            <a:r>
              <a:rPr lang="de-DE" altLang="pl-PL" sz="1633" i="1" dirty="0"/>
              <a:t>Nie </a:t>
            </a:r>
            <a:r>
              <a:rPr lang="de-DE" altLang="pl-PL" sz="1633" i="1" dirty="0" err="1"/>
              <a:t>można</a:t>
            </a:r>
            <a:r>
              <a:rPr lang="de-DE" altLang="pl-PL" sz="1633" i="1" dirty="0"/>
              <a:t> </a:t>
            </a:r>
            <a:r>
              <a:rPr lang="de-DE" altLang="pl-PL" sz="1633" i="1" dirty="0" err="1"/>
              <a:t>domniemywać</a:t>
            </a:r>
            <a:r>
              <a:rPr lang="de-DE" altLang="pl-PL" sz="1633" i="1" dirty="0"/>
              <a:t> </a:t>
            </a:r>
            <a:r>
              <a:rPr lang="de-DE" altLang="pl-PL" sz="1633" i="1" dirty="0" err="1"/>
              <a:t>stosowania</a:t>
            </a:r>
            <a:r>
              <a:rPr lang="de-DE" altLang="pl-PL" sz="1633" i="1" dirty="0"/>
              <a:t> </a:t>
            </a:r>
            <a:r>
              <a:rPr lang="de-DE" altLang="pl-PL" sz="1633" i="1" dirty="0" err="1"/>
              <a:t>władczej</a:t>
            </a:r>
            <a:r>
              <a:rPr lang="de-DE" altLang="pl-PL" sz="1633" i="1" dirty="0"/>
              <a:t> i </a:t>
            </a:r>
            <a:r>
              <a:rPr lang="de-DE" altLang="pl-PL" sz="1633" i="1" dirty="0" err="1"/>
              <a:t>jednostronnej</a:t>
            </a:r>
            <a:r>
              <a:rPr lang="de-DE" altLang="pl-PL" sz="1633" i="1" dirty="0"/>
              <a:t> </a:t>
            </a:r>
            <a:r>
              <a:rPr lang="de-DE" altLang="pl-PL" sz="1633" i="1" dirty="0" err="1"/>
              <a:t>formy</a:t>
            </a:r>
            <a:r>
              <a:rPr lang="de-DE" altLang="pl-PL" sz="1633" i="1" dirty="0"/>
              <a:t> </a:t>
            </a:r>
            <a:r>
              <a:rPr lang="de-DE" altLang="pl-PL" sz="1633" i="1" dirty="0" err="1"/>
              <a:t>działania</a:t>
            </a:r>
            <a:r>
              <a:rPr lang="de-DE" altLang="pl-PL" sz="1633" i="1" dirty="0"/>
              <a:t>, </a:t>
            </a:r>
            <a:r>
              <a:rPr lang="de-DE" altLang="pl-PL" sz="1633" i="1" dirty="0" err="1"/>
              <a:t>jaką</a:t>
            </a:r>
            <a:r>
              <a:rPr lang="de-DE" altLang="pl-PL" sz="1633"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err="1"/>
              <a:t>jest</a:t>
            </a:r>
            <a:r>
              <a:rPr lang="de-DE" altLang="pl-PL" sz="1633" i="1" dirty="0"/>
              <a:t> </a:t>
            </a:r>
            <a:r>
              <a:rPr lang="de-DE" altLang="pl-PL" sz="1633" i="1" dirty="0" err="1"/>
              <a:t>decyzja</a:t>
            </a:r>
            <a:r>
              <a:rPr lang="de-DE" altLang="pl-PL" sz="1633" i="1" dirty="0"/>
              <a:t> </a:t>
            </a:r>
            <a:r>
              <a:rPr lang="de-DE" altLang="pl-PL" sz="1633" i="1" dirty="0" err="1"/>
              <a:t>administracyjna</a:t>
            </a:r>
            <a:r>
              <a:rPr lang="de-DE" altLang="pl-PL" sz="1633" i="1" dirty="0"/>
              <a:t>, </a:t>
            </a:r>
            <a:r>
              <a:rPr lang="de-DE" altLang="pl-PL" sz="1633" i="1" dirty="0" err="1"/>
              <a:t>tylko</a:t>
            </a:r>
            <a:r>
              <a:rPr lang="de-DE" altLang="pl-PL" sz="1633" i="1" dirty="0"/>
              <a:t> z </a:t>
            </a:r>
            <a:r>
              <a:rPr lang="de-DE" altLang="pl-PL" sz="1633" i="1" dirty="0" err="1"/>
              <a:t>okoliczności</a:t>
            </a:r>
            <a:r>
              <a:rPr lang="de-DE" altLang="pl-PL" sz="1633" i="1" dirty="0"/>
              <a:t> </a:t>
            </a:r>
            <a:r>
              <a:rPr lang="de-DE" altLang="pl-PL" sz="1633" i="1" dirty="0" err="1"/>
              <a:t>sprawy</a:t>
            </a:r>
            <a:r>
              <a:rPr lang="de-DE" altLang="pl-PL" sz="1633" i="1" dirty="0"/>
              <a:t> </a:t>
            </a:r>
            <a:r>
              <a:rPr lang="de-DE" altLang="pl-PL" sz="1633" i="1" dirty="0" err="1"/>
              <a:t>lub</a:t>
            </a:r>
            <a:r>
              <a:rPr lang="de-DE" altLang="pl-PL" sz="1633" i="1" dirty="0"/>
              <a:t> z </a:t>
            </a:r>
            <a:r>
              <a:rPr lang="de-DE" altLang="pl-PL" sz="1633" i="1" dirty="0" err="1"/>
              <a:t>samego</a:t>
            </a:r>
            <a:r>
              <a:rPr lang="de-DE" altLang="pl-PL" sz="1633" i="1" dirty="0"/>
              <a:t> </a:t>
            </a:r>
            <a:r>
              <a:rPr lang="de-DE" altLang="pl-PL" sz="1633" i="1" dirty="0" err="1"/>
              <a:t>przepisu</a:t>
            </a:r>
            <a:r>
              <a:rPr lang="de-DE" altLang="pl-PL" sz="1633" i="1" dirty="0"/>
              <a:t> art.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a:t>104 </a:t>
            </a:r>
            <a:r>
              <a:rPr lang="de-DE" altLang="pl-PL" sz="1633" i="1" dirty="0" err="1"/>
              <a:t>k.p.a</a:t>
            </a:r>
            <a:r>
              <a:rPr lang="de-DE" altLang="pl-PL" sz="1633" i="1" dirty="0"/>
              <a:t>, </a:t>
            </a:r>
            <a:r>
              <a:rPr lang="de-DE" altLang="pl-PL" sz="1633" i="1" dirty="0" err="1"/>
              <a:t>ani</a:t>
            </a:r>
            <a:r>
              <a:rPr lang="de-DE" altLang="pl-PL" sz="1633" i="1" dirty="0"/>
              <a:t> </a:t>
            </a:r>
            <a:r>
              <a:rPr lang="de-DE" altLang="pl-PL" sz="1633" i="1" dirty="0" err="1"/>
              <a:t>też</a:t>
            </a:r>
            <a:r>
              <a:rPr lang="de-DE" altLang="pl-PL" sz="1633" i="1" dirty="0"/>
              <a:t> z art. 7 </a:t>
            </a:r>
            <a:r>
              <a:rPr lang="de-DE" altLang="pl-PL" sz="1633" i="1" dirty="0" err="1"/>
              <a:t>u.s.g</a:t>
            </a:r>
            <a:r>
              <a:rPr lang="de-DE" altLang="pl-PL" sz="1633" i="1" dirty="0"/>
              <a:t>. </a:t>
            </a:r>
            <a:r>
              <a:rPr lang="de-DE" altLang="pl-PL" sz="1633" i="1" dirty="0" err="1"/>
              <a:t>lub</a:t>
            </a:r>
            <a:r>
              <a:rPr lang="de-DE" altLang="pl-PL" sz="1633" i="1" dirty="0"/>
              <a:t> art. 6 </a:t>
            </a:r>
            <a:r>
              <a:rPr lang="de-DE" altLang="pl-PL" sz="1633" i="1" dirty="0" err="1"/>
              <a:t>u.s.w</a:t>
            </a:r>
            <a:r>
              <a:rPr lang="de-DE" altLang="pl-PL" sz="1633" i="1" dirty="0"/>
              <a:t>., </a:t>
            </a:r>
            <a:r>
              <a:rPr lang="de-DE" altLang="pl-PL" sz="1633" i="1" dirty="0" err="1"/>
              <a:t>lecz</a:t>
            </a:r>
            <a:r>
              <a:rPr lang="de-DE" altLang="pl-PL" sz="1633" i="1" dirty="0"/>
              <a:t> </a:t>
            </a:r>
            <a:r>
              <a:rPr lang="de-DE" altLang="pl-PL" sz="1633" i="1" dirty="0" err="1"/>
              <a:t>podstawę</a:t>
            </a:r>
            <a:r>
              <a:rPr lang="de-DE" altLang="pl-PL" sz="1633" i="1" dirty="0"/>
              <a:t> do </a:t>
            </a:r>
            <a:r>
              <a:rPr lang="de-DE" altLang="pl-PL" sz="1633" i="1" dirty="0" err="1"/>
              <a:t>jej</a:t>
            </a:r>
            <a:r>
              <a:rPr lang="de-DE" altLang="pl-PL" sz="1633" i="1" dirty="0"/>
              <a:t> </a:t>
            </a:r>
            <a:r>
              <a:rPr lang="de-DE" altLang="pl-PL" sz="1633" i="1" dirty="0" err="1"/>
              <a:t>wydania</a:t>
            </a:r>
            <a:r>
              <a:rPr lang="de-DE" altLang="pl-PL" sz="1633" i="1" dirty="0"/>
              <a:t> </a:t>
            </a:r>
            <a:r>
              <a:rPr lang="de-DE" altLang="pl-PL" sz="1633" i="1" dirty="0" err="1"/>
              <a:t>trzeba</a:t>
            </a:r>
            <a:r>
              <a:rPr lang="de-DE" altLang="pl-PL" sz="1633"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i="1" dirty="0" err="1"/>
              <a:t>wyprowadzić</a:t>
            </a:r>
            <a:r>
              <a:rPr lang="de-DE" altLang="pl-PL" sz="1633" i="1" dirty="0"/>
              <a:t> z </a:t>
            </a:r>
            <a:r>
              <a:rPr lang="de-DE" altLang="pl-PL" sz="1633" i="1" dirty="0" err="1"/>
              <a:t>powszechnie</a:t>
            </a:r>
            <a:r>
              <a:rPr lang="de-DE" altLang="pl-PL" sz="1633" i="1" dirty="0"/>
              <a:t> </a:t>
            </a:r>
            <a:r>
              <a:rPr lang="de-DE" altLang="pl-PL" sz="1633" i="1" dirty="0" err="1"/>
              <a:t>obowiązujących</a:t>
            </a:r>
            <a:r>
              <a:rPr lang="de-DE" altLang="pl-PL" sz="1633" i="1" dirty="0"/>
              <a:t> </a:t>
            </a:r>
            <a:r>
              <a:rPr lang="de-DE" altLang="pl-PL" sz="1633" i="1" dirty="0" err="1"/>
              <a:t>przepisów</a:t>
            </a:r>
            <a:r>
              <a:rPr lang="de-DE" altLang="pl-PL" sz="1633" i="1" dirty="0"/>
              <a:t> </a:t>
            </a:r>
            <a:r>
              <a:rPr lang="de-DE" altLang="pl-PL" sz="1633" i="1" dirty="0" err="1"/>
              <a:t>prawa</a:t>
            </a:r>
            <a:r>
              <a:rPr lang="de-DE" altLang="pl-PL" sz="1633" i="1" dirty="0"/>
              <a:t> </a:t>
            </a:r>
            <a:r>
              <a:rPr lang="de-DE" altLang="pl-PL" sz="1633" i="1" dirty="0" err="1"/>
              <a:t>materialnego</a:t>
            </a:r>
            <a:r>
              <a:rPr lang="de-DE" altLang="pl-PL" sz="1633" i="1" dirty="0"/>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b="1" dirty="0" err="1"/>
              <a:t>Wyrok</a:t>
            </a:r>
            <a:r>
              <a:rPr lang="de-DE" altLang="pl-PL" sz="1633" b="1" dirty="0"/>
              <a:t> NSA z </a:t>
            </a:r>
            <a:r>
              <a:rPr lang="de-DE" altLang="pl-PL" sz="1633" b="1" dirty="0" err="1"/>
              <a:t>dnia</a:t>
            </a:r>
            <a:r>
              <a:rPr lang="de-DE" altLang="pl-PL" sz="1633" b="1" dirty="0"/>
              <a:t> 18 </a:t>
            </a:r>
            <a:r>
              <a:rPr lang="de-DE" altLang="pl-PL" sz="1633" b="1" dirty="0" err="1"/>
              <a:t>lipca</a:t>
            </a:r>
            <a:r>
              <a:rPr lang="de-DE" altLang="pl-PL" sz="1633" b="1" dirty="0"/>
              <a:t> 2012 r., </a:t>
            </a:r>
            <a:r>
              <a:rPr lang="de-DE" altLang="pl-PL" sz="1633" b="1" dirty="0" err="1"/>
              <a:t>sygn</a:t>
            </a:r>
            <a:r>
              <a:rPr lang="de-DE" altLang="pl-PL" sz="1633" b="1" dirty="0"/>
              <a:t>. </a:t>
            </a:r>
            <a:r>
              <a:rPr lang="de-DE" altLang="pl-PL" sz="1633" b="1" dirty="0" err="1"/>
              <a:t>akt</a:t>
            </a:r>
            <a:r>
              <a:rPr lang="de-DE" altLang="pl-PL" sz="1633" b="1" dirty="0"/>
              <a:t> II GSK 911/11</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1996" b="1" dirty="0"/>
          </a:p>
        </p:txBody>
      </p:sp>
    </p:spTree>
    <p:extLst>
      <p:ext uri="{BB962C8B-B14F-4D97-AF65-F5344CB8AC3E}">
        <p14:creationId xmlns:p14="http://schemas.microsoft.com/office/powerpoint/2010/main" val="142726989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1948366" y="162738"/>
            <a:ext cx="8229024" cy="1144920"/>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
        <p:nvSpPr>
          <p:cNvPr id="17411" name="Rectangle 2"/>
          <p:cNvSpPr>
            <a:spLocks noGrp="1" noChangeArrowheads="1"/>
          </p:cNvSpPr>
          <p:nvPr>
            <p:ph type="subTitle" idx="4294967295"/>
          </p:nvPr>
        </p:nvSpPr>
        <p:spPr>
          <a:xfrm>
            <a:off x="1850435" y="1468955"/>
            <a:ext cx="8491131" cy="5062132"/>
          </a:xfrm>
        </p:spPr>
        <p:txBody>
          <a:bodyPr vert="horz" wrap="square" lIns="0" tIns="0" rIns="0" bIns="0" numCol="1" anchor="ctr" anchorCtr="0" compatLnSpc="1">
            <a:prstTxWarp prst="textNoShape">
              <a:avLst/>
            </a:prstTxWarp>
          </a:bodyPr>
          <a:lstStyle/>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a:t>„</a:t>
            </a:r>
            <a:r>
              <a:rPr lang="de-DE" altLang="pl-PL" sz="1996" i="1" dirty="0" err="1"/>
              <a:t>Zalecenia</a:t>
            </a:r>
            <a:r>
              <a:rPr lang="de-DE" altLang="pl-PL" sz="1996" i="1" dirty="0"/>
              <a:t> </a:t>
            </a:r>
            <a:r>
              <a:rPr lang="de-DE" altLang="pl-PL" sz="1996" i="1" dirty="0" err="1"/>
              <a:t>pokontrolne</a:t>
            </a:r>
            <a:r>
              <a:rPr lang="de-DE" altLang="pl-PL" sz="1996" i="1" dirty="0"/>
              <a:t> nie </a:t>
            </a:r>
            <a:r>
              <a:rPr lang="de-DE" altLang="pl-PL" sz="1996" i="1" dirty="0" err="1"/>
              <a:t>są</a:t>
            </a:r>
            <a:r>
              <a:rPr lang="de-DE" altLang="pl-PL" sz="1996" i="1" dirty="0"/>
              <a:t> </a:t>
            </a:r>
            <a:r>
              <a:rPr lang="de-DE" altLang="pl-PL" sz="1996" i="1" dirty="0" err="1"/>
              <a:t>decyzją</a:t>
            </a:r>
            <a:r>
              <a:rPr lang="de-DE" altLang="pl-PL" sz="1996" i="1" dirty="0"/>
              <a:t> </a:t>
            </a:r>
            <a:r>
              <a:rPr lang="de-DE" altLang="pl-PL" sz="1996" i="1" dirty="0" err="1"/>
              <a:t>administracyjną</a:t>
            </a:r>
            <a:r>
              <a:rPr lang="de-DE" altLang="pl-PL" sz="1996" i="1" dirty="0"/>
              <a:t>, </a:t>
            </a:r>
            <a:r>
              <a:rPr lang="de-DE" altLang="pl-PL" sz="1996" i="1" dirty="0" err="1"/>
              <a:t>gdyż</a:t>
            </a:r>
            <a:r>
              <a:rPr lang="de-DE" altLang="pl-PL" sz="1996" i="1" dirty="0"/>
              <a:t> nie </a:t>
            </a:r>
            <a:r>
              <a:rPr lang="de-DE" altLang="pl-PL" sz="1996" i="1" dirty="0" err="1"/>
              <a:t>zawierają</a:t>
            </a:r>
            <a:r>
              <a:rPr lang="de-DE" altLang="pl-PL" sz="1996"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err="1"/>
              <a:t>woli</a:t>
            </a:r>
            <a:r>
              <a:rPr lang="de-DE" altLang="pl-PL" sz="1996" i="1" dirty="0"/>
              <a:t> </a:t>
            </a:r>
            <a:r>
              <a:rPr lang="de-DE" altLang="pl-PL" sz="1996" i="1" dirty="0" err="1"/>
              <a:t>organu</a:t>
            </a:r>
            <a:r>
              <a:rPr lang="de-DE" altLang="pl-PL" sz="1996" i="1" dirty="0"/>
              <a:t>, a </a:t>
            </a:r>
            <a:r>
              <a:rPr lang="de-DE" altLang="pl-PL" sz="1996" i="1" dirty="0" err="1"/>
              <a:t>jedynie</a:t>
            </a:r>
            <a:r>
              <a:rPr lang="de-DE" altLang="pl-PL" sz="1996" i="1" dirty="0"/>
              <a:t> </a:t>
            </a:r>
            <a:r>
              <a:rPr lang="de-DE" altLang="pl-PL" sz="1996" i="1" dirty="0" err="1"/>
              <a:t>opis</a:t>
            </a:r>
            <a:r>
              <a:rPr lang="de-DE" altLang="pl-PL" sz="1996" i="1" dirty="0"/>
              <a:t> </a:t>
            </a:r>
            <a:r>
              <a:rPr lang="de-DE" altLang="pl-PL" sz="1996" i="1" dirty="0" err="1"/>
              <a:t>stwierdzonych</a:t>
            </a:r>
            <a:r>
              <a:rPr lang="de-DE" altLang="pl-PL" sz="1996" i="1" dirty="0"/>
              <a:t> </a:t>
            </a:r>
            <a:r>
              <a:rPr lang="de-DE" altLang="pl-PL" sz="1996" i="1" dirty="0" err="1"/>
              <a:t>nieprawidłowości</a:t>
            </a:r>
            <a:r>
              <a:rPr lang="de-DE" altLang="pl-PL" sz="1996" i="1" dirty="0"/>
              <a:t> i </a:t>
            </a:r>
            <a:r>
              <a:rPr lang="de-DE" altLang="pl-PL" sz="1996" i="1" dirty="0" err="1"/>
              <a:t>wskazania</a:t>
            </a:r>
            <a:r>
              <a:rPr lang="de-DE" altLang="pl-PL" sz="1996" i="1" dirty="0"/>
              <a:t> </a:t>
            </a:r>
            <a:r>
              <a:rPr lang="de-DE" altLang="pl-PL" sz="1996" i="1" dirty="0" err="1"/>
              <a:t>co</a:t>
            </a:r>
            <a:r>
              <a:rPr lang="de-DE" altLang="pl-PL" sz="1996"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a:t>do ich </a:t>
            </a:r>
            <a:r>
              <a:rPr lang="de-DE" altLang="pl-PL" sz="1996" i="1" dirty="0" err="1"/>
              <a:t>naprawy</a:t>
            </a:r>
            <a:r>
              <a:rPr lang="de-DE" altLang="pl-PL" sz="1996" i="1" dirty="0"/>
              <a:t>. </a:t>
            </a:r>
            <a:r>
              <a:rPr lang="de-DE" altLang="pl-PL" sz="1996" i="1" dirty="0" err="1"/>
              <a:t>Zalecenia</a:t>
            </a:r>
            <a:r>
              <a:rPr lang="de-DE" altLang="pl-PL" sz="1996" i="1" dirty="0"/>
              <a:t> w </a:t>
            </a:r>
            <a:r>
              <a:rPr lang="de-DE" altLang="pl-PL" sz="1996" i="1" dirty="0" err="1"/>
              <a:t>żadnym</a:t>
            </a:r>
            <a:r>
              <a:rPr lang="de-DE" altLang="pl-PL" sz="1996" i="1" dirty="0"/>
              <a:t> </a:t>
            </a:r>
            <a:r>
              <a:rPr lang="de-DE" altLang="pl-PL" sz="1996" i="1" dirty="0" err="1"/>
              <a:t>przypadku</a:t>
            </a:r>
            <a:r>
              <a:rPr lang="de-DE" altLang="pl-PL" sz="1996" i="1" dirty="0"/>
              <a:t> nie </a:t>
            </a:r>
            <a:r>
              <a:rPr lang="de-DE" altLang="pl-PL" sz="1996" i="1" dirty="0" err="1"/>
              <a:t>mogą</a:t>
            </a:r>
            <a:r>
              <a:rPr lang="de-DE" altLang="pl-PL" sz="1996" i="1" dirty="0"/>
              <a:t> </a:t>
            </a:r>
            <a:r>
              <a:rPr lang="de-DE" altLang="pl-PL" sz="1996" i="1" dirty="0" err="1"/>
              <a:t>zostać</a:t>
            </a:r>
            <a:r>
              <a:rPr lang="de-DE" altLang="pl-PL" sz="1996" i="1" dirty="0"/>
              <a:t> </a:t>
            </a:r>
            <a:r>
              <a:rPr lang="de-DE" altLang="pl-PL" sz="1996" i="1" dirty="0" err="1"/>
              <a:t>uznane</a:t>
            </a:r>
            <a:r>
              <a:rPr lang="de-DE" altLang="pl-PL" sz="1996"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err="1"/>
              <a:t>za</a:t>
            </a:r>
            <a:r>
              <a:rPr lang="de-DE" altLang="pl-PL" sz="1996" i="1" dirty="0"/>
              <a:t> </a:t>
            </a:r>
            <a:r>
              <a:rPr lang="de-DE" altLang="pl-PL" sz="1996" i="1" dirty="0" err="1"/>
              <a:t>rozstrzygnięcie</a:t>
            </a:r>
            <a:r>
              <a:rPr lang="de-DE" altLang="pl-PL" sz="1996" i="1" dirty="0"/>
              <a:t> o </a:t>
            </a:r>
            <a:r>
              <a:rPr lang="de-DE" altLang="pl-PL" sz="1996" i="1" dirty="0" err="1"/>
              <a:t>istocie</a:t>
            </a:r>
            <a:r>
              <a:rPr lang="de-DE" altLang="pl-PL" sz="1996" i="1" dirty="0"/>
              <a:t> </a:t>
            </a:r>
            <a:r>
              <a:rPr lang="de-DE" altLang="pl-PL" sz="1996" i="1" dirty="0" err="1"/>
              <a:t>sprawy</a:t>
            </a:r>
            <a:r>
              <a:rPr lang="de-DE" altLang="pl-PL" sz="1996" i="1" dirty="0"/>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b="1" dirty="0" err="1"/>
              <a:t>Postanowienie</a:t>
            </a:r>
            <a:r>
              <a:rPr lang="de-DE" altLang="pl-PL" sz="1633" b="1" dirty="0"/>
              <a:t> WSA w </a:t>
            </a:r>
            <a:r>
              <a:rPr lang="de-DE" altLang="pl-PL" sz="1633" b="1" dirty="0" err="1"/>
              <a:t>Warszawie</a:t>
            </a:r>
            <a:r>
              <a:rPr lang="de-DE" altLang="pl-PL" sz="1633" b="1" dirty="0"/>
              <a:t> z </a:t>
            </a:r>
            <a:r>
              <a:rPr lang="de-DE" altLang="pl-PL" sz="1633" b="1" dirty="0" err="1"/>
              <a:t>dnia</a:t>
            </a:r>
            <a:r>
              <a:rPr lang="de-DE" altLang="pl-PL" sz="1633" b="1" dirty="0"/>
              <a:t> 7 </a:t>
            </a:r>
            <a:r>
              <a:rPr lang="de-DE" altLang="pl-PL" sz="1633" b="1" dirty="0" err="1"/>
              <a:t>października</a:t>
            </a:r>
            <a:r>
              <a:rPr lang="de-DE" altLang="pl-PL" sz="1633" b="1" dirty="0"/>
              <a:t> 2011, </a:t>
            </a:r>
            <a:r>
              <a:rPr lang="de-DE" altLang="pl-PL" sz="1633" b="1" dirty="0" err="1"/>
              <a:t>sygn</a:t>
            </a:r>
            <a:r>
              <a:rPr lang="de-DE" altLang="pl-PL" sz="1633" b="1" dirty="0"/>
              <a:t>. </a:t>
            </a:r>
            <a:r>
              <a:rPr lang="de-DE" altLang="pl-PL" sz="1633" b="1" dirty="0" err="1"/>
              <a:t>akt</a:t>
            </a:r>
            <a:r>
              <a:rPr lang="de-DE" altLang="pl-PL" sz="1633" b="1" dirty="0"/>
              <a:t> VI SA/</a:t>
            </a:r>
            <a:r>
              <a:rPr lang="de-DE" altLang="pl-PL" sz="1633" b="1" dirty="0" err="1"/>
              <a:t>Wa</a:t>
            </a:r>
            <a:r>
              <a:rPr lang="de-DE" altLang="pl-PL" sz="1633" b="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b="1" dirty="0"/>
              <a:t>1663/11.</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de-DE" altLang="pl-PL" sz="1633" b="1" dirty="0"/>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a:t>„</a:t>
            </a:r>
            <a:r>
              <a:rPr lang="de-DE" altLang="pl-PL" sz="1996" i="1" dirty="0" err="1"/>
              <a:t>Przyznanie</a:t>
            </a:r>
            <a:r>
              <a:rPr lang="de-DE" altLang="pl-PL" sz="1996" i="1" dirty="0"/>
              <a:t> </a:t>
            </a:r>
            <a:r>
              <a:rPr lang="de-DE" altLang="pl-PL" sz="1996" i="1" dirty="0" err="1"/>
              <a:t>lub</a:t>
            </a:r>
            <a:r>
              <a:rPr lang="de-DE" altLang="pl-PL" sz="1996" i="1" dirty="0"/>
              <a:t> </a:t>
            </a:r>
            <a:r>
              <a:rPr lang="de-DE" altLang="pl-PL" sz="1996" i="1" dirty="0" err="1"/>
              <a:t>odmowa</a:t>
            </a:r>
            <a:r>
              <a:rPr lang="de-DE" altLang="pl-PL" sz="1996" i="1" dirty="0"/>
              <a:t> </a:t>
            </a:r>
            <a:r>
              <a:rPr lang="de-DE" altLang="pl-PL" sz="1996" i="1" dirty="0" err="1"/>
              <a:t>przyznania</a:t>
            </a:r>
            <a:r>
              <a:rPr lang="de-DE" altLang="pl-PL" sz="1996" i="1" dirty="0"/>
              <a:t> </a:t>
            </a:r>
            <a:r>
              <a:rPr lang="de-DE" altLang="pl-PL" sz="1996" i="1" dirty="0" err="1"/>
              <a:t>zasiłku</a:t>
            </a:r>
            <a:r>
              <a:rPr lang="de-DE" altLang="pl-PL" sz="1996" i="1" dirty="0"/>
              <a:t> </a:t>
            </a:r>
            <a:r>
              <a:rPr lang="de-DE" altLang="pl-PL" sz="1996" i="1" dirty="0" err="1"/>
              <a:t>osobie</a:t>
            </a:r>
            <a:r>
              <a:rPr lang="de-DE" altLang="pl-PL" sz="1996" i="1" dirty="0"/>
              <a:t> </a:t>
            </a:r>
            <a:r>
              <a:rPr lang="de-DE" altLang="pl-PL" sz="1996" i="1" dirty="0" err="1"/>
              <a:t>czasowo</a:t>
            </a:r>
            <a:r>
              <a:rPr lang="de-DE" altLang="pl-PL" sz="1996" i="1" dirty="0"/>
              <a:t> </a:t>
            </a:r>
            <a:r>
              <a:rPr lang="de-DE" altLang="pl-PL" sz="1996" i="1" dirty="0" err="1"/>
              <a:t>pozostającej</a:t>
            </a:r>
            <a:r>
              <a:rPr lang="de-DE" altLang="pl-PL" sz="1996"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err="1"/>
              <a:t>bez</a:t>
            </a:r>
            <a:r>
              <a:rPr lang="de-DE" altLang="pl-PL" sz="1996" i="1" dirty="0"/>
              <a:t> </a:t>
            </a:r>
            <a:r>
              <a:rPr lang="de-DE" altLang="pl-PL" sz="1996" i="1" dirty="0" err="1"/>
              <a:t>pracy</a:t>
            </a:r>
            <a:r>
              <a:rPr lang="de-DE" altLang="pl-PL" sz="1996" i="1" dirty="0"/>
              <a:t> </a:t>
            </a:r>
            <a:r>
              <a:rPr lang="de-DE" altLang="pl-PL" sz="1996" i="1" dirty="0" err="1"/>
              <a:t>jest</a:t>
            </a:r>
            <a:r>
              <a:rPr lang="de-DE" altLang="pl-PL" sz="1996" i="1" dirty="0"/>
              <a:t> </a:t>
            </a:r>
            <a:r>
              <a:rPr lang="de-DE" altLang="pl-PL" sz="1996" i="1" dirty="0" err="1"/>
              <a:t>decyzją</a:t>
            </a:r>
            <a:r>
              <a:rPr lang="de-DE" altLang="pl-PL" sz="1996" i="1" dirty="0"/>
              <a:t> </a:t>
            </a:r>
            <a:r>
              <a:rPr lang="de-DE" altLang="pl-PL" sz="1996" i="1" dirty="0" err="1"/>
              <a:t>administracyjną</a:t>
            </a:r>
            <a:r>
              <a:rPr lang="de-DE" altLang="pl-PL" sz="1996" i="1" dirty="0"/>
              <a:t>. </a:t>
            </a:r>
            <a:r>
              <a:rPr lang="de-DE" altLang="pl-PL" sz="1996" i="1" dirty="0" err="1"/>
              <a:t>Jest</a:t>
            </a:r>
            <a:r>
              <a:rPr lang="de-DE" altLang="pl-PL" sz="1996" i="1" dirty="0"/>
              <a:t> </a:t>
            </a:r>
            <a:r>
              <a:rPr lang="de-DE" altLang="pl-PL" sz="1996" i="1" dirty="0" err="1"/>
              <a:t>to</a:t>
            </a:r>
            <a:r>
              <a:rPr lang="de-DE" altLang="pl-PL" sz="1996" i="1" dirty="0"/>
              <a:t> </a:t>
            </a:r>
            <a:r>
              <a:rPr lang="de-DE" altLang="pl-PL" sz="1996" i="1" dirty="0" err="1"/>
              <a:t>bowiem</a:t>
            </a:r>
            <a:r>
              <a:rPr lang="de-DE" altLang="pl-PL" sz="1996" i="1" dirty="0"/>
              <a:t> </a:t>
            </a:r>
            <a:r>
              <a:rPr lang="de-DE" altLang="pl-PL" sz="1996" i="1" dirty="0" err="1"/>
              <a:t>rozstrzygnięcie</a:t>
            </a:r>
            <a:r>
              <a:rPr lang="de-DE" altLang="pl-PL" sz="1996" i="1" dirty="0"/>
              <a:t>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err="1"/>
              <a:t>sprawy</a:t>
            </a:r>
            <a:r>
              <a:rPr lang="de-DE" altLang="pl-PL" sz="1996" i="1" dirty="0"/>
              <a:t> </a:t>
            </a:r>
            <a:r>
              <a:rPr lang="de-DE" altLang="pl-PL" sz="1996" i="1" dirty="0" err="1"/>
              <a:t>administracyjnej</a:t>
            </a:r>
            <a:r>
              <a:rPr lang="de-DE" altLang="pl-PL" sz="1996" i="1" dirty="0"/>
              <a:t> </a:t>
            </a:r>
            <a:r>
              <a:rPr lang="de-DE" altLang="pl-PL" sz="1996" i="1" dirty="0" err="1"/>
              <a:t>aktem</a:t>
            </a:r>
            <a:r>
              <a:rPr lang="de-DE" altLang="pl-PL" sz="1996" i="1" dirty="0"/>
              <a:t> </a:t>
            </a:r>
            <a:r>
              <a:rPr lang="de-DE" altLang="pl-PL" sz="1996" i="1" dirty="0" err="1"/>
              <a:t>jednostronnym</a:t>
            </a:r>
            <a:r>
              <a:rPr lang="de-DE" altLang="pl-PL" sz="1996" i="1" dirty="0"/>
              <a:t> </a:t>
            </a:r>
            <a:r>
              <a:rPr lang="de-DE" altLang="pl-PL" sz="1996" i="1" dirty="0" err="1"/>
              <a:t>skierowanym</a:t>
            </a:r>
            <a:r>
              <a:rPr lang="de-DE" altLang="pl-PL" sz="1996" i="1" dirty="0"/>
              <a:t> na </a:t>
            </a:r>
            <a:r>
              <a:rPr lang="de-DE" altLang="pl-PL" sz="1996" i="1" dirty="0" err="1"/>
              <a:t>zewnątrz</a:t>
            </a:r>
            <a:r>
              <a:rPr lang="de-DE" altLang="pl-PL" sz="1996" i="1" dirty="0"/>
              <a:t> i </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996" i="1" dirty="0" err="1"/>
              <a:t>regulującym</a:t>
            </a:r>
            <a:r>
              <a:rPr lang="de-DE" altLang="pl-PL" sz="1996" i="1" dirty="0"/>
              <a:t> </a:t>
            </a:r>
            <a:r>
              <a:rPr lang="de-DE" altLang="pl-PL" sz="1996" i="1" dirty="0" err="1"/>
              <a:t>uprawnienia</a:t>
            </a:r>
            <a:r>
              <a:rPr lang="de-DE" altLang="pl-PL" sz="1996" i="1" dirty="0"/>
              <a:t> </a:t>
            </a:r>
            <a:r>
              <a:rPr lang="de-DE" altLang="pl-PL" sz="1996" i="1" dirty="0" err="1"/>
              <a:t>indywidualne</a:t>
            </a:r>
            <a:r>
              <a:rPr lang="de-DE" altLang="pl-PL" sz="1996" i="1" dirty="0"/>
              <a:t>“</a:t>
            </a:r>
          </a:p>
          <a:p>
            <a:pPr marL="0" indent="0" eaLnBrk="1" hangingPunct="1">
              <a:spcBef>
                <a:spcPts val="726"/>
              </a:spcBef>
              <a:tabLst>
                <a:tab pos="31107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1633" b="1" dirty="0" err="1"/>
              <a:t>Wyrok</a:t>
            </a:r>
            <a:r>
              <a:rPr lang="de-DE" altLang="pl-PL" sz="1633" b="1" dirty="0"/>
              <a:t> NSA z </a:t>
            </a:r>
            <a:r>
              <a:rPr lang="de-DE" altLang="pl-PL" sz="1633" b="1" dirty="0" err="1"/>
              <a:t>dnia</a:t>
            </a:r>
            <a:r>
              <a:rPr lang="de-DE" altLang="pl-PL" sz="1633" b="1" dirty="0"/>
              <a:t> 8 </a:t>
            </a:r>
            <a:r>
              <a:rPr lang="de-DE" altLang="pl-PL" sz="1633" b="1" dirty="0" err="1"/>
              <a:t>lutego</a:t>
            </a:r>
            <a:r>
              <a:rPr lang="de-DE" altLang="pl-PL" sz="1633" b="1" dirty="0"/>
              <a:t> 1983 r., </a:t>
            </a:r>
            <a:r>
              <a:rPr lang="de-DE" altLang="pl-PL" sz="1633" b="1" dirty="0" err="1"/>
              <a:t>sygn</a:t>
            </a:r>
            <a:r>
              <a:rPr lang="de-DE" altLang="pl-PL" sz="1633" b="1" dirty="0"/>
              <a:t>. </a:t>
            </a:r>
            <a:r>
              <a:rPr lang="de-DE" altLang="pl-PL" sz="1633" b="1" dirty="0" err="1"/>
              <a:t>akt</a:t>
            </a:r>
            <a:r>
              <a:rPr lang="de-DE" altLang="pl-PL" sz="1633" b="1" dirty="0"/>
              <a:t> SA/</a:t>
            </a:r>
            <a:r>
              <a:rPr lang="de-DE" altLang="pl-PL" sz="1633" b="1" dirty="0" err="1"/>
              <a:t>Wr</a:t>
            </a:r>
            <a:r>
              <a:rPr lang="de-DE" altLang="pl-PL" sz="1633" b="1" dirty="0"/>
              <a:t> 559/82.</a:t>
            </a:r>
          </a:p>
        </p:txBody>
      </p:sp>
    </p:spTree>
    <p:extLst>
      <p:ext uri="{BB962C8B-B14F-4D97-AF65-F5344CB8AC3E}">
        <p14:creationId xmlns:p14="http://schemas.microsoft.com/office/powerpoint/2010/main" val="421039894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body" idx="4294967295"/>
          </p:nvPr>
        </p:nvSpPr>
        <p:spPr>
          <a:xfrm>
            <a:off x="1980049" y="1143480"/>
            <a:ext cx="8524254" cy="5658355"/>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„...zdaniem Sądu, nie można podzielić poglądu Skarżącej,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wskazującego na to, iż unieważnienie egzaminu powinno zyskać formę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decyzji administracyjnej. W świetle wcześniejszych ustaleń prawnych 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uwag niewątpliwym jest jednak, iż jest to akt mieszczący się w imperium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organów, stanowiący realizację jednego z zadań zleconych organom na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podstawie ustawy i w konsekwencji także rozporządzenia Ministra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Edukacji Narodowej i Sportu. W związku z tym, że unieważnienie nie ma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formy decyzji... postępowania w przedmiocie unieważnienia egzaminu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maturalnego nie można potraktować jako typowego postępowania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administracyjnego, m.in. z uwagi na fakt, że podmioty przeprowadzające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wskazane wyżej czynności są od siebie niezależne, zaś ich czynności -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niezaskarżalne, a ponadto, żaden przepis prawa nie daje im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i="1"/>
              <a:t>upoważnienia do wydawania w tym zakresie decyzji administracyjnych”</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b="1"/>
              <a:t>Wyrok NSA z dnia 6 grudnia 2007 r., sygn. akt I OSK 838/07</a:t>
            </a:r>
          </a:p>
        </p:txBody>
      </p:sp>
      <p:sp>
        <p:nvSpPr>
          <p:cNvPr id="21507" name="Rectangle 2"/>
          <p:cNvSpPr>
            <a:spLocks noGrp="1" noChangeArrowheads="1"/>
          </p:cNvSpPr>
          <p:nvPr>
            <p:ph type="title" idx="4294967295"/>
          </p:nvPr>
        </p:nvSpPr>
        <p:spPr>
          <a:xfrm>
            <a:off x="1948366" y="162738"/>
            <a:ext cx="8229024" cy="979303"/>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426167124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2013172" y="1"/>
            <a:ext cx="8229024" cy="816566"/>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
        <p:nvSpPr>
          <p:cNvPr id="23555" name="Rectangle 2"/>
          <p:cNvSpPr>
            <a:spLocks noGrp="1" noChangeArrowheads="1"/>
          </p:cNvSpPr>
          <p:nvPr>
            <p:ph type="body" idx="4294967295"/>
          </p:nvPr>
        </p:nvSpPr>
        <p:spPr>
          <a:xfrm>
            <a:off x="1523521" y="816567"/>
            <a:ext cx="9144960" cy="6063037"/>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„Brak rozstrzygnięcia o istocie sprawy uniemożliwia zakwalifikowanie pisma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jako chociażby ułomnej decyzji.“</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Postanowienie NSA z dnia 10 marca 2011 r., sygn. akt I OSK 229/11</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b="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a:t>„</a:t>
            </a:r>
            <a:r>
              <a:rPr lang="de-DE" altLang="pl-PL" sz="1996" i="1"/>
              <a:t>Nie można domniemywać władczej i jednostronnej formy działania, jaką jest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decyzja administracyjna, tylko z okoliczności sprawy lub z samego przepisu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art. 104 k.p.a., lecz podstawę prawną do wydania decyzji trzeba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wyprowadzić z powszechnie obowiązujących przepisów prawa materialnego.“</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WSA w Warszawie z dnia 4 grudnia 2008 r., sygn. akt I SA/Wa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708/08</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i="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„Wniosek o zwrot czesnego za jeden semestr studiów magisterskich, 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powodu nieprzystąpienia do egzaminów, nie podlega rozstrzygnięciu w drodze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decyzji administracyjnej w rozumieniu art. 104 k.p.a.“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WSA w Białymstoku z dnia 15 lipca 2008 r., sygn. akt II SA/B320/08  </a:t>
            </a:r>
          </a:p>
        </p:txBody>
      </p:sp>
    </p:spTree>
    <p:extLst>
      <p:ext uri="{BB962C8B-B14F-4D97-AF65-F5344CB8AC3E}">
        <p14:creationId xmlns:p14="http://schemas.microsoft.com/office/powerpoint/2010/main" val="158023956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2013172" y="162738"/>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Treść decyzji administracyjnej</a:t>
            </a:r>
          </a:p>
        </p:txBody>
      </p:sp>
      <p:sp>
        <p:nvSpPr>
          <p:cNvPr id="46083" name="Rectangle 2"/>
          <p:cNvSpPr>
            <a:spLocks noGrp="1" noChangeArrowheads="1"/>
          </p:cNvSpPr>
          <p:nvPr>
            <p:ph type="body" idx="4294967295"/>
          </p:nvPr>
        </p:nvSpPr>
        <p:spPr>
          <a:xfrm>
            <a:off x="568961" y="979304"/>
            <a:ext cx="11094720" cy="5551783"/>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b="1" dirty="0"/>
              <a:t>A</a:t>
            </a:r>
            <a:r>
              <a:rPr lang="de-DE" altLang="pl-PL" sz="2400" b="1" dirty="0" err="1" smtClean="0"/>
              <a:t>rt</a:t>
            </a:r>
            <a:r>
              <a:rPr lang="de-DE" altLang="pl-PL" sz="2400" b="1" dirty="0"/>
              <a:t>. 107. </a:t>
            </a:r>
            <a:endParaRPr lang="pl-PL" altLang="pl-PL" sz="2400" b="1" dirty="0" smtClean="0"/>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400" dirty="0" smtClean="0"/>
              <a:t>§ </a:t>
            </a:r>
            <a:r>
              <a:rPr lang="de-DE" altLang="pl-PL" sz="2400" dirty="0"/>
              <a:t>1. </a:t>
            </a:r>
            <a:r>
              <a:rPr lang="pl-PL" altLang="pl-PL" sz="2400" dirty="0" smtClean="0"/>
              <a:t>Decyzja </a:t>
            </a:r>
            <a:r>
              <a:rPr lang="pl-PL" altLang="pl-PL" sz="2400" dirty="0"/>
              <a:t>zawiera: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1) oznaczenie organu administracji publicznej;</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2) datę wydania;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3) oznaczenie strony lub stron;</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4) powołanie podstawy prawnej;</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5) rozstrzygnięcie;</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6) uzasadnienie faktyczne i prawne</a:t>
            </a:r>
            <a:r>
              <a:rPr lang="pl-PL" altLang="pl-PL" sz="2400" dirty="0" smtClean="0"/>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smtClean="0"/>
              <a:t>7) pouczenie, czy i w jakim trybie służy od niej odwołanie oraz o prawie do zrzeczenia się odwołania i skutkach zrzeczenia się odwołania;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smtClean="0"/>
              <a:t>(…)</a:t>
            </a:r>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50" y="6205613"/>
            <a:ext cx="7128748" cy="328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208956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body" idx="4294967295"/>
          </p:nvPr>
        </p:nvSpPr>
        <p:spPr>
          <a:xfrm>
            <a:off x="426720" y="227464"/>
            <a:ext cx="11562079" cy="5551783"/>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b="1" dirty="0"/>
              <a:t>A</a:t>
            </a:r>
            <a:r>
              <a:rPr lang="de-DE" altLang="pl-PL" sz="2400" b="1" dirty="0" err="1" smtClean="0"/>
              <a:t>rt</a:t>
            </a:r>
            <a:r>
              <a:rPr lang="de-DE" altLang="pl-PL" sz="2400" b="1" dirty="0"/>
              <a:t>. 107. </a:t>
            </a:r>
            <a:endParaRPr lang="pl-PL" altLang="pl-PL" sz="2400" b="1" dirty="0" smtClean="0"/>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400" b="1" dirty="0" smtClean="0"/>
              <a:t>§ </a:t>
            </a:r>
            <a:r>
              <a:rPr lang="de-DE" altLang="pl-PL" sz="2400" b="1" dirty="0"/>
              <a:t>1.</a:t>
            </a:r>
            <a:r>
              <a:rPr lang="de-DE" altLang="pl-PL" sz="2400" dirty="0"/>
              <a:t> </a:t>
            </a:r>
            <a:r>
              <a:rPr lang="pl-PL" altLang="pl-PL" sz="2400" dirty="0" smtClean="0"/>
              <a:t>Decyzja </a:t>
            </a:r>
            <a:r>
              <a:rPr lang="pl-PL" altLang="pl-PL" sz="2400" dirty="0"/>
              <a:t>zawiera: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smtClean="0"/>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8) podpis z podaniem imienia i nazwiska oraz stanowiska służbowego pracownika organu upoważnionego do wydania decyzji, a jeżeli decyzja wydana została w formie dokumentu elektronicznego - kwalifikowany podpis elektroniczny;</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dirty="0"/>
              <a:t>9) w przypadku decyzji, w stosunku do której może być wniesione powództwo do sądu powszechnego, sprzeciw od decyzji lub skarga do sądu administracyjnego - pouczenie o dopuszczalności wniesienia powództwa, sprzeciwu od decyzji lub skargi oraz wysokości opłaty od powództwa lub wpisu od skargi lub sprzeciwu od decyzji, jeżeli mają one charakter stały, albo podstawie do wyliczenia opłaty lub wpisu o charakterze stosunkowym, a także możliwości ubiegania się przez stronę o zwolnienie od kosztów albo przyznanie prawa pomocy</a:t>
            </a:r>
            <a:r>
              <a:rPr lang="pl-PL" altLang="pl-PL" sz="2400" dirty="0" smtClean="0"/>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pl-PL" altLang="pl-PL" sz="2400" dirty="0" smtClean="0"/>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2400" b="1" dirty="0" smtClean="0"/>
              <a:t>§ </a:t>
            </a:r>
            <a:r>
              <a:rPr lang="pl-PL" altLang="pl-PL" sz="2400" b="1" dirty="0"/>
              <a:t>2</a:t>
            </a:r>
            <a:r>
              <a:rPr lang="pl-PL" altLang="pl-PL" sz="2400" dirty="0"/>
              <a:t>. Przepisy szczególne mogą określać także inne składniki, które powinna zawierać decyzja.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pl-PL" altLang="pl-PL" sz="2400" dirty="0" smtClean="0"/>
          </a:p>
        </p:txBody>
      </p:sp>
    </p:spTree>
    <p:extLst>
      <p:ext uri="{BB962C8B-B14F-4D97-AF65-F5344CB8AC3E}">
        <p14:creationId xmlns:p14="http://schemas.microsoft.com/office/powerpoint/2010/main" val="120386689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89652"/>
            <a:ext cx="7012097" cy="5613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709411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idx="4294967295"/>
          </p:nvPr>
        </p:nvSpPr>
        <p:spPr>
          <a:xfrm>
            <a:off x="1980049" y="273629"/>
            <a:ext cx="8229024" cy="70711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Osnowa decyzji</a:t>
            </a:r>
          </a:p>
        </p:txBody>
      </p:sp>
      <p:sp>
        <p:nvSpPr>
          <p:cNvPr id="50179" name="Rectangle 2"/>
          <p:cNvSpPr>
            <a:spLocks noGrp="1" noChangeArrowheads="1"/>
          </p:cNvSpPr>
          <p:nvPr>
            <p:ph type="body" idx="4294967295"/>
          </p:nvPr>
        </p:nvSpPr>
        <p:spPr>
          <a:xfrm>
            <a:off x="1523521" y="979304"/>
            <a:ext cx="9144960" cy="5988149"/>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DC2300"/>
                </a:solidFill>
              </a:rPr>
              <a:t>* treść rozstrzygnięcia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280099"/>
                </a:solidFill>
              </a:rPr>
              <a:t>osnowa decyzji = obowiązek albo uprawnienie</a:t>
            </a:r>
            <a:r>
              <a:rPr lang="de-DE" altLang="pl-PL" sz="2177" b="1">
                <a:solidFill>
                  <a:srgbClr val="5C8526"/>
                </a:solidFill>
              </a:rPr>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5C8526"/>
                </a:solidFill>
              </a:rPr>
              <a:t>(np. udzielenie pozwolenia wodnoprawnego; zwolnienie z opłaty)</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a:t>„...</a:t>
            </a:r>
            <a:r>
              <a:rPr lang="de-DE" altLang="pl-PL" sz="1996" i="1"/>
              <a:t>brak w piśmie rozstrzygnięcia o istocie sprawy bądź podpisu osoby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reprezentującej organ administracji powoduje, że pisma nie można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uznać za decyzję administracyjną, o tyle pominięcie organu bądź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adresata decyzji albo wadliwe lub niejasne ich określenie może wywołać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 w zależności od stopnia naruszenia - różnego rodzaju skutki prawne,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począwszy od konieczności stwierdzenia nieważności decyzji z powodu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rażącego naruszenia prawa (art. 156 § 1 pkt 2 k.p.a.), poprzez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wzruszalność decyzji, aż po konieczność sprostowania oczywistej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omyłki, niemajacej wpływu na treść i skuteczność decyzji.</a:t>
            </a:r>
            <a:r>
              <a:rPr lang="de-DE" altLang="pl-PL" sz="1996"/>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WSA w Lublinie z dnia 14 czerwca 2011 r., sygn. akt II SA/Lu 171/11</a:t>
            </a:r>
          </a:p>
        </p:txBody>
      </p:sp>
    </p:spTree>
    <p:extLst>
      <p:ext uri="{BB962C8B-B14F-4D97-AF65-F5344CB8AC3E}">
        <p14:creationId xmlns:p14="http://schemas.microsoft.com/office/powerpoint/2010/main" val="169637601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idx="4294967295"/>
          </p:nvPr>
        </p:nvSpPr>
        <p:spPr>
          <a:xfrm>
            <a:off x="1948366" y="1"/>
            <a:ext cx="8229024" cy="653829"/>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Oznaczenie organu</a:t>
            </a:r>
          </a:p>
        </p:txBody>
      </p:sp>
      <p:sp>
        <p:nvSpPr>
          <p:cNvPr id="52227" name="Rectangle 2"/>
          <p:cNvSpPr>
            <a:spLocks noGrp="1" noChangeArrowheads="1"/>
          </p:cNvSpPr>
          <p:nvPr>
            <p:ph type="body" idx="4294967295"/>
          </p:nvPr>
        </p:nvSpPr>
        <p:spPr>
          <a:xfrm>
            <a:off x="1686258" y="816567"/>
            <a:ext cx="8818045" cy="6093279"/>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280099"/>
                </a:solidFill>
              </a:rPr>
              <a:t>- pozwala m.in. zrekonstruować tok instancyjny i właściwość</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280099"/>
                </a:solidFill>
              </a:rPr>
              <a:t>- powinna być podana pełna nazwa organu (a nie częściowa albo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280099"/>
                </a:solidFill>
              </a:rPr>
              <a:t>skrót)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2177" b="1">
                <a:solidFill>
                  <a:srgbClr val="DC2300"/>
                </a:solidFill>
              </a:rPr>
              <a:t>- może prostować i wyjaśnić decyzję (art. 113 k.p.a.!)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a:t>„...</a:t>
            </a:r>
            <a:r>
              <a:rPr lang="de-DE" altLang="pl-PL" sz="1996" i="1"/>
              <a:t>z orzecznictwa NSA wynika jednoznacznie tendencja wykluczająca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traktowanie pisma jako decyzji, jeżeli brakuje w nim wzmianki o oznaczeniu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organu, który decyzję (pismo) wydał</a:t>
            </a:r>
            <a:r>
              <a:rPr lang="de-DE" altLang="pl-PL" sz="1996"/>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b="1"/>
              <a:t>M. Wierzbowski (red.), </a:t>
            </a:r>
            <a:r>
              <a:rPr lang="de-DE" altLang="pl-PL" sz="1633" b="1" i="1"/>
              <a:t>Postępowanie administracyjne...</a:t>
            </a:r>
            <a:r>
              <a:rPr lang="de-DE" altLang="pl-PL" sz="1633" b="1"/>
              <a:t>, s. 149-150.</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i="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„Obowiązkiem organu jest precyzyjne określenie obowiązku adresata 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sposobu jego wykonania tak, aby adresat decyzji nie miał żadnych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wątpliwości jakiego zachowania wymaga się od niego“</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b="1"/>
              <a:t>Wyrok WSA w Warszawie z dnia 6 czerwca 2011 r., sygn. akt VII SA/Wa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b="1"/>
              <a:t>822/11</a:t>
            </a:r>
          </a:p>
        </p:txBody>
      </p:sp>
    </p:spTree>
    <p:extLst>
      <p:ext uri="{BB962C8B-B14F-4D97-AF65-F5344CB8AC3E}">
        <p14:creationId xmlns:p14="http://schemas.microsoft.com/office/powerpoint/2010/main" val="81191175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body" idx="4294967295"/>
          </p:nvPr>
        </p:nvSpPr>
        <p:spPr>
          <a:xfrm>
            <a:off x="1980049" y="653830"/>
            <a:ext cx="8229024" cy="5476895"/>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a:t>„</a:t>
            </a:r>
            <a:r>
              <a:rPr lang="de-DE" altLang="pl-PL" sz="2177" i="1"/>
              <a:t>Oznaczenie organu polega na podaniu pełnej nazwy organu 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jego siedziby (adresu). Zgodnie z orzecznictwem sądowym (por.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wyżej, pkt 5) brak oznaczenia organu pozbawia dany akt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charakteru decyzji administracyjnej. </a:t>
            </a:r>
            <a:r>
              <a:rPr lang="de-DE" altLang="pl-PL" sz="2177" i="1" u="sng"/>
              <a:t>Wydaje się jednak, że brak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u="sng"/>
              <a:t>oznaczenia organu w części tzw. nagłówkowej decyzji nie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u="sng"/>
              <a:t>powoduje takiego skutku, jeżeli podpis osoby upoważnionej do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u="sng"/>
              <a:t>wydania decyzji został opatrzony pieczęcią dostatecznie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u="sng"/>
              <a:t>identyfikującą konkretny organ administracji publicznej.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u="sng"/>
              <a:t>Oznaczenie organu ma doniosłe znaczenie dla oceny, czy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u="sng"/>
              <a:t>decyzję wydał właściwy organ administracji publicznej.</a:t>
            </a:r>
            <a:r>
              <a:rPr lang="de-DE" altLang="pl-PL" sz="2177"/>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a:t>[podkr.- K.K.]</a:t>
            </a:r>
            <a:r>
              <a:rPr lang="de-DE" altLang="pl-PL" sz="2177" i="1"/>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A. Wróbel, </a:t>
            </a:r>
            <a:r>
              <a:rPr lang="de-DE" altLang="pl-PL" sz="1814" b="1" i="1"/>
              <a:t>Komentarz do art. 107 KPA</a:t>
            </a:r>
            <a:r>
              <a:rPr lang="de-DE" altLang="pl-PL" sz="1814" b="1"/>
              <a:t>, LEX.</a:t>
            </a:r>
          </a:p>
        </p:txBody>
      </p:sp>
    </p:spTree>
    <p:extLst>
      <p:ext uri="{BB962C8B-B14F-4D97-AF65-F5344CB8AC3E}">
        <p14:creationId xmlns:p14="http://schemas.microsoft.com/office/powerpoint/2010/main" val="374202211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1981201" y="128588"/>
            <a:ext cx="8228013" cy="14351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a:t>Braki podania</a:t>
            </a:r>
          </a:p>
        </p:txBody>
      </p:sp>
      <p:sp>
        <p:nvSpPr>
          <p:cNvPr id="113667" name="Rectangle 2"/>
          <p:cNvSpPr>
            <a:spLocks noGrp="1" noChangeArrowheads="1"/>
          </p:cNvSpPr>
          <p:nvPr>
            <p:ph type="body" idx="1"/>
          </p:nvPr>
        </p:nvSpPr>
        <p:spPr>
          <a:xfrm>
            <a:off x="1981201" y="1600201"/>
            <a:ext cx="8228013" cy="4524375"/>
          </a:xfrm>
        </p:spPr>
        <p:txBody>
          <a:bodyPr/>
          <a:lstStyle/>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mtClean="0"/>
              <a:t>- art. 64 par. 2 k.p.a. (usunięcie braków)</a:t>
            </a:r>
          </a:p>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mtClean="0"/>
              <a:t>- art. 64 par. 1 k.p.a. </a:t>
            </a:r>
            <a:r>
              <a:rPr lang="pl-PL" altLang="pl-PL" smtClean="0">
                <a:solidFill>
                  <a:srgbClr val="DC2300"/>
                </a:solidFill>
              </a:rPr>
              <a:t>(brak adresu </a:t>
            </a:r>
          </a:p>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mtClean="0">
                <a:solidFill>
                  <a:srgbClr val="DC2300"/>
                </a:solidFill>
              </a:rPr>
              <a:t>wnoszącego – najpoważniejszy brak!)</a:t>
            </a:r>
          </a:p>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b="1">
                <a:solidFill>
                  <a:srgbClr val="004586"/>
                </a:solidFill>
              </a:rPr>
              <a:t>* (w jakiej formie prawnej organ pozostawia sprawę bez rozpoznania? - prawdopodobnie postanowieniem) </a:t>
            </a:r>
          </a:p>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sz="2000" b="1">
              <a:solidFill>
                <a:srgbClr val="004586"/>
              </a:solidFill>
            </a:endParaRPr>
          </a:p>
        </p:txBody>
      </p:sp>
      <p:pic>
        <p:nvPicPr>
          <p:cNvPr id="1136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6" y="4478339"/>
            <a:ext cx="7477125" cy="218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1441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1948366" y="1"/>
            <a:ext cx="8229024" cy="1143480"/>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Data wydania</a:t>
            </a:r>
          </a:p>
        </p:txBody>
      </p:sp>
      <p:sp>
        <p:nvSpPr>
          <p:cNvPr id="56323" name="Rectangle 2"/>
          <p:cNvSpPr>
            <a:spLocks noGrp="1" noChangeArrowheads="1"/>
          </p:cNvSpPr>
          <p:nvPr>
            <p:ph type="body" idx="4294967295"/>
          </p:nvPr>
        </p:nvSpPr>
        <p:spPr>
          <a:xfrm>
            <a:off x="1686258" y="1143481"/>
            <a:ext cx="8818045" cy="5551783"/>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solidFill>
                  <a:srgbClr val="280099"/>
                </a:solidFill>
              </a:rPr>
              <a:t>- terminy zaskarżenia biegną dopiero od doręczenia decyzji, ale np.: art. 156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solidFill>
                  <a:srgbClr val="280099"/>
                </a:solidFill>
              </a:rPr>
              <a:t>par. 1 pkt 3 k.p.a.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solidFill>
                  <a:srgbClr val="DC2300"/>
                </a:solidFill>
              </a:rPr>
              <a:t>- brak daty w decyzji = wada, która może zostać usunięta w trybie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solidFill>
                  <a:srgbClr val="DC2300"/>
                </a:solidFill>
              </a:rPr>
              <a:t>sprostowania decyzji</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814" i="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„Decyzja powinna zawierać datę swojego wydania. Przez datę wydania decyzji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należy rozumieć datę wydania decyzji na piśmie lub datę ogłoszenia decyzji ustnie,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z tym że datą wydania decyzji pisemnej jest dzień podpisania decyzji zawierającej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wymagane prawem składniki (zob. wyrok SN z dnia 2 października 2002 r., III RN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149/01)... Błędne oznaczenie daty wydania decyzji może być przedmiotem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sprostowania, natomiast brak tej daty nie pozbawia pisma charakteru decyzji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administracyjnej, lecz stanowi wadliwość, która może być usunięta w trybie art. 113.“</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A. Wróbel, </a:t>
            </a:r>
            <a:r>
              <a:rPr lang="de-DE" altLang="pl-PL" sz="1814" b="1" i="1"/>
              <a:t>Komentarz do art. 107 KPA</a:t>
            </a:r>
            <a:r>
              <a:rPr lang="de-DE" altLang="pl-PL" sz="1814" b="1"/>
              <a:t>, LEX.</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i="1"/>
          </a:p>
        </p:txBody>
      </p:sp>
    </p:spTree>
    <p:extLst>
      <p:ext uri="{BB962C8B-B14F-4D97-AF65-F5344CB8AC3E}">
        <p14:creationId xmlns:p14="http://schemas.microsoft.com/office/powerpoint/2010/main" val="236834148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body" idx="4294967295"/>
          </p:nvPr>
        </p:nvSpPr>
        <p:spPr>
          <a:xfrm>
            <a:off x="1980049" y="1143481"/>
            <a:ext cx="8229024" cy="5308397"/>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„Data wydania (sporządzenia) decyzji zgodnie z art. 107 § 1 k.p.a. jest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czynnością procesową wywołującą oznaczone, choć nie wszystkie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skutki prawne. Owe skutki prawne sprowadzają się do: 1) określenia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momentu czasowego, w którym będzie oceniana legalność decyzji;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podstawa prawna decyzji powinna odpowiadać stanowi prawnemu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obowiązującemu w dniu jej wydania, a ustalony w toku postępowania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administracyjnego stan faktyczny sprawy powinien odpowiadać stanowi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rzeczywistemu z daty wydania decyzji, chyba że przepis szczególny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stanowi inaczej; 2) wyznaczenia terminu, w którym sprawa powinna być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załatwiona; 3) skutków wynikających z przepisów szczególnych, np.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określenie momentu czasowego, w którym będą oceniane przesłanki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uzasadniające wznowienie postępowania (art. 145 § 1 pkt 5 k.p.a.)</a:t>
            </a:r>
            <a:r>
              <a:rPr lang="de-DE" altLang="pl-PL" sz="1996"/>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b="1"/>
              <a:t>Wyrok NSA z dnia 25 kwietnia 2006 r., sygn. akt II OSK 714/05</a:t>
            </a:r>
          </a:p>
        </p:txBody>
      </p:sp>
      <p:sp>
        <p:nvSpPr>
          <p:cNvPr id="58371" name="Rectangle 2"/>
          <p:cNvSpPr>
            <a:spLocks noGrp="1" noChangeArrowheads="1"/>
          </p:cNvSpPr>
          <p:nvPr>
            <p:ph type="title" idx="4294967295"/>
          </p:nvPr>
        </p:nvSpPr>
        <p:spPr>
          <a:xfrm>
            <a:off x="2013172" y="162738"/>
            <a:ext cx="8229024" cy="979303"/>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80600420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idx="4294967295"/>
          </p:nvPr>
        </p:nvSpPr>
        <p:spPr>
          <a:xfrm>
            <a:off x="1980049" y="273629"/>
            <a:ext cx="8229024" cy="114492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Podstawa prawna</a:t>
            </a:r>
          </a:p>
        </p:txBody>
      </p:sp>
      <p:sp>
        <p:nvSpPr>
          <p:cNvPr id="60419" name="Rectangle 2"/>
          <p:cNvSpPr>
            <a:spLocks noGrp="1" noChangeArrowheads="1"/>
          </p:cNvSpPr>
          <p:nvPr>
            <p:ph type="body" idx="4294967295"/>
          </p:nvPr>
        </p:nvSpPr>
        <p:spPr>
          <a:xfrm>
            <a:off x="1980049" y="1571206"/>
            <a:ext cx="8229024" cy="5419289"/>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b="1">
                <a:solidFill>
                  <a:srgbClr val="DC2300"/>
                </a:solidFill>
              </a:rPr>
              <a:t>- przepisy prawa administracyjnego materialnego!</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b="1">
                <a:solidFill>
                  <a:srgbClr val="280099"/>
                </a:solidFill>
              </a:rPr>
              <a:t>(wyjątki: art. 105, 138 par. 1 pkt 2 i 3 k.p.a.)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b="1">
              <a:solidFill>
                <a:srgbClr val="DC2300"/>
              </a:solidFill>
            </a:endParaRP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b="1">
                <a:solidFill>
                  <a:srgbClr val="DC2300"/>
                </a:solidFill>
              </a:rPr>
              <a:t>- tylko przepisy aktów powszechnie obowiązującego prawa!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b="1">
              <a:solidFill>
                <a:srgbClr val="280099"/>
              </a:solidFill>
            </a:endParaRP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b="1">
              <a:solidFill>
                <a:srgbClr val="280099"/>
              </a:solidFill>
            </a:endParaRP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1996" i="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„Powołanie jedynie numerów Dziennika Ustaw nie może zostać uznane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za powołanie podstawy prawnej decyzji ani jej uzasadnienie.“</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b="1"/>
              <a:t>Wyrok WSA w Warszawie z dnia 5 lipca 2011 r., sygn. akt II SA/Wa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b="1"/>
              <a:t>930/11</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1996" b="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1996" b="1"/>
          </a:p>
        </p:txBody>
      </p:sp>
    </p:spTree>
    <p:extLst>
      <p:ext uri="{BB962C8B-B14F-4D97-AF65-F5344CB8AC3E}">
        <p14:creationId xmlns:p14="http://schemas.microsoft.com/office/powerpoint/2010/main" val="385702972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1948366" y="161298"/>
            <a:ext cx="8229024" cy="114492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t>Oznaczenie strony</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764" y="1468955"/>
            <a:ext cx="5952145"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475" y="2939349"/>
            <a:ext cx="6368349" cy="979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741" y="4408304"/>
            <a:ext cx="5796608" cy="1143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115310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body" idx="4294967295"/>
          </p:nvPr>
        </p:nvSpPr>
        <p:spPr>
          <a:xfrm>
            <a:off x="1980049" y="979303"/>
            <a:ext cx="8229024" cy="5151421"/>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i="1" dirty="0"/>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i="1" dirty="0"/>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a:t>„</a:t>
            </a:r>
            <a:r>
              <a:rPr lang="de-DE" altLang="pl-PL" sz="2177" i="1" dirty="0" err="1"/>
              <a:t>Decyzja</a:t>
            </a:r>
            <a:r>
              <a:rPr lang="de-DE" altLang="pl-PL" sz="2177" i="1" dirty="0"/>
              <a:t> </a:t>
            </a:r>
            <a:r>
              <a:rPr lang="de-DE" altLang="pl-PL" sz="2177" i="1" dirty="0" err="1"/>
              <a:t>powinna</a:t>
            </a:r>
            <a:r>
              <a:rPr lang="de-DE" altLang="pl-PL" sz="2177" i="1" dirty="0"/>
              <a:t> </a:t>
            </a:r>
            <a:r>
              <a:rPr lang="de-DE" altLang="pl-PL" sz="2177" i="1" dirty="0" err="1"/>
              <a:t>zawierać</a:t>
            </a:r>
            <a:r>
              <a:rPr lang="de-DE" altLang="pl-PL" sz="2177" i="1" dirty="0"/>
              <a:t> </a:t>
            </a:r>
            <a:r>
              <a:rPr lang="de-DE" altLang="pl-PL" sz="2177" i="1" dirty="0" err="1"/>
              <a:t>oznaczenie</a:t>
            </a:r>
            <a:r>
              <a:rPr lang="de-DE" altLang="pl-PL" sz="2177" i="1" dirty="0"/>
              <a:t> </a:t>
            </a:r>
            <a:r>
              <a:rPr lang="de-DE" altLang="pl-PL" sz="2177" i="1" dirty="0" err="1"/>
              <a:t>strony</a:t>
            </a:r>
            <a:r>
              <a:rPr lang="de-DE" altLang="pl-PL" sz="2177" i="1" dirty="0"/>
              <a:t> </a:t>
            </a:r>
            <a:r>
              <a:rPr lang="de-DE" altLang="pl-PL" sz="2177" i="1" dirty="0" err="1"/>
              <a:t>lub</a:t>
            </a:r>
            <a:r>
              <a:rPr lang="de-DE" altLang="pl-PL" sz="2177" i="1" dirty="0"/>
              <a:t> </a:t>
            </a:r>
            <a:r>
              <a:rPr lang="de-DE" altLang="pl-PL" sz="2177" i="1" dirty="0" err="1"/>
              <a:t>stron</a:t>
            </a:r>
            <a:r>
              <a:rPr lang="de-DE" altLang="pl-PL" sz="2177" i="1" dirty="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err="1"/>
              <a:t>Oznaczenie</a:t>
            </a:r>
            <a:r>
              <a:rPr lang="de-DE" altLang="pl-PL" sz="2177" i="1" dirty="0"/>
              <a:t> </a:t>
            </a:r>
            <a:r>
              <a:rPr lang="de-DE" altLang="pl-PL" sz="2177" i="1" dirty="0" err="1"/>
              <a:t>strony</a:t>
            </a:r>
            <a:r>
              <a:rPr lang="de-DE" altLang="pl-PL" sz="2177" i="1" dirty="0"/>
              <a:t> </a:t>
            </a:r>
            <a:r>
              <a:rPr lang="de-DE" altLang="pl-PL" sz="2177" i="1" dirty="0" err="1"/>
              <a:t>będącej</a:t>
            </a:r>
            <a:r>
              <a:rPr lang="de-DE" altLang="pl-PL" sz="2177" i="1" dirty="0"/>
              <a:t> </a:t>
            </a:r>
            <a:r>
              <a:rPr lang="de-DE" altLang="pl-PL" sz="2177" i="1" dirty="0" err="1"/>
              <a:t>osobą</a:t>
            </a:r>
            <a:r>
              <a:rPr lang="de-DE" altLang="pl-PL" sz="2177" i="1" dirty="0"/>
              <a:t> </a:t>
            </a:r>
            <a:r>
              <a:rPr lang="de-DE" altLang="pl-PL" sz="2177" i="1" dirty="0" err="1"/>
              <a:t>fizyczną</a:t>
            </a:r>
            <a:r>
              <a:rPr lang="de-DE" altLang="pl-PL" sz="2177" i="1" dirty="0"/>
              <a:t> </a:t>
            </a:r>
            <a:r>
              <a:rPr lang="de-DE" altLang="pl-PL" sz="2177" i="1" dirty="0" err="1"/>
              <a:t>polega</a:t>
            </a:r>
            <a:r>
              <a:rPr lang="de-DE" altLang="pl-PL" sz="2177" i="1" dirty="0"/>
              <a:t> na </a:t>
            </a:r>
            <a:r>
              <a:rPr lang="de-DE" altLang="pl-PL" sz="2177" i="1" dirty="0" err="1"/>
              <a:t>podaniu</a:t>
            </a:r>
            <a:r>
              <a:rPr lang="de-DE" altLang="pl-PL" sz="2177" i="1" dirty="0"/>
              <a:t> </a:t>
            </a:r>
            <a:r>
              <a:rPr lang="de-DE" altLang="pl-PL" sz="2177" i="1" dirty="0" err="1"/>
              <a:t>jej</a:t>
            </a:r>
            <a:r>
              <a:rPr lang="de-DE" altLang="pl-PL" sz="2177" i="1" dirty="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err="1"/>
              <a:t>imienia</a:t>
            </a:r>
            <a:r>
              <a:rPr lang="de-DE" altLang="pl-PL" sz="2177" i="1" dirty="0"/>
              <a:t> (</a:t>
            </a:r>
            <a:r>
              <a:rPr lang="de-DE" altLang="pl-PL" sz="2177" i="1" dirty="0" err="1"/>
              <a:t>imion</a:t>
            </a:r>
            <a:r>
              <a:rPr lang="de-DE" altLang="pl-PL" sz="2177" i="1" dirty="0"/>
              <a:t>) </a:t>
            </a:r>
            <a:r>
              <a:rPr lang="de-DE" altLang="pl-PL" sz="2177" i="1" dirty="0" err="1"/>
              <a:t>oraz</a:t>
            </a:r>
            <a:r>
              <a:rPr lang="de-DE" altLang="pl-PL" sz="2177" i="1" dirty="0"/>
              <a:t> </a:t>
            </a:r>
            <a:r>
              <a:rPr lang="de-DE" altLang="pl-PL" sz="2177" i="1" dirty="0" err="1"/>
              <a:t>nazwiska</a:t>
            </a:r>
            <a:r>
              <a:rPr lang="de-DE" altLang="pl-PL" sz="2177" i="1" dirty="0"/>
              <a:t> i </a:t>
            </a:r>
            <a:r>
              <a:rPr lang="de-DE" altLang="pl-PL" sz="2177" i="1" dirty="0" err="1"/>
              <a:t>miejsca</a:t>
            </a:r>
            <a:r>
              <a:rPr lang="de-DE" altLang="pl-PL" sz="2177" i="1" dirty="0"/>
              <a:t> </a:t>
            </a:r>
            <a:r>
              <a:rPr lang="de-DE" altLang="pl-PL" sz="2177" i="1" dirty="0" err="1"/>
              <a:t>zamieszkania</a:t>
            </a:r>
            <a:r>
              <a:rPr lang="de-DE" altLang="pl-PL" sz="2177" i="1" dirty="0"/>
              <a:t>, a </a:t>
            </a:r>
            <a:r>
              <a:rPr lang="de-DE" altLang="pl-PL" sz="2177" i="1" dirty="0" err="1"/>
              <a:t>także</a:t>
            </a:r>
            <a:r>
              <a:rPr lang="de-DE" altLang="pl-PL" sz="2177" i="1" dirty="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err="1"/>
              <a:t>ewentualnie</a:t>
            </a:r>
            <a:r>
              <a:rPr lang="de-DE" altLang="pl-PL" sz="2177" i="1" dirty="0"/>
              <a:t> </a:t>
            </a:r>
            <a:r>
              <a:rPr lang="de-DE" altLang="pl-PL" sz="2177" i="1" dirty="0" err="1"/>
              <a:t>innych</a:t>
            </a:r>
            <a:r>
              <a:rPr lang="de-DE" altLang="pl-PL" sz="2177" i="1" dirty="0"/>
              <a:t> </a:t>
            </a:r>
            <a:r>
              <a:rPr lang="de-DE" altLang="pl-PL" sz="2177" i="1" dirty="0" err="1"/>
              <a:t>danych</a:t>
            </a:r>
            <a:r>
              <a:rPr lang="de-DE" altLang="pl-PL" sz="2177" i="1" dirty="0"/>
              <a:t> (</a:t>
            </a:r>
            <a:r>
              <a:rPr lang="de-DE" altLang="pl-PL" sz="2177" i="1" dirty="0" err="1"/>
              <a:t>np</a:t>
            </a:r>
            <a:r>
              <a:rPr lang="de-DE" altLang="pl-PL" sz="2177" i="1" dirty="0"/>
              <a:t>. PESEL, NIP), </a:t>
            </a:r>
            <a:r>
              <a:rPr lang="de-DE" altLang="pl-PL" sz="2177" i="1" dirty="0" err="1"/>
              <a:t>zaś</a:t>
            </a:r>
            <a:r>
              <a:rPr lang="de-DE" altLang="pl-PL" sz="2177" i="1" dirty="0"/>
              <a:t> w </a:t>
            </a:r>
            <a:r>
              <a:rPr lang="de-DE" altLang="pl-PL" sz="2177" i="1" dirty="0" err="1"/>
              <a:t>odniesieniu</a:t>
            </a:r>
            <a:r>
              <a:rPr lang="de-DE" altLang="pl-PL" sz="2177" i="1" dirty="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a:t>do </a:t>
            </a:r>
            <a:r>
              <a:rPr lang="de-DE" altLang="pl-PL" sz="2177" i="1" dirty="0" err="1"/>
              <a:t>osób</a:t>
            </a:r>
            <a:r>
              <a:rPr lang="de-DE" altLang="pl-PL" sz="2177" i="1" dirty="0"/>
              <a:t> </a:t>
            </a:r>
            <a:r>
              <a:rPr lang="de-DE" altLang="pl-PL" sz="2177" i="1" dirty="0" err="1"/>
              <a:t>prawnych</a:t>
            </a:r>
            <a:r>
              <a:rPr lang="de-DE" altLang="pl-PL" sz="2177" i="1" dirty="0"/>
              <a:t>, </a:t>
            </a:r>
            <a:r>
              <a:rPr lang="de-DE" altLang="pl-PL" sz="2177" i="1" dirty="0" err="1"/>
              <a:t>państwowych</a:t>
            </a:r>
            <a:r>
              <a:rPr lang="de-DE" altLang="pl-PL" sz="2177" i="1" dirty="0"/>
              <a:t> </a:t>
            </a:r>
            <a:r>
              <a:rPr lang="de-DE" altLang="pl-PL" sz="2177" i="1" dirty="0" err="1"/>
              <a:t>jednostek</a:t>
            </a:r>
            <a:r>
              <a:rPr lang="de-DE" altLang="pl-PL" sz="2177" i="1" dirty="0"/>
              <a:t> </a:t>
            </a:r>
            <a:r>
              <a:rPr lang="de-DE" altLang="pl-PL" sz="2177" i="1" dirty="0" err="1"/>
              <a:t>organizacyjnych</a:t>
            </a:r>
            <a:r>
              <a:rPr lang="de-DE" altLang="pl-PL" sz="2177" i="1" dirty="0"/>
              <a:t> 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err="1"/>
              <a:t>organizacji</a:t>
            </a:r>
            <a:r>
              <a:rPr lang="de-DE" altLang="pl-PL" sz="2177" i="1" dirty="0"/>
              <a:t> </a:t>
            </a:r>
            <a:r>
              <a:rPr lang="de-DE" altLang="pl-PL" sz="2177" i="1" dirty="0" err="1"/>
              <a:t>społecznych</a:t>
            </a:r>
            <a:r>
              <a:rPr lang="de-DE" altLang="pl-PL" sz="2177" i="1" dirty="0"/>
              <a:t> </a:t>
            </a:r>
            <a:r>
              <a:rPr lang="de-DE" altLang="pl-PL" sz="2177" i="1" dirty="0" err="1"/>
              <a:t>nieposiadających</a:t>
            </a:r>
            <a:r>
              <a:rPr lang="de-DE" altLang="pl-PL" sz="2177" i="1" dirty="0"/>
              <a:t> </a:t>
            </a:r>
            <a:r>
              <a:rPr lang="de-DE" altLang="pl-PL" sz="2177" i="1" dirty="0" err="1"/>
              <a:t>osobowości</a:t>
            </a:r>
            <a:r>
              <a:rPr lang="de-DE" altLang="pl-PL" sz="2177" i="1" dirty="0"/>
              <a:t> </a:t>
            </a:r>
            <a:r>
              <a:rPr lang="de-DE" altLang="pl-PL" sz="2177" i="1" dirty="0" err="1"/>
              <a:t>prawnej</a:t>
            </a:r>
            <a:r>
              <a:rPr lang="de-DE" altLang="pl-PL" sz="2177" i="1" dirty="0"/>
              <a:t> -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dirty="0"/>
              <a:t>ich </a:t>
            </a:r>
            <a:r>
              <a:rPr lang="de-DE" altLang="pl-PL" sz="2177" i="1" dirty="0" err="1"/>
              <a:t>nazwy</a:t>
            </a:r>
            <a:r>
              <a:rPr lang="de-DE" altLang="pl-PL" sz="2177" i="1" dirty="0"/>
              <a:t> </a:t>
            </a:r>
            <a:r>
              <a:rPr lang="de-DE" altLang="pl-PL" sz="2177" i="1" dirty="0" err="1"/>
              <a:t>oraz</a:t>
            </a:r>
            <a:r>
              <a:rPr lang="de-DE" altLang="pl-PL" sz="2177" i="1" dirty="0"/>
              <a:t> </a:t>
            </a:r>
            <a:r>
              <a:rPr lang="de-DE" altLang="pl-PL" sz="2177" i="1" dirty="0" err="1"/>
              <a:t>siedziby</a:t>
            </a:r>
            <a:r>
              <a:rPr lang="de-DE" altLang="pl-PL" sz="2177" i="1" dirty="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dirty="0"/>
              <a:t>A. </a:t>
            </a:r>
            <a:r>
              <a:rPr lang="de-DE" altLang="pl-PL" sz="1814" b="1" dirty="0" err="1"/>
              <a:t>Wróbel</a:t>
            </a:r>
            <a:r>
              <a:rPr lang="de-DE" altLang="pl-PL" sz="1814" b="1" dirty="0"/>
              <a:t>, </a:t>
            </a:r>
            <a:r>
              <a:rPr lang="de-DE" altLang="pl-PL" sz="1814" b="1" i="1" dirty="0" err="1"/>
              <a:t>Komentarz</a:t>
            </a:r>
            <a:r>
              <a:rPr lang="de-DE" altLang="pl-PL" sz="1814" b="1" i="1" dirty="0"/>
              <a:t> do art. 107 KPA</a:t>
            </a:r>
            <a:r>
              <a:rPr lang="de-DE" altLang="pl-PL" sz="1814" b="1" dirty="0"/>
              <a:t>, LEX.</a:t>
            </a:r>
          </a:p>
        </p:txBody>
      </p:sp>
    </p:spTree>
    <p:extLst>
      <p:ext uri="{BB962C8B-B14F-4D97-AF65-F5344CB8AC3E}">
        <p14:creationId xmlns:p14="http://schemas.microsoft.com/office/powerpoint/2010/main" val="88013517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idx="4294967295"/>
          </p:nvPr>
        </p:nvSpPr>
        <p:spPr>
          <a:xfrm>
            <a:off x="1980049" y="97931"/>
            <a:ext cx="8229024" cy="882813"/>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dirty="0" err="1"/>
              <a:t>Podpis</a:t>
            </a:r>
            <a:endParaRPr lang="de-DE" altLang="pl-PL" sz="2903" dirty="0"/>
          </a:p>
        </p:txBody>
      </p:sp>
      <p:sp>
        <p:nvSpPr>
          <p:cNvPr id="66563" name="Rectangle 2"/>
          <p:cNvSpPr>
            <a:spLocks noGrp="1" noChangeArrowheads="1"/>
          </p:cNvSpPr>
          <p:nvPr>
            <p:ph type="body" idx="4294967295"/>
          </p:nvPr>
        </p:nvSpPr>
        <p:spPr>
          <a:xfrm>
            <a:off x="1686258" y="979303"/>
            <a:ext cx="8818045" cy="5715961"/>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a:t>„1.</a:t>
            </a:r>
            <a:r>
              <a:rPr lang="de-DE" altLang="pl-PL" sz="1633" i="1" u="sng"/>
              <a:t> Decyzja administracyjna organu kolegialnego (zgodnie z zasadą pisemności postępowania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 art. 14 § 1 k.p.a.) jest ,,opatrywana podpisami" osób uczestniczących w jej przyjęciu albo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przez sporządzenie odrębnego dokumentu, który jest podpisywany przez wszystkie osoby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uczestniczące w jego przyjęciu, albo też przez ujęcie treści rozstrzygnięcia przyjętego w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wyniku głosowania w protokole posiedzenia, do którego załączona jest podpisana przez</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uczestników posiedzenia lista obecności członków organu kolegialnego. Taka praktyka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podpisywania decyzji administracyjnych (art. 104 k.p.a.) podejmowanych przez kolegialne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organy orzekające jest zgodna z art. 107 § 1 k.p.a</a:t>
            </a:r>
            <a:r>
              <a:rPr lang="de-DE" altLang="pl-PL" sz="1633" i="1"/>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a:t>2. Organ administracji publicznej obowiązany jest z urzędu do doręczenia stronie</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a:t>postępowania jednego uwierzytelnionego odpisu decyzji, a nie jej oryginału (art. 109 § 1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a:t>k.p.a.).“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b="1"/>
              <a:t>Wyrok SN z dnia 12 grudnia 2003 r., sygn. akt III RN 135/03</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633" b="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a:t>„</a:t>
            </a:r>
            <a:r>
              <a:rPr lang="de-DE" altLang="pl-PL" sz="1633" i="1" u="sng"/>
              <a:t>Uchwała organu kolegialnego, stanowiąca decyzję administracyjną, wymaga podpisania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i="1" u="sng"/>
              <a:t>przez wszystkich członków organu biorących udział w jej podjęciu</a:t>
            </a:r>
            <a:r>
              <a:rPr lang="de-DE" altLang="pl-PL" sz="1633" i="1"/>
              <a:t>.</a:t>
            </a:r>
            <a:r>
              <a:rPr lang="de-DE" altLang="pl-PL" sz="1633"/>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633" b="1"/>
              <a:t>Wyrok NSA z dnia 27 lutego 2003 r., sygn. akt II SA 455/02</a:t>
            </a:r>
          </a:p>
        </p:txBody>
      </p:sp>
    </p:spTree>
    <p:extLst>
      <p:ext uri="{BB962C8B-B14F-4D97-AF65-F5344CB8AC3E}">
        <p14:creationId xmlns:p14="http://schemas.microsoft.com/office/powerpoint/2010/main" val="298349288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body" idx="4294967295"/>
          </p:nvPr>
        </p:nvSpPr>
        <p:spPr>
          <a:xfrm>
            <a:off x="2013172" y="979304"/>
            <a:ext cx="8360078" cy="5862856"/>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mtClean="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a:t>„</a:t>
            </a:r>
            <a:r>
              <a:rPr lang="de-DE" altLang="pl-PL" sz="1814" i="1"/>
              <a:t>Powołanie przepisu o charakterze odsyłającym nie może zostać uznane za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spełnienie warunku koniecznego składników tej decyzji, to jest powołania jej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podstawy prawnej</a:t>
            </a:r>
            <a:r>
              <a:rPr lang="de-DE" altLang="pl-PL" sz="1814"/>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Wyrok SN z dnia 4 grudnia 2012 r., sygn. akt II UK 122/12</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1814"/>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a:t>„</a:t>
            </a:r>
            <a:r>
              <a:rPr lang="de-DE" altLang="pl-PL" sz="1814" i="1"/>
              <a:t>Akt organu administracji publicznej pomimo nieposiadania w pełni formy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przewidzianej w art. 107 § 1 k.p.a. stanowi decyzję administracyjną, pod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warunkiem jednak, że zawiera minimum elementów niezbędnych do takiego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zakwalifikowania. Za elementy takie uznaje się: oznaczenie organu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administracji publicznej wydającego określony akt, wskazanie adresata tegoż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aktu, rozstrzygnięcie o istocie sprawy oraz podpis osoby reprezentującej organ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administracji</a:t>
            </a:r>
            <a:r>
              <a:rPr lang="de-DE" altLang="pl-PL" sz="1814"/>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Wyrok WSA w Rzeszowie z dnia 11 października 2012 r., sygn. akt II SA/Rz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368/12</a:t>
            </a:r>
          </a:p>
        </p:txBody>
      </p:sp>
      <p:sp>
        <p:nvSpPr>
          <p:cNvPr id="68611" name="Rectangle 2"/>
          <p:cNvSpPr>
            <a:spLocks noGrp="1" noChangeArrowheads="1"/>
          </p:cNvSpPr>
          <p:nvPr>
            <p:ph type="title" idx="4294967295"/>
          </p:nvPr>
        </p:nvSpPr>
        <p:spPr>
          <a:xfrm>
            <a:off x="2013172" y="1"/>
            <a:ext cx="8229024" cy="114492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426461922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body" idx="4294967295"/>
          </p:nvPr>
        </p:nvSpPr>
        <p:spPr>
          <a:xfrm>
            <a:off x="1686258" y="1604329"/>
            <a:ext cx="8980783" cy="5090935"/>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„Zezwolenie jako decyzja administracyjna powinno zawierać elementy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wymienione w art. 107 § 1 k.p.a. Poza tym zezwolenie zawiera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elementy szczególne określone w art. 18 [ustawy o zbiorowym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zaopatrzeniu w wodę i zbiorowym odprowadzaniu ścieków]. Jednym 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tych elementów są warunki cofnięcia zezwolenia. Pamiętać należy, że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warunki te określa wyczerpująco art. 32 p.d.g. i gmina nie może w treści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zezwolenia zamieścić innych przypadków, gdyż nie upoważnia do tego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delegacja ustawowa. Niezamieszczenie okoliczności cofnięcia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zezwolenia powoduje, że i tak obowiązują bezwzględnie obowiązujące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przepisy p.d.g.</a:t>
            </a:r>
            <a:r>
              <a:rPr lang="de-DE" altLang="pl-PL" sz="1996"/>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H. Palarz, </a:t>
            </a:r>
            <a:r>
              <a:rPr lang="de-DE" altLang="pl-PL" sz="1814" b="1" i="1"/>
              <a:t>Zadania gminy jako regulatora rynku wodociągowo-kanalizacyjnego</a:t>
            </a:r>
            <a:r>
              <a:rPr lang="de-DE" altLang="pl-PL" sz="1814" b="1"/>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PUG 13/2013.</a:t>
            </a:r>
          </a:p>
        </p:txBody>
      </p:sp>
      <p:sp>
        <p:nvSpPr>
          <p:cNvPr id="70659" name="Rectangle 2"/>
          <p:cNvSpPr>
            <a:spLocks noGrp="1" noChangeArrowheads="1"/>
          </p:cNvSpPr>
          <p:nvPr>
            <p:ph type="title" idx="4294967295"/>
          </p:nvPr>
        </p:nvSpPr>
        <p:spPr>
          <a:xfrm>
            <a:off x="2013172" y="162738"/>
            <a:ext cx="8229024" cy="1144920"/>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310183558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idx="4294967295"/>
          </p:nvPr>
        </p:nvSpPr>
        <p:spPr>
          <a:xfrm>
            <a:off x="2013172" y="161298"/>
            <a:ext cx="8229024" cy="1144921"/>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a:t>Uzasadnienie decyzji administracyjnej</a:t>
            </a:r>
          </a:p>
        </p:txBody>
      </p:sp>
      <p:sp>
        <p:nvSpPr>
          <p:cNvPr id="72707" name="Rectangle 2"/>
          <p:cNvSpPr>
            <a:spLocks noGrp="1" noChangeArrowheads="1"/>
          </p:cNvSpPr>
          <p:nvPr>
            <p:ph type="body" idx="4294967295"/>
          </p:nvPr>
        </p:nvSpPr>
        <p:spPr>
          <a:xfrm>
            <a:off x="1948366" y="1306218"/>
            <a:ext cx="8229024" cy="5253672"/>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b="1" u="sng" dirty="0"/>
              <a:t>art. 107 </a:t>
            </a:r>
            <a:r>
              <a:rPr lang="de-DE" altLang="pl-PL" sz="1996" b="1" u="sng" dirty="0" err="1"/>
              <a:t>k.p.a</a:t>
            </a:r>
            <a:r>
              <a:rPr lang="de-DE" altLang="pl-PL" sz="1996" b="1" u="sng" dirty="0"/>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dirty="0"/>
              <a:t>§  3.  Uzasadnienie faktyczne decyzji powinno w szczególności zawierać wskazanie faktów, które organ uznał za udowodnione, dowodów, na których się oparł, oraz przyczyn, z powodu których innym dowodom odmówił wiarygodności i mocy dowodowej, zaś uzasadnienie prawne - wyjaśnienie podstawy prawnej decyzji, z przytoczeniem przepisów prawa.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dirty="0"/>
              <a:t>§  4.  Można odstąpić od uzasadnienia decyzji, gdy uwzględnia ona w całości żądanie strony; nie dotyczy to jednak decyzji rozstrzygających sporne interesy stron oraz decyzji wydanych na skutek odwołania.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pl-PL" altLang="pl-PL" sz="1996" dirty="0"/>
              <a:t>§  5.  Organ może odstąpić od uzasadnienia decyzji również w przypadkach, w których z dotychczasowych przepisów ustawowych wynikała możliwość zaniechania lub ograniczenia uzasadnienia ze względu na interes bezpieczeństwa Państwa lub porządek publiczny.</a:t>
            </a:r>
            <a:endParaRPr lang="de-DE" altLang="pl-PL" sz="1996" dirty="0"/>
          </a:p>
        </p:txBody>
      </p:sp>
    </p:spTree>
    <p:extLst>
      <p:ext uri="{BB962C8B-B14F-4D97-AF65-F5344CB8AC3E}">
        <p14:creationId xmlns:p14="http://schemas.microsoft.com/office/powerpoint/2010/main" val="391886574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body" idx="4294967295"/>
          </p:nvPr>
        </p:nvSpPr>
        <p:spPr>
          <a:xfrm>
            <a:off x="1686258" y="1306218"/>
            <a:ext cx="8818045" cy="5389046"/>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mtClean="0"/>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a:t>
            </a:r>
            <a:r>
              <a:rPr lang="de-DE" altLang="pl-PL" sz="1814" i="1"/>
              <a:t>Istotną częścią ustaleń faktycznych, które winny się znaleźć w uzasadnieniu decyzji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jest uporządkowane, chronologiczne przedstawienie przebiegu przedmiotowego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postępowania, a także innych postępowań administracyjnych,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sądowoadministracyjnych i toczących się przed sądami powszechnymi, jeżeli ich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przebieg i efekty mają znaczenie dla rozstrzygnięcia sprawy.“</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Wyrok WSA w Kielcach z dnia 15 listopada 2012 r., sygn. akt II SA/Ke 694/12</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814" i="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„Motywy decyzji muszą być tak ujęte, aby strona nie posiadająca wykształcenia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prawniczego i wiedzy specjalistycznej z zakresu medycyny pracy mogła zrozumieć 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w miarę możliwości zaakceptować zasadność przesłanek faktycznych i prawnych,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którymi kierował się organ przy jej wydaniu“</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Wyrok WSA w Warszawie z dnia 31 maja 2011 r., sygn. akt VII SA/Wa 283/11  </a:t>
            </a:r>
          </a:p>
        </p:txBody>
      </p:sp>
      <p:sp>
        <p:nvSpPr>
          <p:cNvPr id="74755" name="Rectangle 2"/>
          <p:cNvSpPr>
            <a:spLocks noGrp="1" noChangeArrowheads="1"/>
          </p:cNvSpPr>
          <p:nvPr>
            <p:ph type="title" idx="4294967295"/>
          </p:nvPr>
        </p:nvSpPr>
        <p:spPr>
          <a:xfrm>
            <a:off x="2013172" y="489652"/>
            <a:ext cx="8229024" cy="816566"/>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52322037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1236" y="1684433"/>
            <a:ext cx="11045587" cy="3078635"/>
          </a:xfrm>
        </p:spPr>
        <p:txBody>
          <a:bodyPr/>
          <a:lstStyle/>
          <a:p>
            <a:pPr algn="l"/>
            <a:r>
              <a:rPr lang="pl-PL" sz="2000" b="1" dirty="0" smtClean="0"/>
              <a:t/>
            </a:r>
            <a:br>
              <a:rPr lang="pl-PL" sz="2000" b="1" dirty="0" smtClean="0"/>
            </a:br>
            <a:r>
              <a:rPr lang="pl-PL" sz="2000" b="1" dirty="0" smtClean="0"/>
              <a:t>Art.  63.</a:t>
            </a:r>
            <a:r>
              <a:rPr lang="pl-PL" sz="2000" dirty="0" smtClean="0"/>
              <a:t/>
            </a:r>
            <a:br>
              <a:rPr lang="pl-PL" sz="2000" dirty="0" smtClean="0"/>
            </a:br>
            <a:r>
              <a:rPr lang="pl-PL" sz="2000" b="1" dirty="0" smtClean="0"/>
              <a:t>§  1. </a:t>
            </a:r>
            <a:r>
              <a:rPr lang="pl-PL" sz="2000" dirty="0" smtClean="0"/>
              <a:t>Podania (żądania, wyjaśnienia, odwołania, zażalenia) mogą być wnoszone pisemnie, telegraficznie, za pomocą telefaksu lub ustnie do protokołu, a także za pomocą innych środków komunikacji elektronicznej przez elektroniczną skrzynkę podawczą organu administracji publicznej utworzoną na podstawie ustawy z dnia 17 lutego 2005 r. o informatyzacji działalności podmiotów realizujących zadania publiczne.</a:t>
            </a:r>
            <a:br>
              <a:rPr lang="pl-PL" sz="2000" dirty="0" smtClean="0"/>
            </a:br>
            <a:r>
              <a:rPr lang="pl-PL" sz="2000" b="1" dirty="0" smtClean="0"/>
              <a:t>§  2. </a:t>
            </a:r>
            <a:r>
              <a:rPr lang="pl-PL" sz="2000" dirty="0" smtClean="0"/>
              <a:t>Podanie powinno zawierać co najmniej wskazanie osoby, od której pochodzi, jej adres i żądanie oraz czynić zadość innym wymaganiom ustalonym w przepisach szczególnych.</a:t>
            </a:r>
            <a:br>
              <a:rPr lang="pl-PL" sz="2000" dirty="0" smtClean="0"/>
            </a:br>
            <a:r>
              <a:rPr lang="pl-PL" sz="2000" b="1" dirty="0" smtClean="0"/>
              <a:t>§  3. </a:t>
            </a:r>
            <a:r>
              <a:rPr lang="pl-PL" sz="2000" dirty="0" smtClean="0"/>
              <a:t>Podanie wniesione pisemnie albo ustnie do protokołu powinno być podpisane przez wnoszącego, a protokół ponadto przez pracownika, który go sporządził. Gdy podanie wnosi osoba, która nie może lub nie umie złożyć podpisu, podanie lub protokół podpisuje za nią inna osoba przez nią upoważniona, czyniąc o tym wzmiankę obok podpisu.</a:t>
            </a:r>
            <a:br>
              <a:rPr lang="pl-PL" sz="2000" dirty="0" smtClean="0"/>
            </a:br>
            <a:r>
              <a:rPr lang="pl-PL" sz="2000" dirty="0" smtClean="0"/>
              <a:t/>
            </a:r>
            <a:br>
              <a:rPr lang="pl-PL" sz="2000" dirty="0" smtClean="0"/>
            </a:br>
            <a:r>
              <a:rPr lang="pl-PL" sz="2000" dirty="0" smtClean="0"/>
              <a:t>(…)</a:t>
            </a:r>
            <a:br>
              <a:rPr lang="pl-PL" sz="2000" dirty="0" smtClean="0"/>
            </a:br>
            <a:r>
              <a:rPr lang="pl-PL" sz="2000" b="1" dirty="0" smtClean="0"/>
              <a:t/>
            </a:r>
            <a:br>
              <a:rPr lang="pl-PL" sz="2000" b="1" dirty="0" smtClean="0"/>
            </a:br>
            <a:r>
              <a:rPr lang="pl-PL" sz="2000" b="1" dirty="0" smtClean="0"/>
              <a:t>Art.  64.</a:t>
            </a:r>
            <a:r>
              <a:rPr lang="pl-PL" sz="2000" dirty="0" smtClean="0"/>
              <a:t/>
            </a:r>
            <a:br>
              <a:rPr lang="pl-PL" sz="2000" dirty="0" smtClean="0"/>
            </a:br>
            <a:r>
              <a:rPr lang="pl-PL" sz="2000" b="1" dirty="0" smtClean="0"/>
              <a:t>§  1. </a:t>
            </a:r>
            <a:r>
              <a:rPr lang="pl-PL" sz="2000" dirty="0"/>
              <a:t>Jeżeli w podaniu nie wskazano adresu wnoszącego i nie ma możności ustalenia tego adresu na podstawie posiadanych danych, podanie pozostawia się bez </a:t>
            </a:r>
            <a:r>
              <a:rPr lang="pl-PL" sz="2000" dirty="0" smtClean="0"/>
              <a:t>rozpoznania.</a:t>
            </a:r>
            <a:r>
              <a:rPr lang="pl-PL" sz="2000" dirty="0" smtClean="0"/>
              <a:t/>
            </a:r>
            <a:br>
              <a:rPr lang="pl-PL" sz="2000" dirty="0" smtClean="0"/>
            </a:br>
            <a:r>
              <a:rPr lang="pl-PL" sz="2000" b="1" dirty="0" smtClean="0"/>
              <a:t>§  2. </a:t>
            </a:r>
            <a:r>
              <a:rPr lang="pl-PL" sz="2000" dirty="0"/>
              <a:t>Jeżeli podanie nie spełnia innych wymagań ustalonych w przepisach prawa, należy wezwać wnoszącego do usunięcia braków w wyznaczonym terminie, nie krótszym niż siedem dni, z pouczeniem, że nieusunięcie tych braków spowoduje pozostawienie podania bez rozpoznania.</a:t>
            </a:r>
            <a:endParaRPr lang="pl-PL" sz="2000" dirty="0"/>
          </a:p>
        </p:txBody>
      </p:sp>
    </p:spTree>
    <p:extLst>
      <p:ext uri="{BB962C8B-B14F-4D97-AF65-F5344CB8AC3E}">
        <p14:creationId xmlns:p14="http://schemas.microsoft.com/office/powerpoint/2010/main" val="1318041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body" idx="4294967295"/>
          </p:nvPr>
        </p:nvSpPr>
        <p:spPr>
          <a:xfrm>
            <a:off x="1948366" y="1143481"/>
            <a:ext cx="8229024" cy="5613709"/>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a:t>„</a:t>
            </a:r>
            <a:r>
              <a:rPr lang="de-DE" altLang="pl-PL" sz="2177" i="1"/>
              <a:t>Pominięcie w uzasadnieniu decyzji okoliczności faktycznych,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mogących mieć istotny wpływ na rozstrzygnięcie sprawy, stwarza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przesłankę do uznania naruszenia przez organ przepisów 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postępowaniu administracyjnym w stopniu wywierającym istotny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wpływ na wynik sprawy.“</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b="1"/>
              <a:t>Wyrok WSA w Warszawie z dnia 9 października 2012 r., sygn.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b="1"/>
              <a:t>akt II SA/Wa 689/12</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b="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„Przepis art. 107 § 1 k.p.a. nie wprowadza obowiązku złożenia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i="1"/>
              <a:t>czytelnego podpisu.“</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2177" b="1"/>
              <a:t>Wyrok WSA z dnia 18 lipca 2012 r., sygn. akt IV SA/Wr 77/12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b="1" i="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2177" b="1" i="1"/>
          </a:p>
        </p:txBody>
      </p:sp>
      <p:sp>
        <p:nvSpPr>
          <p:cNvPr id="76803" name="Rectangle 2"/>
          <p:cNvSpPr>
            <a:spLocks noGrp="1" noChangeArrowheads="1"/>
          </p:cNvSpPr>
          <p:nvPr>
            <p:ph type="title" idx="4294967295"/>
          </p:nvPr>
        </p:nvSpPr>
        <p:spPr>
          <a:xfrm>
            <a:off x="2013172" y="162738"/>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251497259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body" idx="4294967295"/>
          </p:nvPr>
        </p:nvSpPr>
        <p:spPr>
          <a:xfrm>
            <a:off x="1850436" y="1306218"/>
            <a:ext cx="8653868" cy="5983828"/>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a:t>„</a:t>
            </a:r>
            <a:r>
              <a:rPr lang="de-DE" altLang="pl-PL" sz="1996" i="1"/>
              <a:t>Za niedopuszczalne uznać należy powoływanie się w treści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uzasadnienia decyzji na fakt popełnienia przestępstw w stosunku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do których nastąpiło zatarcie skazania. Takie przestępstwa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uznaje się za niebyłe</a:t>
            </a:r>
            <a:r>
              <a:rPr lang="de-DE" altLang="pl-PL" sz="1996"/>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NSA z dnia 9 października 2010 r., sygn. akt II OSK 89/12</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„Niezbędnym elementem decyzji jest podpis z podaniem imienia i nazwiska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oraz stanowiska służbowego osoby upoważnionej do wydania decyzji w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imieniu organu. Brak podpisu pod decyzją administracyjną powoduje, że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decyzja taka stanowi projekt, który nie wchodzi jeszcze do obrotu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prawnego i to mimo doręczenia go stronie.“</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WSA w Rzeszowie z dnia 12 września 2012 r., sygn. akt II SA/Rz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559/12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2177"/>
          </a:p>
        </p:txBody>
      </p:sp>
      <p:sp>
        <p:nvSpPr>
          <p:cNvPr id="78851" name="Rectangle 2"/>
          <p:cNvSpPr>
            <a:spLocks noGrp="1" noChangeArrowheads="1"/>
          </p:cNvSpPr>
          <p:nvPr>
            <p:ph type="title" idx="4294967295"/>
          </p:nvPr>
        </p:nvSpPr>
        <p:spPr>
          <a:xfrm>
            <a:off x="2013172" y="326915"/>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281883173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body" idx="4294967295"/>
          </p:nvPr>
        </p:nvSpPr>
        <p:spPr>
          <a:xfrm>
            <a:off x="1980049" y="979303"/>
            <a:ext cx="8360077" cy="5715961"/>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„Co do zasady uzasadnienie decyzji administracyjnej nie posiada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samodzielnego bytu prawnego, chociaż nie można wykluczyć sytuacji, że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organ administracji zamieści w uzasadnieniu decyzji rozstrzygnięcie, które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powinno znaleźć się w sentencji. Samodzielny byt prawny może mieć ta część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decyzji administracyjnej, której rozstrzygnięcie dotyczy określonego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przedmiotu oraz ta część, której rozstrzygnięcie, dotyczy określonego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podmiotu. Uchylenie decyzji administracyjnej w części może nastąpić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wówczas, gdy zawarte w niej rozstrzygnięcie da się podzielić pod względem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podmiotowym lub przedmiotowym.“</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 Wyrok NSA z dnia 26 kwietnia 2012 r., sygn. akt II OSK 250/11</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1814" b="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„Motywy rozstrzygnięcia muszą być tak ujęte, aby strona zainteresowana mogła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zrozumieć i w miarę możliwości zaakceptować zasadność przesłanek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faktycznych i prawnych, którymi kierował się organ przy jej wydaniu.“</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 Wyrok WSA z dnia 19 kwietnia 2012 r., sygn. II SA/Bk 98/12</a:t>
            </a:r>
          </a:p>
        </p:txBody>
      </p:sp>
      <p:sp>
        <p:nvSpPr>
          <p:cNvPr id="80899" name="Rectangle 2"/>
          <p:cNvSpPr>
            <a:spLocks noGrp="1" noChangeArrowheads="1"/>
          </p:cNvSpPr>
          <p:nvPr>
            <p:ph type="title" idx="4294967295"/>
          </p:nvPr>
        </p:nvSpPr>
        <p:spPr>
          <a:xfrm>
            <a:off x="2013172" y="162738"/>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40964919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body" idx="4294967295"/>
          </p:nvPr>
        </p:nvSpPr>
        <p:spPr>
          <a:xfrm>
            <a:off x="1980049" y="1604329"/>
            <a:ext cx="8360077" cy="4926758"/>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„Prawidłowo zredagowane, pod względem merytorycznym i prawnym,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uzasadnienie decyzji administracyjnej ma podstawowe znaczenie dla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stosowania zasady przekonywania, wyrażonej w art. 11 k.p.a., a realizowanej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na podstawie art. 107 § 3 k.p.a. Mocą przywołanej zasady organ jest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zobowiązany do wyjaśnienia stronom zasadności przesłanek, którymi kierował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się przy załatwieniu sprawy. Uzasadnienie decyzji winno być elementem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decydującym o przekonaniu strony, co do trafności rozstrzygnięcia. Zasada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przekonywania nie zostanie zaś zrealizowana, gdy organ pominie milczeniem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niektóre twierdzenia, nie odniesie się do faktów istotnych dla danej sprawy lub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nie przedstawi w sposób wyczerpujący wykładni stosowanych przepisów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i="1"/>
              <a:t>prawa.“</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Wyrok WSA we Wrocławiu z dnia 3 kwietnia 2012 r., sygn. akt IV SA/Wr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814" b="1"/>
              <a:t>268/11  </a:t>
            </a:r>
          </a:p>
        </p:txBody>
      </p:sp>
      <p:sp>
        <p:nvSpPr>
          <p:cNvPr id="82947" name="Rectangle 2"/>
          <p:cNvSpPr>
            <a:spLocks noGrp="1" noChangeArrowheads="1"/>
          </p:cNvSpPr>
          <p:nvPr>
            <p:ph type="title" idx="4294967295"/>
          </p:nvPr>
        </p:nvSpPr>
        <p:spPr>
          <a:xfrm>
            <a:off x="2013172" y="326915"/>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43779582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body" idx="4294967295"/>
          </p:nvPr>
        </p:nvSpPr>
        <p:spPr>
          <a:xfrm>
            <a:off x="1686258" y="979303"/>
            <a:ext cx="8818045" cy="5715961"/>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a:t> „</a:t>
            </a:r>
            <a:r>
              <a:rPr lang="de-DE" altLang="pl-PL" sz="1814" i="1"/>
              <a:t>Lakoniczność uzasadnienia, jak też brak szczegółowego odniesienia się do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wszystkich zarzutów odwołania, wskazuje co prawda na niedochowanie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należytej dbałości o jego jakość, co prowadzi w dalszej kolejności do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uchybienia zasadzie przekonywania (art. 11 k.p.a.), jednak nie dyskredytuje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podjętego rozstrzygnięcia. Jeżeli motywy podjętej decyzji są w uzasadnieniu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wystarczająco wyeksponowane, a rezultat postępowania jest zgodny 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prawem, to samo formalne naruszenie przepisów k.p.a., powstałe na etapie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redagowania jej uzasadnienia, nie może być oceniane jako istotne.“</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Wyrok WSA w Warszawie z dnia 12 marca 2012 r., sygn. akt I SA/Wa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1565/11</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814" b="1"/>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„Uzasadnienie prawne decyzji polega na wyjaśnieniu podstawy prawnej z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przytoczeniem przepisów prawa poprzez podanie treści przepisów. Nie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i="1"/>
              <a:t>wystarczy przytoczenie numeracji artykułów (paragrafów, ustępów).“</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814" b="1"/>
              <a:t>Wyrok WSA w Białymstoku z dnia 6 marca 2012 r., sygn. akt  II SA/Bk 753/11</a:t>
            </a:r>
          </a:p>
        </p:txBody>
      </p:sp>
      <p:sp>
        <p:nvSpPr>
          <p:cNvPr id="84995" name="Rectangle 2"/>
          <p:cNvSpPr>
            <a:spLocks noGrp="1" noChangeArrowheads="1"/>
          </p:cNvSpPr>
          <p:nvPr>
            <p:ph type="title" idx="4294967295"/>
          </p:nvPr>
        </p:nvSpPr>
        <p:spPr>
          <a:xfrm>
            <a:off x="2013172" y="162738"/>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170516652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body" idx="4294967295"/>
          </p:nvPr>
        </p:nvSpPr>
        <p:spPr>
          <a:xfrm>
            <a:off x="1686258" y="979303"/>
            <a:ext cx="8818045" cy="6063037"/>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„Choć decyzja powinna zawierać pouczenie, czy i w jakim trybie służy od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niej odwołanie, to jednak do elementu takiego pouczenia nie należy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informacja, że w przypadku uchybienia terminu można złożyć wniosek 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przywrócenie terminu oraz że ewentualny wniosek o przywrócenie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terminu należy złożyć w ciągu siedmiu dni od dnia ustania przyczyny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uchybienia terminu. Ta ostatnia okoliczność jest oceniana przez organ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niezależnie od wiedzy strony o treści tego przepisu.“</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WSA w Gdańsku z dnia 2lutego 2013 r., sygn. akt III SA/Gd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522/11</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a:t>
            </a:r>
            <a:r>
              <a:rPr lang="de-DE" altLang="pl-PL" sz="1996" i="1"/>
              <a:t>Brak spójności między sentencją decyzji a jej uzasadnieniem świadczy, że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przy podejmowaniu rozstrzygnięcia organ odwoławczy naruszył przepisy o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postępowaniu, a to art. 138 § 2 k.p.a. w związku z art. 107 § 3 k.p.a. w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i="1"/>
              <a:t>stopniu mającym istotny wpływy na wynik sprawy.“</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r>
              <a:rPr lang="de-DE" altLang="pl-PL" sz="1996" b="1"/>
              <a:t>Wyrok WSA w Warszawie z 12 maja 2011 r., sygn. akt VII SA/Wa 1725/10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 pos="8537387" algn="l"/>
              </a:tabLst>
            </a:pPr>
            <a:endParaRPr lang="de-DE" altLang="pl-PL" sz="1996" b="1"/>
          </a:p>
        </p:txBody>
      </p:sp>
      <p:sp>
        <p:nvSpPr>
          <p:cNvPr id="87043" name="Rectangle 2"/>
          <p:cNvSpPr>
            <a:spLocks noGrp="1" noChangeArrowheads="1"/>
          </p:cNvSpPr>
          <p:nvPr>
            <p:ph type="title" idx="4294967295"/>
          </p:nvPr>
        </p:nvSpPr>
        <p:spPr>
          <a:xfrm>
            <a:off x="2013172" y="162738"/>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66006943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body" idx="4294967295"/>
          </p:nvPr>
        </p:nvSpPr>
        <p:spPr>
          <a:xfrm>
            <a:off x="1850435" y="1306218"/>
            <a:ext cx="8491131" cy="5062131"/>
          </a:xfrm>
        </p:spPr>
        <p:txBody>
          <a:bodyPr/>
          <a:lstStyle/>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a:t>„</a:t>
            </a:r>
            <a:r>
              <a:rPr lang="de-DE" altLang="pl-PL" sz="1996" i="1"/>
              <a:t>Decyzje wydane na zasadzie uznania administracyjnego pozostają pod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kontrolą sądu administracyjnego, ale zakres kontroli jest inaczej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ukształtowany. Sąd bada bowiem zgodność z prawem, nie wnika zaś w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celowość wydania decyzji i rozstrzygnięcia w niej zawartego. Z tego też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względu sądowa kontrola zmierza do ustalenia, czy na podstawie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przepisów dopuszczalne było wydanie decyzji uznaniowej, czy przy jej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wydaniu organ nie przekroczył granic uznania administracyjnego i czy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uzasadnił rozstrzygnięcie dostatecznie zindywidualizowanymi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i="1"/>
              <a:t>przesłankami</a:t>
            </a:r>
            <a:r>
              <a:rPr lang="de-DE" altLang="pl-PL" sz="1996"/>
              <a:t>“</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r>
              <a:rPr lang="de-DE" altLang="pl-PL" sz="1996" b="1"/>
              <a:t>Wyrok NSA z dnia 19 lipca 2007 r., sygn. akt I OSK 1682/06 </a:t>
            </a:r>
          </a:p>
          <a:p>
            <a:pPr marL="342763" indent="-341323" eaLnBrk="1" hangingPunct="1">
              <a:buClrTx/>
              <a:tabLst>
                <a:tab pos="342763" algn="l"/>
                <a:tab pos="437815" algn="l"/>
                <a:tab pos="845386" algn="l"/>
                <a:tab pos="1252957" algn="l"/>
                <a:tab pos="1660528" algn="l"/>
                <a:tab pos="2068098" algn="l"/>
                <a:tab pos="2475670" algn="l"/>
                <a:tab pos="2883240" algn="l"/>
                <a:tab pos="3290812" algn="l"/>
                <a:tab pos="3698382" algn="l"/>
                <a:tab pos="4105954" algn="l"/>
                <a:tab pos="4513524" algn="l"/>
                <a:tab pos="4921096" algn="l"/>
                <a:tab pos="5328666" algn="l"/>
                <a:tab pos="5736237" algn="l"/>
                <a:tab pos="6143808" algn="l"/>
                <a:tab pos="6551379" algn="l"/>
                <a:tab pos="6958950" algn="l"/>
                <a:tab pos="7366521" algn="l"/>
                <a:tab pos="7774092" algn="l"/>
                <a:tab pos="8181663" algn="l"/>
              </a:tabLst>
            </a:pPr>
            <a:endParaRPr lang="de-DE" altLang="pl-PL" sz="1996"/>
          </a:p>
        </p:txBody>
      </p:sp>
      <p:sp>
        <p:nvSpPr>
          <p:cNvPr id="89091" name="Rectangle 2"/>
          <p:cNvSpPr>
            <a:spLocks noGrp="1" noChangeArrowheads="1"/>
          </p:cNvSpPr>
          <p:nvPr>
            <p:ph type="title" idx="4294967295"/>
          </p:nvPr>
        </p:nvSpPr>
        <p:spPr>
          <a:xfrm>
            <a:off x="2013172" y="177140"/>
            <a:ext cx="8229024" cy="816565"/>
          </a:xfrm>
        </p:spPr>
        <p:txBody>
          <a:bodyPr/>
          <a:lstStyle/>
          <a:p>
            <a:pPr eaLnBrk="1" hangingPunct="1">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altLang="pl-PL" sz="2903" b="1">
                <a:solidFill>
                  <a:srgbClr val="008000"/>
                </a:solidFill>
              </a:rPr>
              <a:t>Przykłady z orzecznictwa:</a:t>
            </a:r>
          </a:p>
        </p:txBody>
      </p:sp>
    </p:spTree>
    <p:extLst>
      <p:ext uri="{BB962C8B-B14F-4D97-AF65-F5344CB8AC3E}">
        <p14:creationId xmlns:p14="http://schemas.microsoft.com/office/powerpoint/2010/main" val="5779498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Freeform 1"/>
          <p:cNvSpPr>
            <a:spLocks noChangeArrowheads="1"/>
          </p:cNvSpPr>
          <p:nvPr/>
        </p:nvSpPr>
        <p:spPr bwMode="auto">
          <a:xfrm>
            <a:off x="1848995" y="1077234"/>
            <a:ext cx="8622186" cy="4643515"/>
          </a:xfrm>
          <a:custGeom>
            <a:avLst/>
            <a:gdLst>
              <a:gd name="T0" fmla="*/ 0 w 21600"/>
              <a:gd name="T1" fmla="*/ 0 h 21600"/>
              <a:gd name="T2" fmla="*/ 9504363 w 21600"/>
              <a:gd name="T3" fmla="*/ 0 h 21600"/>
              <a:gd name="T4" fmla="*/ 9504363 w 21600"/>
              <a:gd name="T5" fmla="*/ 5832475 h 21600"/>
              <a:gd name="T6" fmla="*/ 0 w 21600"/>
              <a:gd name="T7" fmla="*/ 58324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9pPr>
          </a:lstStyle>
          <a:p>
            <a:pPr defTabSz="407571" fontAlgn="base">
              <a:lnSpc>
                <a:spcPct val="100000"/>
              </a:lnSpc>
              <a:spcBef>
                <a:spcPct val="0"/>
              </a:spcBef>
              <a:spcAft>
                <a:spcPct val="0"/>
              </a:spcAft>
            </a:pPr>
            <a:r>
              <a:rPr lang="pl-PL" altLang="pl-PL" sz="1996" b="1">
                <a:solidFill>
                  <a:srgbClr val="000000"/>
                </a:solidFill>
              </a:rPr>
              <a:t>Art. 123. § 1. </a:t>
            </a:r>
            <a:r>
              <a:rPr lang="pl-PL" altLang="pl-PL" sz="1996">
                <a:solidFill>
                  <a:srgbClr val="000000"/>
                </a:solidFill>
              </a:rPr>
              <a:t>W toku postępowania organ administracji publicznej wydaje postanowienia.</a:t>
            </a:r>
          </a:p>
          <a:p>
            <a:pPr defTabSz="407571" fontAlgn="base">
              <a:lnSpc>
                <a:spcPct val="100000"/>
              </a:lnSpc>
              <a:spcBef>
                <a:spcPct val="0"/>
              </a:spcBef>
              <a:spcAft>
                <a:spcPct val="0"/>
              </a:spcAft>
            </a:pPr>
            <a:r>
              <a:rPr lang="pl-PL" altLang="pl-PL" sz="1996" b="1">
                <a:solidFill>
                  <a:srgbClr val="000000"/>
                </a:solidFill>
              </a:rPr>
              <a:t>§ 2.</a:t>
            </a:r>
            <a:r>
              <a:rPr lang="pl-PL" altLang="pl-PL" sz="1996">
                <a:solidFill>
                  <a:srgbClr val="000000"/>
                </a:solidFill>
              </a:rPr>
              <a:t> Postanowienia dotyczą poszczególnych kwestii wynikających w toku postępowania, lecz nie rozstrzygają o istocie spraw, chyba że przepisy kodeksu stanowią inaczej.</a:t>
            </a:r>
          </a:p>
          <a:p>
            <a:pPr defTabSz="407571" fontAlgn="base">
              <a:lnSpc>
                <a:spcPct val="100000"/>
              </a:lnSpc>
              <a:spcBef>
                <a:spcPct val="0"/>
              </a:spcBef>
              <a:spcAft>
                <a:spcPct val="0"/>
              </a:spcAft>
            </a:pPr>
            <a:endParaRPr lang="pl-PL" altLang="pl-PL" sz="1996">
              <a:solidFill>
                <a:srgbClr val="000000"/>
              </a:solidFill>
            </a:endParaRPr>
          </a:p>
          <a:p>
            <a:pPr defTabSz="407571" fontAlgn="base">
              <a:lnSpc>
                <a:spcPct val="100000"/>
              </a:lnSpc>
              <a:spcBef>
                <a:spcPct val="0"/>
              </a:spcBef>
              <a:spcAft>
                <a:spcPct val="0"/>
              </a:spcAft>
            </a:pPr>
            <a:r>
              <a:rPr lang="pl-PL" altLang="pl-PL" sz="1996" b="1">
                <a:solidFill>
                  <a:srgbClr val="DC2300"/>
                </a:solidFill>
              </a:rPr>
              <a:t>- postanowienie o zatwierdzeniu ugody (art. 119 k.p.a.) odnosi się do istoty sprawy i kończy postępowanie w danej instancji !</a:t>
            </a:r>
          </a:p>
          <a:p>
            <a:pPr defTabSz="407571" fontAlgn="base">
              <a:lnSpc>
                <a:spcPct val="100000"/>
              </a:lnSpc>
              <a:spcBef>
                <a:spcPct val="0"/>
              </a:spcBef>
              <a:spcAft>
                <a:spcPct val="0"/>
              </a:spcAft>
            </a:pPr>
            <a:endParaRPr lang="pl-PL" altLang="pl-PL" sz="1996" b="1">
              <a:solidFill>
                <a:srgbClr val="DC2300"/>
              </a:solidFill>
            </a:endParaRPr>
          </a:p>
          <a:p>
            <a:pPr defTabSz="407571" fontAlgn="base">
              <a:lnSpc>
                <a:spcPct val="100000"/>
              </a:lnSpc>
              <a:spcBef>
                <a:spcPct val="0"/>
              </a:spcBef>
              <a:spcAft>
                <a:spcPct val="0"/>
              </a:spcAft>
            </a:pPr>
            <a:r>
              <a:rPr lang="pl-PL" altLang="pl-PL" sz="1996" b="1">
                <a:solidFill>
                  <a:srgbClr val="280099"/>
                </a:solidFill>
              </a:rPr>
              <a:t>- o byciu postanowieniem decyduje nie nazwa aktu, ale jego treść !</a:t>
            </a:r>
          </a:p>
          <a:p>
            <a:pPr defTabSz="407571" fontAlgn="base">
              <a:lnSpc>
                <a:spcPct val="100000"/>
              </a:lnSpc>
              <a:spcBef>
                <a:spcPct val="0"/>
              </a:spcBef>
              <a:spcAft>
                <a:spcPct val="0"/>
              </a:spcAft>
            </a:pPr>
            <a:r>
              <a:rPr lang="pl-PL" altLang="pl-PL" sz="1996" b="1">
                <a:solidFill>
                  <a:srgbClr val="280099"/>
                </a:solidFill>
              </a:rPr>
              <a:t>(np. błędne nazwanie postanowienia „decyzją” nie zmienia charakteru postanowienia i konsekwencji prawnych)</a:t>
            </a:r>
          </a:p>
          <a:p>
            <a:pPr defTabSz="407571" fontAlgn="base">
              <a:lnSpc>
                <a:spcPct val="100000"/>
              </a:lnSpc>
              <a:spcBef>
                <a:spcPct val="0"/>
              </a:spcBef>
              <a:spcAft>
                <a:spcPct val="0"/>
              </a:spcAft>
            </a:pPr>
            <a:endParaRPr lang="pl-PL" altLang="pl-PL" sz="1996">
              <a:solidFill>
                <a:srgbClr val="000000"/>
              </a:solidFill>
            </a:endParaRPr>
          </a:p>
          <a:p>
            <a:pPr defTabSz="407571" fontAlgn="base">
              <a:lnSpc>
                <a:spcPct val="100000"/>
              </a:lnSpc>
              <a:spcBef>
                <a:spcPct val="0"/>
              </a:spcBef>
              <a:spcAft>
                <a:spcPct val="0"/>
              </a:spcAft>
            </a:pPr>
            <a:endParaRPr lang="pl-PL" altLang="pl-PL" sz="1996">
              <a:solidFill>
                <a:srgbClr val="000000"/>
              </a:solidFill>
            </a:endParaRPr>
          </a:p>
          <a:p>
            <a:pPr defTabSz="407571" fontAlgn="base">
              <a:lnSpc>
                <a:spcPct val="100000"/>
              </a:lnSpc>
              <a:spcBef>
                <a:spcPct val="0"/>
              </a:spcBef>
              <a:spcAft>
                <a:spcPct val="0"/>
              </a:spcAft>
            </a:pPr>
            <a:endParaRPr lang="pl-PL" altLang="pl-PL" sz="1633">
              <a:solidFill>
                <a:srgbClr val="000000"/>
              </a:solidFill>
              <a:latin typeface="Calibri" panose="020F0502020204030204" pitchFamily="34" charset="0"/>
            </a:endParaRPr>
          </a:p>
        </p:txBody>
      </p:sp>
      <p:sp>
        <p:nvSpPr>
          <p:cNvPr id="144387" name="Text Box 2"/>
          <p:cNvSpPr txBox="1">
            <a:spLocks noChangeArrowheads="1"/>
          </p:cNvSpPr>
          <p:nvPr/>
        </p:nvSpPr>
        <p:spPr bwMode="auto">
          <a:xfrm>
            <a:off x="2044855" y="0"/>
            <a:ext cx="8262148" cy="979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nchorCtr="1"/>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defTabSz="407571" fontAlgn="base">
              <a:lnSpc>
                <a:spcPct val="100000"/>
              </a:lnSpc>
              <a:spcBef>
                <a:spcPct val="0"/>
              </a:spcBef>
              <a:spcAft>
                <a:spcPct val="0"/>
              </a:spcAft>
            </a:pPr>
            <a:r>
              <a:rPr lang="pl-PL" altLang="pl-PL" sz="2903">
                <a:solidFill>
                  <a:srgbClr val="000000"/>
                </a:solidFill>
              </a:rPr>
              <a:t>Postanowienia</a:t>
            </a:r>
          </a:p>
        </p:txBody>
      </p:sp>
    </p:spTree>
    <p:extLst>
      <p:ext uri="{BB962C8B-B14F-4D97-AF65-F5344CB8AC3E}">
        <p14:creationId xmlns:p14="http://schemas.microsoft.com/office/powerpoint/2010/main" val="2290446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Freeform 1"/>
          <p:cNvSpPr>
            <a:spLocks noChangeArrowheads="1"/>
          </p:cNvSpPr>
          <p:nvPr/>
        </p:nvSpPr>
        <p:spPr bwMode="auto">
          <a:xfrm>
            <a:off x="1523520" y="816567"/>
            <a:ext cx="8947660" cy="7965963"/>
          </a:xfrm>
          <a:custGeom>
            <a:avLst/>
            <a:gdLst>
              <a:gd name="T0" fmla="*/ 0 w 21600"/>
              <a:gd name="T1" fmla="*/ 0 h 21600"/>
              <a:gd name="T2" fmla="*/ 9863138 w 21600"/>
              <a:gd name="T3" fmla="*/ 0 h 21600"/>
              <a:gd name="T4" fmla="*/ 9863138 w 21600"/>
              <a:gd name="T5" fmla="*/ 8724900 h 21600"/>
              <a:gd name="T6" fmla="*/ 0 w 21600"/>
              <a:gd name="T7" fmla="*/ 87249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defRPr>
            </a:lvl9pPr>
          </a:lstStyle>
          <a:p>
            <a:pPr defTabSz="407571" fontAlgn="base">
              <a:lnSpc>
                <a:spcPct val="100000"/>
              </a:lnSpc>
              <a:spcBef>
                <a:spcPct val="0"/>
              </a:spcBef>
              <a:spcAft>
                <a:spcPct val="0"/>
              </a:spcAft>
            </a:pPr>
            <a:r>
              <a:rPr lang="pl-PL" altLang="pl-PL" sz="1996" b="1">
                <a:solidFill>
                  <a:srgbClr val="000000"/>
                </a:solidFill>
              </a:rPr>
              <a:t>art. 124 k.p.a.</a:t>
            </a:r>
          </a:p>
          <a:p>
            <a:pPr defTabSz="407571" fontAlgn="base">
              <a:lnSpc>
                <a:spcPct val="100000"/>
              </a:lnSpc>
              <a:spcBef>
                <a:spcPct val="0"/>
              </a:spcBef>
              <a:spcAft>
                <a:spcPct val="0"/>
              </a:spcAft>
            </a:pPr>
            <a:r>
              <a:rPr lang="pl-PL" altLang="pl-PL" sz="1996" b="1" u="sng">
                <a:solidFill>
                  <a:srgbClr val="000000"/>
                </a:solidFill>
              </a:rPr>
              <a:t>Postanowienie powinno zawierać</a:t>
            </a:r>
            <a:r>
              <a:rPr lang="pl-PL" altLang="pl-PL" sz="1996" b="1">
                <a:solidFill>
                  <a:srgbClr val="000000"/>
                </a:solidFill>
              </a:rPr>
              <a:t>:</a:t>
            </a:r>
          </a:p>
          <a:p>
            <a:pPr defTabSz="407571" fontAlgn="base">
              <a:lnSpc>
                <a:spcPct val="100000"/>
              </a:lnSpc>
              <a:spcBef>
                <a:spcPct val="0"/>
              </a:spcBef>
              <a:spcAft>
                <a:spcPct val="0"/>
              </a:spcAft>
              <a:buFont typeface="Times New Roman" panose="02020603050405020304" pitchFamily="18" charset="0"/>
              <a:buChar char="•"/>
            </a:pPr>
            <a:r>
              <a:rPr lang="pl-PL" altLang="pl-PL" sz="1996" b="1">
                <a:solidFill>
                  <a:srgbClr val="000000"/>
                </a:solidFill>
              </a:rPr>
              <a:t>oznaczenie organu administracji publicznej</a:t>
            </a:r>
          </a:p>
          <a:p>
            <a:pPr defTabSz="407571" fontAlgn="base">
              <a:lnSpc>
                <a:spcPct val="100000"/>
              </a:lnSpc>
              <a:spcBef>
                <a:spcPct val="0"/>
              </a:spcBef>
              <a:spcAft>
                <a:spcPct val="0"/>
              </a:spcAft>
              <a:buClrTx/>
              <a:buSzTx/>
            </a:pPr>
            <a:r>
              <a:rPr lang="pl-PL" altLang="pl-PL" sz="1996" b="1">
                <a:solidFill>
                  <a:srgbClr val="000000"/>
                </a:solidFill>
              </a:rPr>
              <a:t>- datę jego wydania</a:t>
            </a:r>
          </a:p>
          <a:p>
            <a:pPr defTabSz="407571" fontAlgn="base">
              <a:lnSpc>
                <a:spcPct val="100000"/>
              </a:lnSpc>
              <a:spcBef>
                <a:spcPct val="0"/>
              </a:spcBef>
              <a:spcAft>
                <a:spcPct val="0"/>
              </a:spcAft>
              <a:buClrTx/>
              <a:buSzTx/>
            </a:pPr>
            <a:r>
              <a:rPr lang="pl-PL" altLang="pl-PL" sz="1996" b="1">
                <a:solidFill>
                  <a:srgbClr val="000000"/>
                </a:solidFill>
              </a:rPr>
              <a:t>- oznaczenie strony lub stron albo innych osób biorących udział w postępowaniu</a:t>
            </a:r>
          </a:p>
          <a:p>
            <a:pPr defTabSz="407571" fontAlgn="base">
              <a:lnSpc>
                <a:spcPct val="100000"/>
              </a:lnSpc>
              <a:spcBef>
                <a:spcPct val="0"/>
              </a:spcBef>
              <a:spcAft>
                <a:spcPct val="0"/>
              </a:spcAft>
              <a:buClrTx/>
              <a:buSzTx/>
            </a:pPr>
            <a:r>
              <a:rPr lang="pl-PL" altLang="pl-PL" sz="1996" b="1">
                <a:solidFill>
                  <a:srgbClr val="000000"/>
                </a:solidFill>
              </a:rPr>
              <a:t>- powołanie podstawy prawnej</a:t>
            </a:r>
          </a:p>
          <a:p>
            <a:pPr defTabSz="407571" fontAlgn="base">
              <a:lnSpc>
                <a:spcPct val="100000"/>
              </a:lnSpc>
              <a:spcBef>
                <a:spcPct val="0"/>
              </a:spcBef>
              <a:spcAft>
                <a:spcPct val="0"/>
              </a:spcAft>
              <a:buClrTx/>
              <a:buSzTx/>
            </a:pPr>
            <a:r>
              <a:rPr lang="pl-PL" altLang="pl-PL" sz="1996" b="1">
                <a:solidFill>
                  <a:srgbClr val="000000"/>
                </a:solidFill>
              </a:rPr>
              <a:t>- rozstrzygnięcie</a:t>
            </a:r>
          </a:p>
          <a:p>
            <a:pPr defTabSz="407571" fontAlgn="base">
              <a:lnSpc>
                <a:spcPct val="100000"/>
              </a:lnSpc>
              <a:spcBef>
                <a:spcPct val="0"/>
              </a:spcBef>
              <a:spcAft>
                <a:spcPct val="0"/>
              </a:spcAft>
              <a:buClrTx/>
              <a:buSzTx/>
            </a:pPr>
            <a:r>
              <a:rPr lang="pl-PL" altLang="pl-PL" sz="1996" b="1">
                <a:solidFill>
                  <a:srgbClr val="000000"/>
                </a:solidFill>
              </a:rPr>
              <a:t>- pouczenie, czy i w jakim trybie służy na nie zażalenie lub skarga do sądu administracyjnego</a:t>
            </a:r>
          </a:p>
          <a:p>
            <a:pPr defTabSz="407571" fontAlgn="base">
              <a:lnSpc>
                <a:spcPct val="100000"/>
              </a:lnSpc>
              <a:spcBef>
                <a:spcPct val="0"/>
              </a:spcBef>
              <a:spcAft>
                <a:spcPct val="0"/>
              </a:spcAft>
              <a:buClrTx/>
              <a:buSzTx/>
            </a:pPr>
            <a:r>
              <a:rPr lang="pl-PL" altLang="pl-PL" sz="1996" b="1">
                <a:solidFill>
                  <a:srgbClr val="000000"/>
                </a:solidFill>
              </a:rPr>
              <a:t>- podpis z podaniem imienia i nazwiska oraz stanowiska służbowego osoby upoważnionej do jego wydania lub, jeżeli postanowienie wydane zostało w formie dokumentu elektronicznego, powinno być opatrzone bezpiecznym podpisem elektronicznym weryfikowanym za pomocą ważnego kwalifikowanego certyfikatu</a:t>
            </a: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Font typeface="Times New Roman" panose="02020603050405020304" pitchFamily="18" charset="0"/>
              <a:buChar char="•"/>
            </a:pPr>
            <a:endParaRPr lang="pl-PL" altLang="pl-PL" sz="1996">
              <a:solidFill>
                <a:srgbClr val="000000"/>
              </a:solidFill>
            </a:endParaRPr>
          </a:p>
          <a:p>
            <a:pPr defTabSz="407571" fontAlgn="base">
              <a:lnSpc>
                <a:spcPct val="100000"/>
              </a:lnSpc>
              <a:spcBef>
                <a:spcPct val="0"/>
              </a:spcBef>
              <a:spcAft>
                <a:spcPct val="0"/>
              </a:spcAft>
              <a:buClrTx/>
              <a:buSzTx/>
            </a:pPr>
            <a:endParaRPr lang="pl-PL" altLang="pl-PL" sz="2177">
              <a:solidFill>
                <a:srgbClr val="000000"/>
              </a:solidFill>
              <a:latin typeface="Calibri" panose="020F0502020204030204" pitchFamily="34" charset="0"/>
            </a:endParaRPr>
          </a:p>
          <a:p>
            <a:pPr defTabSz="407571" fontAlgn="base">
              <a:lnSpc>
                <a:spcPct val="100000"/>
              </a:lnSpc>
              <a:spcBef>
                <a:spcPct val="0"/>
              </a:spcBef>
              <a:spcAft>
                <a:spcPct val="0"/>
              </a:spcAft>
              <a:buClrTx/>
              <a:buSzTx/>
            </a:pPr>
            <a:endParaRPr lang="pl-PL" altLang="pl-PL" sz="1996" b="1">
              <a:solidFill>
                <a:srgbClr val="000000"/>
              </a:solidFill>
            </a:endParaRPr>
          </a:p>
          <a:p>
            <a:pPr defTabSz="407571" fontAlgn="base">
              <a:lnSpc>
                <a:spcPct val="100000"/>
              </a:lnSpc>
              <a:spcBef>
                <a:spcPct val="0"/>
              </a:spcBef>
              <a:spcAft>
                <a:spcPct val="0"/>
              </a:spcAft>
              <a:buClrTx/>
              <a:buSzTx/>
            </a:pPr>
            <a:endParaRPr lang="pl-PL" altLang="pl-PL" sz="1996" b="1">
              <a:solidFill>
                <a:srgbClr val="000000"/>
              </a:solidFill>
            </a:endParaRPr>
          </a:p>
        </p:txBody>
      </p:sp>
      <p:sp>
        <p:nvSpPr>
          <p:cNvPr id="148483" name="Text Box 2"/>
          <p:cNvSpPr txBox="1">
            <a:spLocks noChangeArrowheads="1"/>
          </p:cNvSpPr>
          <p:nvPr/>
        </p:nvSpPr>
        <p:spPr bwMode="auto">
          <a:xfrm>
            <a:off x="2044855" y="1"/>
            <a:ext cx="8262148" cy="107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nchorCtr="1"/>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defTabSz="407571" fontAlgn="base">
              <a:lnSpc>
                <a:spcPct val="100000"/>
              </a:lnSpc>
              <a:spcBef>
                <a:spcPct val="0"/>
              </a:spcBef>
              <a:spcAft>
                <a:spcPct val="0"/>
              </a:spcAft>
            </a:pPr>
            <a:r>
              <a:rPr lang="pl-PL" altLang="pl-PL" sz="2903">
                <a:solidFill>
                  <a:srgbClr val="000000"/>
                </a:solidFill>
              </a:rPr>
              <a:t>Treść postanowienia</a:t>
            </a:r>
          </a:p>
        </p:txBody>
      </p:sp>
      <p:pic>
        <p:nvPicPr>
          <p:cNvPr id="148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791" y="5518660"/>
            <a:ext cx="4245566" cy="1339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971" y="6303543"/>
            <a:ext cx="1633131" cy="2765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389" y="2379131"/>
            <a:ext cx="6376990" cy="2333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8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944" y="3024318"/>
            <a:ext cx="6999135" cy="2419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65716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0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599" y="227544"/>
            <a:ext cx="6336665" cy="64345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0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264" y="6303543"/>
            <a:ext cx="1002345" cy="302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561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86604"/>
            <a:ext cx="10955867" cy="5826860"/>
          </a:xfrm>
        </p:spPr>
        <p:txBody>
          <a:bodyPr/>
          <a:lstStyle/>
          <a:p>
            <a:r>
              <a:rPr lang="pl-PL" sz="2000" b="1" dirty="0" smtClean="0"/>
              <a:t>Art.  65. </a:t>
            </a:r>
          </a:p>
          <a:p>
            <a:r>
              <a:rPr lang="pl-PL" sz="2000" b="1" dirty="0" smtClean="0"/>
              <a:t>§  1. </a:t>
            </a:r>
            <a:r>
              <a:rPr lang="pl-PL" sz="2000" dirty="0" smtClean="0"/>
              <a:t>Jeżeli organ administracji publicznej, do którego podanie wniesiono, jest niewłaściwy w sprawie, niezwłocznie przekazuje je do organu właściwego, zawiadamiając jednocześnie o tym wnoszącego podanie. Zawiadomienie o przekazaniu powinno zawierać uzasadnienie.</a:t>
            </a:r>
          </a:p>
          <a:p>
            <a:r>
              <a:rPr lang="pl-PL" sz="2000" b="1" dirty="0" smtClean="0"/>
              <a:t>§  2. </a:t>
            </a:r>
            <a:r>
              <a:rPr lang="pl-PL" sz="2000" dirty="0" smtClean="0"/>
              <a:t>Podanie wniesione do organu niewłaściwego przed upływem przepisanego terminu uważa się za wniesione z zachowaniem terminu.</a:t>
            </a:r>
          </a:p>
          <a:p>
            <a:endParaRPr lang="pl-PL" sz="2000" dirty="0"/>
          </a:p>
          <a:p>
            <a:endParaRPr lang="pl-PL" sz="2000" dirty="0" smtClean="0"/>
          </a:p>
          <a:p>
            <a:r>
              <a:rPr lang="pl-PL" sz="2000" b="1" dirty="0" smtClean="0"/>
              <a:t>Art.  66. </a:t>
            </a:r>
          </a:p>
          <a:p>
            <a:r>
              <a:rPr lang="pl-PL" sz="2000" dirty="0" smtClean="0"/>
              <a:t>§  1. Jeżeli podanie dotyczy kilku spraw podlegających załatwieniu przez różne organy, organ administracji publicznej, do którego podanie wniesiono, uczyni przedmiotem rozpoznania sprawy należące do jego właściwości. Równocześnie zawiadomi wnoszącego podanie, że w sprawach innych powinien wnieść odrębne podanie do właściwego organu, i poinformuje go o treści § 2.</a:t>
            </a:r>
          </a:p>
          <a:p>
            <a:r>
              <a:rPr lang="pl-PL" sz="2000" dirty="0" smtClean="0"/>
              <a:t>(…)</a:t>
            </a:r>
            <a:endParaRPr lang="pl-PL" sz="2000" dirty="0"/>
          </a:p>
        </p:txBody>
      </p:sp>
    </p:spTree>
    <p:extLst>
      <p:ext uri="{BB962C8B-B14F-4D97-AF65-F5344CB8AC3E}">
        <p14:creationId xmlns:p14="http://schemas.microsoft.com/office/powerpoint/2010/main" val="411135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2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738" y="293791"/>
            <a:ext cx="6773031" cy="6205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25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264" y="6368349"/>
            <a:ext cx="1002345" cy="302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8963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46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459" y="293792"/>
            <a:ext cx="5030448" cy="63280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9296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66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320" y="162738"/>
            <a:ext cx="5422169" cy="64994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7894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265" y="227544"/>
            <a:ext cx="5000205" cy="6205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8250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0376" y="1362967"/>
            <a:ext cx="10645254" cy="4801314"/>
          </a:xfrm>
          <a:prstGeom prst="rect">
            <a:avLst/>
          </a:prstGeom>
        </p:spPr>
        <p:txBody>
          <a:bodyPr wrap="square">
            <a:spAutoFit/>
          </a:bodyPr>
          <a:lstStyle/>
          <a:p>
            <a:r>
              <a:rPr lang="pl-PL" b="1" dirty="0"/>
              <a:t>Art.  66a</a:t>
            </a:r>
            <a:r>
              <a:rPr lang="pl-PL" b="1" dirty="0" smtClean="0"/>
              <a:t>.</a:t>
            </a:r>
          </a:p>
          <a:p>
            <a:r>
              <a:rPr lang="pl-PL" b="1" dirty="0" smtClean="0"/>
              <a:t>§  </a:t>
            </a:r>
            <a:r>
              <a:rPr lang="pl-PL" b="1" dirty="0"/>
              <a:t>1. </a:t>
            </a:r>
            <a:r>
              <a:rPr lang="pl-PL" dirty="0"/>
              <a:t>W aktach sprawy zakłada się metrykę sprawy w formie pisemnej lub elektronicznej.</a:t>
            </a:r>
          </a:p>
          <a:p>
            <a:r>
              <a:rPr lang="pl-PL" b="1" dirty="0"/>
              <a:t>§  2. </a:t>
            </a:r>
            <a:r>
              <a:rPr lang="pl-PL" dirty="0"/>
              <a:t>W treści metryki sprawy wskazuje się wszystkie osoby, które uczestniczyły w podejmowaniu czynności w postępowaniu administracyjnym oraz określa się wszystkie podejmowane przez te osoby czynności wraz z odpowiednim odesłaniem do dokumentów zachowanych w formie pisemnej lub elektronicznej określających te czynności.</a:t>
            </a:r>
          </a:p>
          <a:p>
            <a:r>
              <a:rPr lang="pl-PL" b="1" dirty="0"/>
              <a:t>§  3. </a:t>
            </a:r>
            <a:r>
              <a:rPr lang="pl-PL" dirty="0"/>
              <a:t>Metryka sprawy, wraz z dokumentami do których odsyła, stanowi obowiązkową część akt sprawy i jest na bieżąco aktualizowana.</a:t>
            </a:r>
          </a:p>
          <a:p>
            <a:r>
              <a:rPr lang="pl-PL" b="1" dirty="0"/>
              <a:t>§  4. </a:t>
            </a:r>
            <a:r>
              <a:rPr lang="pl-PL" dirty="0"/>
              <a:t>Minister właściwy do spraw administracji publicznej określa, w drodze rozporządzenia, wzór i sposób prowadzenia metryki sprawy, uwzględniając treść i formę metryki określoną w § 1 i 2 oraz obowiązek bieżącej aktualizacji metryki, a także, aby w oparciu o treść metryki było możliwe ustalenie treści czynności w postępowaniu administracyjnym podejmowanych w sprawie przez poszczególne osoby.</a:t>
            </a:r>
          </a:p>
          <a:p>
            <a:r>
              <a:rPr lang="pl-PL" b="1" dirty="0"/>
              <a:t>§  5. </a:t>
            </a:r>
            <a:r>
              <a:rPr lang="pl-PL" dirty="0"/>
              <a:t>Minister właściwy do spraw administracji publicznej określa, w drodze rozporządzenia, rodzaje spraw, w których obowiązek prowadzenia metryki sprawy jest wyłączony ze względu na nieproporcjonalność nakładu środków koniecznych do prowadzenia metryki w stosunku do prostego i powtarzalnego charakteru tych spraw.</a:t>
            </a:r>
          </a:p>
        </p:txBody>
      </p:sp>
      <p:sp>
        <p:nvSpPr>
          <p:cNvPr id="3" name="Prostokąt 2"/>
          <p:cNvSpPr/>
          <p:nvPr/>
        </p:nvSpPr>
        <p:spPr>
          <a:xfrm>
            <a:off x="4826269" y="407061"/>
            <a:ext cx="1505540" cy="584775"/>
          </a:xfrm>
          <a:prstGeom prst="rect">
            <a:avLst/>
          </a:prstGeom>
        </p:spPr>
        <p:txBody>
          <a:bodyPr wrap="none">
            <a:spAutoFit/>
          </a:bodyPr>
          <a:lstStyle/>
          <a:p>
            <a:r>
              <a:rPr lang="pl-PL" sz="3200" dirty="0" smtClean="0">
                <a:solidFill>
                  <a:srgbClr val="000000"/>
                </a:solidFill>
                <a:ea typeface="+mj-ea"/>
              </a:rPr>
              <a:t>Metryki</a:t>
            </a:r>
            <a:endParaRPr lang="pl-PL" dirty="0"/>
          </a:p>
        </p:txBody>
      </p:sp>
    </p:spTree>
    <p:extLst>
      <p:ext uri="{BB962C8B-B14F-4D97-AF65-F5344CB8AC3E}">
        <p14:creationId xmlns:p14="http://schemas.microsoft.com/office/powerpoint/2010/main" val="247433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57121254"/>
              </p:ext>
            </p:extLst>
          </p:nvPr>
        </p:nvGraphicFramePr>
        <p:xfrm>
          <a:off x="655092" y="573204"/>
          <a:ext cx="10631607" cy="5677470"/>
        </p:xfrm>
        <a:graphic>
          <a:graphicData uri="http://schemas.openxmlformats.org/drawingml/2006/table">
            <a:tbl>
              <a:tblPr>
                <a:tableStyleId>{5C22544A-7EE6-4342-B048-85BDC9FD1C3A}</a:tableStyleId>
              </a:tblPr>
              <a:tblGrid>
                <a:gridCol w="552291"/>
                <a:gridCol w="1242656"/>
                <a:gridCol w="2623383"/>
                <a:gridCol w="3451821"/>
                <a:gridCol w="2761456"/>
              </a:tblGrid>
              <a:tr h="574767">
                <a:tc gridSpan="3">
                  <a:txBody>
                    <a:bodyPr/>
                    <a:lstStyle/>
                    <a:p>
                      <a:pPr algn="ctr">
                        <a:lnSpc>
                          <a:spcPct val="107000"/>
                        </a:lnSpc>
                        <a:spcAft>
                          <a:spcPts val="0"/>
                        </a:spcAft>
                      </a:pPr>
                      <a:r>
                        <a:rPr lang="pl-PL" sz="1200">
                          <a:effectLst/>
                        </a:rPr>
                        <a:t>Oznaczenie organu, oznaczenie sprawy (znak sprawy)</a:t>
                      </a:r>
                      <a:endParaRPr lang="pl-PL"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gridSpan="2">
                  <a:txBody>
                    <a:bodyPr/>
                    <a:lstStyle/>
                    <a:p>
                      <a:pPr indent="269875" algn="ctr">
                        <a:lnSpc>
                          <a:spcPct val="107000"/>
                        </a:lnSpc>
                        <a:spcAft>
                          <a:spcPts val="0"/>
                        </a:spcAft>
                      </a:pPr>
                      <a:r>
                        <a:rPr lang="pl-PL" sz="1200">
                          <a:effectLst/>
                        </a:rPr>
                        <a:t>Prezydent Miasta Kraków</a:t>
                      </a:r>
                    </a:p>
                    <a:p>
                      <a:pPr indent="269875" algn="ctr">
                        <a:lnSpc>
                          <a:spcPct val="107000"/>
                        </a:lnSpc>
                        <a:spcAft>
                          <a:spcPts val="0"/>
                        </a:spcAft>
                      </a:pPr>
                      <a:r>
                        <a:rPr lang="pl-PL" sz="1200">
                          <a:effectLst/>
                        </a:rPr>
                        <a:t>Sprawa nr 253/2035/2014</a:t>
                      </a:r>
                      <a:endParaRPr lang="pl-PL"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pl-PL"/>
                    </a:p>
                  </a:txBody>
                  <a:tcPr/>
                </a:tc>
              </a:tr>
              <a:tr h="337927">
                <a:tc gridSpan="3">
                  <a:txBody>
                    <a:bodyPr/>
                    <a:lstStyle/>
                    <a:p>
                      <a:pPr indent="269875" algn="ctr">
                        <a:lnSpc>
                          <a:spcPct val="107000"/>
                        </a:lnSpc>
                        <a:spcAft>
                          <a:spcPts val="0"/>
                        </a:spcAft>
                      </a:pPr>
                      <a:r>
                        <a:rPr lang="pl-PL" sz="1200">
                          <a:effectLst/>
                        </a:rPr>
                        <a:t>Tytuł sprawy (określenie przedmiotu sprawy)</a:t>
                      </a:r>
                      <a:endParaRPr lang="pl-PL"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pl-PL"/>
                    </a:p>
                  </a:txBody>
                  <a:tcPr/>
                </a:tc>
                <a:tc hMerge="1">
                  <a:txBody>
                    <a:bodyPr/>
                    <a:lstStyle/>
                    <a:p>
                      <a:endParaRPr lang="pl-PL"/>
                    </a:p>
                  </a:txBody>
                  <a:tcPr/>
                </a:tc>
                <a:tc gridSpan="2">
                  <a:txBody>
                    <a:bodyPr/>
                    <a:lstStyle/>
                    <a:p>
                      <a:pPr indent="269875" algn="ctr">
                        <a:lnSpc>
                          <a:spcPct val="107000"/>
                        </a:lnSpc>
                        <a:spcAft>
                          <a:spcPts val="0"/>
                        </a:spcAft>
                      </a:pPr>
                      <a:r>
                        <a:rPr lang="pl-PL" sz="1200">
                          <a:effectLst/>
                        </a:rPr>
                        <a:t>Wniosek o przyznanie dodatku mieszkaniowego</a:t>
                      </a:r>
                      <a:endParaRPr lang="pl-PL"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pl-PL"/>
                    </a:p>
                  </a:txBody>
                  <a:tcPr/>
                </a:tc>
              </a:tr>
              <a:tr h="337927">
                <a:tc>
                  <a:txBody>
                    <a:bodyPr/>
                    <a:lstStyle/>
                    <a:p>
                      <a:pPr algn="ctr">
                        <a:lnSpc>
                          <a:spcPct val="107000"/>
                        </a:lnSpc>
                        <a:spcAft>
                          <a:spcPts val="0"/>
                        </a:spcAft>
                      </a:pPr>
                      <a:r>
                        <a:rPr lang="pl-PL" sz="1200">
                          <a:effectLst/>
                        </a:rPr>
                        <a:t>1</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269875" algn="ctr">
                        <a:lnSpc>
                          <a:spcPct val="107000"/>
                        </a:lnSpc>
                        <a:spcAft>
                          <a:spcPts val="0"/>
                        </a:spcAft>
                      </a:pPr>
                      <a:r>
                        <a:rPr lang="pl-PL" sz="1200">
                          <a:effectLst/>
                        </a:rPr>
                        <a:t>2</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269875" algn="ctr">
                        <a:lnSpc>
                          <a:spcPct val="107000"/>
                        </a:lnSpc>
                        <a:spcAft>
                          <a:spcPts val="0"/>
                        </a:spcAft>
                      </a:pPr>
                      <a:r>
                        <a:rPr lang="pl-PL" sz="1200">
                          <a:effectLst/>
                        </a:rPr>
                        <a:t>3</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269875" algn="ctr">
                        <a:lnSpc>
                          <a:spcPct val="107000"/>
                        </a:lnSpc>
                        <a:spcAft>
                          <a:spcPts val="0"/>
                        </a:spcAft>
                      </a:pPr>
                      <a:r>
                        <a:rPr lang="pl-PL" sz="1200">
                          <a:effectLst/>
                        </a:rPr>
                        <a:t>4</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269875" algn="ctr">
                        <a:lnSpc>
                          <a:spcPct val="107000"/>
                        </a:lnSpc>
                        <a:spcAft>
                          <a:spcPts val="0"/>
                        </a:spcAft>
                      </a:pPr>
                      <a:r>
                        <a:rPr lang="pl-PL" sz="1200">
                          <a:effectLst/>
                        </a:rPr>
                        <a:t>5</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1169905">
                <a:tc>
                  <a:txBody>
                    <a:bodyPr/>
                    <a:lstStyle/>
                    <a:p>
                      <a:pPr algn="ctr">
                        <a:lnSpc>
                          <a:spcPct val="107000"/>
                        </a:lnSpc>
                        <a:spcAft>
                          <a:spcPts val="0"/>
                        </a:spcAft>
                      </a:pPr>
                      <a:r>
                        <a:rPr lang="pl-PL" sz="1200">
                          <a:effectLst/>
                        </a:rPr>
                        <a:t>Lp.</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07000"/>
                        </a:lnSpc>
                        <a:spcAft>
                          <a:spcPts val="0"/>
                        </a:spcAft>
                      </a:pPr>
                      <a:r>
                        <a:rPr lang="pl-PL" sz="1200">
                          <a:effectLst/>
                        </a:rPr>
                        <a:t>Data podjętej</a:t>
                      </a:r>
                      <a:br>
                        <a:rPr lang="pl-PL" sz="1200">
                          <a:effectLst/>
                        </a:rPr>
                      </a:br>
                      <a:r>
                        <a:rPr lang="pl-PL" sz="1200">
                          <a:effectLst/>
                        </a:rPr>
                        <a:t>czynności</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07000"/>
                        </a:lnSpc>
                        <a:spcAft>
                          <a:spcPts val="0"/>
                        </a:spcAft>
                      </a:pPr>
                      <a:r>
                        <a:rPr lang="pl-PL" sz="1200">
                          <a:effectLst/>
                        </a:rPr>
                        <a:t>Oznaczenie osoby</a:t>
                      </a:r>
                      <a:br>
                        <a:rPr lang="pl-PL" sz="1200">
                          <a:effectLst/>
                        </a:rPr>
                      </a:br>
                      <a:r>
                        <a:rPr lang="pl-PL" sz="1200">
                          <a:effectLst/>
                        </a:rPr>
                        <a:t>podejmującej daną czynność</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07000"/>
                        </a:lnSpc>
                        <a:spcAft>
                          <a:spcPts val="0"/>
                        </a:spcAft>
                      </a:pPr>
                      <a:r>
                        <a:rPr lang="pl-PL" sz="1200">
                          <a:effectLst/>
                        </a:rPr>
                        <a:t>Określenie podejmowanej</a:t>
                      </a:r>
                      <a:br>
                        <a:rPr lang="pl-PL" sz="1200">
                          <a:effectLst/>
                        </a:rPr>
                      </a:br>
                      <a:r>
                        <a:rPr lang="pl-PL" sz="1200">
                          <a:effectLst/>
                        </a:rPr>
                        <a:t>czynności</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07000"/>
                        </a:lnSpc>
                        <a:spcAft>
                          <a:spcPts val="0"/>
                        </a:spcAft>
                      </a:pPr>
                      <a:r>
                        <a:rPr lang="pl-PL" sz="1200">
                          <a:effectLst/>
                        </a:rPr>
                        <a:t>Wskazanie identyfikatora</a:t>
                      </a:r>
                      <a:br>
                        <a:rPr lang="pl-PL" sz="1200">
                          <a:effectLst/>
                        </a:rPr>
                      </a:br>
                      <a:r>
                        <a:rPr lang="pl-PL" sz="1200">
                          <a:effectLst/>
                        </a:rPr>
                        <a:t>dokumentu w aktach sprawy,</a:t>
                      </a:r>
                      <a:br>
                        <a:rPr lang="pl-PL" sz="1200">
                          <a:effectLst/>
                        </a:rPr>
                      </a:br>
                      <a:r>
                        <a:rPr lang="pl-PL" sz="1200">
                          <a:effectLst/>
                        </a:rPr>
                        <a:t>do którego odnosi się dana</a:t>
                      </a:r>
                      <a:br>
                        <a:rPr lang="pl-PL" sz="1200">
                          <a:effectLst/>
                        </a:rPr>
                      </a:br>
                      <a:r>
                        <a:rPr lang="pl-PL" sz="1200">
                          <a:effectLst/>
                        </a:rPr>
                        <a:t>czynność</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574767">
                <a:tc>
                  <a:txBody>
                    <a:bodyPr/>
                    <a:lstStyle/>
                    <a:p>
                      <a:pPr algn="ctr">
                        <a:lnSpc>
                          <a:spcPct val="107000"/>
                        </a:lnSpc>
                        <a:spcAft>
                          <a:spcPts val="0"/>
                        </a:spcAft>
                      </a:pPr>
                      <a:r>
                        <a:rPr lang="pl-PL" sz="1200">
                          <a:effectLst/>
                        </a:rPr>
                        <a:t>1</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12.08.2014 r.</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gn="just">
                        <a:lnSpc>
                          <a:spcPct val="107000"/>
                        </a:lnSpc>
                        <a:spcAft>
                          <a:spcPts val="0"/>
                        </a:spcAft>
                      </a:pPr>
                      <a:r>
                        <a:rPr lang="pl-PL" sz="1200">
                          <a:effectLst/>
                        </a:rPr>
                        <a:t>Joanna Wołek</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nSpc>
                          <a:spcPct val="107000"/>
                        </a:lnSpc>
                        <a:spcAft>
                          <a:spcPts val="0"/>
                        </a:spcAft>
                      </a:pPr>
                      <a:r>
                        <a:rPr lang="pl-PL" sz="1200">
                          <a:effectLst/>
                        </a:rPr>
                        <a:t>przyjęcie podania wszczynającego postępowanie</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253/2035/2014/1</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801370">
                <a:tc>
                  <a:txBody>
                    <a:bodyPr/>
                    <a:lstStyle/>
                    <a:p>
                      <a:pPr algn="ctr">
                        <a:lnSpc>
                          <a:spcPct val="107000"/>
                        </a:lnSpc>
                        <a:spcAft>
                          <a:spcPts val="0"/>
                        </a:spcAft>
                      </a:pPr>
                      <a:r>
                        <a:rPr lang="pl-PL" sz="1200">
                          <a:effectLst/>
                        </a:rPr>
                        <a:t>2</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12.08.2014 r.</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gn="just">
                        <a:lnSpc>
                          <a:spcPct val="107000"/>
                        </a:lnSpc>
                        <a:spcAft>
                          <a:spcPts val="0"/>
                        </a:spcAft>
                      </a:pPr>
                      <a:r>
                        <a:rPr lang="pl-PL" sz="1200">
                          <a:effectLst/>
                        </a:rPr>
                        <a:t>Janusz Okoń - kierownik</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nSpc>
                          <a:spcPct val="107000"/>
                        </a:lnSpc>
                        <a:spcAft>
                          <a:spcPts val="0"/>
                        </a:spcAft>
                      </a:pPr>
                      <a:r>
                        <a:rPr lang="pl-PL" sz="1200">
                          <a:effectLst/>
                        </a:rPr>
                        <a:t>wyznaczenie pracownika załatwiającego sprawę - Anna Piskorz</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253/2035/2014/2</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592821">
                <a:tc>
                  <a:txBody>
                    <a:bodyPr/>
                    <a:lstStyle/>
                    <a:p>
                      <a:pPr algn="ctr">
                        <a:lnSpc>
                          <a:spcPct val="107000"/>
                        </a:lnSpc>
                        <a:spcAft>
                          <a:spcPts val="0"/>
                        </a:spcAft>
                      </a:pPr>
                      <a:r>
                        <a:rPr lang="pl-PL" sz="1200">
                          <a:effectLst/>
                        </a:rPr>
                        <a:t>3</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12.08.2014 r.</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gn="just">
                        <a:lnSpc>
                          <a:spcPct val="107000"/>
                        </a:lnSpc>
                        <a:spcAft>
                          <a:spcPts val="0"/>
                        </a:spcAft>
                      </a:pPr>
                      <a:r>
                        <a:rPr lang="pl-PL" sz="1200">
                          <a:effectLst/>
                        </a:rPr>
                        <a:t>Anna Piskorz</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nSpc>
                          <a:spcPct val="107000"/>
                        </a:lnSpc>
                        <a:spcAft>
                          <a:spcPts val="0"/>
                        </a:spcAft>
                      </a:pPr>
                      <a:r>
                        <a:rPr lang="pl-PL" sz="1200">
                          <a:effectLst/>
                        </a:rPr>
                        <a:t>wezwanie wnoszącego podanie do usunięcia braków formalnych podania</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253/2035/2014/3</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337927">
                <a:tc>
                  <a:txBody>
                    <a:bodyPr/>
                    <a:lstStyle/>
                    <a:p>
                      <a:pPr algn="ctr">
                        <a:lnSpc>
                          <a:spcPct val="107000"/>
                        </a:lnSpc>
                        <a:spcAft>
                          <a:spcPts val="0"/>
                        </a:spcAft>
                      </a:pPr>
                      <a:r>
                        <a:rPr lang="pl-PL" sz="1200">
                          <a:effectLst/>
                        </a:rPr>
                        <a:t>4</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12.08.2014 r.</a:t>
                      </a:r>
                      <a:endParaRPr lang="pl-PL"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6195" algn="just">
                        <a:lnSpc>
                          <a:spcPct val="107000"/>
                        </a:lnSpc>
                        <a:spcAft>
                          <a:spcPts val="0"/>
                        </a:spcAft>
                      </a:pPr>
                      <a:r>
                        <a:rPr lang="pl-PL" sz="1200">
                          <a:effectLst/>
                        </a:rPr>
                        <a:t>Anna Piskorz</a:t>
                      </a:r>
                      <a:endParaRPr lang="pl-PL"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6195">
                        <a:lnSpc>
                          <a:spcPct val="107000"/>
                        </a:lnSpc>
                        <a:spcAft>
                          <a:spcPts val="0"/>
                        </a:spcAft>
                      </a:pPr>
                      <a:r>
                        <a:rPr lang="pl-PL" sz="1200">
                          <a:effectLst/>
                        </a:rPr>
                        <a:t>udostępnienie stronie akt sprawy</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253/2035/2014/4</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607304">
                <a:tc>
                  <a:txBody>
                    <a:bodyPr/>
                    <a:lstStyle/>
                    <a:p>
                      <a:pPr algn="ctr">
                        <a:lnSpc>
                          <a:spcPct val="107000"/>
                        </a:lnSpc>
                        <a:spcAft>
                          <a:spcPts val="0"/>
                        </a:spcAft>
                      </a:pPr>
                      <a:r>
                        <a:rPr lang="pl-PL" sz="1200">
                          <a:effectLst/>
                        </a:rPr>
                        <a:t>5</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12.08.2014 r.</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gn="just">
                        <a:lnSpc>
                          <a:spcPct val="107000"/>
                        </a:lnSpc>
                        <a:spcAft>
                          <a:spcPts val="0"/>
                        </a:spcAft>
                      </a:pPr>
                      <a:r>
                        <a:rPr lang="pl-PL" sz="1200">
                          <a:effectLst/>
                        </a:rPr>
                        <a:t>Janusz Okoń - kierownik</a:t>
                      </a:r>
                      <a:endParaRPr lang="pl-PL" sz="1200">
                        <a:effectLst/>
                        <a:latin typeface="Times New Roman" panose="02020603050405020304" pitchFamily="18" charset="0"/>
                        <a:ea typeface="Times New Roman" panose="02020603050405020304" pitchFamily="18" charset="0"/>
                      </a:endParaRPr>
                    </a:p>
                  </a:txBody>
                  <a:tcPr marL="0" marR="0" marT="0" marB="0"/>
                </a:tc>
                <a:tc>
                  <a:txBody>
                    <a:bodyPr/>
                    <a:lstStyle/>
                    <a:p>
                      <a:pPr marL="36195">
                        <a:lnSpc>
                          <a:spcPct val="107000"/>
                        </a:lnSpc>
                        <a:spcAft>
                          <a:spcPts val="0"/>
                        </a:spcAft>
                      </a:pPr>
                      <a:r>
                        <a:rPr lang="pl-PL" sz="1200">
                          <a:effectLst/>
                        </a:rPr>
                        <a:t>przygotowanie i podpisanie decyzji</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253/2035/2014/5</a:t>
                      </a:r>
                      <a:endParaRPr lang="pl-PL" sz="1200">
                        <a:effectLst/>
                        <a:latin typeface="Times New Roman" panose="02020603050405020304" pitchFamily="18" charset="0"/>
                        <a:ea typeface="Times New Roman" panose="02020603050405020304" pitchFamily="18" charset="0"/>
                      </a:endParaRPr>
                    </a:p>
                  </a:txBody>
                  <a:tcPr marL="0" marR="0" marT="0" marB="0" anchor="ctr"/>
                </a:tc>
              </a:tr>
              <a:tr h="342755">
                <a:tc>
                  <a:txBody>
                    <a:bodyPr/>
                    <a:lstStyle/>
                    <a:p>
                      <a:pPr algn="ctr">
                        <a:lnSpc>
                          <a:spcPct val="107000"/>
                        </a:lnSpc>
                        <a:spcAft>
                          <a:spcPts val="0"/>
                        </a:spcAft>
                      </a:pPr>
                      <a:r>
                        <a:rPr lang="pl-PL" sz="1200">
                          <a:effectLst/>
                        </a:rPr>
                        <a:t>6</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a:effectLst/>
                        </a:rPr>
                        <a:t>12.08.2014 r.</a:t>
                      </a:r>
                      <a:endParaRPr lang="pl-PL"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6195" algn="just">
                        <a:lnSpc>
                          <a:spcPct val="107000"/>
                        </a:lnSpc>
                        <a:spcAft>
                          <a:spcPts val="0"/>
                        </a:spcAft>
                      </a:pPr>
                      <a:r>
                        <a:rPr lang="pl-PL" sz="1200">
                          <a:effectLst/>
                        </a:rPr>
                        <a:t>Joanna Wołek</a:t>
                      </a:r>
                      <a:endParaRPr lang="pl-PL"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6195">
                        <a:lnSpc>
                          <a:spcPct val="107000"/>
                        </a:lnSpc>
                        <a:spcAft>
                          <a:spcPts val="0"/>
                        </a:spcAft>
                      </a:pPr>
                      <a:r>
                        <a:rPr lang="pl-PL" sz="1200">
                          <a:effectLst/>
                        </a:rPr>
                        <a:t>wysłanie decyzji</a:t>
                      </a:r>
                      <a:endParaRPr lang="pl-PL"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6195" algn="just">
                        <a:lnSpc>
                          <a:spcPct val="107000"/>
                        </a:lnSpc>
                        <a:spcAft>
                          <a:spcPts val="0"/>
                        </a:spcAft>
                      </a:pPr>
                      <a:r>
                        <a:rPr lang="pl-PL" sz="1200" dirty="0">
                          <a:effectLst/>
                        </a:rPr>
                        <a:t>253/2035/2014/6</a:t>
                      </a:r>
                      <a:endParaRPr lang="pl-PL" sz="12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sp>
        <p:nvSpPr>
          <p:cNvPr id="3" name="Rectangle 1"/>
          <p:cNvSpPr>
            <a:spLocks noChangeArrowheads="1"/>
          </p:cNvSpPr>
          <p:nvPr/>
        </p:nvSpPr>
        <p:spPr bwMode="auto">
          <a:xfrm>
            <a:off x="258420" y="1797597"/>
            <a:ext cx="14727765" cy="69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16258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1935163" y="128589"/>
            <a:ext cx="8228012" cy="1131887"/>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dirty="0"/>
              <a:t>Protokoły</a:t>
            </a:r>
          </a:p>
        </p:txBody>
      </p:sp>
      <p:pic>
        <p:nvPicPr>
          <p:cNvPr id="1157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6" y="900113"/>
            <a:ext cx="5648325" cy="177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2700339"/>
            <a:ext cx="5019675" cy="1647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4500564"/>
            <a:ext cx="5353050" cy="231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4573588"/>
            <a:ext cx="3657600" cy="28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0588" y="4768851"/>
            <a:ext cx="4743450" cy="27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21586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5421</Words>
  <Application>Microsoft Office PowerPoint</Application>
  <PresentationFormat>Panoramiczny</PresentationFormat>
  <Paragraphs>576</Paragraphs>
  <Slides>63</Slides>
  <Notes>43</Notes>
  <HiddenSlides>0</HiddenSlides>
  <MMClips>0</MMClips>
  <ScaleCrop>false</ScaleCrop>
  <HeadingPairs>
    <vt:vector size="6" baseType="variant">
      <vt:variant>
        <vt:lpstr>Używane czcionki</vt:lpstr>
      </vt:variant>
      <vt:variant>
        <vt:i4>5</vt:i4>
      </vt:variant>
      <vt:variant>
        <vt:lpstr>Motyw</vt:lpstr>
      </vt:variant>
      <vt:variant>
        <vt:i4>24</vt:i4>
      </vt:variant>
      <vt:variant>
        <vt:lpstr>Tytuły slajdów</vt:lpstr>
      </vt:variant>
      <vt:variant>
        <vt:i4>63</vt:i4>
      </vt:variant>
    </vt:vector>
  </HeadingPairs>
  <TitlesOfParts>
    <vt:vector size="92" baseType="lpstr">
      <vt:lpstr>Microsoft YaHei</vt:lpstr>
      <vt:lpstr>Arial</vt:lpstr>
      <vt:lpstr>Calibri</vt:lpstr>
      <vt:lpstr>Calibri Light</vt:lpstr>
      <vt:lpstr>Times New Roman</vt:lpstr>
      <vt:lpstr>Motyw pakietu Office</vt:lpstr>
      <vt:lpstr>Projekt domyślny</vt:lpstr>
      <vt:lpstr>1_Projekt domyślny</vt:lpstr>
      <vt:lpstr>3_Projekt domyślny</vt:lpstr>
      <vt:lpstr>4_Projekt domyślny</vt:lpstr>
      <vt:lpstr>2_Projekt domyślny</vt:lpstr>
      <vt:lpstr>5_Projekt domyślny</vt:lpstr>
      <vt:lpstr>6_Projekt domyślny</vt:lpstr>
      <vt:lpstr>7_Projekt domyślny</vt:lpstr>
      <vt:lpstr>8_Projekt domyślny</vt:lpstr>
      <vt:lpstr>9_Projekt domyślny</vt:lpstr>
      <vt:lpstr>10_Projekt domyślny</vt:lpstr>
      <vt:lpstr>11_Projekt domyślny</vt:lpstr>
      <vt:lpstr>12_Projekt domyślny</vt:lpstr>
      <vt:lpstr>13_Projekt domyślny</vt:lpstr>
      <vt:lpstr>14_Projekt domyślny</vt:lpstr>
      <vt:lpstr>15_Projekt domyślny</vt:lpstr>
      <vt:lpstr>16_Projekt domyślny</vt:lpstr>
      <vt:lpstr>17_Projekt domyślny</vt:lpstr>
      <vt:lpstr>18_Projekt domyślny</vt:lpstr>
      <vt:lpstr>19_Projekt domyślny</vt:lpstr>
      <vt:lpstr>20_Projekt domyślny</vt:lpstr>
      <vt:lpstr>21_Projekt domyślny</vt:lpstr>
      <vt:lpstr>22_Projekt domyślny</vt:lpstr>
      <vt:lpstr>Obieg i archiwizacja dokumentów</vt:lpstr>
      <vt:lpstr>Wykład I  Pisma  w  Kodeksie postępowania administracyjnego (część II)</vt:lpstr>
      <vt:lpstr>Odformalizowanie postępowania</vt:lpstr>
      <vt:lpstr>Braki podania</vt:lpstr>
      <vt:lpstr> Art.  63. §  1. Podania (żądania, wyjaśnienia, odwołania, zażalenia) mogą być wnoszone pisemnie, telegraficznie, za pomocą telefaksu lub ustnie do protokołu, a także za pomocą innych środków komunikacji elektronicznej przez elektroniczną skrzynkę podawczą organu administracji publicznej utworzoną na podstawie ustawy z dnia 17 lutego 2005 r. o informatyzacji działalności podmiotów realizujących zadania publiczne. §  2. Podanie powinno zawierać co najmniej wskazanie osoby, od której pochodzi, jej adres i żądanie oraz czynić zadość innym wymaganiom ustalonym w przepisach szczególnych. §  3. Podanie wniesione pisemnie albo ustnie do protokołu powinno być podpisane przez wnoszącego, a protokół ponadto przez pracownika, który go sporządził. Gdy podanie wnosi osoba, która nie może lub nie umie złożyć podpisu, podanie lub protokół podpisuje za nią inna osoba przez nią upoważniona, czyniąc o tym wzmiankę obok podpisu.  (…)  Art.  64. §  1. Jeżeli w podaniu nie wskazano adresu wnoszącego i nie ma możności ustalenia tego adresu na podstawie posiadanych danych, podanie pozostawia się bez rozpoznania. §  2. Jeżeli podanie nie spełnia innych wymagań ustalonych w przepisach prawa, należy wezwać wnoszącego do usunięcia braków w wyznaczonym terminie, nie krótszym niż siedem dni, z pouczeniem, że nieusunięcie tych braków spowoduje pozostawienie podania bez rozpoznania.</vt:lpstr>
      <vt:lpstr>Prezentacja programu PowerPoint</vt:lpstr>
      <vt:lpstr>Prezentacja programu PowerPoint</vt:lpstr>
      <vt:lpstr>Prezentacja programu PowerPoint</vt:lpstr>
      <vt:lpstr>Protokoły</vt:lpstr>
      <vt:lpstr>Prezentacja programu PowerPoint</vt:lpstr>
      <vt:lpstr>Prezentacja programu PowerPoint</vt:lpstr>
      <vt:lpstr>Prezentacja programu PowerPoint</vt:lpstr>
      <vt:lpstr>Prezentacja programu PowerPoint</vt:lpstr>
      <vt:lpstr>Prezentacja programu PowerPoint</vt:lpstr>
      <vt:lpstr>Treść protokołu</vt:lpstr>
      <vt:lpstr>Prezentacja programu PowerPoint</vt:lpstr>
      <vt:lpstr>Prezentacja programu PowerPoint</vt:lpstr>
      <vt:lpstr>Prezentacja programu PowerPoint</vt:lpstr>
      <vt:lpstr>Prezentacja programu PowerPoint</vt:lpstr>
      <vt:lpstr>Udostępnianie akt</vt:lpstr>
      <vt:lpstr>Prezentacja programu PowerPoint</vt:lpstr>
      <vt:lpstr>Dokumenty urzędowe w postępowaniu dowodowym</vt:lpstr>
      <vt:lpstr>Prezentacja programu PowerPoint</vt:lpstr>
      <vt:lpstr>Prezentacja programu PowerPoint</vt:lpstr>
      <vt:lpstr>Prezentacja programu PowerPoint</vt:lpstr>
      <vt:lpstr>Prezentacja programu PowerPoint</vt:lpstr>
      <vt:lpstr>Decyzja administracyjna jako akt administracyjny</vt:lpstr>
      <vt:lpstr>Prezentacja programu PowerPoint</vt:lpstr>
      <vt:lpstr>Przykłady z orzecznictwa:</vt:lpstr>
      <vt:lpstr>Przykłady z orzecznictwa:</vt:lpstr>
      <vt:lpstr>Przykłady z orzecznictwa:</vt:lpstr>
      <vt:lpstr>Przykłady z orzecznictwa:</vt:lpstr>
      <vt:lpstr>Przykłady z orzecznictwa:</vt:lpstr>
      <vt:lpstr>Treść decyzji administracyjnej</vt:lpstr>
      <vt:lpstr>Prezentacja programu PowerPoint</vt:lpstr>
      <vt:lpstr>Prezentacja programu PowerPoint</vt:lpstr>
      <vt:lpstr>Osnowa decyzji</vt:lpstr>
      <vt:lpstr>Oznaczenie organu</vt:lpstr>
      <vt:lpstr>Prezentacja programu PowerPoint</vt:lpstr>
      <vt:lpstr>Data wydania</vt:lpstr>
      <vt:lpstr>Przykłady z orzecznictwa:</vt:lpstr>
      <vt:lpstr>Podstawa prawna</vt:lpstr>
      <vt:lpstr>Oznaczenie strony</vt:lpstr>
      <vt:lpstr>Prezentacja programu PowerPoint</vt:lpstr>
      <vt:lpstr>Podpis</vt:lpstr>
      <vt:lpstr>Przykłady z orzecznictwa:</vt:lpstr>
      <vt:lpstr>Przykłady z orzecznictwa:</vt:lpstr>
      <vt:lpstr>Uzasadnienie decyzji administracyjnej</vt:lpstr>
      <vt:lpstr>Przykłady z orzecznictwa:</vt:lpstr>
      <vt:lpstr>Przykłady z orzecznictwa:</vt:lpstr>
      <vt:lpstr>Przykłady z orzecznictwa:</vt:lpstr>
      <vt:lpstr>Przykłady z orzecznictwa:</vt:lpstr>
      <vt:lpstr>Przykłady z orzecznictwa:</vt:lpstr>
      <vt:lpstr>Przykłady z orzecznictwa:</vt:lpstr>
      <vt:lpstr>Przykłady z orzecznictwa:</vt:lpstr>
      <vt:lpstr>Przykłady z orzecznictwa: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Kodeks postępowania administracyjnego w praktyce</dc:title>
  <dc:creator>Krzysztof Koźmiński</dc:creator>
  <cp:lastModifiedBy>Krzysztof Koźmiński</cp:lastModifiedBy>
  <cp:revision>92</cp:revision>
  <dcterms:created xsi:type="dcterms:W3CDTF">2016-09-25T19:38:14Z</dcterms:created>
  <dcterms:modified xsi:type="dcterms:W3CDTF">2018-12-02T10:00:29Z</dcterms:modified>
</cp:coreProperties>
</file>