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111"/>
  </p:notesMasterIdLst>
  <p:sldIdLst>
    <p:sldId id="258" r:id="rId3"/>
    <p:sldId id="257" r:id="rId4"/>
    <p:sldId id="286" r:id="rId5"/>
    <p:sldId id="295" r:id="rId6"/>
    <p:sldId id="291" r:id="rId7"/>
    <p:sldId id="294" r:id="rId8"/>
    <p:sldId id="290" r:id="rId9"/>
    <p:sldId id="292" r:id="rId10"/>
    <p:sldId id="293" r:id="rId11"/>
    <p:sldId id="285" r:id="rId12"/>
    <p:sldId id="284" r:id="rId13"/>
    <p:sldId id="300" r:id="rId14"/>
    <p:sldId id="305" r:id="rId15"/>
    <p:sldId id="302" r:id="rId16"/>
    <p:sldId id="296" r:id="rId17"/>
    <p:sldId id="297" r:id="rId18"/>
    <p:sldId id="298" r:id="rId19"/>
    <p:sldId id="299" r:id="rId20"/>
    <p:sldId id="303" r:id="rId21"/>
    <p:sldId id="304" r:id="rId22"/>
    <p:sldId id="306" r:id="rId23"/>
    <p:sldId id="307" r:id="rId24"/>
    <p:sldId id="308" r:id="rId25"/>
    <p:sldId id="309" r:id="rId26"/>
    <p:sldId id="312" r:id="rId27"/>
    <p:sldId id="313" r:id="rId28"/>
    <p:sldId id="314" r:id="rId29"/>
    <p:sldId id="315" r:id="rId30"/>
    <p:sldId id="316" r:id="rId31"/>
    <p:sldId id="317" r:id="rId32"/>
    <p:sldId id="318" r:id="rId33"/>
    <p:sldId id="319" r:id="rId34"/>
    <p:sldId id="320" r:id="rId35"/>
    <p:sldId id="321" r:id="rId36"/>
    <p:sldId id="322" r:id="rId37"/>
    <p:sldId id="334" r:id="rId38"/>
    <p:sldId id="323" r:id="rId39"/>
    <p:sldId id="324" r:id="rId40"/>
    <p:sldId id="325" r:id="rId41"/>
    <p:sldId id="326" r:id="rId42"/>
    <p:sldId id="327" r:id="rId43"/>
    <p:sldId id="328" r:id="rId44"/>
    <p:sldId id="329" r:id="rId45"/>
    <p:sldId id="330" r:id="rId46"/>
    <p:sldId id="331" r:id="rId47"/>
    <p:sldId id="332" r:id="rId48"/>
    <p:sldId id="333" r:id="rId49"/>
    <p:sldId id="259" r:id="rId50"/>
    <p:sldId id="260" r:id="rId51"/>
    <p:sldId id="261" r:id="rId52"/>
    <p:sldId id="262"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5" r:id="rId66"/>
    <p:sldId id="276" r:id="rId67"/>
    <p:sldId id="277" r:id="rId68"/>
    <p:sldId id="278" r:id="rId69"/>
    <p:sldId id="279" r:id="rId70"/>
    <p:sldId id="280" r:id="rId71"/>
    <p:sldId id="335" r:id="rId72"/>
    <p:sldId id="336" r:id="rId73"/>
    <p:sldId id="337" r:id="rId74"/>
    <p:sldId id="371" r:id="rId75"/>
    <p:sldId id="370" r:id="rId76"/>
    <p:sldId id="338" r:id="rId77"/>
    <p:sldId id="340" r:id="rId78"/>
    <p:sldId id="341" r:id="rId79"/>
    <p:sldId id="342" r:id="rId80"/>
    <p:sldId id="343" r:id="rId81"/>
    <p:sldId id="344" r:id="rId82"/>
    <p:sldId id="345" r:id="rId83"/>
    <p:sldId id="372" r:id="rId84"/>
    <p:sldId id="346" r:id="rId85"/>
    <p:sldId id="347" r:id="rId86"/>
    <p:sldId id="348" r:id="rId87"/>
    <p:sldId id="349" r:id="rId88"/>
    <p:sldId id="350" r:id="rId89"/>
    <p:sldId id="351" r:id="rId90"/>
    <p:sldId id="352" r:id="rId91"/>
    <p:sldId id="353" r:id="rId92"/>
    <p:sldId id="354" r:id="rId93"/>
    <p:sldId id="355" r:id="rId94"/>
    <p:sldId id="356" r:id="rId95"/>
    <p:sldId id="375" r:id="rId96"/>
    <p:sldId id="357" r:id="rId97"/>
    <p:sldId id="358" r:id="rId98"/>
    <p:sldId id="373" r:id="rId99"/>
    <p:sldId id="360" r:id="rId100"/>
    <p:sldId id="361" r:id="rId101"/>
    <p:sldId id="362" r:id="rId102"/>
    <p:sldId id="363" r:id="rId103"/>
    <p:sldId id="364" r:id="rId104"/>
    <p:sldId id="365" r:id="rId105"/>
    <p:sldId id="366" r:id="rId106"/>
    <p:sldId id="367" r:id="rId107"/>
    <p:sldId id="368" r:id="rId108"/>
    <p:sldId id="369" r:id="rId109"/>
    <p:sldId id="374" r:id="rId1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AD12C-59CA-4E96-81A0-AC60045DD313}" type="datetimeFigureOut">
              <a:rPr lang="pl-PL" smtClean="0"/>
              <a:t>2017-05-14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695D7-CBDD-49E8-8AA5-8912368AE329}" type="slidenum">
              <a:rPr lang="pl-PL" smtClean="0"/>
              <a:t>‹#›</a:t>
            </a:fld>
            <a:endParaRPr lang="pl-PL"/>
          </a:p>
        </p:txBody>
      </p:sp>
    </p:spTree>
    <p:extLst>
      <p:ext uri="{BB962C8B-B14F-4D97-AF65-F5344CB8AC3E}">
        <p14:creationId xmlns:p14="http://schemas.microsoft.com/office/powerpoint/2010/main" val="234039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smtClean="0"/>
          </a:p>
        </p:txBody>
      </p:sp>
    </p:spTree>
    <p:extLst>
      <p:ext uri="{BB962C8B-B14F-4D97-AF65-F5344CB8AC3E}">
        <p14:creationId xmlns:p14="http://schemas.microsoft.com/office/powerpoint/2010/main" val="10297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71501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21C5433E-3D2B-46C4-8DDB-ECB068B1BBE4}" type="slidenum">
              <a:rPr lang="pl-PL" altLang="pl-PL"/>
              <a:pPr>
                <a:defRPr/>
              </a:pPr>
              <a:t>‹#›</a:t>
            </a:fld>
            <a:endParaRPr lang="pl-PL" altLang="pl-PL"/>
          </a:p>
        </p:txBody>
      </p:sp>
    </p:spTree>
    <p:extLst>
      <p:ext uri="{BB962C8B-B14F-4D97-AF65-F5344CB8AC3E}">
        <p14:creationId xmlns:p14="http://schemas.microsoft.com/office/powerpoint/2010/main" val="6793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52DE0D63-4503-411E-8517-B3EE65F40EA5}" type="slidenum">
              <a:rPr lang="pl-PL" altLang="pl-PL"/>
              <a:pPr>
                <a:defRPr/>
              </a:pPr>
              <a:t>‹#›</a:t>
            </a:fld>
            <a:endParaRPr lang="pl-PL" altLang="pl-PL"/>
          </a:p>
        </p:txBody>
      </p:sp>
    </p:spTree>
    <p:extLst>
      <p:ext uri="{BB962C8B-B14F-4D97-AF65-F5344CB8AC3E}">
        <p14:creationId xmlns:p14="http://schemas.microsoft.com/office/powerpoint/2010/main" val="371440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03218" y="128588"/>
            <a:ext cx="2730500" cy="59610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8"/>
            <a:ext cx="7990417" cy="59610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AC799DD-2D88-4876-BD70-5B678589C67B}" type="slidenum">
              <a:rPr lang="pl-PL" altLang="pl-PL"/>
              <a:pPr>
                <a:defRPr/>
              </a:pPr>
              <a:t>‹#›</a:t>
            </a:fld>
            <a:endParaRPr lang="pl-PL" altLang="pl-PL"/>
          </a:p>
        </p:txBody>
      </p:sp>
    </p:spTree>
    <p:extLst>
      <p:ext uri="{BB962C8B-B14F-4D97-AF65-F5344CB8AC3E}">
        <p14:creationId xmlns:p14="http://schemas.microsoft.com/office/powerpoint/2010/main" val="165930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6F271981-A9D0-4EDA-A1D5-C090A4D02F22}" type="slidenum">
              <a:rPr lang="pl-PL" altLang="pl-PL"/>
              <a:pPr>
                <a:defRPr/>
              </a:pPr>
              <a:t>‹#›</a:t>
            </a:fld>
            <a:endParaRPr lang="pl-PL" altLang="pl-PL"/>
          </a:p>
        </p:txBody>
      </p:sp>
    </p:spTree>
    <p:extLst>
      <p:ext uri="{BB962C8B-B14F-4D97-AF65-F5344CB8AC3E}">
        <p14:creationId xmlns:p14="http://schemas.microsoft.com/office/powerpoint/2010/main" val="33511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A95A983A-FF65-43EF-9A79-A78384B31494}"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384967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9C4A04E7-10E2-456D-B113-D071C1275F4E}"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644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FE15DBD8-4F6C-41A3-87ED-C98A81099000}"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3696735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1"/>
            <a:ext cx="53848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97600" y="1600201"/>
            <a:ext cx="53848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3B0952E5-9A91-4953-AA7F-6DE29C85E582}"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182724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ltLang="pl-PL">
              <a:solidFill>
                <a:srgbClr val="000000"/>
              </a:solidFill>
            </a:endParaRPr>
          </a:p>
        </p:txBody>
      </p:sp>
      <p:sp>
        <p:nvSpPr>
          <p:cNvPr id="8" name="Symbol zastępczy stopki 7"/>
          <p:cNvSpPr>
            <a:spLocks noGrp="1"/>
          </p:cNvSpPr>
          <p:nvPr>
            <p:ph type="ftr" sz="quarter" idx="11"/>
          </p:nvPr>
        </p:nvSpPr>
        <p:spPr/>
        <p:txBody>
          <a:bodyPr/>
          <a:lstStyle>
            <a:lvl1pPr>
              <a:defRPr/>
            </a:lvl1pPr>
          </a:lstStyle>
          <a:p>
            <a:endParaRPr lang="pl-PL" altLang="pl-PL">
              <a:solidFill>
                <a:srgbClr val="000000"/>
              </a:solidFill>
            </a:endParaRPr>
          </a:p>
        </p:txBody>
      </p:sp>
      <p:sp>
        <p:nvSpPr>
          <p:cNvPr id="9" name="Symbol zastępczy numeru slajdu 8"/>
          <p:cNvSpPr>
            <a:spLocks noGrp="1"/>
          </p:cNvSpPr>
          <p:nvPr>
            <p:ph type="sldNum" sz="quarter" idx="12"/>
          </p:nvPr>
        </p:nvSpPr>
        <p:spPr/>
        <p:txBody>
          <a:bodyPr/>
          <a:lstStyle>
            <a:lvl1pPr>
              <a:defRPr/>
            </a:lvl1pPr>
          </a:lstStyle>
          <a:p>
            <a:fld id="{D6589B4C-8817-452B-A6C9-ED41D5BED747}"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3861689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ltLang="pl-PL">
              <a:solidFill>
                <a:srgbClr val="000000"/>
              </a:solidFill>
            </a:endParaRPr>
          </a:p>
        </p:txBody>
      </p:sp>
      <p:sp>
        <p:nvSpPr>
          <p:cNvPr id="4" name="Symbol zastępczy stopki 3"/>
          <p:cNvSpPr>
            <a:spLocks noGrp="1"/>
          </p:cNvSpPr>
          <p:nvPr>
            <p:ph type="ftr" sz="quarter" idx="11"/>
          </p:nvPr>
        </p:nvSpPr>
        <p:spPr/>
        <p:txBody>
          <a:bodyPr/>
          <a:lstStyle>
            <a:lvl1pPr>
              <a:defRPr/>
            </a:lvl1pPr>
          </a:lstStyle>
          <a:p>
            <a:endParaRPr lang="pl-PL" altLang="pl-PL">
              <a:solidFill>
                <a:srgbClr val="000000"/>
              </a:solidFill>
            </a:endParaRPr>
          </a:p>
        </p:txBody>
      </p:sp>
      <p:sp>
        <p:nvSpPr>
          <p:cNvPr id="5" name="Symbol zastępczy numeru slajdu 4"/>
          <p:cNvSpPr>
            <a:spLocks noGrp="1"/>
          </p:cNvSpPr>
          <p:nvPr>
            <p:ph type="sldNum" sz="quarter" idx="12"/>
          </p:nvPr>
        </p:nvSpPr>
        <p:spPr/>
        <p:txBody>
          <a:bodyPr/>
          <a:lstStyle>
            <a:lvl1pPr>
              <a:defRPr/>
            </a:lvl1pPr>
          </a:lstStyle>
          <a:p>
            <a:fld id="{F21B438C-1166-4703-8F48-D5CFFA02936A}"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599193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ltLang="pl-PL">
              <a:solidFill>
                <a:srgbClr val="000000"/>
              </a:solidFill>
            </a:endParaRPr>
          </a:p>
        </p:txBody>
      </p:sp>
      <p:sp>
        <p:nvSpPr>
          <p:cNvPr id="3" name="Symbol zastępczy stopki 2"/>
          <p:cNvSpPr>
            <a:spLocks noGrp="1"/>
          </p:cNvSpPr>
          <p:nvPr>
            <p:ph type="ftr" sz="quarter" idx="11"/>
          </p:nvPr>
        </p:nvSpPr>
        <p:spPr/>
        <p:txBody>
          <a:bodyPr/>
          <a:lstStyle>
            <a:lvl1pPr>
              <a:defRPr/>
            </a:lvl1pPr>
          </a:lstStyle>
          <a:p>
            <a:endParaRPr lang="pl-PL" altLang="pl-PL">
              <a:solidFill>
                <a:srgbClr val="000000"/>
              </a:solidFill>
            </a:endParaRPr>
          </a:p>
        </p:txBody>
      </p:sp>
      <p:sp>
        <p:nvSpPr>
          <p:cNvPr id="4" name="Symbol zastępczy numeru slajdu 3"/>
          <p:cNvSpPr>
            <a:spLocks noGrp="1"/>
          </p:cNvSpPr>
          <p:nvPr>
            <p:ph type="sldNum" sz="quarter" idx="12"/>
          </p:nvPr>
        </p:nvSpPr>
        <p:spPr/>
        <p:txBody>
          <a:bodyPr/>
          <a:lstStyle>
            <a:lvl1pPr>
              <a:defRPr/>
            </a:lvl1pPr>
          </a:lstStyle>
          <a:p>
            <a:fld id="{52F3C4DB-E519-47B1-9584-A471912DB197}"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307519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048A8826-6D34-403B-9D81-A244ED35816A}" type="slidenum">
              <a:rPr lang="pl-PL" altLang="pl-PL"/>
              <a:pPr>
                <a:defRPr/>
              </a:pPr>
              <a:t>‹#›</a:t>
            </a:fld>
            <a:endParaRPr lang="pl-PL" altLang="pl-PL"/>
          </a:p>
        </p:txBody>
      </p:sp>
    </p:spTree>
    <p:extLst>
      <p:ext uri="{BB962C8B-B14F-4D97-AF65-F5344CB8AC3E}">
        <p14:creationId xmlns:p14="http://schemas.microsoft.com/office/powerpoint/2010/main" val="443675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5BC712C8-2EF6-48B9-B40A-5125292C1B11}"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1113043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4DA45EE3-5DAD-4302-997C-E83F07E40353}"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4183818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429F4AFD-BACA-47AD-B462-421D1BDEDD78}"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44515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EB62B84A-2126-4D68-BB80-DFF57AECABC2}"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180697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88E6AD55-8D73-4FF7-873B-C15B65EA223B}" type="slidenum">
              <a:rPr lang="pl-PL" altLang="pl-PL"/>
              <a:pPr>
                <a:defRPr/>
              </a:pPr>
              <a:t>‹#›</a:t>
            </a:fld>
            <a:endParaRPr lang="pl-PL" altLang="pl-PL"/>
          </a:p>
        </p:txBody>
      </p:sp>
    </p:spTree>
    <p:extLst>
      <p:ext uri="{BB962C8B-B14F-4D97-AF65-F5344CB8AC3E}">
        <p14:creationId xmlns:p14="http://schemas.microsoft.com/office/powerpoint/2010/main" val="47880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59400"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361517"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E658BA5F-FD8B-425F-980E-51CDB775A1F0}" type="slidenum">
              <a:rPr lang="pl-PL" altLang="pl-PL"/>
              <a:pPr>
                <a:defRPr/>
              </a:pPr>
              <a:t>‹#›</a:t>
            </a:fld>
            <a:endParaRPr lang="pl-PL" altLang="pl-PL"/>
          </a:p>
        </p:txBody>
      </p:sp>
    </p:spTree>
    <p:extLst>
      <p:ext uri="{BB962C8B-B14F-4D97-AF65-F5344CB8AC3E}">
        <p14:creationId xmlns:p14="http://schemas.microsoft.com/office/powerpoint/2010/main" val="248483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765A29B5-6DD3-4584-A42A-790CBC6ED9A4}" type="slidenum">
              <a:rPr lang="pl-PL" altLang="pl-PL"/>
              <a:pPr>
                <a:defRPr/>
              </a:pPr>
              <a:t>‹#›</a:t>
            </a:fld>
            <a:endParaRPr lang="pl-PL" altLang="pl-PL"/>
          </a:p>
        </p:txBody>
      </p:sp>
    </p:spTree>
    <p:extLst>
      <p:ext uri="{BB962C8B-B14F-4D97-AF65-F5344CB8AC3E}">
        <p14:creationId xmlns:p14="http://schemas.microsoft.com/office/powerpoint/2010/main" val="11849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DD1954AB-244B-49E1-BCDB-DAF5F26DDC05}" type="slidenum">
              <a:rPr lang="pl-PL" altLang="pl-PL"/>
              <a:pPr>
                <a:defRPr/>
              </a:pPr>
              <a:t>‹#›</a:t>
            </a:fld>
            <a:endParaRPr lang="pl-PL" altLang="pl-PL"/>
          </a:p>
        </p:txBody>
      </p:sp>
    </p:spTree>
    <p:extLst>
      <p:ext uri="{BB962C8B-B14F-4D97-AF65-F5344CB8AC3E}">
        <p14:creationId xmlns:p14="http://schemas.microsoft.com/office/powerpoint/2010/main" val="373496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C4687B89-5D75-498D-8D05-C7833F252E87}" type="slidenum">
              <a:rPr lang="pl-PL" altLang="pl-PL"/>
              <a:pPr>
                <a:defRPr/>
              </a:pPr>
              <a:t>‹#›</a:t>
            </a:fld>
            <a:endParaRPr lang="pl-PL" altLang="pl-PL"/>
          </a:p>
        </p:txBody>
      </p:sp>
    </p:spTree>
    <p:extLst>
      <p:ext uri="{BB962C8B-B14F-4D97-AF65-F5344CB8AC3E}">
        <p14:creationId xmlns:p14="http://schemas.microsoft.com/office/powerpoint/2010/main" val="264350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D8F8043A-120B-4FF3-8C18-0962E11C7F01}" type="slidenum">
              <a:rPr lang="pl-PL" altLang="pl-PL"/>
              <a:pPr>
                <a:defRPr/>
              </a:pPr>
              <a:t>‹#›</a:t>
            </a:fld>
            <a:endParaRPr lang="pl-PL" altLang="pl-PL"/>
          </a:p>
        </p:txBody>
      </p:sp>
    </p:spTree>
    <p:extLst>
      <p:ext uri="{BB962C8B-B14F-4D97-AF65-F5344CB8AC3E}">
        <p14:creationId xmlns:p14="http://schemas.microsoft.com/office/powerpoint/2010/main" val="204145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182EBC1A-5FEC-4ED4-A32C-ECA4B3CDC978}" type="slidenum">
              <a:rPr lang="pl-PL" altLang="pl-PL"/>
              <a:pPr>
                <a:defRPr/>
              </a:pPr>
              <a:t>‹#›</a:t>
            </a:fld>
            <a:endParaRPr lang="pl-PL" altLang="pl-PL"/>
          </a:p>
        </p:txBody>
      </p:sp>
    </p:spTree>
    <p:extLst>
      <p:ext uri="{BB962C8B-B14F-4D97-AF65-F5344CB8AC3E}">
        <p14:creationId xmlns:p14="http://schemas.microsoft.com/office/powerpoint/2010/main" val="91168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2411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24117" cy="448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12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fld id="{A72AF0F9-B2F5-463C-84C9-07E448218E79}"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22691236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pl-PL" altLang="pl-PL"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pl-PL" altLang="pl-PL"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51FF127-3269-459D-A14A-35B1236D537A}" type="slidenum">
              <a:rPr lang="pl-PL" altLang="pl-PL" smtClean="0">
                <a:solidFill>
                  <a:srgbClr val="000000"/>
                </a:solidFill>
              </a:rPr>
              <a:pPr fontAlgn="base">
                <a:spcBef>
                  <a:spcPct val="0"/>
                </a:spcBef>
                <a:spcAft>
                  <a:spcPct val="0"/>
                </a:spcAft>
              </a:pPr>
              <a:t>‹#›</a:t>
            </a:fld>
            <a:endParaRPr lang="pl-PL" altLang="pl-PL" smtClean="0">
              <a:solidFill>
                <a:srgbClr val="000000"/>
              </a:solidFill>
            </a:endParaRPr>
          </a:p>
        </p:txBody>
      </p:sp>
    </p:spTree>
    <p:extLst>
      <p:ext uri="{BB962C8B-B14F-4D97-AF65-F5344CB8AC3E}">
        <p14:creationId xmlns:p14="http://schemas.microsoft.com/office/powerpoint/2010/main" val="6355121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2209800" y="3616657"/>
            <a:ext cx="7772400" cy="1129969"/>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dirty="0" smtClean="0"/>
              <a:t>Podstawy marketingu</a:t>
            </a:r>
          </a:p>
        </p:txBody>
      </p:sp>
      <p:sp>
        <p:nvSpPr>
          <p:cNvPr id="3075" name="Rectangle 2"/>
          <p:cNvSpPr>
            <a:spLocks noGrp="1" noChangeArrowheads="1"/>
          </p:cNvSpPr>
          <p:nvPr>
            <p:ph type="subTitle" idx="4294967295"/>
          </p:nvPr>
        </p:nvSpPr>
        <p:spPr>
          <a:xfrm>
            <a:off x="2895600" y="5181601"/>
            <a:ext cx="6400800" cy="1344613"/>
          </a:xfrm>
        </p:spPr>
        <p:txBody>
          <a:bodyPr/>
          <a:lstStyle/>
          <a:p>
            <a:pPr marL="0" indent="0" algn="ctr" eaLnBrk="1" hangingPunct="1">
              <a:lnSpc>
                <a:spcPct val="80000"/>
              </a:lnSpc>
              <a:spcBef>
                <a:spcPts val="5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2200" b="1" dirty="0"/>
              <a:t>dr Krzysztof Koźmiński</a:t>
            </a:r>
          </a:p>
          <a:p>
            <a:pPr marL="0" indent="0" algn="ctr" eaLnBrk="1" hangingPunct="1">
              <a:lnSpc>
                <a:spcPct val="80000"/>
              </a:lnSpc>
              <a:spcBef>
                <a:spcPts val="5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l-PL" altLang="pl-PL" sz="2200" b="1" dirty="0"/>
          </a:p>
          <a:p>
            <a:pPr marL="0" indent="0" algn="ctr" eaLnBrk="1" hangingPunct="1">
              <a:lnSpc>
                <a:spcPct val="80000"/>
              </a:lnSpc>
              <a:spcBef>
                <a:spcPts val="4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1800" dirty="0"/>
              <a:t>Wydział Prawa </a:t>
            </a:r>
            <a:r>
              <a:rPr lang="pl-PL" altLang="pl-PL" sz="1800" dirty="0" smtClean="0"/>
              <a:t>i Administracji</a:t>
            </a:r>
            <a:endParaRPr lang="pl-PL" altLang="pl-PL" sz="1800" dirty="0"/>
          </a:p>
          <a:p>
            <a:pPr marL="0" indent="0" algn="ctr" eaLnBrk="1" hangingPunct="1">
              <a:lnSpc>
                <a:spcPct val="80000"/>
              </a:lnSpc>
              <a:spcBef>
                <a:spcPts val="60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1800" dirty="0"/>
              <a:t>Uniwersytetu Warszawskiego</a:t>
            </a:r>
            <a:r>
              <a:rPr lang="pl-PL" altLang="pl-PL" sz="2400" dirty="0"/>
              <a:t> </a:t>
            </a:r>
          </a:p>
        </p:txBody>
      </p:sp>
      <p:pic>
        <p:nvPicPr>
          <p:cNvPr id="48132" name="Picture 4"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7" y="654381"/>
            <a:ext cx="40481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0914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86063"/>
          </a:xfrm>
        </p:spPr>
        <p:txBody>
          <a:bodyPr/>
          <a:lstStyle/>
          <a:p>
            <a:r>
              <a:rPr lang="pl-PL" sz="3200" dirty="0" smtClean="0"/>
              <a:t>Badania marketingowe</a:t>
            </a:r>
            <a:endParaRPr lang="pl-PL" sz="3200" dirty="0"/>
          </a:p>
        </p:txBody>
      </p:sp>
      <p:sp>
        <p:nvSpPr>
          <p:cNvPr id="3" name="Prostokąt 2"/>
          <p:cNvSpPr/>
          <p:nvPr/>
        </p:nvSpPr>
        <p:spPr>
          <a:xfrm>
            <a:off x="609600" y="1542199"/>
            <a:ext cx="11113827" cy="4801314"/>
          </a:xfrm>
          <a:prstGeom prst="rect">
            <a:avLst/>
          </a:prstGeom>
        </p:spPr>
        <p:txBody>
          <a:bodyPr wrap="square">
            <a:spAutoFit/>
          </a:bodyPr>
          <a:lstStyle/>
          <a:p>
            <a:r>
              <a:rPr lang="pl-PL" b="1" u="sng" dirty="0" smtClean="0">
                <a:latin typeface="ArialMT"/>
              </a:rPr>
              <a:t>ZBIERANE DANE:</a:t>
            </a:r>
            <a:endParaRPr lang="pl-PL" b="1" u="sng" dirty="0">
              <a:latin typeface="ArialMT"/>
            </a:endParaRPr>
          </a:p>
          <a:p>
            <a:endParaRPr lang="pl-PL" b="1" dirty="0">
              <a:latin typeface="ArialMT"/>
            </a:endParaRPr>
          </a:p>
          <a:p>
            <a:r>
              <a:rPr lang="pl-PL" b="1" dirty="0" smtClean="0">
                <a:latin typeface="ArialMT"/>
              </a:rPr>
              <a:t>- PIERWOTNE</a:t>
            </a:r>
            <a:endParaRPr lang="pl-PL" b="1" dirty="0">
              <a:latin typeface="ArialMT"/>
            </a:endParaRPr>
          </a:p>
          <a:p>
            <a:r>
              <a:rPr lang="pl-PL" dirty="0" smtClean="0">
                <a:latin typeface="ArialMT"/>
              </a:rPr>
              <a:t>(</a:t>
            </a:r>
            <a:r>
              <a:rPr lang="pl-PL" dirty="0" smtClean="0">
                <a:latin typeface="Arial-ItalicMT"/>
              </a:rPr>
              <a:t>dane pozyskiwane i gromadzone oryginalnie, po raz pierwszy, nie były do tej pory dostępne…)</a:t>
            </a:r>
          </a:p>
          <a:p>
            <a:pPr marL="285750" indent="-285750">
              <a:buFontTx/>
              <a:buChar char="-"/>
            </a:pPr>
            <a:r>
              <a:rPr lang="pl-PL" dirty="0" smtClean="0">
                <a:latin typeface="Arial-ItalicMT"/>
              </a:rPr>
              <a:t>pozyskiwanie ich jest drogie i wymaga nakładu pracy, opracowania metodologii itp.</a:t>
            </a:r>
          </a:p>
          <a:p>
            <a:pPr marL="285750" indent="-285750">
              <a:buFontTx/>
              <a:buChar char="-"/>
            </a:pPr>
            <a:r>
              <a:rPr lang="pl-PL" dirty="0">
                <a:latin typeface="Arial-ItalicMT"/>
              </a:rPr>
              <a:t>p</a:t>
            </a:r>
            <a:r>
              <a:rPr lang="pl-PL" dirty="0" smtClean="0">
                <a:latin typeface="Arial-ItalicMT"/>
              </a:rPr>
              <a:t>ozyskanie ich wymaga organizacji całego procesu badawczego</a:t>
            </a:r>
          </a:p>
          <a:p>
            <a:pPr marL="285750" indent="-285750">
              <a:buFontTx/>
              <a:buChar char="-"/>
            </a:pPr>
            <a:r>
              <a:rPr lang="pl-PL" dirty="0">
                <a:latin typeface="Arial-ItalicMT"/>
              </a:rPr>
              <a:t>p</a:t>
            </a:r>
            <a:r>
              <a:rPr lang="pl-PL" dirty="0" smtClean="0">
                <a:latin typeface="Arial-ItalicMT"/>
              </a:rPr>
              <a:t>ozwalają na dobór koncepcji i metody badań oraz taką organizację tego procesu, by uzyskać dokładnie odpowiedzi na zadawane pytania</a:t>
            </a:r>
          </a:p>
          <a:p>
            <a:endParaRPr lang="pl-PL" b="1" dirty="0">
              <a:latin typeface="Arial-ItalicMT"/>
            </a:endParaRPr>
          </a:p>
          <a:p>
            <a:r>
              <a:rPr lang="pl-PL" b="1" dirty="0" smtClean="0">
                <a:latin typeface="ArialMT"/>
              </a:rPr>
              <a:t>- WTÓRNE</a:t>
            </a:r>
          </a:p>
          <a:p>
            <a:r>
              <a:rPr lang="pl-PL" dirty="0">
                <a:latin typeface="ArialMT"/>
              </a:rPr>
              <a:t>(</a:t>
            </a:r>
            <a:r>
              <a:rPr lang="pl-PL" dirty="0" smtClean="0">
                <a:latin typeface="Arial-ItalicMT"/>
              </a:rPr>
              <a:t>dane już pozyskane </a:t>
            </a:r>
            <a:r>
              <a:rPr lang="pl-PL" dirty="0">
                <a:latin typeface="Arial-ItalicMT"/>
              </a:rPr>
              <a:t>i </a:t>
            </a:r>
            <a:r>
              <a:rPr lang="pl-PL" dirty="0" smtClean="0">
                <a:latin typeface="Arial-ItalicMT"/>
              </a:rPr>
              <a:t>zgromadzone przez kogoś innego)</a:t>
            </a:r>
          </a:p>
          <a:p>
            <a:pPr marL="285750" indent="-285750">
              <a:buFontTx/>
              <a:buChar char="-"/>
            </a:pPr>
            <a:r>
              <a:rPr lang="pl-PL" dirty="0" smtClean="0">
                <a:latin typeface="Arial-ItalicMT"/>
              </a:rPr>
              <a:t>są dostępne w oficjalnych publikacjach organów władzy publicznej, stanowią efekt już przeprowadzonych badań, prezentują np. roczne statystyki, biuletyny statystyczne, publicznie dostępne wyniki badań społecznych</a:t>
            </a:r>
          </a:p>
          <a:p>
            <a:pPr marL="285750" indent="-285750">
              <a:buFontTx/>
              <a:buChar char="-"/>
            </a:pPr>
            <a:r>
              <a:rPr lang="pl-PL" dirty="0">
                <a:latin typeface="Arial-ItalicMT"/>
              </a:rPr>
              <a:t>t</a:t>
            </a:r>
            <a:r>
              <a:rPr lang="pl-PL" dirty="0" smtClean="0">
                <a:latin typeface="Arial-ItalicMT"/>
              </a:rPr>
              <a:t>anie (nie trzeba inwestować w proces ich pozyskiwania), ale niekonieczne dostarczają precyzyjnych odpowiedzi na konkretne pytania stawiane przez podmiot przygotowujący strategię marketingową</a:t>
            </a:r>
          </a:p>
          <a:p>
            <a:pPr marL="285750" indent="-285750">
              <a:buFontTx/>
              <a:buChar char="-"/>
            </a:pPr>
            <a:r>
              <a:rPr lang="pl-PL" dirty="0">
                <a:latin typeface="Arial-ItalicMT"/>
              </a:rPr>
              <a:t>s</a:t>
            </a:r>
            <a:r>
              <a:rPr lang="pl-PL" dirty="0" smtClean="0">
                <a:latin typeface="Arial-ItalicMT"/>
              </a:rPr>
              <a:t>ą dostępne dzięki m.in. bibliotekom, publikacjom, stronom internetowym itp.</a:t>
            </a:r>
            <a:endParaRPr lang="pl-PL" dirty="0">
              <a:latin typeface="ArialMT"/>
            </a:endParaRPr>
          </a:p>
        </p:txBody>
      </p:sp>
    </p:spTree>
    <p:extLst>
      <p:ext uri="{BB962C8B-B14F-4D97-AF65-F5344CB8AC3E}">
        <p14:creationId xmlns:p14="http://schemas.microsoft.com/office/powerpoint/2010/main" val="248704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Grp="1" noChangeArrowheads="1"/>
          </p:cNvSpPr>
          <p:nvPr>
            <p:ph type="title"/>
          </p:nvPr>
        </p:nvSpPr>
        <p:spPr>
          <a:xfrm>
            <a:off x="1981200" y="274638"/>
            <a:ext cx="8001000" cy="6583362"/>
          </a:xfrm>
        </p:spPr>
        <p:txBody>
          <a:bodyPr/>
          <a:lstStyle/>
          <a:p>
            <a:endParaRPr lang="pl-PL" altLang="pl-PL"/>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457200"/>
            <a:ext cx="6543675"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687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1981200" y="274638"/>
            <a:ext cx="8229600" cy="6202362"/>
          </a:xfrm>
        </p:spPr>
        <p:txBody>
          <a:bodyPr/>
          <a:lstStyle/>
          <a:p>
            <a:endParaRPr lang="pl-PL" altLang="pl-PL"/>
          </a:p>
        </p:txBody>
      </p:sp>
      <p:pic>
        <p:nvPicPr>
          <p:cNvPr id="142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14400"/>
            <a:ext cx="6248400"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987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981200" y="0"/>
            <a:ext cx="8229600" cy="1143000"/>
          </a:xfrm>
        </p:spPr>
        <p:txBody>
          <a:bodyPr/>
          <a:lstStyle/>
          <a:p>
            <a:r>
              <a:rPr lang="pl-PL" altLang="pl-PL" sz="3200"/>
              <a:t>Przywileje zawodowych lobbystów</a:t>
            </a:r>
          </a:p>
        </p:txBody>
      </p:sp>
      <p:sp>
        <p:nvSpPr>
          <p:cNvPr id="130051" name="Rectangle 3"/>
          <p:cNvSpPr>
            <a:spLocks noGrp="1" noChangeArrowheads="1"/>
          </p:cNvSpPr>
          <p:nvPr>
            <p:ph type="body" idx="1"/>
          </p:nvPr>
        </p:nvSpPr>
        <p:spPr>
          <a:xfrm>
            <a:off x="1524000" y="1219200"/>
            <a:ext cx="9144000" cy="5638800"/>
          </a:xfrm>
        </p:spPr>
        <p:txBody>
          <a:bodyPr/>
          <a:lstStyle/>
          <a:p>
            <a:pPr>
              <a:buFontTx/>
              <a:buNone/>
            </a:pPr>
            <a:r>
              <a:rPr lang="pl-PL" altLang="pl-PL" sz="2000" b="1"/>
              <a:t>Art. 12</a:t>
            </a:r>
          </a:p>
          <a:p>
            <a:pPr>
              <a:buFontTx/>
              <a:buNone/>
            </a:pPr>
            <a:r>
              <a:rPr lang="pl-PL" altLang="pl-PL" sz="2000" u="sng"/>
              <a:t>Zawodowa działalność lobbingowa może być wykonywana po uzyskaniu wpisu do rejestru.</a:t>
            </a:r>
          </a:p>
          <a:p>
            <a:pPr>
              <a:buFontTx/>
              <a:buNone/>
            </a:pPr>
            <a:endParaRPr lang="pl-PL" altLang="pl-PL" sz="2000" u="sng"/>
          </a:p>
          <a:p>
            <a:pPr>
              <a:buFontTx/>
              <a:buNone/>
            </a:pPr>
            <a:r>
              <a:rPr lang="pl-PL" altLang="pl-PL" sz="2000" b="1"/>
              <a:t>Art. 14</a:t>
            </a:r>
          </a:p>
          <a:p>
            <a:pPr>
              <a:buFontTx/>
              <a:buNone/>
            </a:pPr>
            <a:r>
              <a:rPr lang="pl-PL" altLang="pl-PL" sz="2000"/>
              <a:t>ust. 1 Podmiot wykonujący zawodową działalność lobbingową ma </a:t>
            </a:r>
            <a:r>
              <a:rPr lang="pl-PL" altLang="pl-PL" sz="2000" u="sng"/>
              <a:t>prawo wykonywać tę działalność także w siedzibie urzędu obsługującego organ władzy publicznej</a:t>
            </a:r>
            <a:r>
              <a:rPr lang="pl-PL" altLang="pl-PL" sz="2000"/>
              <a:t>.</a:t>
            </a:r>
          </a:p>
          <a:p>
            <a:pPr>
              <a:buFontTx/>
              <a:buNone/>
            </a:pPr>
            <a:r>
              <a:rPr lang="pl-PL" altLang="pl-PL" sz="2000"/>
              <a:t>ust. 2 Kierownik urzędu… zapewnia podmiotom wykonującym zawodową działalność lobbingową wpisanym do rejestru </a:t>
            </a:r>
            <a:r>
              <a:rPr lang="pl-PL" altLang="pl-PL" sz="2000" u="sng"/>
              <a:t>dostęp do kierowanego przez siebie urzędu w celu umożliwienia właściwego reprezentowania interesów podmiotów, na rzecz których jest wykonywana ta działalność</a:t>
            </a:r>
            <a:r>
              <a:rPr lang="pl-PL" altLang="pl-PL" sz="2000"/>
              <a:t>.</a:t>
            </a:r>
          </a:p>
          <a:p>
            <a:pPr>
              <a:buFontTx/>
              <a:buNone/>
            </a:pPr>
            <a:endParaRPr lang="pl-PL" altLang="pl-PL" sz="2000"/>
          </a:p>
          <a:p>
            <a:pPr>
              <a:buFontTx/>
              <a:buNone/>
            </a:pPr>
            <a:r>
              <a:rPr lang="pl-PL" altLang="pl-PL" sz="2400" b="1">
                <a:solidFill>
                  <a:srgbClr val="CC0000"/>
                </a:solidFill>
              </a:rPr>
              <a:t>- ILUZORYCZNE UDOGODNIENIA</a:t>
            </a:r>
          </a:p>
        </p:txBody>
      </p:sp>
    </p:spTree>
    <p:extLst>
      <p:ext uri="{BB962C8B-B14F-4D97-AF65-F5344CB8AC3E}">
        <p14:creationId xmlns:p14="http://schemas.microsoft.com/office/powerpoint/2010/main" val="15165398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05000" y="0"/>
            <a:ext cx="8229600" cy="1143000"/>
          </a:xfrm>
        </p:spPr>
        <p:txBody>
          <a:bodyPr/>
          <a:lstStyle/>
          <a:p>
            <a:r>
              <a:rPr lang="pl-PL" altLang="pl-PL" sz="3200"/>
              <a:t>Inne informacje w BIP </a:t>
            </a:r>
            <a:r>
              <a:rPr lang="pl-PL" altLang="pl-PL" sz="3200">
                <a:solidFill>
                  <a:srgbClr val="CC0000"/>
                </a:solidFill>
              </a:rPr>
              <a:t>(JAWNOŚĆ)</a:t>
            </a:r>
          </a:p>
        </p:txBody>
      </p:sp>
      <p:sp>
        <p:nvSpPr>
          <p:cNvPr id="131075" name="Rectangle 3"/>
          <p:cNvSpPr>
            <a:spLocks noGrp="1" noChangeArrowheads="1"/>
          </p:cNvSpPr>
          <p:nvPr>
            <p:ph type="body" idx="1"/>
          </p:nvPr>
        </p:nvSpPr>
        <p:spPr>
          <a:xfrm>
            <a:off x="1752600" y="1219200"/>
            <a:ext cx="8686800" cy="5638800"/>
          </a:xfrm>
        </p:spPr>
        <p:txBody>
          <a:bodyPr/>
          <a:lstStyle/>
          <a:p>
            <a:pPr marL="0" indent="0">
              <a:lnSpc>
                <a:spcPct val="80000"/>
              </a:lnSpc>
              <a:buNone/>
            </a:pPr>
            <a:r>
              <a:rPr lang="pl-PL" altLang="pl-PL" sz="2000" b="1"/>
              <a:t>Art. 16 ust. 1</a:t>
            </a:r>
          </a:p>
          <a:p>
            <a:pPr marL="0" indent="0">
              <a:lnSpc>
                <a:spcPct val="80000"/>
              </a:lnSpc>
              <a:buNone/>
            </a:pPr>
            <a:r>
              <a:rPr lang="pl-PL" altLang="pl-PL" sz="2000" u="sng"/>
              <a:t>Organy władzy publicznej są obowiązane niezwłocznie udostępniać w Biuletynie Informacji Publicznej informacje o działaniach podejmowanych wobec nich przez podmioty wykonujące zawodową działalność lobbingową, wraz ze wskazaniem oczekiwanego przez te podmioty sposobu rozstrzygnięcia.</a:t>
            </a:r>
          </a:p>
          <a:p>
            <a:pPr marL="0" indent="0">
              <a:lnSpc>
                <a:spcPct val="80000"/>
              </a:lnSpc>
              <a:buNone/>
            </a:pPr>
            <a:endParaRPr lang="pl-PL" altLang="pl-PL" sz="2000"/>
          </a:p>
          <a:p>
            <a:pPr marL="0" indent="0">
              <a:lnSpc>
                <a:spcPct val="80000"/>
              </a:lnSpc>
              <a:buNone/>
            </a:pPr>
            <a:r>
              <a:rPr lang="pl-PL" altLang="pl-PL" sz="2000" b="1"/>
              <a:t>Art. 17</a:t>
            </a:r>
          </a:p>
          <a:p>
            <a:pPr marL="0" indent="0">
              <a:lnSpc>
                <a:spcPct val="80000"/>
              </a:lnSpc>
              <a:buNone/>
            </a:pPr>
            <a:r>
              <a:rPr lang="pl-PL" altLang="pl-PL" sz="2000" b="1" u="sng"/>
              <a:t>W przypadku stwierdzenia, że czynności wchodzące w zakres zawodowej działalności lobbingowej są wykonywane przez podmiot niewpisany do rejestru, właściwy organ władzy publicznej niezwłocznie informuje o tym na piśmie ministra właściwego do spraw administracji publicznej.</a:t>
            </a:r>
          </a:p>
          <a:p>
            <a:pPr marL="0" indent="0">
              <a:lnSpc>
                <a:spcPct val="80000"/>
              </a:lnSpc>
              <a:buNone/>
            </a:pPr>
            <a:endParaRPr lang="pl-PL" altLang="pl-PL" sz="2000" b="1" u="sng"/>
          </a:p>
          <a:p>
            <a:pPr marL="0" indent="0">
              <a:lnSpc>
                <a:spcPct val="80000"/>
              </a:lnSpc>
              <a:buNone/>
            </a:pPr>
            <a:r>
              <a:rPr lang="pl-PL" altLang="pl-PL" sz="2000" b="1"/>
              <a:t>Art. 18 ust. 1</a:t>
            </a:r>
          </a:p>
          <a:p>
            <a:pPr marL="0" indent="0">
              <a:lnSpc>
                <a:spcPct val="80000"/>
              </a:lnSpc>
              <a:buNone/>
            </a:pPr>
            <a:r>
              <a:rPr lang="pl-PL" altLang="pl-PL" sz="2000"/>
              <a:t>Kierownicy urzędów obsługujących organy władzy publicznej opracowują raz w roku, do końca lutego, informację o działaniach podejmowanych wobec tych organów w roku poprzednim przez podmioty wykonujące zawodową działalność lobbingową.</a:t>
            </a:r>
            <a:endParaRPr lang="pl-PL" altLang="pl-PL" sz="2800"/>
          </a:p>
        </p:txBody>
      </p:sp>
    </p:spTree>
    <p:extLst>
      <p:ext uri="{BB962C8B-B14F-4D97-AF65-F5344CB8AC3E}">
        <p14:creationId xmlns:p14="http://schemas.microsoft.com/office/powerpoint/2010/main" val="2474185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905000" y="0"/>
            <a:ext cx="8229600" cy="1143000"/>
          </a:xfrm>
        </p:spPr>
        <p:txBody>
          <a:bodyPr/>
          <a:lstStyle/>
          <a:p>
            <a:r>
              <a:rPr lang="pl-PL" altLang="pl-PL" sz="3200"/>
              <a:t>Sankcje </a:t>
            </a:r>
          </a:p>
        </p:txBody>
      </p:sp>
      <p:sp>
        <p:nvSpPr>
          <p:cNvPr id="132099" name="Rectangle 3"/>
          <p:cNvSpPr>
            <a:spLocks noGrp="1" noChangeArrowheads="1"/>
          </p:cNvSpPr>
          <p:nvPr>
            <p:ph type="body" idx="1"/>
          </p:nvPr>
        </p:nvSpPr>
        <p:spPr>
          <a:xfrm>
            <a:off x="1752600" y="990600"/>
            <a:ext cx="8610600" cy="5638800"/>
          </a:xfrm>
        </p:spPr>
        <p:txBody>
          <a:bodyPr/>
          <a:lstStyle/>
          <a:p>
            <a:pPr>
              <a:lnSpc>
                <a:spcPct val="90000"/>
              </a:lnSpc>
              <a:buFontTx/>
              <a:buChar char="-"/>
            </a:pPr>
            <a:r>
              <a:rPr lang="pl-PL" altLang="pl-PL" sz="2400" b="1">
                <a:solidFill>
                  <a:srgbClr val="003399"/>
                </a:solidFill>
              </a:rPr>
              <a:t>od 3 tys. zł do 50 tys. zł (może być nakładana wielokrotnie!)</a:t>
            </a:r>
          </a:p>
          <a:p>
            <a:pPr>
              <a:lnSpc>
                <a:spcPct val="90000"/>
              </a:lnSpc>
              <a:buFontTx/>
              <a:buChar char="-"/>
            </a:pPr>
            <a:endParaRPr lang="pl-PL" altLang="pl-PL" sz="2400" b="1">
              <a:solidFill>
                <a:srgbClr val="003399"/>
              </a:solidFill>
            </a:endParaRPr>
          </a:p>
          <a:p>
            <a:pPr>
              <a:lnSpc>
                <a:spcPct val="90000"/>
              </a:lnSpc>
              <a:buFontTx/>
              <a:buChar char="-"/>
            </a:pPr>
            <a:r>
              <a:rPr lang="pl-PL" altLang="pl-PL" sz="2400" b="1">
                <a:solidFill>
                  <a:srgbClr val="003399"/>
                </a:solidFill>
              </a:rPr>
              <a:t>za: wykonywanie czynności wchodzące w zakres zawodowej działalności lobbingowej bez wpisu do rejestru</a:t>
            </a:r>
            <a:r>
              <a:rPr lang="pl-PL" altLang="pl-PL" sz="2400">
                <a:solidFill>
                  <a:srgbClr val="003399"/>
                </a:solidFill>
              </a:rPr>
              <a:t>!</a:t>
            </a:r>
          </a:p>
          <a:p>
            <a:pPr>
              <a:lnSpc>
                <a:spcPct val="90000"/>
              </a:lnSpc>
              <a:buFontTx/>
              <a:buChar char="-"/>
            </a:pPr>
            <a:endParaRPr lang="pl-PL" altLang="pl-PL" sz="2400">
              <a:solidFill>
                <a:srgbClr val="003399"/>
              </a:solidFill>
            </a:endParaRPr>
          </a:p>
          <a:p>
            <a:pPr>
              <a:lnSpc>
                <a:spcPct val="90000"/>
              </a:lnSpc>
              <a:buFontTx/>
              <a:buChar char="-"/>
            </a:pPr>
            <a:r>
              <a:rPr lang="pl-PL" altLang="pl-PL" sz="2400" b="1">
                <a:solidFill>
                  <a:srgbClr val="003399"/>
                </a:solidFill>
              </a:rPr>
              <a:t>w drodze decyzji administracyjnej minister właściwy do spraw administracji publicznej</a:t>
            </a:r>
          </a:p>
          <a:p>
            <a:pPr>
              <a:lnSpc>
                <a:spcPct val="90000"/>
              </a:lnSpc>
              <a:buFontTx/>
              <a:buChar char="-"/>
            </a:pPr>
            <a:endParaRPr lang="pl-PL" altLang="pl-PL" sz="2400" b="1">
              <a:solidFill>
                <a:srgbClr val="003399"/>
              </a:solidFill>
            </a:endParaRPr>
          </a:p>
          <a:p>
            <a:pPr>
              <a:lnSpc>
                <a:spcPct val="90000"/>
              </a:lnSpc>
              <a:buFontTx/>
              <a:buChar char="-"/>
            </a:pPr>
            <a:r>
              <a:rPr lang="pl-PL" altLang="pl-PL" sz="2400" b="1">
                <a:solidFill>
                  <a:srgbClr val="003399"/>
                </a:solidFill>
              </a:rPr>
              <a:t>uwzględnia się: stopień wpływu podmiotu na określone rozstrzygnięcie organu władzy publicznej dotyczące stanowienia prawa oraz zakres i charakter podjętych przez ten podmiot czynności z zakresu zawodowej działalności lobbingowej</a:t>
            </a:r>
            <a:r>
              <a:rPr lang="pl-PL" altLang="pl-PL" sz="2400">
                <a:solidFill>
                  <a:srgbClr val="003399"/>
                </a:solidFill>
              </a:rPr>
              <a:t> </a:t>
            </a:r>
            <a:endParaRPr lang="pl-PL" altLang="pl-PL" sz="2400" b="1">
              <a:solidFill>
                <a:srgbClr val="003399"/>
              </a:solidFill>
            </a:endParaRPr>
          </a:p>
          <a:p>
            <a:pPr>
              <a:lnSpc>
                <a:spcPct val="90000"/>
              </a:lnSpc>
              <a:buFontTx/>
              <a:buChar char="-"/>
            </a:pPr>
            <a:endParaRPr lang="pl-PL" altLang="pl-PL" sz="2400" b="1">
              <a:solidFill>
                <a:srgbClr val="003399"/>
              </a:solidFill>
            </a:endParaRPr>
          </a:p>
        </p:txBody>
      </p:sp>
    </p:spTree>
    <p:extLst>
      <p:ext uri="{BB962C8B-B14F-4D97-AF65-F5344CB8AC3E}">
        <p14:creationId xmlns:p14="http://schemas.microsoft.com/office/powerpoint/2010/main" val="20469756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752600" y="274638"/>
            <a:ext cx="8458200" cy="6278562"/>
          </a:xfrm>
        </p:spPr>
        <p:txBody>
          <a:bodyPr/>
          <a:lstStyle/>
          <a:p>
            <a:pPr algn="l"/>
            <a:r>
              <a:rPr lang="pl-PL" altLang="pl-PL" sz="2000"/>
              <a:t>„Maksymalna kara za wykonywanie czynności wchodzącej w zakres zawodowej działalności lobbingowej bez wpisu do rejestru wynosi 50 tys. zł. Jest to co prawda spora kwota, jeśli odniesie się ją do przeciętnych zarobków w kraju. Nie wydaje się ona być jednak odstraszająca w przypadku prowadzenia lobbingu w sprawach o istotnym znaczeniu dla życia gospodarczego. Wówczas bowiem jest ona niewspółmiernie nikła wobec skali współczesnych zjawisk gospodarczych oraz perspektywy wysokiej dysfunkcjonalności ustawy…”</a:t>
            </a:r>
            <a:br>
              <a:rPr lang="pl-PL" altLang="pl-PL" sz="2000"/>
            </a:br>
            <a:r>
              <a:rPr lang="pl-PL" altLang="pl-PL" sz="2000"/>
              <a:t/>
            </a:r>
            <a:br>
              <a:rPr lang="pl-PL" altLang="pl-PL" sz="2000"/>
            </a:br>
            <a:r>
              <a:rPr lang="pl-PL" altLang="pl-PL" sz="2000"/>
              <a:t/>
            </a:r>
            <a:br>
              <a:rPr lang="pl-PL" altLang="pl-PL" sz="2000"/>
            </a:br>
            <a:r>
              <a:rPr lang="pl-PL" altLang="pl-PL" sz="2000"/>
              <a:t> </a:t>
            </a:r>
            <a:r>
              <a:rPr lang="pl-PL" altLang="pl-PL" sz="1800"/>
              <a:t>M.Zubik, </a:t>
            </a:r>
            <a:r>
              <a:rPr lang="pl-PL" altLang="pl-PL" sz="1800" i="1"/>
              <a:t>Ustawa o działalności lobbingowej</a:t>
            </a:r>
            <a:r>
              <a:rPr lang="pl-PL" altLang="pl-PL" sz="1800"/>
              <a:t>, ISP, s. 12</a:t>
            </a:r>
          </a:p>
        </p:txBody>
      </p:sp>
    </p:spTree>
    <p:extLst>
      <p:ext uri="{BB962C8B-B14F-4D97-AF65-F5344CB8AC3E}">
        <p14:creationId xmlns:p14="http://schemas.microsoft.com/office/powerpoint/2010/main" val="34119746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52600" y="274638"/>
            <a:ext cx="8458200" cy="6354762"/>
          </a:xfrm>
        </p:spPr>
        <p:txBody>
          <a:bodyPr/>
          <a:lstStyle/>
          <a:p>
            <a:pPr algn="l"/>
            <a:r>
              <a:rPr lang="pl-PL" altLang="pl-PL" sz="2000"/>
              <a:t>„W świetle wątpliwości jakie nasuwa powyższa analiza rozwiązań ustawy o działalności lobbingowej w procesie stanowienia prawa można odnieść wrażenie, że w dużej mierze mamy do czynienia z pozorną regulacją ze strony ustawodawcy… W świetle ustawowego ujęcia definicji zawodowej działalności lobbingowej – która faktycznie zawiera istotne i szerokie wyłączenia – oraz braku jakichkolwiek realnych przywilejów dla zawodowych lobbistów, można mieć wątpliwości, czy jakikolwiek podmiot, z obecnie prowadzących działalność lobbingową, zdecyduje się na poddanie wpisowi do rejestru podmiotów wykonujących zawodową działalność lobbingową”</a:t>
            </a:r>
            <a:br>
              <a:rPr lang="pl-PL" altLang="pl-PL" sz="2000"/>
            </a:br>
            <a:r>
              <a:rPr lang="pl-PL" altLang="pl-PL" sz="2000"/>
              <a:t/>
            </a:r>
            <a:br>
              <a:rPr lang="pl-PL" altLang="pl-PL" sz="2000"/>
            </a:br>
            <a:r>
              <a:rPr lang="pl-PL" altLang="pl-PL" sz="2000"/>
              <a:t> </a:t>
            </a:r>
            <a:r>
              <a:rPr lang="pl-PL" altLang="pl-PL" sz="1800"/>
              <a:t>M.Zubik, </a:t>
            </a:r>
            <a:r>
              <a:rPr lang="pl-PL" altLang="pl-PL" sz="1800" i="1"/>
              <a:t>Ustawa o działalności lobbingowej</a:t>
            </a:r>
            <a:r>
              <a:rPr lang="pl-PL" altLang="pl-PL" sz="1800"/>
              <a:t>, ISP, s. 12</a:t>
            </a:r>
          </a:p>
        </p:txBody>
      </p:sp>
    </p:spTree>
    <p:extLst>
      <p:ext uri="{BB962C8B-B14F-4D97-AF65-F5344CB8AC3E}">
        <p14:creationId xmlns:p14="http://schemas.microsoft.com/office/powerpoint/2010/main" val="18780801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00752" y="356524"/>
            <a:ext cx="10128914" cy="6354762"/>
          </a:xfrm>
        </p:spPr>
        <p:txBody>
          <a:bodyPr/>
          <a:lstStyle/>
          <a:p>
            <a:pPr algn="l"/>
            <a:r>
              <a:rPr lang="pl-PL" altLang="pl-PL" sz="2400" dirty="0"/>
              <a:t>„</a:t>
            </a:r>
            <a:r>
              <a:rPr lang="pl-PL" altLang="pl-PL" sz="2200" i="1" dirty="0"/>
              <a:t>Praktyka pierwszych dni obowiązywania ustawy przyniosła nieprzychylne dla władzy fakty. Lobbyści sprawdzili dokładnie czy ustawa była stosowana przez organy państwa od pierwszego dnia obowiązywania. Jeśli ktoś chciał wykonywać profesjonalną działalność lobbingową zgodnie z ustawą, już od dnia jej wejścia w życie, to jest od 7 marca 2006 r., nie miał takiej możliwości. Nie przygotowano na czas formularzy zgłoszeniowych. Konto bankowe przeznaczone na opłaty rejestracyjne zostało podane w dniu 7 marca… Zarejestrowana aktywność lobbystów sejmowych w 2006 r. jest mniej niż znikoma. Dwóch lobbystów wzięło udział w posiedzeniach dwóch komisji sejmowych, przy czym żaden z nich nie złożył żadnego wniosku i nie zabrał głosu… Ustawa niewątpliwie wymaga zmian, a ich wprowadzenie jest pilne</a:t>
            </a:r>
            <a:r>
              <a:rPr lang="pl-PL" altLang="pl-PL" sz="2400" dirty="0"/>
              <a:t>”</a:t>
            </a:r>
            <a:br>
              <a:rPr lang="pl-PL" altLang="pl-PL" sz="2400" dirty="0"/>
            </a:br>
            <a:r>
              <a:rPr lang="pl-PL" altLang="pl-PL" sz="2400" dirty="0"/>
              <a:t/>
            </a:r>
            <a:br>
              <a:rPr lang="pl-PL" altLang="pl-PL" sz="2400" dirty="0"/>
            </a:br>
            <a:r>
              <a:rPr lang="pl-PL" altLang="pl-PL" sz="1800" b="1" dirty="0"/>
              <a:t>M. </a:t>
            </a:r>
            <a:r>
              <a:rPr lang="pl-PL" altLang="pl-PL" sz="1800" b="1" dirty="0" err="1"/>
              <a:t>Wiszowaty</a:t>
            </a:r>
            <a:r>
              <a:rPr lang="pl-PL" altLang="pl-PL" sz="1800" b="1" dirty="0"/>
              <a:t>, </a:t>
            </a:r>
            <a:r>
              <a:rPr lang="pl-PL" altLang="pl-PL" sz="1800" b="1" i="1" dirty="0"/>
              <a:t>Działalność lobbingowa w procesie stanowienia prawa</a:t>
            </a:r>
            <a:r>
              <a:rPr lang="pl-PL" altLang="pl-PL" sz="1800" b="1" dirty="0"/>
              <a:t>, Wydawnictwo Sejmowe, Warszawa 2010.</a:t>
            </a:r>
          </a:p>
        </p:txBody>
      </p:sp>
    </p:spTree>
    <p:extLst>
      <p:ext uri="{BB962C8B-B14F-4D97-AF65-F5344CB8AC3E}">
        <p14:creationId xmlns:p14="http://schemas.microsoft.com/office/powerpoint/2010/main" val="32651338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00250" y="274638"/>
            <a:ext cx="11655189" cy="6354762"/>
          </a:xfrm>
        </p:spPr>
        <p:txBody>
          <a:bodyPr/>
          <a:lstStyle/>
          <a:p>
            <a:pPr algn="l"/>
            <a:r>
              <a:rPr lang="pl-PL" altLang="pl-PL" sz="2400" dirty="0" smtClean="0"/>
              <a:t>„</a:t>
            </a:r>
            <a:r>
              <a:rPr lang="pl-PL" altLang="pl-PL" sz="2200" i="1" dirty="0" smtClean="0"/>
              <a:t>…warto </a:t>
            </a:r>
            <a:r>
              <a:rPr lang="pl-PL" altLang="pl-PL" sz="2200" i="1" dirty="0"/>
              <a:t>przytoczyć liczby. Obecnie w rejestrze osób wykonujących zawodową działalność lobbingową znajduje się prawie 400 </a:t>
            </a:r>
            <a:r>
              <a:rPr lang="pl-PL" altLang="pl-PL" sz="2200" i="1" dirty="0" smtClean="0"/>
              <a:t>podmiotów, </a:t>
            </a:r>
            <a:r>
              <a:rPr lang="pl-PL" altLang="pl-PL" sz="2200" i="1" dirty="0"/>
              <a:t>jednak jeśli chodzi o lobbystów wykonujących działalność lobbingową w Sejmie to są to zaledwie 34 </a:t>
            </a:r>
            <a:r>
              <a:rPr lang="pl-PL" altLang="pl-PL" sz="2200" i="1" dirty="0" smtClean="0"/>
              <a:t>osoby</a:t>
            </a:r>
            <a:r>
              <a:rPr lang="pl-PL" altLang="pl-PL" sz="2200" i="1" dirty="0"/>
              <a:t>… wątła liczba lobbystów, która zdecydowała się poddać rygorom zawartym w Regulaminie Sejmu, świadczy o tym, że ogólna i nieprecyzyjna regulacja ustawy lobbingowej zapewnia znakomite pole do ucieczki przed pełną transparentnością działań lobbingowych. Wszak truizmem jest stwierdzenie, że prowadzenie skutecznej działalności lobbingowej nie wymaga fizycznej obecności w budynkach </a:t>
            </a:r>
            <a:r>
              <a:rPr lang="pl-PL" altLang="pl-PL" sz="2200" i="1" dirty="0" smtClean="0"/>
              <a:t>Sejmu</a:t>
            </a:r>
            <a:r>
              <a:rPr lang="pl-PL" altLang="pl-PL" sz="2200" i="1" dirty="0"/>
              <a:t>… </a:t>
            </a:r>
            <a:r>
              <a:rPr lang="pl-PL" altLang="pl-PL" sz="2200" i="1" dirty="0" smtClean="0"/>
              <a:t>Ogółem </a:t>
            </a:r>
            <a:r>
              <a:rPr lang="pl-PL" altLang="pl-PL" sz="2200" i="1" dirty="0"/>
              <a:t>od daty wejścia ustawy lobbingowej w życie do 31 grudnia 2015 roku odnotowano udział zawodowych lobbystów w 292 posiedzeniach sejmowych </a:t>
            </a:r>
            <a:r>
              <a:rPr lang="pl-PL" altLang="pl-PL" sz="2200" i="1" dirty="0" smtClean="0"/>
              <a:t>komisji. </a:t>
            </a:r>
            <a:r>
              <a:rPr lang="pl-PL" altLang="pl-PL" sz="2200" i="1" dirty="0"/>
              <a:t>Tymczasem w tym okresie odbyło się ok. 13.900 posiedzeń komisji </a:t>
            </a:r>
            <a:r>
              <a:rPr lang="pl-PL" altLang="pl-PL" sz="2200" i="1" dirty="0" smtClean="0"/>
              <a:t>stałych, </a:t>
            </a:r>
            <a:r>
              <a:rPr lang="pl-PL" altLang="pl-PL" sz="2200" i="1" dirty="0"/>
              <a:t>co oznacza, że udział zawodowych lobbystów w posiedzeniach komisji stałych w Sejmie kształtował się na poziomie ok. 2,1 %. Do tego należy odnotować, że w przeważającej większości udział ten był bierny (</a:t>
            </a:r>
            <a:r>
              <a:rPr lang="pl-PL" altLang="pl-PL" sz="2200" i="1" dirty="0" err="1"/>
              <a:t>tj</a:t>
            </a:r>
            <a:r>
              <a:rPr lang="pl-PL" altLang="pl-PL" sz="2200" i="1" dirty="0"/>
              <a:t>, lobbyści nie zabierali głosu i nie przedstawiali żadnych postulatów na piśmie) – jedynie w 28 przypadkach lobbyści zawodowi na </a:t>
            </a:r>
            <a:r>
              <a:rPr lang="pl-PL" altLang="pl-PL" sz="2200" i="1" dirty="0" smtClean="0"/>
              <a:t>posiedzeniach </a:t>
            </a:r>
            <a:r>
              <a:rPr lang="pl-PL" altLang="pl-PL" sz="2200" i="1" dirty="0"/>
              <a:t>komisji zabierali głos, ponadto wpłynęło od nich zaledwie 14 pism zawierających propozycje zmian, uwag, postulatów etc.</a:t>
            </a:r>
            <a:r>
              <a:rPr lang="pl-PL" altLang="pl-PL" sz="2400" dirty="0" smtClean="0"/>
              <a:t>”</a:t>
            </a:r>
            <a:r>
              <a:rPr lang="pl-PL" altLang="pl-PL" sz="2400" dirty="0"/>
              <a:t/>
            </a:r>
            <a:br>
              <a:rPr lang="pl-PL" altLang="pl-PL" sz="2400" dirty="0"/>
            </a:br>
            <a:r>
              <a:rPr lang="pl-PL" altLang="pl-PL" sz="2400" dirty="0"/>
              <a:t/>
            </a:r>
            <a:br>
              <a:rPr lang="pl-PL" altLang="pl-PL" sz="2400" dirty="0"/>
            </a:br>
            <a:r>
              <a:rPr lang="pl-PL" altLang="pl-PL" sz="1800" b="1" dirty="0"/>
              <a:t>M. Jabłoński, K. Koźmiński, </a:t>
            </a:r>
            <a:r>
              <a:rPr lang="en-US" altLang="pl-PL" sz="1800" b="1" i="1" dirty="0"/>
              <a:t>10 years of the Polish Act on Lobbying Activity – 10 Years </a:t>
            </a:r>
            <a:r>
              <a:rPr lang="en-US" altLang="pl-PL" sz="1800" b="1" i="1" dirty="0" smtClean="0"/>
              <a:t>of</a:t>
            </a:r>
            <a:r>
              <a:rPr lang="pl-PL" altLang="pl-PL" sz="1800" b="1" i="1" dirty="0" smtClean="0"/>
              <a:t> </a:t>
            </a:r>
            <a:r>
              <a:rPr lang="en-US" altLang="pl-PL" sz="1800" b="1" i="1" dirty="0" smtClean="0"/>
              <a:t>Disappointments</a:t>
            </a:r>
            <a:r>
              <a:rPr lang="pl-PL" altLang="pl-PL" sz="1800" b="1" dirty="0"/>
              <a:t>, Studia </a:t>
            </a:r>
            <a:r>
              <a:rPr lang="pl-PL" altLang="pl-PL" sz="1800" b="1" dirty="0" err="1"/>
              <a:t>Iuridica</a:t>
            </a:r>
            <a:r>
              <a:rPr lang="pl-PL" altLang="pl-PL" sz="1800" b="1" dirty="0"/>
              <a:t>, nr </a:t>
            </a:r>
            <a:r>
              <a:rPr lang="pl-PL" altLang="pl-PL" sz="1800" b="1" dirty="0" smtClean="0"/>
              <a:t>68/2016.</a:t>
            </a:r>
            <a:endParaRPr lang="pl-PL" altLang="pl-PL" sz="1800" dirty="0"/>
          </a:p>
        </p:txBody>
      </p:sp>
    </p:spTree>
    <p:extLst>
      <p:ext uri="{BB962C8B-B14F-4D97-AF65-F5344CB8AC3E}">
        <p14:creationId xmlns:p14="http://schemas.microsoft.com/office/powerpoint/2010/main" val="417809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86063"/>
          </a:xfrm>
        </p:spPr>
        <p:txBody>
          <a:bodyPr/>
          <a:lstStyle/>
          <a:p>
            <a:r>
              <a:rPr lang="pl-PL" sz="3200" dirty="0" smtClean="0"/>
              <a:t>Metody</a:t>
            </a:r>
            <a:endParaRPr lang="pl-PL" sz="3200" dirty="0"/>
          </a:p>
        </p:txBody>
      </p:sp>
      <p:sp>
        <p:nvSpPr>
          <p:cNvPr id="3" name="Prostokąt 2"/>
          <p:cNvSpPr/>
          <p:nvPr/>
        </p:nvSpPr>
        <p:spPr>
          <a:xfrm>
            <a:off x="609600" y="1569493"/>
            <a:ext cx="11113827" cy="5016758"/>
          </a:xfrm>
          <a:prstGeom prst="rect">
            <a:avLst/>
          </a:prstGeom>
        </p:spPr>
        <p:txBody>
          <a:bodyPr wrap="square">
            <a:spAutoFit/>
          </a:bodyPr>
          <a:lstStyle/>
          <a:p>
            <a:r>
              <a:rPr lang="pl-PL" sz="2000" b="1" dirty="0" smtClean="0">
                <a:latin typeface="+mj-lt"/>
              </a:rPr>
              <a:t>ANKIETA</a:t>
            </a:r>
          </a:p>
          <a:p>
            <a:r>
              <a:rPr lang="pl-PL" sz="2000" dirty="0" smtClean="0">
                <a:latin typeface="+mj-lt"/>
              </a:rPr>
              <a:t>- anonimowy kwestionariusz (badania ilościowe)</a:t>
            </a:r>
            <a:endParaRPr lang="pl-PL" sz="2000" dirty="0">
              <a:latin typeface="+mj-lt"/>
            </a:endParaRPr>
          </a:p>
          <a:p>
            <a:r>
              <a:rPr lang="pl-PL" sz="2000" dirty="0" smtClean="0">
                <a:latin typeface="+mj-lt"/>
              </a:rPr>
              <a:t>- </a:t>
            </a:r>
            <a:r>
              <a:rPr lang="pl-PL" sz="2000" dirty="0">
                <a:latin typeface="+mj-lt"/>
              </a:rPr>
              <a:t>w</a:t>
            </a:r>
            <a:r>
              <a:rPr lang="pl-PL" sz="2000" dirty="0" smtClean="0">
                <a:latin typeface="+mj-lt"/>
              </a:rPr>
              <a:t>ywiad pogłębiony (badania jakościowe)</a:t>
            </a:r>
          </a:p>
          <a:p>
            <a:endParaRPr lang="pl-PL" sz="2000" b="1" dirty="0">
              <a:latin typeface="+mj-lt"/>
            </a:endParaRPr>
          </a:p>
          <a:p>
            <a:r>
              <a:rPr lang="pl-PL" sz="2000" b="1" dirty="0" smtClean="0">
                <a:latin typeface="+mj-lt"/>
              </a:rPr>
              <a:t>OBSERWACJE</a:t>
            </a:r>
            <a:endParaRPr lang="pl-PL" sz="2000" b="1" dirty="0">
              <a:latin typeface="+mj-lt"/>
            </a:endParaRPr>
          </a:p>
          <a:p>
            <a:pPr marL="285750" indent="-285750">
              <a:buFontTx/>
              <a:buChar char="-"/>
            </a:pPr>
            <a:r>
              <a:rPr lang="pl-PL" sz="2000" dirty="0">
                <a:latin typeface="+mj-lt"/>
              </a:rPr>
              <a:t>n</a:t>
            </a:r>
            <a:r>
              <a:rPr lang="pl-PL" sz="2000" dirty="0" smtClean="0">
                <a:latin typeface="+mj-lt"/>
              </a:rPr>
              <a:t>p. obserwacja </a:t>
            </a:r>
            <a:r>
              <a:rPr lang="pl-PL" sz="2000" dirty="0" err="1" smtClean="0">
                <a:latin typeface="+mj-lt"/>
              </a:rPr>
              <a:t>zachowań</a:t>
            </a:r>
            <a:r>
              <a:rPr lang="pl-PL" sz="2000" dirty="0" smtClean="0">
                <a:latin typeface="+mj-lt"/>
              </a:rPr>
              <a:t> klientów w trakcie targów, promocji, wizyty w supermarkecie, wystaw towarowych, reakcji na reklamę</a:t>
            </a:r>
          </a:p>
          <a:p>
            <a:endParaRPr lang="pl-PL" sz="2000" b="1" dirty="0">
              <a:latin typeface="+mj-lt"/>
            </a:endParaRPr>
          </a:p>
          <a:p>
            <a:r>
              <a:rPr lang="pl-PL" sz="2000" b="1" dirty="0" smtClean="0">
                <a:latin typeface="+mj-lt"/>
              </a:rPr>
              <a:t>EKSPERYMENT</a:t>
            </a:r>
          </a:p>
          <a:p>
            <a:r>
              <a:rPr lang="pl-PL" sz="2000" dirty="0" smtClean="0">
                <a:latin typeface="+mj-lt"/>
              </a:rPr>
              <a:t>(symulacja w warunkach zbliżonych do normalnych)</a:t>
            </a:r>
          </a:p>
          <a:p>
            <a:endParaRPr lang="pl-PL" sz="2000" dirty="0">
              <a:latin typeface="+mj-lt"/>
            </a:endParaRPr>
          </a:p>
          <a:p>
            <a:r>
              <a:rPr lang="pl-PL" sz="2000" b="1" dirty="0" smtClean="0">
                <a:latin typeface="+mj-lt"/>
              </a:rPr>
              <a:t>AUDYT</a:t>
            </a:r>
          </a:p>
          <a:p>
            <a:pPr marL="342900" indent="-342900">
              <a:buFontTx/>
              <a:buChar char="-"/>
            </a:pPr>
            <a:r>
              <a:rPr lang="pl-PL" sz="2000" dirty="0">
                <a:latin typeface="+mj-lt"/>
              </a:rPr>
              <a:t>w</a:t>
            </a:r>
            <a:r>
              <a:rPr lang="pl-PL" sz="2000" dirty="0" smtClean="0">
                <a:latin typeface="+mj-lt"/>
              </a:rPr>
              <a:t>ewnętrzny (badanie sytuacji konkretnego przedsiębiorcy z uwzględnieniem personelu, metod zarządzania, procedur decyzyjnych itp.)</a:t>
            </a:r>
          </a:p>
          <a:p>
            <a:pPr marL="342900" indent="-342900">
              <a:buFontTx/>
              <a:buChar char="-"/>
            </a:pPr>
            <a:r>
              <a:rPr lang="pl-PL" sz="2000" dirty="0">
                <a:latin typeface="+mj-lt"/>
              </a:rPr>
              <a:t>z</a:t>
            </a:r>
            <a:r>
              <a:rPr lang="pl-PL" sz="2000" dirty="0" smtClean="0">
                <a:latin typeface="+mj-lt"/>
              </a:rPr>
              <a:t>ewnętrzny (badania makroekonomiczne: cen, postaw, sytuacji w branży itp.)</a:t>
            </a:r>
          </a:p>
          <a:p>
            <a:pPr marL="342900" indent="-342900">
              <a:buFontTx/>
              <a:buChar char="-"/>
            </a:pPr>
            <a:r>
              <a:rPr lang="pl-PL" sz="2000" dirty="0">
                <a:latin typeface="+mj-lt"/>
              </a:rPr>
              <a:t>s</a:t>
            </a:r>
            <a:r>
              <a:rPr lang="pl-PL" sz="2000" dirty="0" smtClean="0">
                <a:latin typeface="+mj-lt"/>
              </a:rPr>
              <a:t>trategiczny (wewnętrzny + zewnętrzny)</a:t>
            </a:r>
          </a:p>
        </p:txBody>
      </p:sp>
    </p:spTree>
    <p:extLst>
      <p:ext uri="{BB962C8B-B14F-4D97-AF65-F5344CB8AC3E}">
        <p14:creationId xmlns:p14="http://schemas.microsoft.com/office/powerpoint/2010/main" val="343733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86063"/>
          </a:xfrm>
        </p:spPr>
        <p:txBody>
          <a:bodyPr/>
          <a:lstStyle/>
          <a:p>
            <a:r>
              <a:rPr lang="pl-PL" sz="3200" dirty="0" smtClean="0"/>
              <a:t>Dokumentacja wewnętrzna</a:t>
            </a:r>
            <a:endParaRPr lang="pl-PL" sz="3200" dirty="0"/>
          </a:p>
        </p:txBody>
      </p:sp>
      <p:sp>
        <p:nvSpPr>
          <p:cNvPr id="3" name="Prostokąt 2"/>
          <p:cNvSpPr/>
          <p:nvPr/>
        </p:nvSpPr>
        <p:spPr>
          <a:xfrm>
            <a:off x="609600" y="1337481"/>
            <a:ext cx="11113827" cy="1754326"/>
          </a:xfrm>
          <a:prstGeom prst="rect">
            <a:avLst/>
          </a:prstGeom>
        </p:spPr>
        <p:txBody>
          <a:bodyPr wrap="square">
            <a:spAutoFit/>
          </a:bodyPr>
          <a:lstStyle/>
          <a:p>
            <a:pPr marL="342900" indent="-342900">
              <a:buFontTx/>
              <a:buChar char="-"/>
            </a:pPr>
            <a:r>
              <a:rPr lang="pl-PL" sz="2200" dirty="0" smtClean="0">
                <a:latin typeface="+mj-lt"/>
              </a:rPr>
              <a:t>sprawozdania finansowe</a:t>
            </a:r>
          </a:p>
          <a:p>
            <a:pPr marL="342900" indent="-342900">
              <a:buFontTx/>
              <a:buChar char="-"/>
            </a:pPr>
            <a:r>
              <a:rPr lang="pl-PL" sz="2200" dirty="0">
                <a:latin typeface="+mj-lt"/>
              </a:rPr>
              <a:t>p</a:t>
            </a:r>
            <a:r>
              <a:rPr lang="pl-PL" sz="2200" dirty="0" smtClean="0">
                <a:latin typeface="+mj-lt"/>
              </a:rPr>
              <a:t>lany produkcji</a:t>
            </a:r>
          </a:p>
          <a:p>
            <a:pPr marL="342900" indent="-342900">
              <a:buFontTx/>
              <a:buChar char="-"/>
            </a:pPr>
            <a:r>
              <a:rPr lang="pl-PL" sz="2200" dirty="0">
                <a:latin typeface="+mj-lt"/>
              </a:rPr>
              <a:t>r</a:t>
            </a:r>
            <a:r>
              <a:rPr lang="pl-PL" sz="2200" dirty="0" smtClean="0">
                <a:latin typeface="+mj-lt"/>
              </a:rPr>
              <a:t>aporty</a:t>
            </a:r>
          </a:p>
          <a:p>
            <a:pPr marL="342900" indent="-342900">
              <a:buFontTx/>
              <a:buChar char="-"/>
            </a:pPr>
            <a:r>
              <a:rPr lang="pl-PL" sz="2200" dirty="0">
                <a:latin typeface="+mj-lt"/>
              </a:rPr>
              <a:t>o</a:t>
            </a:r>
            <a:r>
              <a:rPr lang="pl-PL" sz="2200" dirty="0" smtClean="0">
                <a:latin typeface="+mj-lt"/>
              </a:rPr>
              <a:t>pinie i skargi klientów itp..</a:t>
            </a:r>
          </a:p>
          <a:p>
            <a:pPr marL="342900" indent="-342900">
              <a:buFontTx/>
              <a:buChar char="-"/>
            </a:pPr>
            <a:endParaRPr lang="pl-PL" sz="2000" dirty="0" smtClean="0">
              <a:latin typeface="+mj-lt"/>
            </a:endParaRPr>
          </a:p>
        </p:txBody>
      </p:sp>
      <p:sp>
        <p:nvSpPr>
          <p:cNvPr id="6" name="Prostokąt 5"/>
          <p:cNvSpPr/>
          <p:nvPr/>
        </p:nvSpPr>
        <p:spPr>
          <a:xfrm>
            <a:off x="609600" y="3357055"/>
            <a:ext cx="10799928" cy="3354765"/>
          </a:xfrm>
          <a:prstGeom prst="rect">
            <a:avLst/>
          </a:prstGeom>
        </p:spPr>
        <p:txBody>
          <a:bodyPr wrap="square">
            <a:spAutoFit/>
          </a:bodyPr>
          <a:lstStyle/>
          <a:p>
            <a:r>
              <a:rPr lang="pl-PL" sz="2200" dirty="0" smtClean="0"/>
              <a:t>„</a:t>
            </a:r>
            <a:r>
              <a:rPr lang="pl-PL" sz="2200" i="1" dirty="0" smtClean="0"/>
              <a:t>Sieć </a:t>
            </a:r>
            <a:r>
              <a:rPr lang="pl-PL" sz="2200" i="1" dirty="0"/>
              <a:t>sklepów Office World przyznaje swoim klientom przy ich pierwszym zakupie </a:t>
            </a:r>
            <a:r>
              <a:rPr lang="pl-PL" sz="2200" i="1" dirty="0" smtClean="0"/>
              <a:t>w punkcie sprzedaży</a:t>
            </a:r>
            <a:r>
              <a:rPr lang="pl-PL" sz="2200" i="1" dirty="0"/>
              <a:t>, należącym do sieci, </a:t>
            </a:r>
            <a:r>
              <a:rPr lang="pl-PL" sz="2200" i="1" dirty="0" smtClean="0"/>
              <a:t>darmową </a:t>
            </a:r>
            <a:r>
              <a:rPr lang="pl-PL" sz="2200" i="1" dirty="0"/>
              <a:t>kartę członkowską. Upoważnia ona do zakupu </a:t>
            </a:r>
            <a:r>
              <a:rPr lang="pl-PL" sz="2200" i="1" dirty="0" smtClean="0"/>
              <a:t>niektórych artykułów </a:t>
            </a:r>
            <a:r>
              <a:rPr lang="pl-PL" sz="2200" i="1" dirty="0"/>
              <a:t>po obniżonych cenach, a jednocześnie jest dobrym źródłem informacji dla firmy, pozwalając na rejestrację każdego zakupu klienta. </a:t>
            </a:r>
            <a:r>
              <a:rPr lang="pl-PL" sz="2200" i="1" dirty="0" smtClean="0"/>
              <a:t>Firma dowiaduje </a:t>
            </a:r>
            <a:r>
              <a:rPr lang="pl-PL" sz="2200" i="1" dirty="0"/>
              <a:t>się w ten sposób co, kiedy i gdzie </a:t>
            </a:r>
            <a:r>
              <a:rPr lang="pl-PL" sz="2200" i="1" dirty="0" smtClean="0"/>
              <a:t>zostało kupione </a:t>
            </a:r>
            <a:r>
              <a:rPr lang="pl-PL" sz="2200" i="1" dirty="0"/>
              <a:t>przez danego klienta, uzyskuje możliwość oceny efektywności swojej promocji, a także </a:t>
            </a:r>
            <a:r>
              <a:rPr lang="pl-PL" sz="2200" i="1" dirty="0" smtClean="0"/>
              <a:t>może „śledzić</a:t>
            </a:r>
            <a:r>
              <a:rPr lang="pl-PL" sz="2200" i="1" dirty="0"/>
              <a:t>" nabywców, którzy przenoszą się do innych sklepów, i utrzymywać z nimi </a:t>
            </a:r>
            <a:r>
              <a:rPr lang="pl-PL" sz="2200" i="1" dirty="0" smtClean="0"/>
              <a:t>kontakt</a:t>
            </a:r>
            <a:r>
              <a:rPr lang="pl-PL" sz="2200" dirty="0" smtClean="0"/>
              <a:t>”</a:t>
            </a:r>
          </a:p>
          <a:p>
            <a:endParaRPr lang="pl-PL" sz="2200"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 s. 145.</a:t>
            </a:r>
            <a:endParaRPr lang="pl-PL" b="1" dirty="0">
              <a:solidFill>
                <a:srgbClr val="000000"/>
              </a:solidFill>
            </a:endParaRPr>
          </a:p>
        </p:txBody>
      </p:sp>
    </p:spTree>
    <p:extLst>
      <p:ext uri="{BB962C8B-B14F-4D97-AF65-F5344CB8AC3E}">
        <p14:creationId xmlns:p14="http://schemas.microsoft.com/office/powerpoint/2010/main" val="155106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4066" y="2606722"/>
            <a:ext cx="10924117" cy="4148919"/>
          </a:xfrm>
        </p:spPr>
        <p:txBody>
          <a:bodyPr/>
          <a:lstStyle/>
          <a:p>
            <a:pPr lvl="0" algn="l" defTabSz="914400" eaLnBrk="1" fontAlgn="auto" hangingPunct="1">
              <a:spcBef>
                <a:spcPts val="0"/>
              </a:spcBef>
              <a:spcAft>
                <a:spcPts val="0"/>
              </a:spcAft>
              <a:buClrTx/>
              <a:buSzTx/>
            </a:pPr>
            <a:r>
              <a:rPr lang="pl-PL" sz="2000" b="1" dirty="0" smtClean="0">
                <a:solidFill>
                  <a:schemeClr val="accent6"/>
                </a:solidFill>
              </a:rPr>
              <a:t>PRZYKŁAD:</a:t>
            </a:r>
            <a:r>
              <a:rPr lang="pl-PL" sz="2000" dirty="0" smtClean="0"/>
              <a:t/>
            </a:r>
            <a:br>
              <a:rPr lang="pl-PL" sz="2000" dirty="0" smtClean="0"/>
            </a:br>
            <a:r>
              <a:rPr lang="pl-PL" sz="2000" dirty="0" smtClean="0"/>
              <a:t/>
            </a:r>
            <a:br>
              <a:rPr lang="pl-PL" sz="2000" dirty="0" smtClean="0"/>
            </a:br>
            <a:r>
              <a:rPr lang="pl-PL" sz="2200" i="1" dirty="0"/>
              <a:t>„Przy wprowadzaniu każdego nowego scenariusza, producenci LEGO tworzą film na </a:t>
            </a:r>
            <a:r>
              <a:rPr lang="pl-PL" sz="2200" i="1" dirty="0" smtClean="0"/>
              <a:t>kształt serialu</a:t>
            </a:r>
            <a:r>
              <a:rPr lang="pl-PL" sz="2200" i="1" dirty="0"/>
              <a:t>, który emitowany jest w telewizji kablowej i finalnie na stronie LEGO. Ostatnio </a:t>
            </a:r>
            <a:r>
              <a:rPr lang="pl-PL" sz="2200" i="1" dirty="0" smtClean="0"/>
              <a:t>LEGO wypuściło </a:t>
            </a:r>
            <a:r>
              <a:rPr lang="pl-PL" sz="2200" i="1" dirty="0"/>
              <a:t>serię LEGO CHIMA z nową kreskówką w oparciu </a:t>
            </a:r>
            <a:r>
              <a:rPr lang="pl-PL" sz="2200" i="1" dirty="0" smtClean="0"/>
              <a:t>o współpracę </a:t>
            </a:r>
            <a:r>
              <a:rPr lang="pl-PL" sz="2200" i="1" dirty="0"/>
              <a:t>z </a:t>
            </a:r>
            <a:r>
              <a:rPr lang="pl-PL" sz="2200" i="1" dirty="0" err="1"/>
              <a:t>Cartoon</a:t>
            </a:r>
            <a:r>
              <a:rPr lang="pl-PL" sz="2200" i="1" dirty="0"/>
              <a:t> </a:t>
            </a:r>
            <a:r>
              <a:rPr lang="pl-PL" sz="2200" i="1" dirty="0" smtClean="0"/>
              <a:t>Network. LEGO </a:t>
            </a:r>
            <a:r>
              <a:rPr lang="pl-PL" sz="2200" i="1" dirty="0"/>
              <a:t>stworzyło też stronę </a:t>
            </a:r>
            <a:r>
              <a:rPr lang="pl-PL" sz="2200" i="1" dirty="0" err="1"/>
              <a:t>Click</a:t>
            </a:r>
            <a:r>
              <a:rPr lang="pl-PL" sz="2200" i="1" dirty="0"/>
              <a:t>, wspólną platformę zachęcającą fanów do dzielenia się </a:t>
            </a:r>
            <a:r>
              <a:rPr lang="pl-PL" sz="2200" i="1" dirty="0" smtClean="0"/>
              <a:t>swoimi pomysłami </a:t>
            </a:r>
            <a:r>
              <a:rPr lang="pl-PL" sz="2200" i="1" dirty="0"/>
              <a:t>na </a:t>
            </a:r>
            <a:r>
              <a:rPr lang="pl-PL" sz="2200" i="1" dirty="0" smtClean="0"/>
              <a:t>konstrukcje </a:t>
            </a:r>
            <a:r>
              <a:rPr lang="pl-PL" sz="2200" i="1" dirty="0"/>
              <a:t>LEGO. Firma wprowadziła także My LEGO Network, sieć </a:t>
            </a:r>
            <a:r>
              <a:rPr lang="pl-PL" sz="2200" i="1" dirty="0" smtClean="0"/>
              <a:t>społecznościową przeznaczoną </a:t>
            </a:r>
            <a:r>
              <a:rPr lang="pl-PL" sz="2200" i="1" dirty="0"/>
              <a:t>specjalnie dla dzieci (z wysokim poziomem kontroli </a:t>
            </a:r>
            <a:r>
              <a:rPr lang="pl-PL" sz="2200" i="1" dirty="0" smtClean="0"/>
              <a:t>rodzicielskiej i </a:t>
            </a:r>
            <a:r>
              <a:rPr lang="pl-PL" sz="2200" i="1" dirty="0"/>
              <a:t>zabezpieczeń), gdzie jej członkowie mogą stworzyć własne strony, wygrywać nagrody, poznawać</a:t>
            </a:r>
            <a:br>
              <a:rPr lang="pl-PL" sz="2200" i="1" dirty="0"/>
            </a:br>
            <a:r>
              <a:rPr lang="pl-PL" sz="2200" i="1" dirty="0"/>
              <a:t>innych fanów LEGO (i walczyć z nimi w grach) oraz oglądać LEGO TV.”</a:t>
            </a:r>
            <a:r>
              <a:rPr lang="pl-PL" sz="2000" i="1" dirty="0" smtClean="0"/>
              <a:t/>
            </a:r>
            <a:br>
              <a:rPr lang="pl-PL" sz="2000" i="1" dirty="0" smtClean="0"/>
            </a:br>
            <a:r>
              <a:rPr lang="pl-PL" sz="2000" i="1" dirty="0"/>
              <a:t/>
            </a:r>
            <a:br>
              <a:rPr lang="pl-PL" sz="2000" i="1" dirty="0"/>
            </a:br>
            <a:r>
              <a:rPr lang="pl-PL" sz="1800" b="1" dirty="0">
                <a:ea typeface="+mn-ea"/>
              </a:rPr>
              <a:t>P. Maczuga (i in.), </a:t>
            </a:r>
            <a:r>
              <a:rPr lang="pl-PL" sz="1800" b="1" i="1" dirty="0">
                <a:ea typeface="+mn-ea"/>
              </a:rPr>
              <a:t>Podręcznik do </a:t>
            </a:r>
            <a:r>
              <a:rPr lang="pl-PL" sz="1800" b="1" i="1" dirty="0" err="1">
                <a:ea typeface="+mn-ea"/>
              </a:rPr>
              <a:t>content</a:t>
            </a:r>
            <a:r>
              <a:rPr lang="pl-PL" sz="1800" b="1" i="1" dirty="0">
                <a:ea typeface="+mn-ea"/>
              </a:rPr>
              <a:t> marketingu</a:t>
            </a:r>
            <a:r>
              <a:rPr lang="pl-PL" sz="1800" b="1" dirty="0">
                <a:ea typeface="+mn-ea"/>
              </a:rPr>
              <a:t>, Warszawa 2014</a:t>
            </a:r>
            <a:r>
              <a:rPr lang="pl-PL" sz="1800" b="1" dirty="0" smtClean="0">
                <a:ea typeface="+mn-ea"/>
              </a:rPr>
              <a:t>.</a:t>
            </a:r>
            <a:r>
              <a:rPr lang="pl-PL" sz="2000" i="1" dirty="0" smtClean="0"/>
              <a:t/>
            </a:r>
            <a:br>
              <a:rPr lang="pl-PL" sz="2000" i="1" dirty="0" smtClean="0"/>
            </a:br>
            <a:endParaRPr lang="pl-PL" sz="2000" i="1" dirty="0"/>
          </a:p>
        </p:txBody>
      </p:sp>
      <p:pic>
        <p:nvPicPr>
          <p:cNvPr id="9218" name="Picture 2" descr="Znalezione obrazy dla zapytania lego chi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2787" y="242816"/>
            <a:ext cx="4270786" cy="2664157"/>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3"/>
          <a:stretch>
            <a:fillRect/>
          </a:stretch>
        </p:blipFill>
        <p:spPr>
          <a:xfrm>
            <a:off x="845877" y="472554"/>
            <a:ext cx="2857500" cy="1600200"/>
          </a:xfrm>
          <a:prstGeom prst="rect">
            <a:avLst/>
          </a:prstGeom>
        </p:spPr>
      </p:pic>
    </p:spTree>
    <p:extLst>
      <p:ext uri="{BB962C8B-B14F-4D97-AF65-F5344CB8AC3E}">
        <p14:creationId xmlns:p14="http://schemas.microsoft.com/office/powerpoint/2010/main" val="392778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96287" y="1746914"/>
            <a:ext cx="10031104" cy="3600986"/>
          </a:xfrm>
          <a:prstGeom prst="rect">
            <a:avLst/>
          </a:prstGeom>
        </p:spPr>
        <p:txBody>
          <a:bodyPr wrap="square">
            <a:spAutoFit/>
          </a:bodyPr>
          <a:lstStyle/>
          <a:p>
            <a:r>
              <a:rPr lang="pl-PL" sz="2400" dirty="0" smtClean="0"/>
              <a:t>„Chcesz </a:t>
            </a:r>
            <a:r>
              <a:rPr lang="pl-PL" sz="2400" dirty="0"/>
              <a:t>robić interesy w </a:t>
            </a:r>
            <a:r>
              <a:rPr lang="pl-PL" sz="2400" dirty="0" smtClean="0"/>
              <a:t>Niemczech? </a:t>
            </a:r>
            <a:r>
              <a:rPr lang="pl-PL" sz="2400" dirty="0"/>
              <a:t>Sprawdź </a:t>
            </a:r>
            <a:r>
              <a:rPr lang="pl-PL" sz="2400" dirty="0" smtClean="0"/>
              <a:t>Bibliotekę Przedsiębiorstw </a:t>
            </a:r>
            <a:r>
              <a:rPr lang="pl-PL" sz="2400" dirty="0"/>
              <a:t>Niemieckich </a:t>
            </a:r>
            <a:r>
              <a:rPr lang="pl-PL" sz="2400" dirty="0" smtClean="0"/>
              <a:t>w </a:t>
            </a:r>
            <a:r>
              <a:rPr lang="pl-PL" sz="2400" dirty="0" err="1" smtClean="0"/>
              <a:t>CompuServe</a:t>
            </a:r>
            <a:r>
              <a:rPr lang="pl-PL" sz="2400" dirty="0"/>
              <a:t>, zawierającą informacje na temat finansów i ofert ponad 48 000 niemieckich </a:t>
            </a:r>
            <a:r>
              <a:rPr lang="pl-PL" sz="2400" dirty="0" smtClean="0"/>
              <a:t>firm. Chcesz </a:t>
            </a:r>
            <a:r>
              <a:rPr lang="pl-PL" sz="2400" dirty="0"/>
              <a:t>poznać noty biograficzne członków zarządów tych firm? Kliknij Profile Finansowe i </a:t>
            </a:r>
            <a:r>
              <a:rPr lang="pl-PL" sz="2400" dirty="0" smtClean="0"/>
              <a:t>Raporty Przedsiębiorstw </a:t>
            </a:r>
            <a:r>
              <a:rPr lang="pl-PL" sz="2400" dirty="0"/>
              <a:t>agencji </a:t>
            </a:r>
            <a:r>
              <a:rPr lang="pl-PL" sz="2400" dirty="0" err="1" smtClean="0"/>
              <a:t>Dun</a:t>
            </a:r>
            <a:r>
              <a:rPr lang="pl-PL" sz="2400" dirty="0" smtClean="0"/>
              <a:t> &amp; </a:t>
            </a:r>
            <a:r>
              <a:rPr lang="pl-PL" sz="2400" dirty="0" err="1" smtClean="0"/>
              <a:t>Bradstreet</a:t>
            </a:r>
            <a:r>
              <a:rPr lang="pl-PL" sz="2400" dirty="0"/>
              <a:t>. </a:t>
            </a:r>
            <a:r>
              <a:rPr lang="pl-PL" sz="2400" dirty="0" smtClean="0"/>
              <a:t>Dzisiejsze doniesienia </a:t>
            </a:r>
            <a:r>
              <a:rPr lang="pl-PL" sz="2400" dirty="0" err="1"/>
              <a:t>Associated</a:t>
            </a:r>
            <a:r>
              <a:rPr lang="pl-PL" sz="2400" dirty="0"/>
              <a:t> Press? Lista </a:t>
            </a:r>
            <a:r>
              <a:rPr lang="pl-PL" sz="2400" dirty="0" smtClean="0"/>
              <a:t>aktualnych znaków </a:t>
            </a:r>
            <a:r>
              <a:rPr lang="pl-PL" sz="2400" dirty="0"/>
              <a:t>handlowych? To wszystko jest dostępne w bazach danych </a:t>
            </a:r>
            <a:r>
              <a:rPr lang="pl-PL" sz="2400" i="1" dirty="0" smtClean="0"/>
              <a:t>online</a:t>
            </a:r>
            <a:r>
              <a:rPr lang="pl-PL" sz="2400" dirty="0" smtClean="0"/>
              <a:t>”</a:t>
            </a:r>
          </a:p>
          <a:p>
            <a:endParaRPr lang="pl-PL" sz="2400" dirty="0" smtClean="0"/>
          </a:p>
          <a:p>
            <a:r>
              <a:rPr lang="en-US" b="1" dirty="0" smtClean="0"/>
              <a:t>C. </a:t>
            </a:r>
            <a:r>
              <a:rPr lang="en-US" b="1" dirty="0"/>
              <a:t>Beard, B. </a:t>
            </a:r>
            <a:r>
              <a:rPr lang="en-US" b="1" dirty="0" err="1"/>
              <a:t>Wiesendanger</a:t>
            </a:r>
            <a:r>
              <a:rPr lang="en-US" b="1" dirty="0"/>
              <a:t>, </a:t>
            </a:r>
            <a:r>
              <a:rPr lang="en-US" b="1" i="1" dirty="0"/>
              <a:t>The Marketer's Guide to Online Databases</a:t>
            </a:r>
            <a:r>
              <a:rPr lang="en-US" b="1" dirty="0"/>
              <a:t>, </a:t>
            </a:r>
            <a:r>
              <a:rPr lang="en-US" b="1" dirty="0" smtClean="0"/>
              <a:t>Sales </a:t>
            </a:r>
            <a:r>
              <a:rPr lang="en-US" b="1" dirty="0"/>
              <a:t>and Marketing </a:t>
            </a:r>
            <a:r>
              <a:rPr lang="en-US" b="1" dirty="0" smtClean="0"/>
              <a:t>Management</a:t>
            </a:r>
            <a:r>
              <a:rPr lang="pl-PL" b="1" dirty="0" smtClean="0"/>
              <a:t>, styczeń/</a:t>
            </a:r>
            <a:r>
              <a:rPr lang="en-US" b="1" dirty="0" smtClean="0"/>
              <a:t>1993,</a:t>
            </a:r>
            <a:r>
              <a:rPr lang="pl-PL" b="1" dirty="0" smtClean="0"/>
              <a:t> </a:t>
            </a:r>
            <a:r>
              <a:rPr lang="en-US" b="1" dirty="0" smtClean="0"/>
              <a:t>s</a:t>
            </a:r>
            <a:r>
              <a:rPr lang="en-US" b="1" dirty="0"/>
              <a:t>. 36-41.</a:t>
            </a:r>
            <a:endParaRPr lang="pl-PL" b="1" dirty="0"/>
          </a:p>
        </p:txBody>
      </p:sp>
    </p:spTree>
    <p:extLst>
      <p:ext uri="{BB962C8B-B14F-4D97-AF65-F5344CB8AC3E}">
        <p14:creationId xmlns:p14="http://schemas.microsoft.com/office/powerpoint/2010/main" val="352784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86063"/>
          </a:xfrm>
        </p:spPr>
        <p:txBody>
          <a:bodyPr/>
          <a:lstStyle/>
          <a:p>
            <a:r>
              <a:rPr lang="pl-PL" sz="3200" dirty="0" smtClean="0"/>
              <a:t>Problemy etyczne badań marketingowych</a:t>
            </a:r>
            <a:endParaRPr lang="pl-PL" sz="3200" dirty="0"/>
          </a:p>
        </p:txBody>
      </p:sp>
      <p:sp>
        <p:nvSpPr>
          <p:cNvPr id="3" name="Prostokąt 2"/>
          <p:cNvSpPr/>
          <p:nvPr/>
        </p:nvSpPr>
        <p:spPr>
          <a:xfrm>
            <a:off x="609600" y="1569493"/>
            <a:ext cx="11113827" cy="4832092"/>
          </a:xfrm>
          <a:prstGeom prst="rect">
            <a:avLst/>
          </a:prstGeom>
        </p:spPr>
        <p:txBody>
          <a:bodyPr wrap="square">
            <a:spAutoFit/>
          </a:bodyPr>
          <a:lstStyle/>
          <a:p>
            <a:r>
              <a:rPr lang="pl-PL" sz="2800" dirty="0">
                <a:latin typeface="+mj-lt"/>
              </a:rPr>
              <a:t>„</a:t>
            </a:r>
            <a:r>
              <a:rPr lang="pl-PL" sz="2800" i="1" dirty="0">
                <a:latin typeface="+mj-lt"/>
              </a:rPr>
              <a:t>W praktyce badań marketingowych pojawiają się często problemy natury etycznej. Na przykład trudno uznać za etyczne zdobywanie danych od </a:t>
            </a:r>
            <a:r>
              <a:rPr lang="pl-PL" sz="2800" i="1" dirty="0" smtClean="0">
                <a:latin typeface="+mj-lt"/>
              </a:rPr>
              <a:t>respondentów, </a:t>
            </a:r>
            <a:r>
              <a:rPr lang="pl-PL" sz="2800" i="1" dirty="0">
                <a:latin typeface="+mj-lt"/>
              </a:rPr>
              <a:t>którzy nie są skłonni do ich ujawnienia. Ignorowanie konkurentów w </a:t>
            </a:r>
            <a:r>
              <a:rPr lang="pl-PL" sz="2800" i="1" dirty="0" smtClean="0">
                <a:latin typeface="+mj-lt"/>
              </a:rPr>
              <a:t>przebiegu </a:t>
            </a:r>
            <a:r>
              <a:rPr lang="pl-PL" sz="2800" i="1" dirty="0">
                <a:latin typeface="+mj-lt"/>
              </a:rPr>
              <a:t>eksperymentu również jest działaniem nieetycznym. Podobnie jest z naruszaniem zasady anonimowości respondenta. Te i wiele innych przykładów świadczą o tym, że próby legislacji badań marketingowych były uzasadnione. Przedmiotem ochrony prawnej jest pięć podstawowych grup: respondenci, klienci, firmy badawcze, grupy społeczne, </a:t>
            </a:r>
            <a:r>
              <a:rPr lang="pl-PL" sz="2800" i="1" dirty="0" smtClean="0">
                <a:latin typeface="+mj-lt"/>
              </a:rPr>
              <a:t>badacze</a:t>
            </a:r>
            <a:r>
              <a:rPr lang="pl-PL" sz="2800" dirty="0" smtClean="0">
                <a:latin typeface="+mj-lt"/>
              </a:rPr>
              <a:t>”</a:t>
            </a:r>
          </a:p>
          <a:p>
            <a:endParaRPr lang="pl-PL" sz="2800" dirty="0">
              <a:latin typeface="+mj-lt"/>
            </a:endParaRPr>
          </a:p>
          <a:p>
            <a:r>
              <a:rPr lang="pl-PL" b="1" dirty="0">
                <a:solidFill>
                  <a:srgbClr val="000000"/>
                </a:solidFill>
              </a:rPr>
              <a:t>S. Kaczmarczyk, </a:t>
            </a:r>
            <a:r>
              <a:rPr lang="pl-PL" b="1" i="1" dirty="0">
                <a:solidFill>
                  <a:srgbClr val="000000"/>
                </a:solidFill>
              </a:rPr>
              <a:t>Badania marketingowe. Metody i techniki</a:t>
            </a:r>
            <a:r>
              <a:rPr lang="pl-PL" b="1" dirty="0">
                <a:solidFill>
                  <a:srgbClr val="000000"/>
                </a:solidFill>
              </a:rPr>
              <a:t>, Warszawa 2003, s. </a:t>
            </a:r>
            <a:r>
              <a:rPr lang="pl-PL" b="1" dirty="0" smtClean="0">
                <a:solidFill>
                  <a:srgbClr val="000000"/>
                </a:solidFill>
              </a:rPr>
              <a:t>334.</a:t>
            </a:r>
            <a:endParaRPr lang="pl-PL" sz="2800" dirty="0" smtClean="0">
              <a:latin typeface="+mj-lt"/>
            </a:endParaRPr>
          </a:p>
        </p:txBody>
      </p:sp>
    </p:spTree>
    <p:extLst>
      <p:ext uri="{BB962C8B-B14F-4D97-AF65-F5344CB8AC3E}">
        <p14:creationId xmlns:p14="http://schemas.microsoft.com/office/powerpoint/2010/main" val="109044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18531" y="464024"/>
            <a:ext cx="11113827" cy="5386090"/>
          </a:xfrm>
          <a:prstGeom prst="rect">
            <a:avLst/>
          </a:prstGeom>
        </p:spPr>
        <p:txBody>
          <a:bodyPr wrap="square">
            <a:spAutoFit/>
          </a:bodyPr>
          <a:lstStyle/>
          <a:p>
            <a:r>
              <a:rPr lang="pl-PL" sz="2800" dirty="0" smtClean="0">
                <a:latin typeface="+mj-lt"/>
              </a:rPr>
              <a:t>„Wielu menedżerów </a:t>
            </a:r>
            <a:r>
              <a:rPr lang="pl-PL" sz="2800" dirty="0">
                <a:latin typeface="+mj-lt"/>
              </a:rPr>
              <a:t>marketingu stoi na stanowisku, że to, co dopuszczalne </a:t>
            </a:r>
            <a:r>
              <a:rPr lang="pl-PL" sz="2800" dirty="0" smtClean="0">
                <a:latin typeface="+mj-lt"/>
              </a:rPr>
              <a:t>prawem, jest </a:t>
            </a:r>
            <a:r>
              <a:rPr lang="pl-PL" sz="2800" dirty="0">
                <a:latin typeface="+mj-lt"/>
              </a:rPr>
              <a:t>również </a:t>
            </a:r>
            <a:r>
              <a:rPr lang="pl-PL" sz="2800" dirty="0" smtClean="0">
                <a:latin typeface="+mj-lt"/>
              </a:rPr>
              <a:t>etyczne. </a:t>
            </a:r>
            <a:r>
              <a:rPr lang="pl-PL" sz="2800" dirty="0">
                <a:latin typeface="+mj-lt"/>
              </a:rPr>
              <a:t>W dziedzinie badań marketingowych nie trudno </a:t>
            </a:r>
            <a:r>
              <a:rPr lang="pl-PL" sz="2800" dirty="0" smtClean="0">
                <a:latin typeface="+mj-lt"/>
              </a:rPr>
              <a:t>jednak o </a:t>
            </a:r>
            <a:r>
              <a:rPr lang="pl-PL" sz="2800" dirty="0">
                <a:latin typeface="+mj-lt"/>
              </a:rPr>
              <a:t>przykłady działań, które są zgodne z prawem, ale zdecydowanie nie są </a:t>
            </a:r>
            <a:r>
              <a:rPr lang="pl-PL" sz="2800" dirty="0" smtClean="0">
                <a:latin typeface="+mj-lt"/>
              </a:rPr>
              <a:t>etyczne </a:t>
            </a:r>
            <a:r>
              <a:rPr lang="pl-PL" sz="2800" i="1" dirty="0" smtClean="0">
                <a:latin typeface="+mj-lt"/>
              </a:rPr>
              <a:t>(…)</a:t>
            </a:r>
          </a:p>
          <a:p>
            <a:r>
              <a:rPr lang="pl-PL" sz="2800" dirty="0">
                <a:latin typeface="+mj-lt"/>
              </a:rPr>
              <a:t>W celu uniknięcia zgodnych z prawem, ale nieetycznych działań, </a:t>
            </a:r>
            <a:r>
              <a:rPr lang="pl-PL" sz="2800" dirty="0" smtClean="0">
                <a:latin typeface="+mj-lt"/>
              </a:rPr>
              <a:t>organizacje zrzeszające </a:t>
            </a:r>
            <a:r>
              <a:rPr lang="pl-PL" sz="2800" dirty="0">
                <a:latin typeface="+mj-lt"/>
              </a:rPr>
              <a:t>badaczy na całym świecie tworzą i publikują specjalne </a:t>
            </a:r>
            <a:r>
              <a:rPr lang="pl-PL" sz="2800" dirty="0" smtClean="0">
                <a:latin typeface="+mj-lt"/>
              </a:rPr>
              <a:t>kodeksy postępowania</a:t>
            </a:r>
            <a:r>
              <a:rPr lang="pl-PL" sz="2800" dirty="0">
                <a:latin typeface="+mj-lt"/>
              </a:rPr>
              <a:t>, wdrażane i respektowane przez ich członków w sposób </a:t>
            </a:r>
            <a:r>
              <a:rPr lang="pl-PL" sz="2800" dirty="0" smtClean="0">
                <a:latin typeface="+mj-lt"/>
              </a:rPr>
              <a:t>dobrowolny. Pierwszy </a:t>
            </a:r>
            <a:r>
              <a:rPr lang="pl-PL" sz="2800" dirty="0">
                <a:latin typeface="+mj-lt"/>
              </a:rPr>
              <a:t>Kodeks postępowania w badaniach marketingowych i społecznych opublikował ESOMAR w 1948 roku”</a:t>
            </a:r>
            <a:endParaRPr lang="pl-PL" sz="2800" dirty="0" smtClean="0">
              <a:latin typeface="+mj-lt"/>
            </a:endParaRPr>
          </a:p>
          <a:p>
            <a:endParaRPr lang="pl-PL" sz="2800" dirty="0">
              <a:latin typeface="+mj-lt"/>
            </a:endParaRPr>
          </a:p>
          <a:p>
            <a:r>
              <a:rPr lang="pl-PL" b="1" dirty="0" smtClean="0">
                <a:solidFill>
                  <a:srgbClr val="000000"/>
                </a:solidFill>
              </a:rPr>
              <a:t>H. Hall, </a:t>
            </a:r>
            <a:r>
              <a:rPr lang="pl-PL" b="1" i="1" dirty="0" smtClean="0">
                <a:solidFill>
                  <a:srgbClr val="000000"/>
                </a:solidFill>
              </a:rPr>
              <a:t>Etyczne aspekty badań marketingowych – perspektywa firmy badawczej</a:t>
            </a:r>
            <a:r>
              <a:rPr lang="pl-PL" b="1" dirty="0" smtClean="0">
                <a:solidFill>
                  <a:srgbClr val="000000"/>
                </a:solidFill>
              </a:rPr>
              <a:t>, Zeszyty Naukowe Uniwersytetu Szczecińskiego, nr 659/2011, </a:t>
            </a:r>
            <a:r>
              <a:rPr lang="pl-PL" b="1" dirty="0">
                <a:solidFill>
                  <a:srgbClr val="000000"/>
                </a:solidFill>
              </a:rPr>
              <a:t>s. </a:t>
            </a:r>
            <a:r>
              <a:rPr lang="pl-PL" b="1" dirty="0" smtClean="0">
                <a:solidFill>
                  <a:srgbClr val="000000"/>
                </a:solidFill>
              </a:rPr>
              <a:t>53.</a:t>
            </a:r>
          </a:p>
        </p:txBody>
      </p:sp>
    </p:spTree>
    <p:extLst>
      <p:ext uri="{BB962C8B-B14F-4D97-AF65-F5344CB8AC3E}">
        <p14:creationId xmlns:p14="http://schemas.microsoft.com/office/powerpoint/2010/main" val="312018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867699"/>
          </a:xfrm>
        </p:spPr>
        <p:txBody>
          <a:bodyPr/>
          <a:lstStyle/>
          <a:p>
            <a:r>
              <a:rPr lang="pl-PL" sz="3200" dirty="0" smtClean="0"/>
              <a:t>Przykłady nadużyć w trakcie badań marketingowych</a:t>
            </a:r>
            <a:endParaRPr lang="pl-PL" sz="3200" dirty="0"/>
          </a:p>
        </p:txBody>
      </p:sp>
      <p:sp>
        <p:nvSpPr>
          <p:cNvPr id="3" name="Prostokąt 2"/>
          <p:cNvSpPr/>
          <p:nvPr/>
        </p:nvSpPr>
        <p:spPr>
          <a:xfrm>
            <a:off x="514744" y="1533465"/>
            <a:ext cx="11113827" cy="4647426"/>
          </a:xfrm>
          <a:prstGeom prst="rect">
            <a:avLst/>
          </a:prstGeom>
        </p:spPr>
        <p:txBody>
          <a:bodyPr wrap="square">
            <a:spAutoFit/>
          </a:bodyPr>
          <a:lstStyle/>
          <a:p>
            <a:r>
              <a:rPr lang="pl-PL" sz="2200" dirty="0">
                <a:latin typeface="+mj-lt"/>
              </a:rPr>
              <a:t>– wykorzystywanie niewiedzy klienta i zastosowanie przesadnie </a:t>
            </a:r>
            <a:r>
              <a:rPr lang="pl-PL" sz="2200" dirty="0" smtClean="0">
                <a:latin typeface="+mj-lt"/>
              </a:rPr>
              <a:t>wyszukanych, często </a:t>
            </a:r>
            <a:r>
              <a:rPr lang="pl-PL" sz="2200" dirty="0">
                <a:latin typeface="+mj-lt"/>
              </a:rPr>
              <a:t>niepotrzebnie skomplikowanych metod </a:t>
            </a:r>
            <a:r>
              <a:rPr lang="pl-PL" sz="2200" dirty="0" smtClean="0">
                <a:latin typeface="+mj-lt"/>
              </a:rPr>
              <a:t>badawczych,</a:t>
            </a:r>
            <a:endParaRPr lang="pl-PL" sz="2200" dirty="0">
              <a:latin typeface="+mj-lt"/>
            </a:endParaRPr>
          </a:p>
          <a:p>
            <a:r>
              <a:rPr lang="pl-PL" sz="2200" dirty="0" smtClean="0">
                <a:latin typeface="+mj-lt"/>
              </a:rPr>
              <a:t>– </a:t>
            </a:r>
            <a:r>
              <a:rPr lang="pl-PL" sz="2200" dirty="0">
                <a:latin typeface="+mj-lt"/>
              </a:rPr>
              <a:t>nieodpowiednie komunikowanie się przy użyciu technicznej, </a:t>
            </a:r>
            <a:r>
              <a:rPr lang="pl-PL" sz="2200" dirty="0" smtClean="0">
                <a:latin typeface="+mj-lt"/>
              </a:rPr>
              <a:t>niejasnej terminologii</a:t>
            </a:r>
            <a:r>
              <a:rPr lang="pl-PL" sz="2200" dirty="0">
                <a:latin typeface="+mj-lt"/>
              </a:rPr>
              <a:t>, powodujące trudności w zrozumieniu przekazu i </a:t>
            </a:r>
            <a:r>
              <a:rPr lang="pl-PL" sz="2200" dirty="0" smtClean="0">
                <a:latin typeface="+mj-lt"/>
              </a:rPr>
              <a:t>zakłopotanie klienta</a:t>
            </a:r>
            <a:r>
              <a:rPr lang="pl-PL" sz="2200" dirty="0">
                <a:latin typeface="+mj-lt"/>
              </a:rPr>
              <a:t>,</a:t>
            </a:r>
          </a:p>
          <a:p>
            <a:r>
              <a:rPr lang="pl-PL" sz="2200" dirty="0">
                <a:latin typeface="+mj-lt"/>
              </a:rPr>
              <a:t>– prezentowanie danych w mało przejrzystych i niejasnych, a </a:t>
            </a:r>
            <a:r>
              <a:rPr lang="pl-PL" sz="2200" dirty="0" smtClean="0">
                <a:latin typeface="+mj-lt"/>
              </a:rPr>
              <a:t>nawet wprowadzających </a:t>
            </a:r>
            <a:r>
              <a:rPr lang="pl-PL" sz="2200" dirty="0">
                <a:latin typeface="+mj-lt"/>
              </a:rPr>
              <a:t>w błąd raportach z badań (np. przez </a:t>
            </a:r>
            <a:r>
              <a:rPr lang="pl-PL" sz="2200" dirty="0" smtClean="0">
                <a:latin typeface="+mj-lt"/>
              </a:rPr>
              <a:t>prezentowanie niekompletnych </a:t>
            </a:r>
            <a:r>
              <a:rPr lang="pl-PL" sz="2200" dirty="0">
                <a:latin typeface="+mj-lt"/>
              </a:rPr>
              <a:t>wyników),</a:t>
            </a:r>
          </a:p>
          <a:p>
            <a:r>
              <a:rPr lang="pl-PL" sz="2200" dirty="0" smtClean="0">
                <a:latin typeface="+mj-lt"/>
              </a:rPr>
              <a:t>– </a:t>
            </a:r>
            <a:r>
              <a:rPr lang="pl-PL" sz="2200" dirty="0">
                <a:latin typeface="+mj-lt"/>
              </a:rPr>
              <a:t>za długi czas realizacji badania uniemożliwiający odpowiednie </a:t>
            </a:r>
            <a:r>
              <a:rPr lang="pl-PL" sz="2200" dirty="0" smtClean="0">
                <a:latin typeface="+mj-lt"/>
              </a:rPr>
              <a:t>wykorzystanie wyników </a:t>
            </a:r>
            <a:r>
              <a:rPr lang="pl-PL" sz="2200" dirty="0">
                <a:latin typeface="+mj-lt"/>
              </a:rPr>
              <a:t>badań w </a:t>
            </a:r>
            <a:r>
              <a:rPr lang="pl-PL" sz="2200" dirty="0" smtClean="0">
                <a:latin typeface="+mj-lt"/>
              </a:rPr>
              <a:t>praktyce,</a:t>
            </a:r>
          </a:p>
          <a:p>
            <a:r>
              <a:rPr lang="pl-PL" sz="2200" dirty="0">
                <a:latin typeface="+mj-lt"/>
              </a:rPr>
              <a:t>– wymuszanie </a:t>
            </a:r>
            <a:r>
              <a:rPr lang="pl-PL" sz="2200" dirty="0" smtClean="0">
                <a:latin typeface="+mj-lt"/>
              </a:rPr>
              <a:t>danych </a:t>
            </a:r>
            <a:r>
              <a:rPr lang="pl-PL" sz="2200" dirty="0">
                <a:latin typeface="+mj-lt"/>
              </a:rPr>
              <a:t>personalnych respondentów (aby </a:t>
            </a:r>
            <a:r>
              <a:rPr lang="pl-PL" sz="2200" dirty="0" smtClean="0">
                <a:latin typeface="+mj-lt"/>
              </a:rPr>
              <a:t>na przykład </a:t>
            </a:r>
            <a:r>
              <a:rPr lang="pl-PL" sz="2200" dirty="0">
                <a:latin typeface="+mj-lt"/>
              </a:rPr>
              <a:t>przesyłać na adres respondenta materiały reklamowe, </a:t>
            </a:r>
            <a:r>
              <a:rPr lang="pl-PL" sz="2200" dirty="0" smtClean="0">
                <a:latin typeface="+mj-lt"/>
              </a:rPr>
              <a:t>dokonywać prezentacji </a:t>
            </a:r>
            <a:r>
              <a:rPr lang="pl-PL" sz="2200" dirty="0">
                <a:latin typeface="+mj-lt"/>
              </a:rPr>
              <a:t>telefonicznych oferty handlowej, udostępniać </a:t>
            </a:r>
            <a:r>
              <a:rPr lang="pl-PL" sz="2200" dirty="0" smtClean="0">
                <a:latin typeface="+mj-lt"/>
              </a:rPr>
              <a:t>dane innym </a:t>
            </a:r>
            <a:r>
              <a:rPr lang="pl-PL" sz="2200" dirty="0">
                <a:latin typeface="+mj-lt"/>
              </a:rPr>
              <a:t>podmiotom, zwłaszcza firmom telemarketingowym</a:t>
            </a:r>
            <a:r>
              <a:rPr lang="pl-PL" sz="2200" dirty="0" smtClean="0">
                <a:latin typeface="+mj-lt"/>
              </a:rPr>
              <a:t>).</a:t>
            </a:r>
          </a:p>
          <a:p>
            <a:endParaRPr lang="pl-PL" dirty="0">
              <a:latin typeface="+mj-lt"/>
            </a:endParaRPr>
          </a:p>
          <a:p>
            <a:r>
              <a:rPr lang="pl-PL" b="1" dirty="0" smtClean="0">
                <a:solidFill>
                  <a:srgbClr val="000000"/>
                </a:solidFill>
              </a:rPr>
              <a:t>H</a:t>
            </a:r>
            <a:r>
              <a:rPr lang="pl-PL" b="1" dirty="0">
                <a:solidFill>
                  <a:srgbClr val="000000"/>
                </a:solidFill>
              </a:rPr>
              <a:t>. Hall, </a:t>
            </a:r>
            <a:r>
              <a:rPr lang="pl-PL" b="1" i="1" dirty="0">
                <a:solidFill>
                  <a:srgbClr val="000000"/>
                </a:solidFill>
              </a:rPr>
              <a:t>Etyczne aspekty badań marketingowych – perspektywa firmy badawczej</a:t>
            </a:r>
            <a:r>
              <a:rPr lang="pl-PL" b="1" dirty="0">
                <a:solidFill>
                  <a:srgbClr val="000000"/>
                </a:solidFill>
              </a:rPr>
              <a:t>, Zeszyty Naukowe Uniwersytetu Szczecińskiego, nr 659/2011, s. 53.</a:t>
            </a:r>
          </a:p>
        </p:txBody>
      </p:sp>
    </p:spTree>
    <p:extLst>
      <p:ext uri="{BB962C8B-B14F-4D97-AF65-F5344CB8AC3E}">
        <p14:creationId xmlns:p14="http://schemas.microsoft.com/office/powerpoint/2010/main" val="41533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867699"/>
          </a:xfrm>
        </p:spPr>
        <p:txBody>
          <a:bodyPr/>
          <a:lstStyle/>
          <a:p>
            <a:r>
              <a:rPr lang="pl-PL" sz="3200" dirty="0" smtClean="0"/>
              <a:t>Przykłady nadużyć w trakcie badań marketingowych</a:t>
            </a:r>
            <a:endParaRPr lang="pl-PL" sz="3200" dirty="0"/>
          </a:p>
        </p:txBody>
      </p:sp>
      <p:sp>
        <p:nvSpPr>
          <p:cNvPr id="3" name="Prostokąt 2"/>
          <p:cNvSpPr/>
          <p:nvPr/>
        </p:nvSpPr>
        <p:spPr>
          <a:xfrm>
            <a:off x="514744" y="1874659"/>
            <a:ext cx="11113827" cy="3970318"/>
          </a:xfrm>
          <a:prstGeom prst="rect">
            <a:avLst/>
          </a:prstGeom>
        </p:spPr>
        <p:txBody>
          <a:bodyPr wrap="square">
            <a:spAutoFit/>
          </a:bodyPr>
          <a:lstStyle/>
          <a:p>
            <a:r>
              <a:rPr lang="pl-PL" sz="2200" dirty="0">
                <a:latin typeface="+mj-lt"/>
              </a:rPr>
              <a:t>„Za najbardziej problematyczne etycznie uważane jest badanie metodą „tajemniczy</a:t>
            </a:r>
          </a:p>
          <a:p>
            <a:r>
              <a:rPr lang="pl-PL" sz="2200" dirty="0">
                <a:latin typeface="+mj-lt"/>
              </a:rPr>
              <a:t>klient”. Coraz więcej jednak firm zleca takie badania, chcąc </a:t>
            </a:r>
            <a:r>
              <a:rPr lang="pl-PL" sz="2200" dirty="0" smtClean="0">
                <a:latin typeface="+mj-lt"/>
              </a:rPr>
              <a:t>sprawdzić jakość </a:t>
            </a:r>
            <a:r>
              <a:rPr lang="pl-PL" sz="2200" dirty="0">
                <a:latin typeface="+mj-lt"/>
              </a:rPr>
              <a:t>pracy swoich pracowników. Problem etyczny tkwi nie tylko w </a:t>
            </a:r>
            <a:r>
              <a:rPr lang="pl-PL" sz="2200" dirty="0" smtClean="0">
                <a:latin typeface="+mj-lt"/>
              </a:rPr>
              <a:t>manipulowaniu obserwowaną </a:t>
            </a:r>
            <a:r>
              <a:rPr lang="pl-PL" sz="2200" dirty="0">
                <a:latin typeface="+mj-lt"/>
              </a:rPr>
              <a:t>osobą i wprowadzaniu jej celowo w błąd, ale </a:t>
            </a:r>
            <a:r>
              <a:rPr lang="pl-PL" sz="2200" dirty="0" smtClean="0">
                <a:latin typeface="+mj-lt"/>
              </a:rPr>
              <a:t>także w </a:t>
            </a:r>
            <a:r>
              <a:rPr lang="pl-PL" sz="2200" dirty="0">
                <a:latin typeface="+mj-lt"/>
              </a:rPr>
              <a:t>wykorzystywaniu w badaniu dyktafonów czy ukrytej kamery, które są </a:t>
            </a:r>
            <a:r>
              <a:rPr lang="pl-PL" sz="2200" dirty="0" smtClean="0">
                <a:latin typeface="+mj-lt"/>
              </a:rPr>
              <a:t>już powszechnie </a:t>
            </a:r>
            <a:r>
              <a:rPr lang="pl-PL" sz="2200" dirty="0">
                <a:latin typeface="+mj-lt"/>
              </a:rPr>
              <a:t>używane w tego typu badaniach. Firmy, zlecając badanie </a:t>
            </a:r>
            <a:r>
              <a:rPr lang="pl-PL" sz="2200" dirty="0" smtClean="0">
                <a:latin typeface="+mj-lt"/>
              </a:rPr>
              <a:t>metodą „tajemniczy </a:t>
            </a:r>
            <a:r>
              <a:rPr lang="pl-PL" sz="2200" dirty="0">
                <a:latin typeface="+mj-lt"/>
              </a:rPr>
              <a:t>klient” agencjom badawczym, powinny posiadać zgodę </a:t>
            </a:r>
            <a:r>
              <a:rPr lang="pl-PL" sz="2200" dirty="0" smtClean="0">
                <a:latin typeface="+mj-lt"/>
              </a:rPr>
              <a:t>swoich pracowników </a:t>
            </a:r>
            <a:r>
              <a:rPr lang="pl-PL" sz="2200" dirty="0">
                <a:latin typeface="+mj-lt"/>
              </a:rPr>
              <a:t>na nagrywanie, w większości przypadków nie jest to jednak </a:t>
            </a:r>
            <a:r>
              <a:rPr lang="pl-PL" sz="2200" dirty="0" smtClean="0">
                <a:latin typeface="+mj-lt"/>
              </a:rPr>
              <a:t>przestrzegane. Co </a:t>
            </a:r>
            <a:r>
              <a:rPr lang="pl-PL" sz="2200" dirty="0">
                <a:latin typeface="+mj-lt"/>
              </a:rPr>
              <a:t>ciekawe, nie wszyscy ankieterzy chcą brać udział </a:t>
            </a:r>
            <a:r>
              <a:rPr lang="pl-PL" sz="2200" dirty="0" smtClean="0">
                <a:latin typeface="+mj-lt"/>
              </a:rPr>
              <a:t>w tego typu badaniach”</a:t>
            </a:r>
            <a:endParaRPr lang="pl-PL" sz="2200" dirty="0">
              <a:latin typeface="+mj-lt"/>
            </a:endParaRPr>
          </a:p>
          <a:p>
            <a:endParaRPr lang="pl-PL" dirty="0">
              <a:latin typeface="+mj-lt"/>
            </a:endParaRPr>
          </a:p>
          <a:p>
            <a:r>
              <a:rPr lang="pl-PL" b="1" dirty="0" smtClean="0">
                <a:solidFill>
                  <a:srgbClr val="000000"/>
                </a:solidFill>
              </a:rPr>
              <a:t>H</a:t>
            </a:r>
            <a:r>
              <a:rPr lang="pl-PL" b="1" dirty="0">
                <a:solidFill>
                  <a:srgbClr val="000000"/>
                </a:solidFill>
              </a:rPr>
              <a:t>. Hall, </a:t>
            </a:r>
            <a:r>
              <a:rPr lang="pl-PL" b="1" i="1" dirty="0">
                <a:solidFill>
                  <a:srgbClr val="000000"/>
                </a:solidFill>
              </a:rPr>
              <a:t>Etyczne aspekty badań marketingowych – perspektywa firmy badawczej</a:t>
            </a:r>
            <a:r>
              <a:rPr lang="pl-PL" b="1" dirty="0">
                <a:solidFill>
                  <a:srgbClr val="000000"/>
                </a:solidFill>
              </a:rPr>
              <a:t>, Zeszyty Naukowe Uniwersytetu Szczecińskiego, nr 659/2011, s. </a:t>
            </a:r>
            <a:r>
              <a:rPr lang="pl-PL" b="1" dirty="0" smtClean="0">
                <a:solidFill>
                  <a:srgbClr val="000000"/>
                </a:solidFill>
              </a:rPr>
              <a:t>59.</a:t>
            </a:r>
            <a:endParaRPr lang="pl-PL" b="1" dirty="0">
              <a:solidFill>
                <a:srgbClr val="000000"/>
              </a:solidFill>
            </a:endParaRPr>
          </a:p>
        </p:txBody>
      </p:sp>
    </p:spTree>
    <p:extLst>
      <p:ext uri="{BB962C8B-B14F-4D97-AF65-F5344CB8AC3E}">
        <p14:creationId xmlns:p14="http://schemas.microsoft.com/office/powerpoint/2010/main" val="60642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290779"/>
          </a:xfrm>
        </p:spPr>
        <p:txBody>
          <a:bodyPr/>
          <a:lstStyle/>
          <a:p>
            <a:r>
              <a:rPr lang="pl-PL" sz="3200" dirty="0" smtClean="0"/>
              <a:t>Reklama</a:t>
            </a:r>
            <a:endParaRPr lang="pl-PL" sz="3200" dirty="0"/>
          </a:p>
        </p:txBody>
      </p:sp>
      <p:sp>
        <p:nvSpPr>
          <p:cNvPr id="3" name="Prostokąt 2"/>
          <p:cNvSpPr/>
          <p:nvPr/>
        </p:nvSpPr>
        <p:spPr>
          <a:xfrm>
            <a:off x="504966" y="1596789"/>
            <a:ext cx="11259403" cy="4862870"/>
          </a:xfrm>
          <a:prstGeom prst="rect">
            <a:avLst/>
          </a:prstGeom>
        </p:spPr>
        <p:txBody>
          <a:bodyPr wrap="square">
            <a:spAutoFit/>
          </a:bodyPr>
          <a:lstStyle/>
          <a:p>
            <a:r>
              <a:rPr lang="pl-PL" sz="2000" i="1" dirty="0" smtClean="0"/>
              <a:t>„Reklamę </a:t>
            </a:r>
            <a:r>
              <a:rPr lang="pl-PL" sz="2000" i="1" dirty="0"/>
              <a:t>można potraktować jako rodzaj </a:t>
            </a:r>
            <a:r>
              <a:rPr lang="pl-PL" sz="2000" i="1" dirty="0" smtClean="0"/>
              <a:t>twórczości i </a:t>
            </a:r>
            <a:r>
              <a:rPr lang="pl-PL" sz="2000" i="1" dirty="0"/>
              <a:t>mówić o specyficznej estetyce reklamy, podobnie jak mówi się estetyce </a:t>
            </a:r>
            <a:r>
              <a:rPr lang="pl-PL" sz="2000" i="1" dirty="0" smtClean="0"/>
              <a:t>powieści, czy </a:t>
            </a:r>
            <a:r>
              <a:rPr lang="pl-PL" sz="2000" i="1" dirty="0"/>
              <a:t>filmu. Bywa, że komunikat reklamowy posiada cechy typowe </a:t>
            </a:r>
            <a:r>
              <a:rPr lang="pl-PL" sz="2000" i="1" dirty="0" smtClean="0"/>
              <a:t>dla przekazu </a:t>
            </a:r>
            <a:r>
              <a:rPr lang="pl-PL" sz="2000" i="1" dirty="0"/>
              <a:t>artystycznego, a proces jego powstawania często posiada </a:t>
            </a:r>
            <a:r>
              <a:rPr lang="pl-PL" sz="2000" i="1" dirty="0" smtClean="0"/>
              <a:t>twórczy charakter</a:t>
            </a:r>
            <a:r>
              <a:rPr lang="pl-PL" sz="2000" i="1" dirty="0"/>
              <a:t>. Ponadto odbiorca spotów telewizyjnych, plakatów lub </a:t>
            </a:r>
            <a:r>
              <a:rPr lang="pl-PL" sz="2000" i="1" dirty="0" smtClean="0"/>
              <a:t>billboardów niejednokrotnie </a:t>
            </a:r>
            <a:r>
              <a:rPr lang="pl-PL" sz="2000" i="1" dirty="0"/>
              <a:t>doświadcza przyjemności estetycznej, zbliżonej do tej, </a:t>
            </a:r>
            <a:r>
              <a:rPr lang="pl-PL" sz="2000" i="1" dirty="0" smtClean="0"/>
              <a:t>jaką przeżywa </a:t>
            </a:r>
            <a:r>
              <a:rPr lang="pl-PL" sz="2000" i="1" dirty="0"/>
              <a:t>się w kontakcie ze </a:t>
            </a:r>
            <a:r>
              <a:rPr lang="pl-PL" sz="2000" i="1" dirty="0" smtClean="0"/>
              <a:t>sztuką”.</a:t>
            </a:r>
          </a:p>
          <a:p>
            <a:r>
              <a:rPr lang="pl-PL" b="1" dirty="0" smtClean="0">
                <a:latin typeface="TimesNewRomanPSMT"/>
              </a:rPr>
              <a:t>				</a:t>
            </a:r>
          </a:p>
          <a:p>
            <a:r>
              <a:rPr lang="pl-PL" b="1" dirty="0">
                <a:latin typeface="TimesNewRomanPSMT"/>
              </a:rPr>
              <a:t>	</a:t>
            </a:r>
            <a:r>
              <a:rPr lang="pl-PL" b="1" dirty="0" smtClean="0">
                <a:latin typeface="TimesNewRomanPSMT"/>
              </a:rPr>
              <a:t>				L. </a:t>
            </a:r>
            <a:r>
              <a:rPr lang="pl-PL" b="1" dirty="0">
                <a:latin typeface="TimesNewRomanPSMT"/>
              </a:rPr>
              <a:t>Drążek, </a:t>
            </a:r>
            <a:r>
              <a:rPr lang="pl-PL" b="1" i="1" dirty="0">
                <a:latin typeface="TimesNewRomanPS-ItalicMT"/>
              </a:rPr>
              <a:t>Estetyka reklamy</a:t>
            </a:r>
            <a:r>
              <a:rPr lang="pl-PL" b="1" dirty="0">
                <a:latin typeface="TimesNewRomanPSMT"/>
              </a:rPr>
              <a:t>, Warszawa </a:t>
            </a:r>
            <a:r>
              <a:rPr lang="pl-PL" b="1" dirty="0" smtClean="0">
                <a:latin typeface="TimesNewRomanPSMT"/>
              </a:rPr>
              <a:t>2003.</a:t>
            </a:r>
          </a:p>
          <a:p>
            <a:endParaRPr lang="pl-PL" b="1" dirty="0">
              <a:latin typeface="TimesNewRomanPSMT"/>
            </a:endParaRPr>
          </a:p>
          <a:p>
            <a:r>
              <a:rPr lang="pl-PL" sz="2000" i="1" dirty="0"/>
              <a:t>„Reklamę należy zakwalifikować do obszaru sztuki </a:t>
            </a:r>
            <a:r>
              <a:rPr lang="pl-PL" sz="2000" i="1" dirty="0" smtClean="0"/>
              <a:t>użytkowej (inaczej</a:t>
            </a:r>
            <a:r>
              <a:rPr lang="pl-PL" sz="2000" i="1" dirty="0"/>
              <a:t>: sztuki zdobniczej czy rzemiosła artystycznego) to znaczy </a:t>
            </a:r>
            <a:r>
              <a:rPr lang="pl-PL" sz="2000" i="1" dirty="0" smtClean="0"/>
              <a:t>takiej, która </a:t>
            </a:r>
            <a:r>
              <a:rPr lang="pl-PL" sz="2000" i="1" dirty="0"/>
              <a:t>dba o aspekt estetyczny przedmiotów codziennego </a:t>
            </a:r>
            <a:r>
              <a:rPr lang="pl-PL" sz="2000" i="1" dirty="0" smtClean="0"/>
              <a:t>użytku, zjawisk </a:t>
            </a:r>
            <a:r>
              <a:rPr lang="pl-PL" sz="2000" i="1" dirty="0"/>
              <a:t>i działań użytkowych. Oprócz walorów artystycznych, </a:t>
            </a:r>
            <a:r>
              <a:rPr lang="pl-PL" sz="2000" i="1" dirty="0" smtClean="0"/>
              <a:t>estetycznych - </a:t>
            </a:r>
            <a:r>
              <a:rPr lang="pl-PL" sz="2000" i="1" dirty="0"/>
              <a:t>wytwór sztuki użytkowej (przedmiot, zjawisko, działanie</a:t>
            </a:r>
            <a:r>
              <a:rPr lang="pl-PL" sz="2000" i="1" dirty="0" smtClean="0"/>
              <a:t>) - </a:t>
            </a:r>
            <a:r>
              <a:rPr lang="pl-PL" sz="2000" i="1" dirty="0"/>
              <a:t>posiada też konkretną wartość użytkową czyli - praktyczne zastosowanie</a:t>
            </a:r>
            <a:r>
              <a:rPr lang="pl-PL" sz="2000" i="1" dirty="0" smtClean="0"/>
              <a:t>”</a:t>
            </a:r>
          </a:p>
          <a:p>
            <a:r>
              <a:rPr lang="pl-PL" b="1" dirty="0" smtClean="0">
                <a:solidFill>
                  <a:srgbClr val="000000"/>
                </a:solidFill>
              </a:rPr>
              <a:t>	</a:t>
            </a:r>
          </a:p>
          <a:p>
            <a:r>
              <a:rPr lang="pl-PL" b="1" dirty="0">
                <a:solidFill>
                  <a:srgbClr val="000000"/>
                </a:solidFill>
              </a:rPr>
              <a:t>	</a:t>
            </a:r>
            <a:r>
              <a:rPr lang="pl-PL" b="1" dirty="0" smtClean="0">
                <a:solidFill>
                  <a:srgbClr val="000000"/>
                </a:solidFill>
              </a:rPr>
              <a:t>D</a:t>
            </a:r>
            <a:r>
              <a:rPr lang="pl-PL" b="1" dirty="0">
                <a:solidFill>
                  <a:srgbClr val="000000"/>
                </a:solidFill>
              </a:rPr>
              <a:t>. Filar (red.), </a:t>
            </a:r>
            <a:r>
              <a:rPr lang="pl-PL" b="1" i="1" dirty="0">
                <a:solidFill>
                  <a:srgbClr val="000000"/>
                </a:solidFill>
              </a:rPr>
              <a:t>Współczesny marketing. Skuteczna komunikacja i promocja</a:t>
            </a:r>
            <a:r>
              <a:rPr lang="pl-PL" b="1" dirty="0">
                <a:solidFill>
                  <a:srgbClr val="000000"/>
                </a:solidFill>
              </a:rPr>
              <a:t>, Lublin </a:t>
            </a:r>
            <a:r>
              <a:rPr lang="pl-PL" b="1" dirty="0" smtClean="0">
                <a:solidFill>
                  <a:srgbClr val="000000"/>
                </a:solidFill>
              </a:rPr>
              <a:t>2012.</a:t>
            </a:r>
            <a:endParaRPr lang="pl-PL" sz="2000" i="1" dirty="0"/>
          </a:p>
          <a:p>
            <a:endParaRPr lang="pl-PL" sz="2000" i="1" dirty="0"/>
          </a:p>
        </p:txBody>
      </p:sp>
    </p:spTree>
    <p:extLst>
      <p:ext uri="{BB962C8B-B14F-4D97-AF65-F5344CB8AC3E}">
        <p14:creationId xmlns:p14="http://schemas.microsoft.com/office/powerpoint/2010/main" val="210796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752600" y="274638"/>
            <a:ext cx="8458200" cy="6354762"/>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4800" dirty="0"/>
              <a:t>Wykład </a:t>
            </a:r>
            <a:r>
              <a:rPr lang="pl-PL" altLang="pl-PL" sz="4800" dirty="0" smtClean="0"/>
              <a:t>III</a:t>
            </a:r>
            <a:r>
              <a:rPr lang="pl-PL" altLang="pl-PL" sz="4800" dirty="0"/>
              <a:t/>
            </a:r>
            <a:br>
              <a:rPr lang="pl-PL" altLang="pl-PL" sz="4800" dirty="0"/>
            </a:br>
            <a:r>
              <a:rPr lang="pl-PL" altLang="pl-PL" sz="4800" dirty="0"/>
              <a:t/>
            </a:r>
            <a:br>
              <a:rPr lang="pl-PL" altLang="pl-PL" sz="4800" dirty="0"/>
            </a:br>
            <a:r>
              <a:rPr lang="pl-PL" altLang="pl-PL" sz="3200" dirty="0" smtClean="0"/>
              <a:t>Wybrane zagadnienia i problemy</a:t>
            </a:r>
            <a:endParaRPr lang="pl-PL" altLang="pl-PL" sz="3200" dirty="0"/>
          </a:p>
        </p:txBody>
      </p:sp>
    </p:spTree>
    <p:extLst>
      <p:ext uri="{BB962C8B-B14F-4D97-AF65-F5344CB8AC3E}">
        <p14:creationId xmlns:p14="http://schemas.microsoft.com/office/powerpoint/2010/main" val="19312858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9"/>
            <a:ext cx="10924117" cy="1031472"/>
          </a:xfrm>
        </p:spPr>
        <p:txBody>
          <a:bodyPr/>
          <a:lstStyle/>
          <a:p>
            <a:r>
              <a:rPr lang="pl-PL" sz="3200" dirty="0" smtClean="0"/>
              <a:t>Reklama i przekaz podprogowy</a:t>
            </a:r>
            <a:endParaRPr lang="pl-PL" sz="3200" dirty="0"/>
          </a:p>
        </p:txBody>
      </p:sp>
      <p:sp>
        <p:nvSpPr>
          <p:cNvPr id="3" name="Prostokąt 2"/>
          <p:cNvSpPr/>
          <p:nvPr/>
        </p:nvSpPr>
        <p:spPr>
          <a:xfrm>
            <a:off x="298654" y="1624085"/>
            <a:ext cx="11546007" cy="4955203"/>
          </a:xfrm>
          <a:prstGeom prst="rect">
            <a:avLst/>
          </a:prstGeom>
        </p:spPr>
        <p:txBody>
          <a:bodyPr wrap="square">
            <a:spAutoFit/>
          </a:bodyPr>
          <a:lstStyle/>
          <a:p>
            <a:r>
              <a:rPr lang="pl-PL" sz="2000" i="1" dirty="0"/>
              <a:t>„Na początku lat pięćdziesiątych ubiegłego wieku firma Kodak </a:t>
            </a:r>
            <a:r>
              <a:rPr lang="pl-PL" sz="2000" i="1" dirty="0" smtClean="0"/>
              <a:t>wynalazła tachistoskop</a:t>
            </a:r>
            <a:r>
              <a:rPr lang="pl-PL" sz="2000" i="1" dirty="0"/>
              <a:t>, urządzenie pozwalające otwierać i zamykać soczewkę </a:t>
            </a:r>
            <a:r>
              <a:rPr lang="pl-PL" sz="2000" i="1" dirty="0" smtClean="0"/>
              <a:t>aparatu fotograficznego </a:t>
            </a:r>
            <a:r>
              <a:rPr lang="pl-PL" sz="2000" i="1" dirty="0"/>
              <a:t>czasie 1/60000 sekundy, a więc tak szybko, że oko </a:t>
            </a:r>
            <a:r>
              <a:rPr lang="pl-PL" sz="2000" i="1" dirty="0" smtClean="0"/>
              <a:t>ludzkie nie </a:t>
            </a:r>
            <a:r>
              <a:rPr lang="pl-PL" sz="2000" i="1" dirty="0"/>
              <a:t>może tego zarejestrować. Kilka miesięcy później, James </a:t>
            </a:r>
            <a:r>
              <a:rPr lang="pl-PL" sz="2000" i="1" dirty="0" err="1"/>
              <a:t>Vicary</a:t>
            </a:r>
            <a:r>
              <a:rPr lang="pl-PL" sz="2000" i="1" dirty="0"/>
              <a:t> </a:t>
            </a:r>
            <a:r>
              <a:rPr lang="pl-PL" sz="2000" i="1" dirty="0" smtClean="0"/>
              <a:t>ogłosił, że </a:t>
            </a:r>
            <a:r>
              <a:rPr lang="pl-PL" sz="2000" i="1" dirty="0"/>
              <a:t>dzięki temu urządzeniu obrazy przedostaną się do ludzkiego mózgu, </a:t>
            </a:r>
            <a:r>
              <a:rPr lang="pl-PL" sz="2000" i="1" dirty="0" smtClean="0"/>
              <a:t>choć nie </a:t>
            </a:r>
            <a:r>
              <a:rPr lang="pl-PL" sz="2000" i="1" dirty="0"/>
              <a:t>zostaną zarejestrowane świadomie. W 1957 roku przeprowadził w </a:t>
            </a:r>
            <a:r>
              <a:rPr lang="pl-PL" sz="2000" i="1" dirty="0" smtClean="0"/>
              <a:t>jednym z </a:t>
            </a:r>
            <a:r>
              <a:rPr lang="pl-PL" sz="2000" i="1" dirty="0"/>
              <a:t>kin eksperyment, podczas wyświetlania filmu prezentowano </a:t>
            </a:r>
            <a:r>
              <a:rPr lang="pl-PL" sz="2000" i="1" dirty="0" smtClean="0"/>
              <a:t>trwający trzy </a:t>
            </a:r>
            <a:r>
              <a:rPr lang="pl-PL" sz="2000" i="1" dirty="0"/>
              <a:t>milisekundy przekaz: „Pij colę” oraz „Jedz prażoną kukurydzę”. </a:t>
            </a:r>
            <a:r>
              <a:rPr lang="pl-PL" sz="2000" i="1" dirty="0" err="1" smtClean="0"/>
              <a:t>Vicary</a:t>
            </a:r>
            <a:r>
              <a:rPr lang="pl-PL" sz="2000" i="1" dirty="0" smtClean="0"/>
              <a:t> utrzymywał</a:t>
            </a:r>
            <a:r>
              <a:rPr lang="pl-PL" sz="2000" i="1" dirty="0"/>
              <a:t>, że sprzedaż coli w tym kinie zwiększyła się o 18%, a </a:t>
            </a:r>
            <a:r>
              <a:rPr lang="pl-PL" sz="2000" i="1" dirty="0" smtClean="0"/>
              <a:t>sprzedaż prażonej </a:t>
            </a:r>
            <a:r>
              <a:rPr lang="pl-PL" sz="2000" i="1" dirty="0"/>
              <a:t>kukurydzy aż o 57%. Nie przedstawił jednak żadnej hipotezy </a:t>
            </a:r>
            <a:r>
              <a:rPr lang="pl-PL" sz="2000" i="1" dirty="0" smtClean="0"/>
              <a:t>tłumaczącej, dlaczego </a:t>
            </a:r>
            <a:r>
              <a:rPr lang="pl-PL" sz="2000" i="1" dirty="0"/>
              <a:t>niedostrzegalne dla oka komunikaty bardziej </a:t>
            </a:r>
            <a:r>
              <a:rPr lang="pl-PL" sz="2000" i="1" dirty="0" smtClean="0"/>
              <a:t>zwiększały apetyt </a:t>
            </a:r>
            <a:r>
              <a:rPr lang="pl-PL" sz="2000" i="1" dirty="0"/>
              <a:t>niż pragnienie. Amerykanie, obawiając się wywierania wpływu </a:t>
            </a:r>
            <a:r>
              <a:rPr lang="pl-PL" sz="2000" i="1" dirty="0" smtClean="0"/>
              <a:t>przez reklamę </a:t>
            </a:r>
            <a:r>
              <a:rPr lang="pl-PL" sz="2000" i="1" dirty="0"/>
              <a:t>podprogową, jako zagrożenia dla wolności i praw człowieka, </a:t>
            </a:r>
            <a:r>
              <a:rPr lang="pl-PL" sz="2000" i="1" dirty="0" smtClean="0"/>
              <a:t>zaczęli domagać </a:t>
            </a:r>
            <a:r>
              <a:rPr lang="pl-PL" sz="2000" i="1" dirty="0"/>
              <a:t>się wydania zakazu wykorzystywania obrazów </a:t>
            </a:r>
            <a:r>
              <a:rPr lang="pl-PL" sz="2000" i="1" dirty="0" smtClean="0"/>
              <a:t>docierających do </a:t>
            </a:r>
            <a:r>
              <a:rPr lang="pl-PL" sz="2000" i="1" dirty="0"/>
              <a:t>odbiorcy poza jego świadomością. </a:t>
            </a:r>
            <a:r>
              <a:rPr lang="pl-PL" sz="2000" i="1" dirty="0" err="1"/>
              <a:t>Jame</a:t>
            </a:r>
            <a:r>
              <a:rPr lang="pl-PL" sz="2000" i="1" dirty="0"/>
              <a:t> </a:t>
            </a:r>
            <a:r>
              <a:rPr lang="pl-PL" sz="2000" i="1" dirty="0" err="1"/>
              <a:t>Vicary</a:t>
            </a:r>
            <a:r>
              <a:rPr lang="pl-PL" sz="2000" i="1" dirty="0"/>
              <a:t> powtórzył eksperyment </a:t>
            </a:r>
            <a:r>
              <a:rPr lang="pl-PL" sz="2000" i="1" dirty="0" smtClean="0"/>
              <a:t>w obecności </a:t>
            </a:r>
            <a:r>
              <a:rPr lang="pl-PL" sz="2000" i="1" dirty="0"/>
              <a:t>członków Kongresu, dziennikarzy i przedstawicieli </a:t>
            </a:r>
            <a:r>
              <a:rPr lang="pl-PL" sz="2000" i="1" dirty="0" smtClean="0"/>
              <a:t>różnych agend </a:t>
            </a:r>
            <a:r>
              <a:rPr lang="pl-PL" sz="2000" i="1" dirty="0"/>
              <a:t>rządowych. Ostatecznie, mimo że badanie nie przyniosło </a:t>
            </a:r>
            <a:r>
              <a:rPr lang="pl-PL" sz="2000" i="1" dirty="0" smtClean="0"/>
              <a:t>żadnych efektów</a:t>
            </a:r>
            <a:r>
              <a:rPr lang="pl-PL" sz="2000" i="1" dirty="0"/>
              <a:t>, reklamy podprogowej zakazano prawnie</a:t>
            </a:r>
            <a:r>
              <a:rPr lang="pl-PL" sz="2000" i="1" dirty="0" smtClean="0"/>
              <a:t>”</a:t>
            </a:r>
            <a:r>
              <a:rPr lang="pl-PL" b="1" dirty="0" smtClean="0">
                <a:solidFill>
                  <a:srgbClr val="000000"/>
                </a:solidFill>
              </a:rPr>
              <a:t>	</a:t>
            </a:r>
          </a:p>
          <a:p>
            <a:r>
              <a:rPr lang="pl-PL" b="1" dirty="0">
                <a:solidFill>
                  <a:srgbClr val="000000"/>
                </a:solidFill>
              </a:rPr>
              <a:t>	</a:t>
            </a:r>
            <a:r>
              <a:rPr lang="pl-PL" b="1" dirty="0" smtClean="0">
                <a:solidFill>
                  <a:srgbClr val="000000"/>
                </a:solidFill>
              </a:rPr>
              <a:t>	</a:t>
            </a:r>
          </a:p>
          <a:p>
            <a:r>
              <a:rPr lang="pl-PL" b="1" dirty="0">
                <a:solidFill>
                  <a:srgbClr val="000000"/>
                </a:solidFill>
              </a:rPr>
              <a:t>	</a:t>
            </a:r>
            <a:r>
              <a:rPr lang="pl-PL" b="1" dirty="0" smtClean="0">
                <a:solidFill>
                  <a:srgbClr val="000000"/>
                </a:solidFill>
              </a:rPr>
              <a:t>	D</a:t>
            </a:r>
            <a:r>
              <a:rPr lang="pl-PL" b="1" dirty="0">
                <a:solidFill>
                  <a:srgbClr val="000000"/>
                </a:solidFill>
              </a:rPr>
              <a:t>. Filar (red.), </a:t>
            </a:r>
            <a:r>
              <a:rPr lang="pl-PL" b="1" i="1" dirty="0">
                <a:solidFill>
                  <a:srgbClr val="000000"/>
                </a:solidFill>
              </a:rPr>
              <a:t>Współczesny marketing. Skuteczna komunikacja i promocja</a:t>
            </a:r>
            <a:r>
              <a:rPr lang="pl-PL" b="1" dirty="0">
                <a:solidFill>
                  <a:srgbClr val="000000"/>
                </a:solidFill>
              </a:rPr>
              <a:t>, Lublin </a:t>
            </a:r>
            <a:r>
              <a:rPr lang="pl-PL" b="1" dirty="0" smtClean="0">
                <a:solidFill>
                  <a:srgbClr val="000000"/>
                </a:solidFill>
              </a:rPr>
              <a:t>2012.</a:t>
            </a:r>
            <a:endParaRPr lang="pl-PL" sz="2000" i="1" dirty="0"/>
          </a:p>
        </p:txBody>
      </p:sp>
    </p:spTree>
    <p:extLst>
      <p:ext uri="{BB962C8B-B14F-4D97-AF65-F5344CB8AC3E}">
        <p14:creationId xmlns:p14="http://schemas.microsoft.com/office/powerpoint/2010/main" val="403485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27547" y="1873926"/>
            <a:ext cx="11614246" cy="3416320"/>
          </a:xfrm>
          <a:prstGeom prst="rect">
            <a:avLst/>
          </a:prstGeom>
        </p:spPr>
        <p:txBody>
          <a:bodyPr wrap="square">
            <a:spAutoFit/>
          </a:bodyPr>
          <a:lstStyle/>
          <a:p>
            <a:r>
              <a:rPr lang="pl-PL" sz="2200" i="1" dirty="0"/>
              <a:t>„Kolejne koncepcje społeczne i humanistyczne stanowią próbę wypełnienia deficytu</a:t>
            </a:r>
          </a:p>
          <a:p>
            <a:r>
              <a:rPr lang="pl-PL" sz="2200" i="1" dirty="0"/>
              <a:t>wartości, jaki powstał w wyniku utrzymującego się od wielu lat ukierunkowania</a:t>
            </a:r>
          </a:p>
          <a:p>
            <a:r>
              <a:rPr lang="pl-PL" sz="2200" i="1" dirty="0"/>
              <a:t>działań marketingowych przede wszystkim na aktywizację sprzedaży i maksymalizację</a:t>
            </a:r>
          </a:p>
          <a:p>
            <a:r>
              <a:rPr lang="pl-PL" sz="2200" i="1" dirty="0"/>
              <a:t>zysku. Wśród koncepcji, które w mniejszym lub większym stopniu wypełniają</a:t>
            </a:r>
          </a:p>
          <a:p>
            <a:r>
              <a:rPr lang="pl-PL" sz="2200" i="1" dirty="0"/>
              <a:t>wspomniany deficyt wartości, należy wymienić m.in.: marketing społeczny, marketing</a:t>
            </a:r>
          </a:p>
          <a:p>
            <a:r>
              <a:rPr lang="pl-PL" sz="2200" i="1" dirty="0"/>
              <a:t>społecznie odpowiedzialny, marketing zaangażowany społecznie, marketing</a:t>
            </a:r>
          </a:p>
          <a:p>
            <a:r>
              <a:rPr lang="pl-PL" sz="2200" i="1" dirty="0"/>
              <a:t>wartości, marketing relacji, marketing doświadczeń czy marketing </a:t>
            </a:r>
            <a:r>
              <a:rPr lang="pl-PL" sz="2200" i="1" dirty="0" err="1"/>
              <a:t>humanocentryczny</a:t>
            </a:r>
            <a:r>
              <a:rPr lang="pl-PL" sz="2200" i="1" dirty="0"/>
              <a:t>.”</a:t>
            </a:r>
            <a:endParaRPr lang="pl-PL" sz="2200" i="1" dirty="0" smtClean="0"/>
          </a:p>
          <a:p>
            <a:endParaRPr lang="pl-PL" sz="2200" i="1" dirty="0"/>
          </a:p>
          <a:p>
            <a:pPr lvl="0"/>
            <a:r>
              <a:rPr lang="pl-PL" b="1" dirty="0">
                <a:solidFill>
                  <a:srgbClr val="000000"/>
                </a:solidFill>
              </a:rPr>
              <a:t>G. Baran, </a:t>
            </a:r>
            <a:r>
              <a:rPr lang="pl-PL" b="1" i="1" dirty="0">
                <a:solidFill>
                  <a:srgbClr val="000000"/>
                </a:solidFill>
              </a:rPr>
              <a:t>Marketing współtworzenia wartości z klientem</a:t>
            </a:r>
            <a:r>
              <a:rPr lang="pl-PL" b="1" dirty="0">
                <a:solidFill>
                  <a:srgbClr val="000000"/>
                </a:solidFill>
              </a:rPr>
              <a:t>, Kraków 2013.</a:t>
            </a:r>
          </a:p>
          <a:p>
            <a:endParaRPr lang="pl-PL" sz="2200" i="1" dirty="0" smtClean="0"/>
          </a:p>
        </p:txBody>
      </p:sp>
    </p:spTree>
    <p:extLst>
      <p:ext uri="{BB962C8B-B14F-4D97-AF65-F5344CB8AC3E}">
        <p14:creationId xmlns:p14="http://schemas.microsoft.com/office/powerpoint/2010/main" val="142785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18365" y="6227562"/>
            <a:ext cx="11614246" cy="369332"/>
          </a:xfrm>
          <a:prstGeom prst="rect">
            <a:avLst/>
          </a:prstGeom>
        </p:spPr>
        <p:txBody>
          <a:bodyPr wrap="square">
            <a:spAutoFit/>
          </a:bodyPr>
          <a:lstStyle/>
          <a:p>
            <a:pPr lvl="0"/>
            <a:r>
              <a:rPr lang="pl-PL" b="1" dirty="0" smtClean="0">
                <a:solidFill>
                  <a:srgbClr val="000000"/>
                </a:solidFill>
              </a:rPr>
              <a:t>G</a:t>
            </a:r>
            <a:r>
              <a:rPr lang="pl-PL" b="1" dirty="0">
                <a:solidFill>
                  <a:srgbClr val="000000"/>
                </a:solidFill>
              </a:rPr>
              <a:t>. Baran, </a:t>
            </a:r>
            <a:r>
              <a:rPr lang="pl-PL" b="1" i="1" dirty="0">
                <a:solidFill>
                  <a:srgbClr val="000000"/>
                </a:solidFill>
              </a:rPr>
              <a:t>Marketing współtworzenia wartości z klientem</a:t>
            </a:r>
            <a:r>
              <a:rPr lang="pl-PL" b="1" dirty="0">
                <a:solidFill>
                  <a:srgbClr val="000000"/>
                </a:solidFill>
              </a:rPr>
              <a:t>, Kraków 2013</a:t>
            </a:r>
            <a:r>
              <a:rPr lang="pl-PL" b="1" dirty="0" smtClean="0">
                <a:solidFill>
                  <a:srgbClr val="000000"/>
                </a:solidFill>
              </a:rPr>
              <a:t>.</a:t>
            </a:r>
            <a:endParaRPr lang="pl-PL" b="1" dirty="0">
              <a:solidFill>
                <a:srgbClr val="000000"/>
              </a:solidFill>
            </a:endParaRPr>
          </a:p>
        </p:txBody>
      </p:sp>
      <p:pic>
        <p:nvPicPr>
          <p:cNvPr id="2" name="Obraz 1"/>
          <p:cNvPicPr>
            <a:picLocks noChangeAspect="1"/>
          </p:cNvPicPr>
          <p:nvPr/>
        </p:nvPicPr>
        <p:blipFill>
          <a:blip r:embed="rId2"/>
          <a:stretch>
            <a:fillRect/>
          </a:stretch>
        </p:blipFill>
        <p:spPr>
          <a:xfrm>
            <a:off x="1473958" y="264709"/>
            <a:ext cx="8284333" cy="5150559"/>
          </a:xfrm>
          <a:prstGeom prst="rect">
            <a:avLst/>
          </a:prstGeom>
        </p:spPr>
      </p:pic>
    </p:spTree>
    <p:extLst>
      <p:ext uri="{BB962C8B-B14F-4D97-AF65-F5344CB8AC3E}">
        <p14:creationId xmlns:p14="http://schemas.microsoft.com/office/powerpoint/2010/main" val="428892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208893"/>
          </a:xfrm>
        </p:spPr>
        <p:txBody>
          <a:bodyPr/>
          <a:lstStyle/>
          <a:p>
            <a:r>
              <a:rPr lang="pl-PL" sz="3200" dirty="0" smtClean="0"/>
              <a:t>Orientacja w zarządzaniu marketingowym</a:t>
            </a:r>
            <a:endParaRPr lang="pl-PL" sz="3200" dirty="0"/>
          </a:p>
        </p:txBody>
      </p:sp>
      <p:sp>
        <p:nvSpPr>
          <p:cNvPr id="3" name="Prostokąt 2"/>
          <p:cNvSpPr/>
          <p:nvPr/>
        </p:nvSpPr>
        <p:spPr>
          <a:xfrm>
            <a:off x="846161" y="1692323"/>
            <a:ext cx="10153935" cy="4524315"/>
          </a:xfrm>
          <a:prstGeom prst="rect">
            <a:avLst/>
          </a:prstGeom>
        </p:spPr>
        <p:txBody>
          <a:bodyPr wrap="square">
            <a:spAutoFit/>
          </a:bodyPr>
          <a:lstStyle/>
          <a:p>
            <a:pPr marL="457200" indent="-457200">
              <a:buFontTx/>
              <a:buChar char="-"/>
            </a:pPr>
            <a:r>
              <a:rPr lang="pl-PL" sz="3200" dirty="0"/>
              <a:t>p</a:t>
            </a:r>
            <a:r>
              <a:rPr lang="pl-PL" sz="3200" dirty="0" smtClean="0"/>
              <a:t>rodukcyjna</a:t>
            </a:r>
          </a:p>
          <a:p>
            <a:pPr marL="457200" indent="-457200">
              <a:buFontTx/>
              <a:buChar char="-"/>
            </a:pPr>
            <a:endParaRPr lang="pl-PL" sz="3200" dirty="0"/>
          </a:p>
          <a:p>
            <a:pPr marL="457200" indent="-457200">
              <a:buFontTx/>
              <a:buChar char="-"/>
            </a:pPr>
            <a:r>
              <a:rPr lang="pl-PL" sz="3200" dirty="0"/>
              <a:t>p</a:t>
            </a:r>
            <a:r>
              <a:rPr lang="pl-PL" sz="3200" dirty="0" smtClean="0"/>
              <a:t>roduktowa</a:t>
            </a:r>
          </a:p>
          <a:p>
            <a:pPr marL="457200" indent="-457200">
              <a:buFontTx/>
              <a:buChar char="-"/>
            </a:pPr>
            <a:endParaRPr lang="pl-PL" sz="3200" dirty="0" smtClean="0"/>
          </a:p>
          <a:p>
            <a:pPr marL="457200" indent="-457200">
              <a:buFontTx/>
              <a:buChar char="-"/>
            </a:pPr>
            <a:r>
              <a:rPr lang="pl-PL" sz="3200" dirty="0"/>
              <a:t>s</a:t>
            </a:r>
            <a:r>
              <a:rPr lang="pl-PL" sz="3200" dirty="0" smtClean="0"/>
              <a:t>przedażowa (dystrybucyjna) </a:t>
            </a:r>
          </a:p>
          <a:p>
            <a:endParaRPr lang="pl-PL" sz="3200" dirty="0" smtClean="0"/>
          </a:p>
          <a:p>
            <a:pPr marL="457200" indent="-457200">
              <a:buFontTx/>
              <a:buChar char="-"/>
            </a:pPr>
            <a:r>
              <a:rPr lang="pl-PL" sz="3200" dirty="0" smtClean="0"/>
              <a:t>marketingowa („rynkowa”, „orientacja na klienta”)</a:t>
            </a:r>
          </a:p>
          <a:p>
            <a:pPr marL="457200" indent="-457200">
              <a:buFontTx/>
              <a:buChar char="-"/>
            </a:pPr>
            <a:endParaRPr lang="pl-PL" sz="3200" dirty="0" smtClean="0"/>
          </a:p>
          <a:p>
            <a:pPr marL="457200" indent="-457200">
              <a:buFontTx/>
              <a:buChar char="-"/>
            </a:pPr>
            <a:r>
              <a:rPr lang="pl-PL" sz="3200" dirty="0" smtClean="0"/>
              <a:t>społeczna</a:t>
            </a:r>
            <a:endParaRPr lang="pl-PL" sz="3200" dirty="0"/>
          </a:p>
        </p:txBody>
      </p:sp>
    </p:spTree>
    <p:extLst>
      <p:ext uri="{BB962C8B-B14F-4D97-AF65-F5344CB8AC3E}">
        <p14:creationId xmlns:p14="http://schemas.microsoft.com/office/powerpoint/2010/main" val="425338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Ewolucja orientacji w zarządzaniu marketingowym</a:t>
            </a:r>
          </a:p>
        </p:txBody>
      </p:sp>
      <p:pic>
        <p:nvPicPr>
          <p:cNvPr id="3" name="Obraz 2"/>
          <p:cNvPicPr>
            <a:picLocks noChangeAspect="1"/>
          </p:cNvPicPr>
          <p:nvPr/>
        </p:nvPicPr>
        <p:blipFill>
          <a:blip r:embed="rId2"/>
          <a:stretch>
            <a:fillRect/>
          </a:stretch>
        </p:blipFill>
        <p:spPr>
          <a:xfrm>
            <a:off x="176498" y="2867736"/>
            <a:ext cx="11790319" cy="1513196"/>
          </a:xfrm>
          <a:prstGeom prst="rect">
            <a:avLst/>
          </a:prstGeom>
        </p:spPr>
      </p:pic>
      <p:sp>
        <p:nvSpPr>
          <p:cNvPr id="4" name="Prostokąt 3"/>
          <p:cNvSpPr/>
          <p:nvPr/>
        </p:nvSpPr>
        <p:spPr>
          <a:xfrm>
            <a:off x="2139070" y="6040104"/>
            <a:ext cx="9827747" cy="369332"/>
          </a:xfrm>
          <a:prstGeom prst="rect">
            <a:avLst/>
          </a:prstGeom>
        </p:spPr>
        <p:txBody>
          <a:bodyPr wrap="square">
            <a:spAutoFit/>
          </a:bodyPr>
          <a:lstStyle/>
          <a:p>
            <a:r>
              <a:rPr lang="pl-PL" b="1" dirty="0">
                <a:solidFill>
                  <a:srgbClr val="000000"/>
                </a:solidFill>
              </a:rPr>
              <a:t>D. Filar (red.), </a:t>
            </a:r>
            <a:r>
              <a:rPr lang="pl-PL" b="1" i="1" dirty="0">
                <a:solidFill>
                  <a:srgbClr val="000000"/>
                </a:solidFill>
              </a:rPr>
              <a:t>Współczesny marketing. Skuteczna komunikacja i promocja</a:t>
            </a:r>
            <a:r>
              <a:rPr lang="pl-PL" b="1" dirty="0">
                <a:solidFill>
                  <a:srgbClr val="000000"/>
                </a:solidFill>
              </a:rPr>
              <a:t>, Lublin 2012</a:t>
            </a:r>
            <a:endParaRPr lang="pl-PL" dirty="0"/>
          </a:p>
        </p:txBody>
      </p:sp>
    </p:spTree>
    <p:extLst>
      <p:ext uri="{BB962C8B-B14F-4D97-AF65-F5344CB8AC3E}">
        <p14:creationId xmlns:p14="http://schemas.microsoft.com/office/powerpoint/2010/main" val="233264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53245" y="750626"/>
            <a:ext cx="11464119" cy="5816977"/>
          </a:xfrm>
          <a:prstGeom prst="rect">
            <a:avLst/>
          </a:prstGeom>
        </p:spPr>
        <p:txBody>
          <a:bodyPr wrap="square">
            <a:spAutoFit/>
          </a:bodyPr>
          <a:lstStyle/>
          <a:p>
            <a:r>
              <a:rPr lang="pl-PL" sz="2400" i="1" dirty="0"/>
              <a:t>„Podstawową różnicę między orientacją marketingową a produkcyjną jest to , że orientacja marketingowa jest ukierunkowana na „kogoś”, a  orientacja produkcyjna na „każdego</a:t>
            </a:r>
            <a:r>
              <a:rPr lang="pl-PL" sz="2400" i="1" dirty="0" smtClean="0"/>
              <a:t>”.</a:t>
            </a:r>
          </a:p>
          <a:p>
            <a:r>
              <a:rPr lang="pl-PL" sz="2400" i="1" dirty="0"/>
              <a:t>Uwaga przedsiębiorców skupia się na organizacyjnych i technicznych problemach masowego wytwarzania stosunkowo prostych wyrobów przeznaczonych dla przeciętnego nabywcy (w orientacji marketingowej przeciętny nabywca nie istnieje</a:t>
            </a:r>
            <a:r>
              <a:rPr lang="pl-PL" sz="2400" i="1" dirty="0" smtClean="0"/>
              <a:t>) (…).</a:t>
            </a:r>
          </a:p>
          <a:p>
            <a:r>
              <a:rPr lang="pl-PL" sz="2400" i="1" dirty="0" smtClean="0"/>
              <a:t> Zafascynowanie </a:t>
            </a:r>
            <a:r>
              <a:rPr lang="pl-PL" sz="2400" i="1" dirty="0"/>
              <a:t>technologiczną doskonałością produktu może nie uwzględnić potrzeb klienta (dostarczenie klientowi satysfakcji z produktu było podstawowym zadaniem orientacji marketingowej</a:t>
            </a:r>
            <a:r>
              <a:rPr lang="pl-PL" sz="2400" i="1" dirty="0" smtClean="0"/>
              <a:t>).</a:t>
            </a:r>
          </a:p>
          <a:p>
            <a:r>
              <a:rPr lang="pl-PL" sz="2400" i="1" dirty="0"/>
              <a:t>Podstawowym problemem orientacji produkcyjnej jest odpowiedź na </a:t>
            </a:r>
            <a:r>
              <a:rPr lang="pl-PL" sz="2400" i="1" dirty="0" err="1"/>
              <a:t>pytanie:jak</a:t>
            </a:r>
            <a:r>
              <a:rPr lang="pl-PL" sz="2400" i="1" dirty="0"/>
              <a:t> wytwarzać dużo i tanio , aby uczynić wyrób dostępnym szerokiemu gronu  nabywców  i  uzyskać kosztowną  przewagę nad ewentualnymi konkurentami przy zachowaniu wymaganej staranności  wykonania produktu”</a:t>
            </a:r>
            <a:endParaRPr lang="pl-PL" sz="2400" i="1" dirty="0" smtClean="0"/>
          </a:p>
          <a:p>
            <a:endParaRPr lang="pl-PL" b="1" dirty="0" smtClean="0"/>
          </a:p>
          <a:p>
            <a:pPr lvl="0"/>
            <a:r>
              <a:rPr lang="pl-PL" b="1" dirty="0" smtClean="0">
                <a:solidFill>
                  <a:srgbClr val="000000"/>
                </a:solidFill>
              </a:rPr>
              <a:t>L. Garbarski, I. Rutkowski, W. </a:t>
            </a:r>
            <a:r>
              <a:rPr lang="pl-PL" b="1" dirty="0" err="1" smtClean="0">
                <a:solidFill>
                  <a:srgbClr val="000000"/>
                </a:solidFill>
              </a:rPr>
              <a:t>Wrzosek</a:t>
            </a:r>
            <a:r>
              <a:rPr lang="pl-PL" b="1" dirty="0" smtClean="0">
                <a:solidFill>
                  <a:srgbClr val="000000"/>
                </a:solidFill>
              </a:rPr>
              <a:t>, </a:t>
            </a:r>
            <a:r>
              <a:rPr lang="pl-PL" b="1" i="1" dirty="0">
                <a:solidFill>
                  <a:srgbClr val="000000"/>
                </a:solidFill>
              </a:rPr>
              <a:t>Marketing – </a:t>
            </a:r>
            <a:r>
              <a:rPr lang="pl-PL" b="1" i="1" dirty="0" smtClean="0">
                <a:solidFill>
                  <a:srgbClr val="000000"/>
                </a:solidFill>
              </a:rPr>
              <a:t>punkt zwrotny nowoczesnej firmy</a:t>
            </a:r>
            <a:r>
              <a:rPr lang="pl-PL" b="1" dirty="0" smtClean="0">
                <a:solidFill>
                  <a:srgbClr val="000000"/>
                </a:solidFill>
              </a:rPr>
              <a:t>, </a:t>
            </a:r>
            <a:r>
              <a:rPr lang="pl-PL" b="1" dirty="0">
                <a:solidFill>
                  <a:srgbClr val="000000"/>
                </a:solidFill>
              </a:rPr>
              <a:t>Warszawa </a:t>
            </a:r>
            <a:r>
              <a:rPr lang="pl-PL" b="1" dirty="0" smtClean="0">
                <a:solidFill>
                  <a:srgbClr val="000000"/>
                </a:solidFill>
              </a:rPr>
              <a:t>2000.</a:t>
            </a:r>
            <a:endParaRPr lang="pl-PL" sz="2400" dirty="0">
              <a:solidFill>
                <a:srgbClr val="000000"/>
              </a:solidFill>
            </a:endParaRPr>
          </a:p>
        </p:txBody>
      </p:sp>
    </p:spTree>
    <p:extLst>
      <p:ext uri="{BB962C8B-B14F-4D97-AF65-F5344CB8AC3E}">
        <p14:creationId xmlns:p14="http://schemas.microsoft.com/office/powerpoint/2010/main" val="176420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09599" y="1201003"/>
            <a:ext cx="10924117" cy="4339650"/>
          </a:xfrm>
          <a:prstGeom prst="rect">
            <a:avLst/>
          </a:prstGeom>
        </p:spPr>
        <p:txBody>
          <a:bodyPr wrap="square">
            <a:spAutoFit/>
          </a:bodyPr>
          <a:lstStyle/>
          <a:p>
            <a:r>
              <a:rPr lang="pl-PL" sz="2400" i="1" dirty="0"/>
              <a:t>„Orientacja produkcyjna zakłada, że konsumenci będą faworyzowali te produkty, które są dostępne </a:t>
            </a:r>
            <a:r>
              <a:rPr lang="pl-PL" sz="2400" i="1" dirty="0" smtClean="0"/>
              <a:t>i na </a:t>
            </a:r>
            <a:r>
              <a:rPr lang="pl-PL" sz="2400" i="1" dirty="0"/>
              <a:t>które mogą sobie pozwolić. Należy więc się skupić na poprawie wydajności produkcji i </a:t>
            </a:r>
            <a:r>
              <a:rPr lang="pl-PL" sz="2400" i="1" dirty="0" smtClean="0"/>
              <a:t>dystrybucji. Koncepcja </a:t>
            </a:r>
            <a:r>
              <a:rPr lang="pl-PL" sz="2400" i="1" dirty="0"/>
              <a:t>ta jest jedną z najstarszych filozofii kierujących </a:t>
            </a:r>
            <a:r>
              <a:rPr lang="pl-PL" sz="2400" i="1" dirty="0" smtClean="0"/>
              <a:t>sprzedawcami</a:t>
            </a:r>
            <a:r>
              <a:rPr lang="pl-PL" sz="2400" i="1" dirty="0"/>
              <a:t> </a:t>
            </a:r>
            <a:r>
              <a:rPr lang="pl-PL" sz="2400" i="1" dirty="0" smtClean="0"/>
              <a:t>(…)</a:t>
            </a:r>
          </a:p>
          <a:p>
            <a:r>
              <a:rPr lang="pl-PL" sz="2400" i="1" dirty="0"/>
              <a:t>Na przykład filozofia Henry'ego Forda polegała </a:t>
            </a:r>
            <a:r>
              <a:rPr lang="pl-PL" sz="2400" i="1" dirty="0" smtClean="0"/>
              <a:t>na doskonaleniu </a:t>
            </a:r>
            <a:r>
              <a:rPr lang="pl-PL" sz="2400" i="1" dirty="0"/>
              <a:t>produkcji modelu T, tak aby można było obniżyć koszt i uczynić go dostępniejszym </a:t>
            </a:r>
            <a:r>
              <a:rPr lang="pl-PL" sz="2400" i="1" dirty="0" smtClean="0"/>
              <a:t>dla większej </a:t>
            </a:r>
            <a:r>
              <a:rPr lang="pl-PL" sz="2400" i="1" dirty="0"/>
              <a:t>liczby ludzi. Żartował on, że może zaoferować klientom każdy kolor auta, pod warunkiem </a:t>
            </a:r>
            <a:r>
              <a:rPr lang="pl-PL" sz="2400" i="1" dirty="0" smtClean="0"/>
              <a:t>że będzie </a:t>
            </a:r>
            <a:r>
              <a:rPr lang="pl-PL" sz="2400" i="1" dirty="0"/>
              <a:t>to </a:t>
            </a:r>
            <a:r>
              <a:rPr lang="pl-PL" sz="2400" i="1" dirty="0" smtClean="0"/>
              <a:t>czarny (…)</a:t>
            </a:r>
          </a:p>
          <a:p>
            <a:r>
              <a:rPr lang="pl-PL" sz="2400" i="1" dirty="0"/>
              <a:t>Kierując się filozofią produktu, firmy ryzykują jednak nadmiernym skupieniem się na </a:t>
            </a:r>
            <a:r>
              <a:rPr lang="pl-PL" sz="2400" i="1" dirty="0" smtClean="0"/>
              <a:t>własnych operacjach</a:t>
            </a:r>
            <a:r>
              <a:rPr lang="pl-PL" sz="2400" i="1" dirty="0"/>
              <a:t>.”</a:t>
            </a:r>
            <a:endParaRPr lang="pl-PL" sz="2400" i="1" dirty="0" smtClean="0"/>
          </a:p>
          <a:p>
            <a:endParaRPr lang="pl-PL" b="1"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r>
              <a:rPr lang="pl-PL" b="1" dirty="0" smtClean="0">
                <a:solidFill>
                  <a:srgbClr val="000000"/>
                </a:solidFill>
              </a:rPr>
              <a:t>.</a:t>
            </a:r>
            <a:endParaRPr lang="pl-PL" sz="2400" dirty="0">
              <a:solidFill>
                <a:srgbClr val="000000"/>
              </a:solidFill>
            </a:endParaRPr>
          </a:p>
        </p:txBody>
      </p:sp>
    </p:spTree>
    <p:extLst>
      <p:ext uri="{BB962C8B-B14F-4D97-AF65-F5344CB8AC3E}">
        <p14:creationId xmlns:p14="http://schemas.microsoft.com/office/powerpoint/2010/main" val="4099517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228457" y="178771"/>
            <a:ext cx="5725193" cy="2987510"/>
          </a:xfrm>
          <a:prstGeom prst="rect">
            <a:avLst/>
          </a:prstGeom>
        </p:spPr>
      </p:pic>
      <p:pic>
        <p:nvPicPr>
          <p:cNvPr id="1026" name="Picture 2"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151" y="178771"/>
            <a:ext cx="6342849" cy="2987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dobny obra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053" y="3166281"/>
            <a:ext cx="5766344" cy="356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40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41361" y="2142699"/>
            <a:ext cx="10924117" cy="3877985"/>
          </a:xfrm>
          <a:prstGeom prst="rect">
            <a:avLst/>
          </a:prstGeom>
        </p:spPr>
        <p:txBody>
          <a:bodyPr wrap="square">
            <a:spAutoFit/>
          </a:bodyPr>
          <a:lstStyle/>
          <a:p>
            <a:r>
              <a:rPr lang="pl-PL" sz="2400" i="1" dirty="0" smtClean="0"/>
              <a:t>„…podstawą </a:t>
            </a:r>
            <a:r>
              <a:rPr lang="pl-PL" sz="2400" i="1" dirty="0"/>
              <a:t>jej jest </a:t>
            </a:r>
            <a:r>
              <a:rPr lang="pl-PL" sz="2400" i="1" dirty="0" smtClean="0"/>
              <a:t>przekonanie, że </a:t>
            </a:r>
            <a:r>
              <a:rPr lang="pl-PL" sz="2400" i="1" dirty="0"/>
              <a:t>masowa produkcja oraz niskie koszty są głównymi </a:t>
            </a:r>
            <a:r>
              <a:rPr lang="pl-PL" sz="2400" i="1" dirty="0" smtClean="0"/>
              <a:t>atrybutami sukcesu </a:t>
            </a:r>
            <a:r>
              <a:rPr lang="pl-PL" sz="2400" i="1" dirty="0"/>
              <a:t>biznesowego, ponieważ nabywców interesuje przede </a:t>
            </a:r>
            <a:r>
              <a:rPr lang="pl-PL" sz="2400" i="1" dirty="0" smtClean="0"/>
              <a:t>wszystkim </a:t>
            </a:r>
            <a:r>
              <a:rPr lang="pl-PL" sz="2400" i="1" dirty="0"/>
              <a:t>dostępność produktu – tj. sprawna organizacja dystrybucji oraz </a:t>
            </a:r>
            <a:r>
              <a:rPr lang="pl-PL" sz="2400" i="1" dirty="0" smtClean="0"/>
              <a:t>niskie ceny</a:t>
            </a:r>
            <a:r>
              <a:rPr lang="pl-PL" sz="2400" i="1" dirty="0"/>
              <a:t>. Dobrym przykładem realizacji koncepcji produkcyjnej w </a:t>
            </a:r>
            <a:r>
              <a:rPr lang="pl-PL" sz="2400" i="1" dirty="0" smtClean="0"/>
              <a:t>praktyce jest </a:t>
            </a:r>
            <a:r>
              <a:rPr lang="pl-PL" sz="2400" i="1" dirty="0"/>
              <a:t>polityka stosowana przez większość firm chińskich. Ogromne </a:t>
            </a:r>
            <a:r>
              <a:rPr lang="pl-PL" sz="2400" i="1" dirty="0" smtClean="0"/>
              <a:t>zasoby taniej </a:t>
            </a:r>
            <a:r>
              <a:rPr lang="pl-PL" sz="2400" i="1" dirty="0"/>
              <a:t>siły roboczej stwarzają im przewagę konkurencyjną w postaci </a:t>
            </a:r>
            <a:r>
              <a:rPr lang="pl-PL" sz="2400" i="1" dirty="0" smtClean="0"/>
              <a:t>niskich kosztów </a:t>
            </a:r>
            <a:r>
              <a:rPr lang="pl-PL" sz="2400" i="1" dirty="0"/>
              <a:t>produkcji, co przyczynia się do ustalenia niższych cen</a:t>
            </a:r>
          </a:p>
          <a:p>
            <a:r>
              <a:rPr lang="pl-PL" sz="2400" i="1" dirty="0"/>
              <a:t>w porównaniu z cenami konkurentów”</a:t>
            </a:r>
            <a:endParaRPr lang="pl-PL" sz="2400" i="1" dirty="0" smtClean="0"/>
          </a:p>
          <a:p>
            <a:endParaRPr lang="pl-PL" b="1" dirty="0" smtClean="0"/>
          </a:p>
          <a:p>
            <a:pPr lvl="0"/>
            <a:r>
              <a:rPr lang="pl-PL" b="1" dirty="0">
                <a:solidFill>
                  <a:srgbClr val="000000"/>
                </a:solidFill>
                <a:ea typeface="+mj-ea"/>
              </a:rPr>
              <a:t>M. Al‐</a:t>
            </a:r>
            <a:r>
              <a:rPr lang="pl-PL" b="1" dirty="0" err="1">
                <a:solidFill>
                  <a:srgbClr val="000000"/>
                </a:solidFill>
                <a:ea typeface="+mj-ea"/>
              </a:rPr>
              <a:t>Noorachi</a:t>
            </a:r>
            <a:r>
              <a:rPr lang="pl-PL" b="1" dirty="0">
                <a:solidFill>
                  <a:srgbClr val="000000"/>
                </a:solidFill>
                <a:ea typeface="+mj-ea"/>
              </a:rPr>
              <a:t>, </a:t>
            </a:r>
            <a:r>
              <a:rPr lang="pl-PL" b="1" i="1" dirty="0">
                <a:solidFill>
                  <a:srgbClr val="000000"/>
                </a:solidFill>
                <a:ea typeface="+mj-ea"/>
              </a:rPr>
              <a:t>Marketing – geneza i definicje oraz rodzaje orientacji</a:t>
            </a:r>
            <a:r>
              <a:rPr lang="pl-PL" b="1" dirty="0">
                <a:solidFill>
                  <a:srgbClr val="000000"/>
                </a:solidFill>
                <a:ea typeface="+mj-ea"/>
              </a:rPr>
              <a:t> [w:] M. Al.-</a:t>
            </a:r>
            <a:r>
              <a:rPr lang="pl-PL" b="1" dirty="0" err="1">
                <a:solidFill>
                  <a:srgbClr val="000000"/>
                </a:solidFill>
                <a:ea typeface="+mj-ea"/>
              </a:rPr>
              <a:t>Noorachi</a:t>
            </a:r>
            <a:r>
              <a:rPr lang="pl-PL" b="1" dirty="0">
                <a:solidFill>
                  <a:srgbClr val="000000"/>
                </a:solidFill>
                <a:ea typeface="+mj-ea"/>
              </a:rPr>
              <a:t>, </a:t>
            </a:r>
            <a:r>
              <a:rPr lang="pl-PL" b="1" i="1" dirty="0">
                <a:solidFill>
                  <a:srgbClr val="000000"/>
                </a:solidFill>
                <a:ea typeface="+mj-ea"/>
              </a:rPr>
              <a:t>Studia i materiały</a:t>
            </a:r>
            <a:r>
              <a:rPr lang="pl-PL" b="1" dirty="0">
                <a:solidFill>
                  <a:srgbClr val="000000"/>
                </a:solidFill>
                <a:ea typeface="+mj-ea"/>
              </a:rPr>
              <a:t>, Łódź, Warszawa 2014.</a:t>
            </a:r>
            <a:endParaRPr lang="pl-PL" sz="2400" dirty="0">
              <a:solidFill>
                <a:srgbClr val="000000"/>
              </a:solidFill>
            </a:endParaRPr>
          </a:p>
        </p:txBody>
      </p:sp>
      <p:pic>
        <p:nvPicPr>
          <p:cNvPr id="2" name="Obraz 1"/>
          <p:cNvPicPr>
            <a:picLocks noChangeAspect="1"/>
          </p:cNvPicPr>
          <p:nvPr/>
        </p:nvPicPr>
        <p:blipFill>
          <a:blip r:embed="rId2"/>
          <a:stretch>
            <a:fillRect/>
          </a:stretch>
        </p:blipFill>
        <p:spPr>
          <a:xfrm>
            <a:off x="8689501" y="324347"/>
            <a:ext cx="3028950" cy="1514475"/>
          </a:xfrm>
          <a:prstGeom prst="rect">
            <a:avLst/>
          </a:prstGeom>
        </p:spPr>
      </p:pic>
    </p:spTree>
    <p:extLst>
      <p:ext uri="{BB962C8B-B14F-4D97-AF65-F5344CB8AC3E}">
        <p14:creationId xmlns:p14="http://schemas.microsoft.com/office/powerpoint/2010/main" val="2768412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smtClean="0"/>
              <a:t>Orientacja produktowa</a:t>
            </a:r>
            <a:endParaRPr lang="pl-PL" sz="3200" dirty="0"/>
          </a:p>
        </p:txBody>
      </p:sp>
      <p:sp>
        <p:nvSpPr>
          <p:cNvPr id="3" name="Prostokąt 2"/>
          <p:cNvSpPr/>
          <p:nvPr/>
        </p:nvSpPr>
        <p:spPr>
          <a:xfrm>
            <a:off x="787020" y="1405719"/>
            <a:ext cx="10924117" cy="5262979"/>
          </a:xfrm>
          <a:prstGeom prst="rect">
            <a:avLst/>
          </a:prstGeom>
        </p:spPr>
        <p:txBody>
          <a:bodyPr wrap="square">
            <a:spAutoFit/>
          </a:bodyPr>
          <a:lstStyle/>
          <a:p>
            <a:r>
              <a:rPr lang="pl-PL" sz="2400" i="1" dirty="0"/>
              <a:t>„Inną z ważnych koncepcji mogących być drogowskazem dla przedsiębiorstw jest </a:t>
            </a:r>
            <a:r>
              <a:rPr lang="pl-PL" sz="2400" i="1" dirty="0" smtClean="0"/>
              <a:t>orientacja produktowa</a:t>
            </a:r>
            <a:r>
              <a:rPr lang="pl-PL" sz="2400" i="1" dirty="0"/>
              <a:t>. Przyjmuje się w niej, że konsumenci preferują te produkty, które oferują </a:t>
            </a:r>
            <a:r>
              <a:rPr lang="pl-PL" sz="2400" i="1" dirty="0" smtClean="0"/>
              <a:t>najwięcej jakości</a:t>
            </a:r>
            <a:r>
              <a:rPr lang="pl-PL" sz="2400" i="1" dirty="0"/>
              <a:t>, sprawności i cech innowacyjnych. Organizacja powinna zatem poświęcić swą energię </a:t>
            </a:r>
            <a:r>
              <a:rPr lang="pl-PL" sz="2400" i="1" dirty="0" smtClean="0"/>
              <a:t>na stałe </a:t>
            </a:r>
            <a:r>
              <a:rPr lang="pl-PL" sz="2400" i="1" dirty="0"/>
              <a:t>ulepszanie produktu. Niektórzy wytwórcy wierzą, że jeśli uda im się zbudować lepszą pułapkę </a:t>
            </a:r>
            <a:r>
              <a:rPr lang="pl-PL" sz="2400" i="1" dirty="0" smtClean="0"/>
              <a:t>na myszy</a:t>
            </a:r>
            <a:r>
              <a:rPr lang="pl-PL" sz="2400" i="1" dirty="0"/>
              <a:t>, to świat legnie u ich </a:t>
            </a:r>
            <a:r>
              <a:rPr lang="pl-PL" sz="2400" i="1" dirty="0" smtClean="0"/>
              <a:t>stóp”</a:t>
            </a:r>
          </a:p>
          <a:p>
            <a:endParaRPr lang="pl-PL" b="1"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a:t>
            </a:r>
          </a:p>
          <a:p>
            <a:pPr lvl="0"/>
            <a:endParaRPr lang="pl-PL" sz="2400" b="1" dirty="0">
              <a:solidFill>
                <a:srgbClr val="000000"/>
              </a:solidFill>
            </a:endParaRPr>
          </a:p>
          <a:p>
            <a:pPr lvl="0"/>
            <a:endParaRPr lang="pl-PL" sz="2400" b="1" dirty="0" smtClean="0">
              <a:solidFill>
                <a:srgbClr val="000000"/>
              </a:solidFill>
            </a:endParaRPr>
          </a:p>
          <a:p>
            <a:pPr lvl="0"/>
            <a:r>
              <a:rPr lang="pl-PL" sz="2400" dirty="0">
                <a:solidFill>
                  <a:srgbClr val="000000"/>
                </a:solidFill>
              </a:rPr>
              <a:t>„</a:t>
            </a:r>
            <a:r>
              <a:rPr lang="pl-PL" sz="2400" i="1" dirty="0">
                <a:solidFill>
                  <a:srgbClr val="000000"/>
                </a:solidFill>
              </a:rPr>
              <a:t>W orientacji produktowej przyjmuje się, że konsumenci wybierają te produkty, które oferują najwięcej jakości, użyteczności i cech innowacyjnych. Organizacja powinna zatem poświęcić swą energię na stałe ulepszanie </a:t>
            </a:r>
            <a:r>
              <a:rPr lang="pl-PL" sz="2400" i="1" dirty="0" smtClean="0">
                <a:solidFill>
                  <a:srgbClr val="000000"/>
                </a:solidFill>
              </a:rPr>
              <a:t>produktu</a:t>
            </a:r>
            <a:r>
              <a:rPr lang="pl-PL" sz="2400" dirty="0" smtClean="0">
                <a:solidFill>
                  <a:srgbClr val="000000"/>
                </a:solidFill>
              </a:rPr>
              <a:t>”</a:t>
            </a:r>
          </a:p>
          <a:p>
            <a:pPr lvl="0"/>
            <a:endParaRPr lang="pl-PL" b="1" dirty="0" smtClean="0">
              <a:solidFill>
                <a:srgbClr val="000000"/>
              </a:solidFill>
            </a:endParaRPr>
          </a:p>
          <a:p>
            <a:pPr lvl="0"/>
            <a:r>
              <a:rPr lang="pl-PL" b="1" dirty="0" smtClean="0">
                <a:solidFill>
                  <a:srgbClr val="000000"/>
                </a:solidFill>
              </a:rPr>
              <a:t>Z</a:t>
            </a:r>
            <a:r>
              <a:rPr lang="pl-PL" b="1" dirty="0">
                <a:solidFill>
                  <a:srgbClr val="000000"/>
                </a:solidFill>
              </a:rPr>
              <a:t>. Knecht, </a:t>
            </a:r>
            <a:r>
              <a:rPr lang="pl-PL" b="1" i="1" dirty="0">
                <a:solidFill>
                  <a:srgbClr val="000000"/>
                </a:solidFill>
              </a:rPr>
              <a:t>Zarządzanie i planowanie </a:t>
            </a:r>
            <a:r>
              <a:rPr lang="pl-PL" b="1" i="1" dirty="0" smtClean="0">
                <a:solidFill>
                  <a:srgbClr val="000000"/>
                </a:solidFill>
              </a:rPr>
              <a:t>marketingowe</a:t>
            </a:r>
            <a:r>
              <a:rPr lang="pl-PL" b="1" dirty="0" smtClean="0">
                <a:solidFill>
                  <a:srgbClr val="000000"/>
                </a:solidFill>
              </a:rPr>
              <a:t>, Warszawa 2005.</a:t>
            </a:r>
            <a:endParaRPr lang="pl-PL" b="1" dirty="0">
              <a:solidFill>
                <a:srgbClr val="000000"/>
              </a:solidFill>
            </a:endParaRPr>
          </a:p>
        </p:txBody>
      </p:sp>
    </p:spTree>
    <p:extLst>
      <p:ext uri="{BB962C8B-B14F-4D97-AF65-F5344CB8AC3E}">
        <p14:creationId xmlns:p14="http://schemas.microsoft.com/office/powerpoint/2010/main" val="143507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86063"/>
          </a:xfrm>
        </p:spPr>
        <p:txBody>
          <a:bodyPr/>
          <a:lstStyle/>
          <a:p>
            <a:r>
              <a:rPr lang="pl-PL" sz="3200" dirty="0" smtClean="0"/>
              <a:t>Badania marketingowe</a:t>
            </a:r>
            <a:endParaRPr lang="pl-PL" sz="3200" dirty="0"/>
          </a:p>
        </p:txBody>
      </p:sp>
      <p:sp>
        <p:nvSpPr>
          <p:cNvPr id="3" name="Prostokąt 2"/>
          <p:cNvSpPr/>
          <p:nvPr/>
        </p:nvSpPr>
        <p:spPr>
          <a:xfrm>
            <a:off x="514744" y="1787857"/>
            <a:ext cx="11113827" cy="4154984"/>
          </a:xfrm>
          <a:prstGeom prst="rect">
            <a:avLst/>
          </a:prstGeom>
        </p:spPr>
        <p:txBody>
          <a:bodyPr wrap="square">
            <a:spAutoFit/>
          </a:bodyPr>
          <a:lstStyle/>
          <a:p>
            <a:r>
              <a:rPr lang="pl-PL" sz="2400" dirty="0"/>
              <a:t>„</a:t>
            </a:r>
            <a:r>
              <a:rPr lang="pl-PL" sz="2400" i="1" dirty="0">
                <a:latin typeface="+mj-lt"/>
              </a:rPr>
              <a:t>Wielkie przedsiębiorstwa amerykańskie wiedzą prawie wszystko o swoich klientach. Dowiadują się o nich rzeczy, których oni sami nie są świadomi. I nie wynika to ze zwykłej ciekawości, ale z tego, że wiedza o potencjalnym konsumencie to podstawa efektywnego marketingu</a:t>
            </a:r>
            <a:r>
              <a:rPr lang="pl-PL" sz="2400" dirty="0" smtClean="0">
                <a:latin typeface="+mj-lt"/>
              </a:rPr>
              <a:t>”</a:t>
            </a:r>
            <a:endParaRPr lang="pl-PL" b="1" dirty="0" smtClean="0">
              <a:latin typeface="+mj-lt"/>
            </a:endParaRPr>
          </a:p>
          <a:p>
            <a:r>
              <a:rPr lang="pl-PL" b="1" dirty="0" smtClean="0">
                <a:latin typeface="+mj-lt"/>
              </a:rPr>
              <a:t>P. </a:t>
            </a:r>
            <a:r>
              <a:rPr lang="pl-PL" b="1" dirty="0" err="1" smtClean="0">
                <a:latin typeface="+mj-lt"/>
              </a:rPr>
              <a:t>Kotler</a:t>
            </a:r>
            <a:r>
              <a:rPr lang="pl-PL" b="1" dirty="0">
                <a:latin typeface="+mj-lt"/>
              </a:rPr>
              <a:t>,</a:t>
            </a:r>
            <a:r>
              <a:rPr lang="pl-PL" b="1" dirty="0" smtClean="0">
                <a:latin typeface="+mj-lt"/>
              </a:rPr>
              <a:t> </a:t>
            </a:r>
            <a:r>
              <a:rPr lang="pl-PL" b="1" i="1" dirty="0">
                <a:latin typeface="+mj-lt"/>
              </a:rPr>
              <a:t>Marketing </a:t>
            </a:r>
            <a:r>
              <a:rPr lang="pl-PL" b="1" i="1" dirty="0" smtClean="0">
                <a:latin typeface="+mj-lt"/>
              </a:rPr>
              <a:t>narodów</a:t>
            </a:r>
            <a:r>
              <a:rPr lang="pl-PL" b="1" dirty="0" smtClean="0">
                <a:latin typeface="+mj-lt"/>
              </a:rPr>
              <a:t>, Kraków </a:t>
            </a:r>
            <a:r>
              <a:rPr lang="pl-PL" b="1" dirty="0">
                <a:latin typeface="+mj-lt"/>
              </a:rPr>
              <a:t>1999 r., </a:t>
            </a:r>
            <a:r>
              <a:rPr lang="pl-PL" b="1" dirty="0" smtClean="0">
                <a:latin typeface="+mj-lt"/>
              </a:rPr>
              <a:t>s. 54.</a:t>
            </a:r>
          </a:p>
          <a:p>
            <a:endParaRPr lang="pl-PL" sz="2000" b="1" dirty="0" smtClean="0">
              <a:latin typeface="+mj-lt"/>
            </a:endParaRPr>
          </a:p>
          <a:p>
            <a:endParaRPr lang="pl-PL" sz="2000" b="1" dirty="0" smtClean="0">
              <a:latin typeface="+mj-lt"/>
            </a:endParaRPr>
          </a:p>
          <a:p>
            <a:endParaRPr lang="pl-PL" sz="2000" b="1" dirty="0">
              <a:latin typeface="+mj-lt"/>
            </a:endParaRPr>
          </a:p>
          <a:p>
            <a:r>
              <a:rPr lang="pl-PL" sz="2400" dirty="0" smtClean="0">
                <a:latin typeface="+mj-lt"/>
              </a:rPr>
              <a:t>„</a:t>
            </a:r>
            <a:r>
              <a:rPr lang="pl-PL" sz="2400" i="1" dirty="0" smtClean="0">
                <a:latin typeface="+mj-lt"/>
              </a:rPr>
              <a:t>zbiór </a:t>
            </a:r>
            <a:r>
              <a:rPr lang="pl-PL" sz="2400" i="1" dirty="0">
                <a:latin typeface="+mj-lt"/>
              </a:rPr>
              <a:t>technik i zasad systematycznego gromadzenia, zapisywania, analizowania i interpretowania informacji, które </a:t>
            </a:r>
            <a:r>
              <a:rPr lang="pl-PL" sz="2400" i="1" dirty="0" smtClean="0">
                <a:latin typeface="+mj-lt"/>
              </a:rPr>
              <a:t>ułatwiają </a:t>
            </a:r>
            <a:r>
              <a:rPr lang="pl-PL" sz="2400" i="1" dirty="0">
                <a:latin typeface="+mj-lt"/>
              </a:rPr>
              <a:t>podejmowanie decyzji marketingowych</a:t>
            </a:r>
            <a:r>
              <a:rPr lang="pl-PL" sz="2400" dirty="0" smtClean="0">
                <a:latin typeface="+mj-lt"/>
              </a:rPr>
              <a:t>”</a:t>
            </a:r>
          </a:p>
          <a:p>
            <a:pPr marL="457200" indent="-457200">
              <a:buAutoNum type="alphaUcPeriod"/>
            </a:pPr>
            <a:r>
              <a:rPr lang="en-US" b="1" dirty="0" err="1" smtClean="0">
                <a:latin typeface="+mj-lt"/>
              </a:rPr>
              <a:t>Parasuraman</a:t>
            </a:r>
            <a:r>
              <a:rPr lang="pl-PL" b="1" dirty="0">
                <a:latin typeface="+mj-lt"/>
              </a:rPr>
              <a:t>,</a:t>
            </a:r>
            <a:r>
              <a:rPr lang="en-US" b="1" dirty="0" smtClean="0">
                <a:latin typeface="+mj-lt"/>
              </a:rPr>
              <a:t> </a:t>
            </a:r>
            <a:r>
              <a:rPr lang="en-US" b="1" i="1" dirty="0" smtClean="0">
                <a:latin typeface="+mj-lt"/>
              </a:rPr>
              <a:t>Marketing </a:t>
            </a:r>
            <a:r>
              <a:rPr lang="en-US" b="1" i="1" dirty="0">
                <a:latin typeface="+mj-lt"/>
              </a:rPr>
              <a:t>Research</a:t>
            </a:r>
            <a:r>
              <a:rPr lang="en-US" b="1" dirty="0">
                <a:latin typeface="+mj-lt"/>
              </a:rPr>
              <a:t>, </a:t>
            </a:r>
            <a:r>
              <a:rPr lang="en-US" b="1" dirty="0" smtClean="0">
                <a:latin typeface="+mj-lt"/>
              </a:rPr>
              <a:t>Cambridge</a:t>
            </a:r>
            <a:r>
              <a:rPr lang="pl-PL" b="1" dirty="0" smtClean="0">
                <a:latin typeface="+mj-lt"/>
              </a:rPr>
              <a:t>-</a:t>
            </a:r>
            <a:r>
              <a:rPr lang="en-US" b="1" dirty="0" smtClean="0">
                <a:latin typeface="+mj-lt"/>
              </a:rPr>
              <a:t>Mass</a:t>
            </a:r>
            <a:r>
              <a:rPr lang="pl-PL" b="1" dirty="0" smtClean="0">
                <a:latin typeface="+mj-lt"/>
              </a:rPr>
              <a:t>.</a:t>
            </a:r>
            <a:r>
              <a:rPr lang="en-US" b="1" dirty="0" smtClean="0">
                <a:latin typeface="+mj-lt"/>
              </a:rPr>
              <a:t>1986 </a:t>
            </a:r>
            <a:r>
              <a:rPr lang="en-US" b="1" dirty="0">
                <a:latin typeface="+mj-lt"/>
              </a:rPr>
              <a:t>r., </a:t>
            </a:r>
            <a:r>
              <a:rPr lang="en-US" b="1" dirty="0" smtClean="0">
                <a:latin typeface="+mj-lt"/>
              </a:rPr>
              <a:t>s. </a:t>
            </a:r>
            <a:r>
              <a:rPr lang="en-US" b="1" dirty="0">
                <a:latin typeface="+mj-lt"/>
              </a:rPr>
              <a:t>5. </a:t>
            </a:r>
            <a:endParaRPr lang="pl-PL" b="1" dirty="0">
              <a:latin typeface="+mj-lt"/>
            </a:endParaRPr>
          </a:p>
        </p:txBody>
      </p:sp>
    </p:spTree>
    <p:extLst>
      <p:ext uri="{BB962C8B-B14F-4D97-AF65-F5344CB8AC3E}">
        <p14:creationId xmlns:p14="http://schemas.microsoft.com/office/powerpoint/2010/main" val="158395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91485" y="4258101"/>
            <a:ext cx="10924117" cy="2492990"/>
          </a:xfrm>
          <a:prstGeom prst="rect">
            <a:avLst/>
          </a:prstGeom>
        </p:spPr>
        <p:txBody>
          <a:bodyPr wrap="square">
            <a:spAutoFit/>
          </a:bodyPr>
          <a:lstStyle/>
          <a:p>
            <a:r>
              <a:rPr lang="pl-PL" sz="2400" i="1" dirty="0"/>
              <a:t>„Orientacja produktowa — sposób działania przedsiębiorstwa polegający na stałym podnoszeniu jakości produktów w wyniku oczekiwań potencjalnych nabywców.”</a:t>
            </a:r>
            <a:endParaRPr lang="pl-PL" sz="2400" i="1" dirty="0" smtClean="0"/>
          </a:p>
          <a:p>
            <a:endParaRPr lang="pl-PL" b="1" dirty="0" smtClean="0"/>
          </a:p>
          <a:p>
            <a:pPr lvl="0"/>
            <a:r>
              <a:rPr lang="pl-PL" b="1" dirty="0" smtClean="0">
                <a:solidFill>
                  <a:srgbClr val="000000"/>
                </a:solidFill>
              </a:rPr>
              <a:t>L. Garbarski </a:t>
            </a:r>
            <a:r>
              <a:rPr lang="pl-PL" b="1" dirty="0">
                <a:solidFill>
                  <a:srgbClr val="000000"/>
                </a:solidFill>
              </a:rPr>
              <a:t>(red.), </a:t>
            </a:r>
            <a:r>
              <a:rPr lang="pl-PL" b="1" i="1" dirty="0">
                <a:solidFill>
                  <a:srgbClr val="000000"/>
                </a:solidFill>
              </a:rPr>
              <a:t>Marketing. Kluczowe pojęcia i praktyczne zastosowania</a:t>
            </a:r>
            <a:r>
              <a:rPr lang="pl-PL" b="1" dirty="0">
                <a:solidFill>
                  <a:srgbClr val="000000"/>
                </a:solidFill>
              </a:rPr>
              <a:t>, </a:t>
            </a:r>
            <a:r>
              <a:rPr lang="pl-PL" b="1" dirty="0" smtClean="0">
                <a:solidFill>
                  <a:srgbClr val="000000"/>
                </a:solidFill>
              </a:rPr>
              <a:t>Warszawa </a:t>
            </a:r>
            <a:r>
              <a:rPr lang="pl-PL" b="1" dirty="0">
                <a:solidFill>
                  <a:srgbClr val="000000"/>
                </a:solidFill>
              </a:rPr>
              <a:t>2011.</a:t>
            </a:r>
            <a:endParaRPr lang="pl-PL" b="1" dirty="0" smtClean="0">
              <a:solidFill>
                <a:srgbClr val="000000"/>
              </a:solidFill>
            </a:endParaRPr>
          </a:p>
          <a:p>
            <a:pPr lvl="0"/>
            <a:endParaRPr lang="pl-PL" sz="2400" b="1" dirty="0">
              <a:solidFill>
                <a:srgbClr val="000000"/>
              </a:solidFill>
            </a:endParaRPr>
          </a:p>
          <a:p>
            <a:pPr lvl="0"/>
            <a:endParaRPr lang="pl-PL" sz="2400" b="1" dirty="0" smtClean="0">
              <a:solidFill>
                <a:srgbClr val="000000"/>
              </a:solidFill>
            </a:endParaRPr>
          </a:p>
        </p:txBody>
      </p:sp>
      <p:pic>
        <p:nvPicPr>
          <p:cNvPr id="5" name="Obraz 4"/>
          <p:cNvPicPr>
            <a:picLocks noChangeAspect="1"/>
          </p:cNvPicPr>
          <p:nvPr/>
        </p:nvPicPr>
        <p:blipFill>
          <a:blip r:embed="rId2"/>
          <a:stretch>
            <a:fillRect/>
          </a:stretch>
        </p:blipFill>
        <p:spPr>
          <a:xfrm>
            <a:off x="5759498" y="338635"/>
            <a:ext cx="5346938" cy="3564625"/>
          </a:xfrm>
          <a:prstGeom prst="rect">
            <a:avLst/>
          </a:prstGeom>
        </p:spPr>
      </p:pic>
    </p:spTree>
    <p:extLst>
      <p:ext uri="{BB962C8B-B14F-4D97-AF65-F5344CB8AC3E}">
        <p14:creationId xmlns:p14="http://schemas.microsoft.com/office/powerpoint/2010/main" val="3039750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68655" y="504967"/>
            <a:ext cx="10924117" cy="5816977"/>
          </a:xfrm>
          <a:prstGeom prst="rect">
            <a:avLst/>
          </a:prstGeom>
        </p:spPr>
        <p:txBody>
          <a:bodyPr wrap="square">
            <a:spAutoFit/>
          </a:bodyPr>
          <a:lstStyle/>
          <a:p>
            <a:r>
              <a:rPr lang="pl-PL" sz="2400" i="1" dirty="0"/>
              <a:t>„Reasumując można stwierdzić, że jeżeli firma ma funkcjonować według</a:t>
            </a:r>
          </a:p>
          <a:p>
            <a:r>
              <a:rPr lang="pl-PL" sz="2400" i="1" dirty="0"/>
              <a:t>koncepcji (orientacji) produktowej to musi:</a:t>
            </a:r>
          </a:p>
          <a:p>
            <a:r>
              <a:rPr lang="pl-PL" sz="2400" i="1" dirty="0"/>
              <a:t>po pierwsze – produkować masowo i sprzedawać tanio wykorzystując</a:t>
            </a:r>
          </a:p>
          <a:p>
            <a:r>
              <a:rPr lang="pl-PL" sz="2400" i="1" dirty="0"/>
              <a:t>skalę ekonomii i jednocześnie uzyskać kosztową przewagę nad konkurentami;</a:t>
            </a:r>
          </a:p>
          <a:p>
            <a:r>
              <a:rPr lang="pl-PL" sz="2400" i="1" dirty="0"/>
              <a:t>po drugie – zachować odpowiednią jakość wyprodukowanych wyrobów</a:t>
            </a:r>
          </a:p>
          <a:p>
            <a:r>
              <a:rPr lang="pl-PL" sz="2400" i="1" dirty="0"/>
              <a:t>poprzez chociażby lepsze wykonanie w porównaniu z wyrobami konkurentów;</a:t>
            </a:r>
          </a:p>
          <a:p>
            <a:r>
              <a:rPr lang="pl-PL" sz="2400" i="1" dirty="0"/>
              <a:t>po trzecie – decydenci – menedżerowie, nie powinni przekładać </a:t>
            </a:r>
            <a:r>
              <a:rPr lang="pl-PL" sz="2400" i="1" dirty="0" smtClean="0"/>
              <a:t>jakości</a:t>
            </a:r>
            <a:endParaRPr lang="pl-PL" sz="2400" i="1" dirty="0"/>
          </a:p>
          <a:p>
            <a:r>
              <a:rPr lang="pl-PL" sz="2400" i="1" dirty="0"/>
              <a:t>nad innymi walorami wyrobów twierdząc, że są producentami znakomitych</a:t>
            </a:r>
          </a:p>
          <a:p>
            <a:r>
              <a:rPr lang="pl-PL" sz="2400" i="1" dirty="0"/>
              <a:t>a nawet wręcz doskonałych wyrobów. Takie przekonanie z punktu</a:t>
            </a:r>
          </a:p>
          <a:p>
            <a:r>
              <a:rPr lang="pl-PL" sz="2400" i="1" dirty="0"/>
              <a:t>widzenia ekonomicznego nie oznacza, że nabywcy będą stale kupować</a:t>
            </a:r>
          </a:p>
          <a:p>
            <a:r>
              <a:rPr lang="pl-PL" sz="2400" i="1" dirty="0"/>
              <a:t>produkty firmy. Ponadto wyszukane, doskonałe technicznie produkty</a:t>
            </a:r>
          </a:p>
          <a:p>
            <a:r>
              <a:rPr lang="pl-PL" sz="2400" i="1" dirty="0"/>
              <a:t>wcale nie muszą zaspokajać potrzeb klientów..”</a:t>
            </a:r>
            <a:endParaRPr lang="pl-PL" sz="2400" i="1" dirty="0" smtClean="0"/>
          </a:p>
          <a:p>
            <a:endParaRPr lang="pl-PL" b="1" dirty="0" smtClean="0"/>
          </a:p>
          <a:p>
            <a:pPr lvl="0"/>
            <a:r>
              <a:rPr lang="pl-PL" b="1" dirty="0">
                <a:solidFill>
                  <a:srgbClr val="000000"/>
                </a:solidFill>
              </a:rPr>
              <a:t>M. Al‐</a:t>
            </a:r>
            <a:r>
              <a:rPr lang="pl-PL" b="1" dirty="0" err="1">
                <a:solidFill>
                  <a:srgbClr val="000000"/>
                </a:solidFill>
              </a:rPr>
              <a:t>Noorachi</a:t>
            </a:r>
            <a:r>
              <a:rPr lang="pl-PL" b="1" dirty="0">
                <a:solidFill>
                  <a:srgbClr val="000000"/>
                </a:solidFill>
              </a:rPr>
              <a:t>, </a:t>
            </a:r>
            <a:r>
              <a:rPr lang="pl-PL" b="1" i="1" dirty="0">
                <a:solidFill>
                  <a:srgbClr val="000000"/>
                </a:solidFill>
              </a:rPr>
              <a:t>Marketing – geneza i definicje oraz rodzaje orientacji</a:t>
            </a:r>
            <a:r>
              <a:rPr lang="pl-PL" b="1" dirty="0">
                <a:solidFill>
                  <a:srgbClr val="000000"/>
                </a:solidFill>
              </a:rPr>
              <a:t> [w:] M. Al.-</a:t>
            </a:r>
            <a:r>
              <a:rPr lang="pl-PL" b="1" dirty="0" err="1">
                <a:solidFill>
                  <a:srgbClr val="000000"/>
                </a:solidFill>
              </a:rPr>
              <a:t>Noorachi</a:t>
            </a:r>
            <a:r>
              <a:rPr lang="pl-PL" b="1" dirty="0">
                <a:solidFill>
                  <a:srgbClr val="000000"/>
                </a:solidFill>
              </a:rPr>
              <a:t>, </a:t>
            </a:r>
            <a:r>
              <a:rPr lang="pl-PL" b="1" i="1" dirty="0">
                <a:solidFill>
                  <a:srgbClr val="000000"/>
                </a:solidFill>
              </a:rPr>
              <a:t>Studia i materiały</a:t>
            </a:r>
            <a:r>
              <a:rPr lang="pl-PL" b="1" dirty="0">
                <a:solidFill>
                  <a:srgbClr val="000000"/>
                </a:solidFill>
              </a:rPr>
              <a:t>, Łódź, Warszawa 2014.</a:t>
            </a:r>
            <a:endParaRPr lang="pl-PL" sz="2400" dirty="0">
              <a:solidFill>
                <a:srgbClr val="000000"/>
              </a:solidFill>
            </a:endParaRPr>
          </a:p>
          <a:p>
            <a:pPr lvl="0"/>
            <a:endParaRPr lang="pl-PL" sz="2400" b="1" dirty="0" smtClean="0">
              <a:solidFill>
                <a:srgbClr val="000000"/>
              </a:solidFill>
            </a:endParaRPr>
          </a:p>
        </p:txBody>
      </p:sp>
    </p:spTree>
    <p:extLst>
      <p:ext uri="{BB962C8B-B14F-4D97-AF65-F5344CB8AC3E}">
        <p14:creationId xmlns:p14="http://schemas.microsoft.com/office/powerpoint/2010/main" val="8147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smtClean="0"/>
              <a:t>Orientacja sprzedażowa (dystrybucyjna)</a:t>
            </a:r>
            <a:endParaRPr lang="pl-PL" sz="3200" dirty="0"/>
          </a:p>
        </p:txBody>
      </p:sp>
      <p:sp>
        <p:nvSpPr>
          <p:cNvPr id="3" name="Prostokąt 2"/>
          <p:cNvSpPr/>
          <p:nvPr/>
        </p:nvSpPr>
        <p:spPr>
          <a:xfrm>
            <a:off x="787020" y="1064525"/>
            <a:ext cx="10924117" cy="5539978"/>
          </a:xfrm>
          <a:prstGeom prst="rect">
            <a:avLst/>
          </a:prstGeom>
        </p:spPr>
        <p:txBody>
          <a:bodyPr wrap="square">
            <a:spAutoFit/>
          </a:bodyPr>
          <a:lstStyle/>
          <a:p>
            <a:r>
              <a:rPr lang="pl-PL" sz="2400" i="1" dirty="0"/>
              <a:t>„Orientacja ta jest praktykowana wobec produktów takich jak np.</a:t>
            </a:r>
          </a:p>
          <a:p>
            <a:r>
              <a:rPr lang="pl-PL" sz="2400" i="1" dirty="0"/>
              <a:t>encyklopedie. Przedsiębiorstwa sprzedające tego typu produkty muszą skutecznie </a:t>
            </a:r>
            <a:r>
              <a:rPr lang="pl-PL" sz="2400" i="1" dirty="0" smtClean="0"/>
              <a:t>poszukiwać potencjalnych </a:t>
            </a:r>
            <a:r>
              <a:rPr lang="pl-PL" sz="2400" i="1" dirty="0"/>
              <a:t>nabywców oraz przekonywać ich o korzyściach </a:t>
            </a:r>
            <a:r>
              <a:rPr lang="pl-PL" sz="2400" i="1" dirty="0" smtClean="0"/>
              <a:t>produktu. Orientacja </a:t>
            </a:r>
            <a:r>
              <a:rPr lang="pl-PL" sz="2400" i="1" dirty="0"/>
              <a:t>sprzedażowa jest również praktykowana w dziedzinie niedochodowej (non-profit</a:t>
            </a:r>
            <a:r>
              <a:rPr lang="pl-PL" sz="2400" i="1" dirty="0" smtClean="0"/>
              <a:t>). (…)</a:t>
            </a:r>
          </a:p>
          <a:p>
            <a:r>
              <a:rPr lang="pl-PL" sz="2400" i="1" dirty="0"/>
              <a:t>Większość firm praktykuje orientację sprzedażową w okresach </a:t>
            </a:r>
            <a:r>
              <a:rPr lang="pl-PL" sz="2400" i="1" dirty="0" smtClean="0"/>
              <a:t>nadwyżek zdolności produkcyjnych. Celem </a:t>
            </a:r>
            <a:r>
              <a:rPr lang="pl-PL" sz="2400" i="1" dirty="0"/>
              <a:t>staje się wtedy raczej sprzedanie tego, co firmy produkują, niż wytwarzanie tego, </a:t>
            </a:r>
            <a:r>
              <a:rPr lang="pl-PL" sz="2400" i="1" dirty="0" smtClean="0"/>
              <a:t>czego potrzebuje </a:t>
            </a:r>
            <a:r>
              <a:rPr lang="pl-PL" sz="2400" i="1" dirty="0"/>
              <a:t>rynek. W ten sposób marketing oparty na agresywnej sprzedaży niesie ze sobą </a:t>
            </a:r>
            <a:r>
              <a:rPr lang="pl-PL" sz="2400" i="1" dirty="0" smtClean="0"/>
              <a:t>poważne ryzyko</a:t>
            </a:r>
            <a:r>
              <a:rPr lang="pl-PL" sz="2400" i="1" dirty="0"/>
              <a:t>. Skupia się on na krótkotrwałych wynikach, na tworzeniu transakcji sprzedaży, nie zaś </a:t>
            </a:r>
            <a:r>
              <a:rPr lang="pl-PL" sz="2400" i="1" dirty="0" smtClean="0"/>
              <a:t>na budowaniu </a:t>
            </a:r>
            <a:r>
              <a:rPr lang="pl-PL" sz="2400" i="1" dirty="0"/>
              <a:t>długofalowych, korzystnych relacji z klientami. </a:t>
            </a:r>
            <a:r>
              <a:rPr lang="pl-PL" sz="2400" i="1" dirty="0" smtClean="0"/>
              <a:t>Zakłada się</a:t>
            </a:r>
            <a:r>
              <a:rPr lang="pl-PL" sz="2400" i="1" dirty="0"/>
              <a:t>, że klienci nakłonieni do </a:t>
            </a:r>
            <a:r>
              <a:rPr lang="pl-PL" sz="2400" i="1" dirty="0" smtClean="0"/>
              <a:t>kupna produktu </a:t>
            </a:r>
            <a:r>
              <a:rPr lang="pl-PL" sz="2400" i="1" dirty="0"/>
              <a:t>polubią go, a jeżeli nawet </a:t>
            </a:r>
            <a:r>
              <a:rPr lang="pl-PL" sz="2400" i="1" dirty="0" smtClean="0"/>
              <a:t>nie polubią</a:t>
            </a:r>
            <a:r>
              <a:rPr lang="pl-PL" sz="2400" i="1" dirty="0"/>
              <a:t>, to zapomną o swym niezadowoleniu i po </a:t>
            </a:r>
            <a:r>
              <a:rPr lang="pl-PL" sz="2400" i="1" dirty="0" smtClean="0"/>
              <a:t>jakimś czasie </a:t>
            </a:r>
            <a:r>
              <a:rPr lang="pl-PL" sz="2400" i="1" dirty="0"/>
              <a:t>kupią ponownie</a:t>
            </a:r>
            <a:r>
              <a:rPr lang="pl-PL" sz="2400" i="1" dirty="0" smtClean="0"/>
              <a:t>.”</a:t>
            </a:r>
            <a:endParaRPr lang="pl-PL" b="1"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a:t>
            </a:r>
          </a:p>
        </p:txBody>
      </p:sp>
    </p:spTree>
    <p:extLst>
      <p:ext uri="{BB962C8B-B14F-4D97-AF65-F5344CB8AC3E}">
        <p14:creationId xmlns:p14="http://schemas.microsoft.com/office/powerpoint/2010/main" val="573189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45825" y="1201002"/>
            <a:ext cx="10924117" cy="4616648"/>
          </a:xfrm>
          <a:prstGeom prst="rect">
            <a:avLst/>
          </a:prstGeom>
        </p:spPr>
        <p:txBody>
          <a:bodyPr wrap="square">
            <a:spAutoFit/>
          </a:bodyPr>
          <a:lstStyle/>
          <a:p>
            <a:r>
              <a:rPr lang="pl-PL" sz="2400" i="1" dirty="0"/>
              <a:t>„Historyczny rozwój gospodarki kapitalistycznej potwierdza, </a:t>
            </a:r>
            <a:r>
              <a:rPr lang="pl-PL" sz="2400" i="1" dirty="0" smtClean="0"/>
              <a:t>że orientacja </a:t>
            </a:r>
            <a:r>
              <a:rPr lang="pl-PL" sz="2400" i="1" dirty="0"/>
              <a:t>sprzedażowa dominowała wśród przedsiębiorstw, kiedy </a:t>
            </a:r>
            <a:r>
              <a:rPr lang="pl-PL" sz="2400" i="1" dirty="0" smtClean="0"/>
              <a:t>nastąpiła zasadnicza </a:t>
            </a:r>
            <a:r>
              <a:rPr lang="pl-PL" sz="2400" i="1" dirty="0"/>
              <a:t>zmiana na rynku tj. nasycenie i przewaga podaży </a:t>
            </a:r>
            <a:r>
              <a:rPr lang="pl-PL" sz="2400" i="1" dirty="0" smtClean="0"/>
              <a:t>nad popytem</a:t>
            </a:r>
            <a:r>
              <a:rPr lang="pl-PL" sz="2400" i="1" dirty="0"/>
              <a:t>. Na nowy stan rynku miały wpływ głównie takie czynniki </a:t>
            </a:r>
            <a:r>
              <a:rPr lang="pl-PL" sz="2400" i="1" dirty="0" smtClean="0"/>
              <a:t>jak agresywna </a:t>
            </a:r>
            <a:r>
              <a:rPr lang="pl-PL" sz="2400" i="1" dirty="0"/>
              <a:t>walka konkurencyjna oraz pojawienie się licznych </a:t>
            </a:r>
            <a:r>
              <a:rPr lang="pl-PL" sz="2400" i="1" dirty="0" smtClean="0"/>
              <a:t>produktów substytucyjnych </a:t>
            </a:r>
            <a:r>
              <a:rPr lang="pl-PL" sz="2400" i="1" dirty="0"/>
              <a:t>dzięki szybko postępującemu rozwojowi </a:t>
            </a:r>
            <a:r>
              <a:rPr lang="pl-PL" sz="2400" i="1" dirty="0" smtClean="0"/>
              <a:t>nauki i </a:t>
            </a:r>
            <a:r>
              <a:rPr lang="pl-PL" sz="2400" i="1" dirty="0"/>
              <a:t>technologii.</a:t>
            </a:r>
          </a:p>
          <a:p>
            <a:r>
              <a:rPr lang="pl-PL" sz="2400" i="1" dirty="0"/>
              <a:t>Nastała sytuacja przyczyniła się do zwrócenia większej uwagi </a:t>
            </a:r>
            <a:r>
              <a:rPr lang="pl-PL" sz="2400" i="1" dirty="0" smtClean="0"/>
              <a:t>na takie </a:t>
            </a:r>
            <a:r>
              <a:rPr lang="pl-PL" sz="2400" i="1" dirty="0"/>
              <a:t>narzędzia marketingowe jak reklama, promocja, dystrybucja </a:t>
            </a:r>
            <a:r>
              <a:rPr lang="pl-PL" sz="2400" i="1" dirty="0" smtClean="0"/>
              <a:t>oraz inne </a:t>
            </a:r>
            <a:r>
              <a:rPr lang="pl-PL" sz="2400" i="1" dirty="0"/>
              <a:t>instrumenty aktywizacji sprzedaży produktów..”</a:t>
            </a:r>
            <a:endParaRPr lang="pl-PL" sz="2400" i="1" dirty="0" smtClean="0"/>
          </a:p>
          <a:p>
            <a:endParaRPr lang="pl-PL" b="1" dirty="0" smtClean="0"/>
          </a:p>
          <a:p>
            <a:pPr lvl="0"/>
            <a:r>
              <a:rPr lang="pl-PL" b="1" dirty="0">
                <a:solidFill>
                  <a:srgbClr val="000000"/>
                </a:solidFill>
              </a:rPr>
              <a:t>M. Al‐</a:t>
            </a:r>
            <a:r>
              <a:rPr lang="pl-PL" b="1" dirty="0" err="1">
                <a:solidFill>
                  <a:srgbClr val="000000"/>
                </a:solidFill>
              </a:rPr>
              <a:t>Noorachi</a:t>
            </a:r>
            <a:r>
              <a:rPr lang="pl-PL" b="1" dirty="0">
                <a:solidFill>
                  <a:srgbClr val="000000"/>
                </a:solidFill>
              </a:rPr>
              <a:t>, </a:t>
            </a:r>
            <a:r>
              <a:rPr lang="pl-PL" b="1" i="1" dirty="0">
                <a:solidFill>
                  <a:srgbClr val="000000"/>
                </a:solidFill>
              </a:rPr>
              <a:t>Marketing – geneza i definicje oraz rodzaje orientacji</a:t>
            </a:r>
            <a:r>
              <a:rPr lang="pl-PL" b="1" dirty="0">
                <a:solidFill>
                  <a:srgbClr val="000000"/>
                </a:solidFill>
              </a:rPr>
              <a:t> [w:] M. Al.-</a:t>
            </a:r>
            <a:r>
              <a:rPr lang="pl-PL" b="1" dirty="0" err="1">
                <a:solidFill>
                  <a:srgbClr val="000000"/>
                </a:solidFill>
              </a:rPr>
              <a:t>Noorachi</a:t>
            </a:r>
            <a:r>
              <a:rPr lang="pl-PL" b="1" dirty="0">
                <a:solidFill>
                  <a:srgbClr val="000000"/>
                </a:solidFill>
              </a:rPr>
              <a:t>, </a:t>
            </a:r>
            <a:r>
              <a:rPr lang="pl-PL" b="1" i="1" dirty="0">
                <a:solidFill>
                  <a:srgbClr val="000000"/>
                </a:solidFill>
              </a:rPr>
              <a:t>Studia i materiały</a:t>
            </a:r>
            <a:r>
              <a:rPr lang="pl-PL" b="1" dirty="0">
                <a:solidFill>
                  <a:srgbClr val="000000"/>
                </a:solidFill>
              </a:rPr>
              <a:t>, Łódź, Warszawa 2014.</a:t>
            </a:r>
            <a:endParaRPr lang="pl-PL" sz="2400" dirty="0">
              <a:solidFill>
                <a:srgbClr val="000000"/>
              </a:solidFill>
            </a:endParaRPr>
          </a:p>
          <a:p>
            <a:pPr lvl="0"/>
            <a:endParaRPr lang="pl-PL" sz="2400" b="1" dirty="0" smtClean="0">
              <a:solidFill>
                <a:srgbClr val="000000"/>
              </a:solidFill>
            </a:endParaRPr>
          </a:p>
        </p:txBody>
      </p:sp>
    </p:spTree>
    <p:extLst>
      <p:ext uri="{BB962C8B-B14F-4D97-AF65-F5344CB8AC3E}">
        <p14:creationId xmlns:p14="http://schemas.microsoft.com/office/powerpoint/2010/main" val="1600345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86768" y="327545"/>
            <a:ext cx="10924117" cy="6463308"/>
          </a:xfrm>
          <a:prstGeom prst="rect">
            <a:avLst/>
          </a:prstGeom>
        </p:spPr>
        <p:txBody>
          <a:bodyPr wrap="square">
            <a:spAutoFit/>
          </a:bodyPr>
          <a:lstStyle/>
          <a:p>
            <a:r>
              <a:rPr lang="pl-PL" sz="2400" i="1" dirty="0"/>
              <a:t>„Firma, która przyjmuje taką orientację musi pamiętać o tym, ze konsumenci</a:t>
            </a:r>
          </a:p>
          <a:p>
            <a:r>
              <a:rPr lang="pl-PL" sz="2400" i="1" dirty="0"/>
              <a:t>pozostawieni sami sobie nie będą kupować wystarczającej </a:t>
            </a:r>
            <a:r>
              <a:rPr lang="pl-PL" sz="2400" i="1" dirty="0" smtClean="0"/>
              <a:t>ilości produktów</a:t>
            </a:r>
            <a:r>
              <a:rPr lang="pl-PL" sz="2400" i="1" dirty="0"/>
              <a:t>. W związku z tym powinna podejmować trzy </a:t>
            </a:r>
            <a:r>
              <a:rPr lang="pl-PL" sz="2400" i="1" dirty="0" smtClean="0"/>
              <a:t>kierunkowe działania </a:t>
            </a:r>
            <a:r>
              <a:rPr lang="pl-PL" sz="2400" i="1" dirty="0"/>
              <a:t>tj.:</a:t>
            </a:r>
          </a:p>
          <a:p>
            <a:r>
              <a:rPr lang="pl-PL" sz="2400" i="1" dirty="0"/>
              <a:t>1. Agresywne wysiłki na rzecz instrumentów promocji zwłaszcza reklamy.</a:t>
            </a:r>
          </a:p>
          <a:p>
            <a:r>
              <a:rPr lang="pl-PL" sz="2400" i="1" dirty="0"/>
              <a:t>Działania w tym zakresie powinny motywować, zachęcać,</a:t>
            </a:r>
          </a:p>
          <a:p>
            <a:r>
              <a:rPr lang="pl-PL" sz="2400" i="1" dirty="0"/>
              <a:t>nakłaniać i przezwyciężać opory i przyzwyczajenia do zakupu produktów</a:t>
            </a:r>
          </a:p>
          <a:p>
            <a:r>
              <a:rPr lang="pl-PL" sz="2400" i="1" dirty="0"/>
              <a:t>i usług.</a:t>
            </a:r>
          </a:p>
          <a:p>
            <a:r>
              <a:rPr lang="pl-PL" sz="2400" i="1" dirty="0"/>
              <a:t>2. Aktywizować pracę służb handlowych zarówno wewnętrznych</a:t>
            </a:r>
          </a:p>
          <a:p>
            <a:r>
              <a:rPr lang="pl-PL" sz="2400" i="1" dirty="0"/>
              <a:t>(dział sprzedaży) oraz zewnętrznych tj. głownie sprzedawców w terenie</a:t>
            </a:r>
          </a:p>
          <a:p>
            <a:r>
              <a:rPr lang="pl-PL" sz="2400" i="1" dirty="0"/>
              <a:t>– akwizytorzy, których zadaniem jest poszukiwanie i </a:t>
            </a:r>
            <a:r>
              <a:rPr lang="pl-PL" sz="2400" i="1" dirty="0" smtClean="0"/>
              <a:t>obsługa klientów </a:t>
            </a:r>
            <a:r>
              <a:rPr lang="pl-PL" sz="2400" i="1" dirty="0"/>
              <a:t>oraz utrzymywanie z nimi bieżących </a:t>
            </a:r>
            <a:r>
              <a:rPr lang="pl-PL" sz="2400" i="1" dirty="0" smtClean="0"/>
              <a:t>kontaktów (…)</a:t>
            </a:r>
            <a:endParaRPr lang="pl-PL" sz="2400" i="1" dirty="0"/>
          </a:p>
          <a:p>
            <a:r>
              <a:rPr lang="pl-PL" sz="2400" i="1" dirty="0"/>
              <a:t>3. Korzystać z form wspomagających i aktywizujących sprzedaż </a:t>
            </a:r>
            <a:r>
              <a:rPr lang="pl-PL" sz="2400" i="1" dirty="0" smtClean="0"/>
              <a:t>wyprodukowanych wyrobów, </a:t>
            </a:r>
            <a:r>
              <a:rPr lang="pl-PL" sz="2400" i="1" dirty="0"/>
              <a:t>zwłaszcza politykę udzielenia </a:t>
            </a:r>
            <a:r>
              <a:rPr lang="pl-PL" sz="2400" i="1" dirty="0" smtClean="0"/>
              <a:t>rabatu (upust </a:t>
            </a:r>
            <a:r>
              <a:rPr lang="pl-PL" sz="2400" i="1" dirty="0"/>
              <a:t>lub </a:t>
            </a:r>
            <a:r>
              <a:rPr lang="pl-PL" sz="2400" i="1" dirty="0" smtClean="0"/>
              <a:t>bonifikata)”</a:t>
            </a:r>
          </a:p>
          <a:p>
            <a:endParaRPr lang="pl-PL" b="1" dirty="0" smtClean="0"/>
          </a:p>
          <a:p>
            <a:pPr lvl="0"/>
            <a:r>
              <a:rPr lang="pl-PL" b="1" dirty="0">
                <a:solidFill>
                  <a:srgbClr val="000000"/>
                </a:solidFill>
              </a:rPr>
              <a:t>M. Al‐</a:t>
            </a:r>
            <a:r>
              <a:rPr lang="pl-PL" b="1" dirty="0" err="1">
                <a:solidFill>
                  <a:srgbClr val="000000"/>
                </a:solidFill>
              </a:rPr>
              <a:t>Noorachi</a:t>
            </a:r>
            <a:r>
              <a:rPr lang="pl-PL" b="1" dirty="0">
                <a:solidFill>
                  <a:srgbClr val="000000"/>
                </a:solidFill>
              </a:rPr>
              <a:t>, </a:t>
            </a:r>
            <a:r>
              <a:rPr lang="pl-PL" b="1" i="1" dirty="0">
                <a:solidFill>
                  <a:srgbClr val="000000"/>
                </a:solidFill>
              </a:rPr>
              <a:t>Marketing – geneza i definicje oraz rodzaje orientacji</a:t>
            </a:r>
            <a:r>
              <a:rPr lang="pl-PL" b="1" dirty="0">
                <a:solidFill>
                  <a:srgbClr val="000000"/>
                </a:solidFill>
              </a:rPr>
              <a:t> [w:] M. Al.-</a:t>
            </a:r>
            <a:r>
              <a:rPr lang="pl-PL" b="1" dirty="0" err="1">
                <a:solidFill>
                  <a:srgbClr val="000000"/>
                </a:solidFill>
              </a:rPr>
              <a:t>Noorachi</a:t>
            </a:r>
            <a:r>
              <a:rPr lang="pl-PL" b="1" dirty="0">
                <a:solidFill>
                  <a:srgbClr val="000000"/>
                </a:solidFill>
              </a:rPr>
              <a:t>, </a:t>
            </a:r>
            <a:r>
              <a:rPr lang="pl-PL" b="1" i="1" dirty="0">
                <a:solidFill>
                  <a:srgbClr val="000000"/>
                </a:solidFill>
              </a:rPr>
              <a:t>Studia i materiały</a:t>
            </a:r>
            <a:r>
              <a:rPr lang="pl-PL" b="1" dirty="0">
                <a:solidFill>
                  <a:srgbClr val="000000"/>
                </a:solidFill>
              </a:rPr>
              <a:t>, Łódź, Warszawa 2014.</a:t>
            </a:r>
            <a:endParaRPr lang="pl-PL" sz="2400" dirty="0">
              <a:solidFill>
                <a:srgbClr val="000000"/>
              </a:solidFill>
            </a:endParaRPr>
          </a:p>
          <a:p>
            <a:pPr lvl="0"/>
            <a:endParaRPr lang="pl-PL" sz="2400" b="1" dirty="0" smtClean="0">
              <a:solidFill>
                <a:srgbClr val="000000"/>
              </a:solidFill>
            </a:endParaRPr>
          </a:p>
        </p:txBody>
      </p:sp>
    </p:spTree>
    <p:extLst>
      <p:ext uri="{BB962C8B-B14F-4D97-AF65-F5344CB8AC3E}">
        <p14:creationId xmlns:p14="http://schemas.microsoft.com/office/powerpoint/2010/main" val="2019277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smtClean="0"/>
              <a:t>Orientacja marketingowa</a:t>
            </a:r>
            <a:endParaRPr lang="pl-PL" sz="3200" dirty="0"/>
          </a:p>
        </p:txBody>
      </p:sp>
      <p:sp>
        <p:nvSpPr>
          <p:cNvPr id="3" name="Prostokąt 2"/>
          <p:cNvSpPr/>
          <p:nvPr/>
        </p:nvSpPr>
        <p:spPr>
          <a:xfrm>
            <a:off x="882554" y="1364776"/>
            <a:ext cx="10924117" cy="4708981"/>
          </a:xfrm>
          <a:prstGeom prst="rect">
            <a:avLst/>
          </a:prstGeom>
        </p:spPr>
        <p:txBody>
          <a:bodyPr wrap="square">
            <a:spAutoFit/>
          </a:bodyPr>
          <a:lstStyle/>
          <a:p>
            <a:r>
              <a:rPr lang="pl-PL" sz="2400" i="1" dirty="0" smtClean="0"/>
              <a:t>„W </a:t>
            </a:r>
            <a:r>
              <a:rPr lang="pl-PL" sz="2400" i="1" dirty="0"/>
              <a:t>orientacji marketingowej przyjmuje się, że osiągnięcie celów organizacji jest zależne od </a:t>
            </a:r>
            <a:r>
              <a:rPr lang="pl-PL" sz="2400" i="1" dirty="0" smtClean="0"/>
              <a:t>określenia potrzeb </a:t>
            </a:r>
            <a:r>
              <a:rPr lang="pl-PL" sz="2400" i="1" dirty="0"/>
              <a:t>i pragnień docelowych rynków i dostarczenia oczekiwanego zadowolenia w </a:t>
            </a:r>
            <a:r>
              <a:rPr lang="pl-PL" sz="2400" i="1" dirty="0" smtClean="0"/>
              <a:t>sposób sprawniejszy </a:t>
            </a:r>
            <a:r>
              <a:rPr lang="pl-PL" sz="2400" i="1" dirty="0"/>
              <a:t>i skuteczniejszy, niż to czynią konkurenci. Zaskakujące jest to, że koncepcja ta </a:t>
            </a:r>
            <a:r>
              <a:rPr lang="pl-PL" sz="2400" i="1" dirty="0" smtClean="0"/>
              <a:t>pojawiła się </a:t>
            </a:r>
            <a:r>
              <a:rPr lang="pl-PL" sz="2400" i="1" dirty="0"/>
              <a:t>stosunkowo niedawno w filozofii </a:t>
            </a:r>
            <a:r>
              <a:rPr lang="pl-PL" sz="2400" i="1" dirty="0" smtClean="0"/>
              <a:t>gospodarowania (…)</a:t>
            </a:r>
          </a:p>
          <a:p>
            <a:r>
              <a:rPr lang="pl-PL" sz="2400" i="1" dirty="0"/>
              <a:t>wierni jej są IKEA, Marks </a:t>
            </a:r>
            <a:r>
              <a:rPr lang="pl-PL" sz="2400" i="1" dirty="0" smtClean="0"/>
              <a:t>&amp; Spencer</a:t>
            </a:r>
            <a:r>
              <a:rPr lang="pl-PL" sz="2400" i="1" dirty="0"/>
              <a:t>, Procter &amp; Gamble, Marriott i Nordstrom. Toyota, japoński producent </a:t>
            </a:r>
            <a:r>
              <a:rPr lang="pl-PL" sz="2400" i="1" dirty="0" smtClean="0"/>
              <a:t>samochodów odnoszący </a:t>
            </a:r>
            <a:r>
              <a:rPr lang="pl-PL" sz="2400" i="1" dirty="0"/>
              <a:t>wielkie sukcesy, jest również doskonałym przykładem organizacji zorientowanej na klienta</a:t>
            </a:r>
          </a:p>
          <a:p>
            <a:r>
              <a:rPr lang="pl-PL" sz="2400" i="1" dirty="0"/>
              <a:t>i marketing. W otwarty sposób ogłasza intencję wejścia głęboko w serca i umysły swych </a:t>
            </a:r>
            <a:r>
              <a:rPr lang="pl-PL" sz="2400" i="1" dirty="0" smtClean="0"/>
              <a:t>klientów, dokładnego </a:t>
            </a:r>
            <a:r>
              <a:rPr lang="pl-PL" sz="2400" i="1" dirty="0"/>
              <a:t>ustalenia, czego pragną, i znalezienia sposobów na spełnienie tych pragnień”</a:t>
            </a:r>
            <a:endParaRPr lang="pl-PL" sz="2400" i="1" dirty="0" smtClean="0"/>
          </a:p>
          <a:p>
            <a:endParaRPr lang="pl-PL" b="1"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a:t>
            </a:r>
          </a:p>
        </p:txBody>
      </p:sp>
    </p:spTree>
    <p:extLst>
      <p:ext uri="{BB962C8B-B14F-4D97-AF65-F5344CB8AC3E}">
        <p14:creationId xmlns:p14="http://schemas.microsoft.com/office/powerpoint/2010/main" val="1274756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7588" y="2292728"/>
            <a:ext cx="10924117" cy="2341657"/>
          </a:xfrm>
        </p:spPr>
        <p:txBody>
          <a:bodyPr/>
          <a:lstStyle/>
          <a:p>
            <a:r>
              <a:rPr lang="pl-PL" sz="2400" i="1" dirty="0" smtClean="0"/>
              <a:t>„Orientacja </a:t>
            </a:r>
            <a:r>
              <a:rPr lang="pl-PL" sz="2400" i="1" dirty="0"/>
              <a:t>marketingowa to sposób działania, w którym podstawą</a:t>
            </a:r>
            <a:br>
              <a:rPr lang="pl-PL" sz="2400" i="1" dirty="0"/>
            </a:br>
            <a:r>
              <a:rPr lang="pl-PL" sz="2400" i="1" dirty="0"/>
              <a:t>tworzenia oferty są rozpoznane aktualne i przyszłe potrzeby nabywców,</a:t>
            </a:r>
            <a:br>
              <a:rPr lang="pl-PL" sz="2400" i="1" dirty="0"/>
            </a:br>
            <a:r>
              <a:rPr lang="pl-PL" sz="2400" i="1" dirty="0"/>
              <a:t>wykorzystywane do kształtowania produktu, poziomu cen,</a:t>
            </a:r>
            <a:br>
              <a:rPr lang="pl-PL" sz="2400" i="1" dirty="0"/>
            </a:br>
            <a:r>
              <a:rPr lang="pl-PL" sz="2400" i="1" dirty="0"/>
              <a:t>sposobów promocji i dostarczenia produktów </a:t>
            </a:r>
            <a:r>
              <a:rPr lang="pl-PL" sz="2400" i="1" dirty="0" smtClean="0"/>
              <a:t>nabywcom”</a:t>
            </a:r>
            <a:endParaRPr lang="pl-PL" sz="2400" i="1" dirty="0"/>
          </a:p>
        </p:txBody>
      </p:sp>
      <p:sp>
        <p:nvSpPr>
          <p:cNvPr id="4" name="Prostokąt 3"/>
          <p:cNvSpPr/>
          <p:nvPr/>
        </p:nvSpPr>
        <p:spPr>
          <a:xfrm>
            <a:off x="1811524" y="5316773"/>
            <a:ext cx="9827747" cy="369332"/>
          </a:xfrm>
          <a:prstGeom prst="rect">
            <a:avLst/>
          </a:prstGeom>
        </p:spPr>
        <p:txBody>
          <a:bodyPr wrap="square">
            <a:spAutoFit/>
          </a:bodyPr>
          <a:lstStyle/>
          <a:p>
            <a:r>
              <a:rPr lang="pl-PL" b="1" dirty="0">
                <a:solidFill>
                  <a:srgbClr val="000000"/>
                </a:solidFill>
              </a:rPr>
              <a:t>D. Filar (red.), </a:t>
            </a:r>
            <a:r>
              <a:rPr lang="pl-PL" b="1" i="1" dirty="0">
                <a:solidFill>
                  <a:srgbClr val="000000"/>
                </a:solidFill>
              </a:rPr>
              <a:t>Współczesny marketing. Skuteczna komunikacja i promocja</a:t>
            </a:r>
            <a:r>
              <a:rPr lang="pl-PL" b="1" dirty="0">
                <a:solidFill>
                  <a:srgbClr val="000000"/>
                </a:solidFill>
              </a:rPr>
              <a:t>, Lublin </a:t>
            </a:r>
            <a:r>
              <a:rPr lang="pl-PL" b="1" dirty="0" smtClean="0">
                <a:solidFill>
                  <a:srgbClr val="000000"/>
                </a:solidFill>
              </a:rPr>
              <a:t>2012.</a:t>
            </a:r>
            <a:endParaRPr lang="pl-PL" dirty="0"/>
          </a:p>
        </p:txBody>
      </p:sp>
    </p:spTree>
    <p:extLst>
      <p:ext uri="{BB962C8B-B14F-4D97-AF65-F5344CB8AC3E}">
        <p14:creationId xmlns:p14="http://schemas.microsoft.com/office/powerpoint/2010/main" val="805313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36895" y="545910"/>
            <a:ext cx="10924117" cy="5816977"/>
          </a:xfrm>
          <a:prstGeom prst="rect">
            <a:avLst/>
          </a:prstGeom>
        </p:spPr>
        <p:txBody>
          <a:bodyPr wrap="square">
            <a:spAutoFit/>
          </a:bodyPr>
          <a:lstStyle/>
          <a:p>
            <a:r>
              <a:rPr lang="pl-PL" sz="2400" b="1" dirty="0" smtClean="0">
                <a:solidFill>
                  <a:srgbClr val="0070C0"/>
                </a:solidFill>
              </a:rPr>
              <a:t>PRZYKŁAD:</a:t>
            </a:r>
          </a:p>
          <a:p>
            <a:endParaRPr lang="pl-PL" sz="2400" i="1" dirty="0"/>
          </a:p>
          <a:p>
            <a:r>
              <a:rPr lang="pl-PL" sz="2400" i="1" dirty="0"/>
              <a:t>„Toyota zbudowała </a:t>
            </a:r>
            <a:r>
              <a:rPr lang="pl-PL" sz="2400" i="1" dirty="0" err="1"/>
              <a:t>Amlux</a:t>
            </a:r>
            <a:r>
              <a:rPr lang="pl-PL" sz="2400" i="1" dirty="0"/>
              <a:t>, </a:t>
            </a:r>
            <a:r>
              <a:rPr lang="pl-PL" sz="2400" i="1" dirty="0" smtClean="0"/>
              <a:t>14-kondygnacyjny </a:t>
            </a:r>
            <a:r>
              <a:rPr lang="pl-PL" sz="2400" i="1" dirty="0"/>
              <a:t>budynek przypominający rakietę w </a:t>
            </a:r>
            <a:r>
              <a:rPr lang="pl-PL" sz="2400" i="1" dirty="0" smtClean="0"/>
              <a:t>czarno-niebieskie paski </a:t>
            </a:r>
            <a:r>
              <a:rPr lang="pl-PL" sz="2400" i="1" dirty="0"/>
              <a:t>i mający przyciągnąć miliony zwiedzających. Przyjmuje się, że goście mogą być </a:t>
            </a:r>
            <a:r>
              <a:rPr lang="pl-PL" sz="2400" i="1" dirty="0" smtClean="0"/>
              <a:t>potencjalnymi klientami </a:t>
            </a:r>
            <a:r>
              <a:rPr lang="pl-PL" sz="2400" i="1" dirty="0"/>
              <a:t>lub ludźmi mającymi pomysły, w jaki sposób firma mogłaby odpowiedzieć na wymagania</a:t>
            </a:r>
          </a:p>
          <a:p>
            <a:r>
              <a:rPr lang="pl-PL" sz="2400" i="1" dirty="0"/>
              <a:t>klientów dotyczące zaspokojenia potrzeb </a:t>
            </a:r>
            <a:r>
              <a:rPr lang="pl-PL" sz="2400" i="1" dirty="0" smtClean="0"/>
              <a:t>samochodowych</a:t>
            </a:r>
            <a:r>
              <a:rPr lang="pl-PL" sz="2400" i="1" dirty="0"/>
              <a:t>. W studiu projektowym zwiedzający </a:t>
            </a:r>
            <a:r>
              <a:rPr lang="pl-PL" sz="2400" i="1" dirty="0" smtClean="0"/>
              <a:t>mogą spędzić </a:t>
            </a:r>
            <a:r>
              <a:rPr lang="pl-PL" sz="2400" i="1" dirty="0"/>
              <a:t>dowolnie długi czas </a:t>
            </a:r>
            <a:r>
              <a:rPr lang="pl-PL" sz="2400" i="1" dirty="0" smtClean="0"/>
              <a:t>na przygotowywaniu </a:t>
            </a:r>
            <a:r>
              <a:rPr lang="pl-PL" sz="2400" i="1" dirty="0"/>
              <a:t>własnych komputerowych projektów </a:t>
            </a:r>
            <a:r>
              <a:rPr lang="pl-PL" sz="2400" i="1" dirty="0" smtClean="0"/>
              <a:t>pojazdów. Istnieje </a:t>
            </a:r>
            <a:r>
              <a:rPr lang="pl-PL" sz="2400" i="1" dirty="0"/>
              <a:t>interaktywne centrum informacyjne, gdzie goście mogą uzyskać konkretne wiadomości </a:t>
            </a:r>
            <a:r>
              <a:rPr lang="pl-PL" sz="2400" i="1" dirty="0" smtClean="0"/>
              <a:t>o firmie</a:t>
            </a:r>
            <a:r>
              <a:rPr lang="pl-PL" sz="2400" i="1" dirty="0"/>
              <a:t>, jej dealerach i produktach, mogą też szczegółowo </a:t>
            </a:r>
            <a:r>
              <a:rPr lang="pl-PL" sz="2400" i="1" dirty="0" smtClean="0"/>
              <a:t>się wypowiedzieć </a:t>
            </a:r>
            <a:r>
              <a:rPr lang="pl-PL" sz="2400" i="1" dirty="0"/>
              <a:t>na temat tego, czego </a:t>
            </a:r>
            <a:r>
              <a:rPr lang="pl-PL" sz="2400" i="1" dirty="0" smtClean="0"/>
              <a:t>ich zdaniem </a:t>
            </a:r>
            <a:r>
              <a:rPr lang="pl-PL" sz="2400" i="1" dirty="0"/>
              <a:t>Toyota powinna się podjąć lub wykonać. Uważny personel zbiera te wypowiedzi i stara </a:t>
            </a:r>
            <a:r>
              <a:rPr lang="pl-PL" sz="2400" i="1" dirty="0" smtClean="0"/>
              <a:t>się wzbudzić </a:t>
            </a:r>
            <a:r>
              <a:rPr lang="pl-PL" sz="2400" i="1" dirty="0"/>
              <a:t>zaangażowanie potencjalnych konsumentów.”</a:t>
            </a:r>
            <a:endParaRPr lang="pl-PL" sz="2400" i="1" dirty="0" smtClean="0"/>
          </a:p>
          <a:p>
            <a:endParaRPr lang="pl-PL" b="1"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a:t>
            </a:r>
          </a:p>
        </p:txBody>
      </p:sp>
    </p:spTree>
    <p:extLst>
      <p:ext uri="{BB962C8B-B14F-4D97-AF65-F5344CB8AC3E}">
        <p14:creationId xmlns:p14="http://schemas.microsoft.com/office/powerpoint/2010/main" val="1354051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20697" y="86933"/>
            <a:ext cx="7881061" cy="5456119"/>
          </a:xfrm>
          <a:prstGeom prst="rect">
            <a:avLst/>
          </a:prstGeom>
        </p:spPr>
      </p:pic>
      <p:pic>
        <p:nvPicPr>
          <p:cNvPr id="5" name="Obraz 4"/>
          <p:cNvPicPr>
            <a:picLocks noChangeAspect="1"/>
          </p:cNvPicPr>
          <p:nvPr/>
        </p:nvPicPr>
        <p:blipFill>
          <a:blip r:embed="rId3"/>
          <a:stretch>
            <a:fillRect/>
          </a:stretch>
        </p:blipFill>
        <p:spPr>
          <a:xfrm>
            <a:off x="9147909" y="362377"/>
            <a:ext cx="2466975" cy="1847850"/>
          </a:xfrm>
          <a:prstGeom prst="rect">
            <a:avLst/>
          </a:prstGeom>
        </p:spPr>
      </p:pic>
      <p:pic>
        <p:nvPicPr>
          <p:cNvPr id="6" name="Obraz 5"/>
          <p:cNvPicPr>
            <a:picLocks noChangeAspect="1"/>
          </p:cNvPicPr>
          <p:nvPr/>
        </p:nvPicPr>
        <p:blipFill>
          <a:blip r:embed="rId4"/>
          <a:stretch>
            <a:fillRect/>
          </a:stretch>
        </p:blipFill>
        <p:spPr>
          <a:xfrm>
            <a:off x="8095912" y="3879518"/>
            <a:ext cx="4096088" cy="2728059"/>
          </a:xfrm>
          <a:prstGeom prst="rect">
            <a:avLst/>
          </a:prstGeom>
        </p:spPr>
      </p:pic>
    </p:spTree>
    <p:extLst>
      <p:ext uri="{BB962C8B-B14F-4D97-AF65-F5344CB8AC3E}">
        <p14:creationId xmlns:p14="http://schemas.microsoft.com/office/powerpoint/2010/main" val="4146578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86768" y="327545"/>
            <a:ext cx="10924117" cy="6093976"/>
          </a:xfrm>
          <a:prstGeom prst="rect">
            <a:avLst/>
          </a:prstGeom>
        </p:spPr>
        <p:txBody>
          <a:bodyPr wrap="square">
            <a:spAutoFit/>
          </a:bodyPr>
          <a:lstStyle/>
          <a:p>
            <a:r>
              <a:rPr lang="pl-PL" sz="2400" i="1" dirty="0"/>
              <a:t>„W takiej sytuacji misją firmy staje się nie tylko zaspokojenie</a:t>
            </a:r>
          </a:p>
          <a:p>
            <a:r>
              <a:rPr lang="pl-PL" sz="2400" i="1" dirty="0"/>
              <a:t>znanych potrzeb (bieżących), lecz również nieznanych potrzeb</a:t>
            </a:r>
          </a:p>
          <a:p>
            <a:r>
              <a:rPr lang="pl-PL" sz="2400" i="1" dirty="0"/>
              <a:t>(ukrytych), które pragną mieć nabywcy. Oznacza to, że jednym ze</a:t>
            </a:r>
          </a:p>
          <a:p>
            <a:r>
              <a:rPr lang="pl-PL" sz="2400" i="1" dirty="0"/>
              <a:t>strategicznych celów firmy staje się odkrycie, nieznanych potrzeb nabywcy</a:t>
            </a:r>
          </a:p>
          <a:p>
            <a:r>
              <a:rPr lang="pl-PL" sz="2400" i="1" dirty="0"/>
              <a:t>dzięki ciągłym badaniom rynku i działaniom innowacyjnym. Natomiast</a:t>
            </a:r>
          </a:p>
          <a:p>
            <a:r>
              <a:rPr lang="pl-PL" sz="2400" i="1" dirty="0"/>
              <a:t>efektem takiego założenia byłoby wykrystalizowanie się przewagi</a:t>
            </a:r>
          </a:p>
          <a:p>
            <a:r>
              <a:rPr lang="pl-PL" sz="2400" i="1" dirty="0"/>
              <a:t>konkurencyjnej w postaci zaoferowania na rynku lepszych wartości</a:t>
            </a:r>
          </a:p>
          <a:p>
            <a:r>
              <a:rPr lang="pl-PL" sz="2400" i="1" dirty="0"/>
              <a:t>(produktów). W ferworze silnej walki konkurencyjnej na rynku (a taka</a:t>
            </a:r>
          </a:p>
          <a:p>
            <a:r>
              <a:rPr lang="pl-PL" sz="2400" i="1" dirty="0"/>
              <a:t>sytuacja jest w gospodarce świata rozwiniętego) wygra ten kto jest w stanie</a:t>
            </a:r>
          </a:p>
          <a:p>
            <a:r>
              <a:rPr lang="pl-PL" sz="2400" i="1" dirty="0"/>
              <a:t>oferować nabywcy wartość bądź produkt, który zaspokaja jego potrzebę</a:t>
            </a:r>
          </a:p>
          <a:p>
            <a:r>
              <a:rPr lang="pl-PL" sz="2400" i="1" dirty="0"/>
              <a:t>lepiej od innych i prowadzi do pełnej satysfakcji lub zachwytu.</a:t>
            </a:r>
          </a:p>
          <a:p>
            <a:r>
              <a:rPr lang="pl-PL" sz="2400" i="1" dirty="0"/>
              <a:t>Ponadto działając według koncepcji marketingowej trzeba zawsze postawić</a:t>
            </a:r>
          </a:p>
          <a:p>
            <a:r>
              <a:rPr lang="pl-PL" sz="2400" i="1" dirty="0"/>
              <a:t>pytanie: jak kreować nowe potrzeby i wyniki.”</a:t>
            </a:r>
            <a:endParaRPr lang="pl-PL" sz="2400" i="1" dirty="0" smtClean="0"/>
          </a:p>
          <a:p>
            <a:endParaRPr lang="pl-PL" b="1" dirty="0" smtClean="0"/>
          </a:p>
          <a:p>
            <a:pPr lvl="0"/>
            <a:r>
              <a:rPr lang="pl-PL" b="1" dirty="0">
                <a:solidFill>
                  <a:srgbClr val="000000"/>
                </a:solidFill>
              </a:rPr>
              <a:t>M. Al‐</a:t>
            </a:r>
            <a:r>
              <a:rPr lang="pl-PL" b="1" dirty="0" err="1">
                <a:solidFill>
                  <a:srgbClr val="000000"/>
                </a:solidFill>
              </a:rPr>
              <a:t>Noorachi</a:t>
            </a:r>
            <a:r>
              <a:rPr lang="pl-PL" b="1" dirty="0">
                <a:solidFill>
                  <a:srgbClr val="000000"/>
                </a:solidFill>
              </a:rPr>
              <a:t>, </a:t>
            </a:r>
            <a:r>
              <a:rPr lang="pl-PL" b="1" i="1" dirty="0">
                <a:solidFill>
                  <a:srgbClr val="000000"/>
                </a:solidFill>
              </a:rPr>
              <a:t>Marketing – geneza i definicje oraz rodzaje orientacji</a:t>
            </a:r>
            <a:r>
              <a:rPr lang="pl-PL" b="1" dirty="0">
                <a:solidFill>
                  <a:srgbClr val="000000"/>
                </a:solidFill>
              </a:rPr>
              <a:t> [w:] M. Al.-</a:t>
            </a:r>
            <a:r>
              <a:rPr lang="pl-PL" b="1" dirty="0" err="1">
                <a:solidFill>
                  <a:srgbClr val="000000"/>
                </a:solidFill>
              </a:rPr>
              <a:t>Noorachi</a:t>
            </a:r>
            <a:r>
              <a:rPr lang="pl-PL" b="1" dirty="0">
                <a:solidFill>
                  <a:srgbClr val="000000"/>
                </a:solidFill>
              </a:rPr>
              <a:t>, </a:t>
            </a:r>
            <a:r>
              <a:rPr lang="pl-PL" b="1" i="1" dirty="0">
                <a:solidFill>
                  <a:srgbClr val="000000"/>
                </a:solidFill>
              </a:rPr>
              <a:t>Studia i materiały</a:t>
            </a:r>
            <a:r>
              <a:rPr lang="pl-PL" b="1" dirty="0">
                <a:solidFill>
                  <a:srgbClr val="000000"/>
                </a:solidFill>
              </a:rPr>
              <a:t>, Łódź, Warszawa 2014.</a:t>
            </a:r>
            <a:endParaRPr lang="pl-PL" sz="2400" dirty="0">
              <a:solidFill>
                <a:srgbClr val="000000"/>
              </a:solidFill>
            </a:endParaRPr>
          </a:p>
          <a:p>
            <a:pPr lvl="0"/>
            <a:endParaRPr lang="pl-PL" sz="2400" b="1" dirty="0" smtClean="0">
              <a:solidFill>
                <a:srgbClr val="000000"/>
              </a:solidFill>
            </a:endParaRPr>
          </a:p>
        </p:txBody>
      </p:sp>
    </p:spTree>
    <p:extLst>
      <p:ext uri="{BB962C8B-B14F-4D97-AF65-F5344CB8AC3E}">
        <p14:creationId xmlns:p14="http://schemas.microsoft.com/office/powerpoint/2010/main" val="236576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60153" y="436729"/>
            <a:ext cx="11113827" cy="6063198"/>
          </a:xfrm>
          <a:prstGeom prst="rect">
            <a:avLst/>
          </a:prstGeom>
        </p:spPr>
        <p:txBody>
          <a:bodyPr wrap="square">
            <a:spAutoFit/>
          </a:bodyPr>
          <a:lstStyle/>
          <a:p>
            <a:r>
              <a:rPr lang="pl-PL" sz="2400" dirty="0" smtClean="0"/>
              <a:t>„</a:t>
            </a:r>
            <a:r>
              <a:rPr lang="pl-PL" sz="2400" i="1" dirty="0">
                <a:latin typeface="+mj-lt"/>
              </a:rPr>
              <a:t>Główny nacisk w badaniach </a:t>
            </a:r>
            <a:r>
              <a:rPr lang="pl-PL" sz="2400" b="1" i="1" dirty="0" smtClean="0">
                <a:latin typeface="+mj-lt"/>
              </a:rPr>
              <a:t>typu </a:t>
            </a:r>
            <a:r>
              <a:rPr lang="pl-PL" sz="2400" b="1" i="1" dirty="0">
                <a:latin typeface="+mj-lt"/>
              </a:rPr>
              <a:t>poszukiwawczego </a:t>
            </a:r>
            <a:r>
              <a:rPr lang="pl-PL" sz="2400" i="1" dirty="0">
                <a:latin typeface="+mj-lt"/>
              </a:rPr>
              <a:t>kładzie się na wykrycie przyczyn istniejącego stanu rzeczy oraz na znalezienie nowych pomysłów (…) Badania </a:t>
            </a:r>
            <a:r>
              <a:rPr lang="pl-PL" sz="2400" b="1" i="1" dirty="0">
                <a:latin typeface="+mj-lt"/>
              </a:rPr>
              <a:t>typu opisowego </a:t>
            </a:r>
            <a:r>
              <a:rPr lang="pl-PL" sz="2400" i="1" dirty="0">
                <a:latin typeface="+mj-lt"/>
              </a:rPr>
              <a:t>służą zwykle określeniu prawdopodobieństwa lub częstotliwości występowania pewnych zjawisk rynkowych</a:t>
            </a:r>
            <a:r>
              <a:rPr lang="pl-PL" sz="2400" dirty="0" smtClean="0">
                <a:latin typeface="+mj-lt"/>
              </a:rPr>
              <a:t>”</a:t>
            </a:r>
            <a:endParaRPr lang="pl-PL" b="1" dirty="0" smtClean="0">
              <a:latin typeface="+mj-lt"/>
            </a:endParaRPr>
          </a:p>
          <a:p>
            <a:r>
              <a:rPr lang="pl-PL" b="1" dirty="0" smtClean="0">
                <a:latin typeface="+mj-lt"/>
              </a:rPr>
              <a:t>J. </a:t>
            </a:r>
            <a:r>
              <a:rPr lang="pl-PL" b="1" dirty="0">
                <a:latin typeface="+mj-lt"/>
              </a:rPr>
              <a:t>Schroeder, </a:t>
            </a:r>
            <a:r>
              <a:rPr lang="pl-PL" b="1" i="1" dirty="0">
                <a:latin typeface="+mj-lt"/>
              </a:rPr>
              <a:t>Badania Marketingowe Rynków </a:t>
            </a:r>
            <a:r>
              <a:rPr lang="pl-PL" b="1" i="1" dirty="0" smtClean="0">
                <a:latin typeface="+mj-lt"/>
              </a:rPr>
              <a:t>Zagranicznyc</a:t>
            </a:r>
            <a:r>
              <a:rPr lang="pl-PL" b="1" dirty="0" smtClean="0">
                <a:latin typeface="+mj-lt"/>
              </a:rPr>
              <a:t>h, </a:t>
            </a:r>
            <a:r>
              <a:rPr lang="pl-PL" b="1" dirty="0">
                <a:latin typeface="+mj-lt"/>
              </a:rPr>
              <a:t>Poznań </a:t>
            </a:r>
            <a:r>
              <a:rPr lang="pl-PL" b="1" dirty="0" smtClean="0">
                <a:latin typeface="+mj-lt"/>
              </a:rPr>
              <a:t>1997, s. 12.</a:t>
            </a:r>
            <a:endParaRPr lang="pl-PL" sz="2000" b="1" dirty="0" smtClean="0">
              <a:latin typeface="+mj-lt"/>
            </a:endParaRPr>
          </a:p>
          <a:p>
            <a:endParaRPr lang="pl-PL" sz="2000" b="1" dirty="0" smtClean="0">
              <a:latin typeface="+mj-lt"/>
            </a:endParaRPr>
          </a:p>
          <a:p>
            <a:endParaRPr lang="pl-PL" sz="2000" b="1" dirty="0">
              <a:latin typeface="+mj-lt"/>
            </a:endParaRPr>
          </a:p>
          <a:p>
            <a:r>
              <a:rPr lang="pl-PL" sz="2400" dirty="0" smtClean="0">
                <a:latin typeface="+mj-lt"/>
              </a:rPr>
              <a:t>„</a:t>
            </a:r>
            <a:r>
              <a:rPr lang="pl-PL" sz="2400" i="1" dirty="0">
                <a:latin typeface="+mj-lt"/>
              </a:rPr>
              <a:t>Badania marketingowe wiążą daną organizację z jej rynkowym otoczeniem. Organizacja ta produkuje badania, gromadzi, analizuje i interpretuje dane, aby pomóc kierownictwu w zrozumieniu otoczenia zidentyfikowaniu problemów i sprzyjających sytuacji oraz w rozwoju i przeprowadzeniu działań na określonych rynkach (…) Badania marketingowe pomagają w ustaleniu celów, poznawaniu istniejącego stanu rzeczy oraz w wyszukiwaniu sprzyjających okoliczności. Przykładami istniejącego stanu rzeczy może być: spadający udział w rynku, wzrost aktywności promocyjnej konkurenta czy przygotowanie nowego produktu przez konkurenta</a:t>
            </a:r>
            <a:r>
              <a:rPr lang="pl-PL" sz="2400" dirty="0" smtClean="0">
                <a:latin typeface="+mj-lt"/>
              </a:rPr>
              <a:t>”</a:t>
            </a:r>
          </a:p>
          <a:p>
            <a:r>
              <a:rPr lang="pl-PL" b="1" dirty="0" smtClean="0">
                <a:latin typeface="+mj-lt"/>
              </a:rPr>
              <a:t>S. </a:t>
            </a:r>
            <a:r>
              <a:rPr lang="pl-PL" b="1" dirty="0">
                <a:latin typeface="+mj-lt"/>
              </a:rPr>
              <a:t>Kaczmarczyk, </a:t>
            </a:r>
            <a:r>
              <a:rPr lang="pl-PL" b="1" i="1" dirty="0">
                <a:latin typeface="+mj-lt"/>
              </a:rPr>
              <a:t>Badania marketingowe. Metody i techniki</a:t>
            </a:r>
            <a:r>
              <a:rPr lang="pl-PL" b="1" dirty="0">
                <a:latin typeface="+mj-lt"/>
              </a:rPr>
              <a:t>, </a:t>
            </a:r>
            <a:r>
              <a:rPr lang="pl-PL" b="1" dirty="0" smtClean="0">
                <a:latin typeface="+mj-lt"/>
              </a:rPr>
              <a:t>Warszawa 2003, s. 15 i n.</a:t>
            </a:r>
          </a:p>
        </p:txBody>
      </p:sp>
    </p:spTree>
    <p:extLst>
      <p:ext uri="{BB962C8B-B14F-4D97-AF65-F5344CB8AC3E}">
        <p14:creationId xmlns:p14="http://schemas.microsoft.com/office/powerpoint/2010/main" val="1974481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smtClean="0"/>
              <a:t>Ostrożność w realizacji orientacji marketingowej</a:t>
            </a:r>
            <a:endParaRPr lang="pl-PL" sz="3200" dirty="0"/>
          </a:p>
        </p:txBody>
      </p:sp>
      <p:sp>
        <p:nvSpPr>
          <p:cNvPr id="3" name="Prostokąt 2"/>
          <p:cNvSpPr/>
          <p:nvPr/>
        </p:nvSpPr>
        <p:spPr>
          <a:xfrm>
            <a:off x="827963" y="1801504"/>
            <a:ext cx="10924117" cy="4339650"/>
          </a:xfrm>
          <a:prstGeom prst="rect">
            <a:avLst/>
          </a:prstGeom>
        </p:spPr>
        <p:txBody>
          <a:bodyPr wrap="square">
            <a:spAutoFit/>
          </a:bodyPr>
          <a:lstStyle/>
          <a:p>
            <a:r>
              <a:rPr lang="pl-PL" sz="2400" i="1" dirty="0"/>
              <a:t>„Koncepcja marketingu nie oznacza jednak, że firma ma się starać, aby dać wszystkim </a:t>
            </a:r>
            <a:r>
              <a:rPr lang="pl-PL" sz="2400" i="1" dirty="0" smtClean="0"/>
              <a:t>konsumentom wszystko</a:t>
            </a:r>
            <a:r>
              <a:rPr lang="pl-PL" sz="2400" i="1" dirty="0"/>
              <a:t>, czego pragną. Należy wyważyć tworzenie dodatkowej wartości dla klientów z </a:t>
            </a:r>
            <a:r>
              <a:rPr lang="pl-PL" sz="2400" i="1" dirty="0" smtClean="0"/>
              <a:t>korzyściami dla </a:t>
            </a:r>
            <a:r>
              <a:rPr lang="pl-PL" sz="2400" i="1" dirty="0"/>
              <a:t>firmy. Jeden z ekspertów marketingu ujął to tak: „Celem marketingu nie jest </a:t>
            </a:r>
            <a:r>
              <a:rPr lang="pl-PL" sz="2400" i="1" dirty="0" smtClean="0"/>
              <a:t>maksymalizacja satysfakcji </a:t>
            </a:r>
            <a:r>
              <a:rPr lang="pl-PL" sz="2400" i="1" dirty="0"/>
              <a:t>klienta. Najkrótsza definicja marketingu, jaką znam, to zyskowne zaspokajanie </a:t>
            </a:r>
            <a:r>
              <a:rPr lang="pl-PL" sz="2400" i="1" dirty="0" smtClean="0"/>
              <a:t>potrzeb. </a:t>
            </a:r>
          </a:p>
          <a:p>
            <a:r>
              <a:rPr lang="pl-PL" sz="2400" i="1" dirty="0" smtClean="0"/>
              <a:t>Celem </a:t>
            </a:r>
            <a:r>
              <a:rPr lang="pl-PL" sz="2400" i="1" dirty="0"/>
              <a:t>marketingu jest tworzenie wartości dla klienta w zamian za zysk. </a:t>
            </a:r>
            <a:r>
              <a:rPr lang="pl-PL" sz="2400" i="1" dirty="0" smtClean="0"/>
              <a:t>To prawda</a:t>
            </a:r>
            <a:r>
              <a:rPr lang="pl-PL" sz="2400" i="1" dirty="0"/>
              <a:t>, że relacje </a:t>
            </a:r>
            <a:r>
              <a:rPr lang="pl-PL" sz="2400" i="1" dirty="0" smtClean="0"/>
              <a:t>z klientem </a:t>
            </a:r>
            <a:r>
              <a:rPr lang="pl-PL" sz="2400" i="1" dirty="0"/>
              <a:t>załamią się, jeżeli wartość zniknie. Należy wciąż generować więcej wartości dla </a:t>
            </a:r>
            <a:r>
              <a:rPr lang="pl-PL" sz="2400" i="1" dirty="0" smtClean="0"/>
              <a:t>klienta, jednak </a:t>
            </a:r>
            <a:r>
              <a:rPr lang="pl-PL" sz="2400" i="1" dirty="0"/>
              <a:t>nie oddawać wszystkiego. To bardzo subtelna równowaga.”</a:t>
            </a:r>
            <a:endParaRPr lang="pl-PL" sz="2400" i="1" dirty="0" smtClean="0"/>
          </a:p>
          <a:p>
            <a:endParaRPr lang="pl-PL" b="1"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a:t>
            </a:r>
          </a:p>
        </p:txBody>
      </p:sp>
    </p:spTree>
    <p:extLst>
      <p:ext uri="{BB962C8B-B14F-4D97-AF65-F5344CB8AC3E}">
        <p14:creationId xmlns:p14="http://schemas.microsoft.com/office/powerpoint/2010/main" val="1847904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smtClean="0"/>
              <a:t>Orientacja społeczna</a:t>
            </a:r>
            <a:endParaRPr lang="pl-PL" sz="3200" dirty="0"/>
          </a:p>
        </p:txBody>
      </p:sp>
      <p:sp>
        <p:nvSpPr>
          <p:cNvPr id="3" name="Prostokąt 2"/>
          <p:cNvSpPr/>
          <p:nvPr/>
        </p:nvSpPr>
        <p:spPr>
          <a:xfrm>
            <a:off x="800666" y="1446662"/>
            <a:ext cx="10924117" cy="4801314"/>
          </a:xfrm>
          <a:prstGeom prst="rect">
            <a:avLst/>
          </a:prstGeom>
        </p:spPr>
        <p:txBody>
          <a:bodyPr wrap="square">
            <a:spAutoFit/>
          </a:bodyPr>
          <a:lstStyle/>
          <a:p>
            <a:r>
              <a:rPr lang="pl-PL" sz="2400" i="1" dirty="0"/>
              <a:t>„Orientacja społeczna w marketingu oznacza, że organizacja powinna określić potrzeby, pragnienia </a:t>
            </a:r>
            <a:r>
              <a:rPr lang="pl-PL" sz="2400" i="1" dirty="0" smtClean="0"/>
              <a:t>i interesy </a:t>
            </a:r>
            <a:r>
              <a:rPr lang="pl-PL" sz="2400" i="1" dirty="0"/>
              <a:t>docelowych rynków, a następnie dostarczyć pożądanego zadowolenia sprawniej i </a:t>
            </a:r>
            <a:r>
              <a:rPr lang="pl-PL" sz="2400" i="1" dirty="0" smtClean="0"/>
              <a:t>skuteczniej niż </a:t>
            </a:r>
            <a:r>
              <a:rPr lang="pl-PL" sz="2400" i="1" dirty="0"/>
              <a:t>konkurenci, jednak w taki sposób, aby utrzymać lub poprawić pomyślność zarówno konsumentów,</a:t>
            </a:r>
          </a:p>
          <a:p>
            <a:r>
              <a:rPr lang="pl-PL" sz="2400" i="1" dirty="0"/>
              <a:t>jak i </a:t>
            </a:r>
            <a:r>
              <a:rPr lang="pl-PL" sz="2400" i="1" dirty="0" smtClean="0"/>
              <a:t>społeczeństwa (…)</a:t>
            </a:r>
          </a:p>
          <a:p>
            <a:r>
              <a:rPr lang="pl-PL" sz="2400" i="1" dirty="0"/>
              <a:t>Koncepcja marketingu społecznego wyraża wątpliwość, czy podejście czysto marketingowe </a:t>
            </a:r>
            <a:r>
              <a:rPr lang="pl-PL" sz="2400" i="1" dirty="0" smtClean="0"/>
              <a:t>jest odpowiednie </a:t>
            </a:r>
            <a:r>
              <a:rPr lang="pl-PL" sz="2400" i="1" dirty="0"/>
              <a:t>w epoce problemów związanych ze środowiskiem, niedostatkiem </a:t>
            </a:r>
            <a:r>
              <a:rPr lang="pl-PL" sz="2400" i="1" dirty="0" smtClean="0"/>
              <a:t>zasobów, ogólnoświatową </a:t>
            </a:r>
            <a:r>
              <a:rPr lang="pl-PL" sz="2400" i="1" dirty="0"/>
              <a:t>sytuacją ekonomiczną i zaniedbaniem usług socjalnych. </a:t>
            </a:r>
            <a:r>
              <a:rPr lang="pl-PL" sz="2400" i="1" dirty="0" smtClean="0"/>
              <a:t>Zadaje pytanie, czy firma, która wyczuwa, obsługuje i zaspokaja indywidualne pragnienia, w każdym przypadku czyni to, co będzie najlepsze dla konsumentów i społeczeństwa na dłuższą metę”</a:t>
            </a:r>
          </a:p>
          <a:p>
            <a:endParaRPr lang="pl-PL" sz="2400" i="1" dirty="0" smtClean="0"/>
          </a:p>
          <a:p>
            <a:r>
              <a:rPr lang="pl-PL" b="1" dirty="0" smtClean="0">
                <a:solidFill>
                  <a:srgbClr val="000000"/>
                </a:solidFill>
              </a:rPr>
              <a:t>P</a:t>
            </a:r>
            <a:r>
              <a:rPr lang="pl-PL" b="1" dirty="0">
                <a:solidFill>
                  <a:srgbClr val="000000"/>
                </a:solidFill>
              </a:rPr>
              <a:t>.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a:t>
            </a:r>
          </a:p>
        </p:txBody>
      </p:sp>
    </p:spTree>
    <p:extLst>
      <p:ext uri="{BB962C8B-B14F-4D97-AF65-F5344CB8AC3E}">
        <p14:creationId xmlns:p14="http://schemas.microsoft.com/office/powerpoint/2010/main" val="3650847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36895" y="545910"/>
            <a:ext cx="10924117" cy="4339650"/>
          </a:xfrm>
          <a:prstGeom prst="rect">
            <a:avLst/>
          </a:prstGeom>
        </p:spPr>
        <p:txBody>
          <a:bodyPr wrap="square">
            <a:spAutoFit/>
          </a:bodyPr>
          <a:lstStyle/>
          <a:p>
            <a:r>
              <a:rPr lang="pl-PL" sz="2400" b="1" dirty="0" smtClean="0">
                <a:solidFill>
                  <a:srgbClr val="C00000"/>
                </a:solidFill>
              </a:rPr>
              <a:t>PRZYKŁAD 1:</a:t>
            </a:r>
          </a:p>
          <a:p>
            <a:endParaRPr lang="pl-PL" sz="2400" i="1" dirty="0"/>
          </a:p>
          <a:p>
            <a:r>
              <a:rPr lang="pl-PL" sz="2400" i="1" dirty="0"/>
              <a:t>„Rozważmy przykład firmy Coca-Cola. Większość ludzi widzi ją jako wysoce </a:t>
            </a:r>
            <a:r>
              <a:rPr lang="pl-PL" sz="2400" i="1" dirty="0" smtClean="0"/>
              <a:t>odpowiedzialne przedsiębiorstwo </a:t>
            </a:r>
            <a:r>
              <a:rPr lang="pl-PL" sz="2400" i="1" dirty="0"/>
              <a:t>produkujące dobre napoje chłodzące, zadowalające gusty nabywców. </a:t>
            </a:r>
            <a:r>
              <a:rPr lang="pl-PL" sz="2400" i="1" dirty="0" smtClean="0"/>
              <a:t>Jednak pewne </a:t>
            </a:r>
            <a:r>
              <a:rPr lang="pl-PL" sz="2400" i="1" dirty="0"/>
              <a:t>grupy konsumentów i działaczy ochrony środowiska podniosły zastrzeżenia, że napoje te </a:t>
            </a:r>
            <a:r>
              <a:rPr lang="pl-PL" sz="2400" i="1" dirty="0" smtClean="0"/>
              <a:t>mają niewielkie </a:t>
            </a:r>
            <a:r>
              <a:rPr lang="pl-PL" sz="2400" i="1" dirty="0"/>
              <a:t>wartości odżywcze, mogą uszkadzać zęby, zawierają kofeinę, a puszki i butelki</a:t>
            </a:r>
          </a:p>
          <a:p>
            <a:r>
              <a:rPr lang="pl-PL" sz="2400" i="1" dirty="0"/>
              <a:t>jednorazowego użytku, w których są sprzedawane, zwiększają problemy </a:t>
            </a:r>
            <a:r>
              <a:rPr lang="pl-PL" sz="2400" i="1" dirty="0" smtClean="0"/>
              <a:t>odpadów. Tego </a:t>
            </a:r>
            <a:r>
              <a:rPr lang="pl-PL" sz="2400" i="1" dirty="0"/>
              <a:t>typu zastrzeżenia i konflikty doprowadziły do powstania koncepcji marketingu </a:t>
            </a:r>
            <a:r>
              <a:rPr lang="pl-PL" sz="2400" i="1" dirty="0" smtClean="0"/>
              <a:t>społecznego”</a:t>
            </a:r>
          </a:p>
          <a:p>
            <a:endParaRPr lang="pl-PL" b="1"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a:t>
            </a:r>
          </a:p>
        </p:txBody>
      </p:sp>
    </p:spTree>
    <p:extLst>
      <p:ext uri="{BB962C8B-B14F-4D97-AF65-F5344CB8AC3E}">
        <p14:creationId xmlns:p14="http://schemas.microsoft.com/office/powerpoint/2010/main" val="3949871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6615610" y="192917"/>
            <a:ext cx="5238750" cy="3524250"/>
          </a:xfrm>
          <a:prstGeom prst="rect">
            <a:avLst/>
          </a:prstGeom>
        </p:spPr>
      </p:pic>
      <p:pic>
        <p:nvPicPr>
          <p:cNvPr id="4" name="Obraz 3"/>
          <p:cNvPicPr>
            <a:picLocks noChangeAspect="1"/>
          </p:cNvPicPr>
          <p:nvPr/>
        </p:nvPicPr>
        <p:blipFill>
          <a:blip r:embed="rId3"/>
          <a:stretch>
            <a:fillRect/>
          </a:stretch>
        </p:blipFill>
        <p:spPr>
          <a:xfrm>
            <a:off x="287740" y="295701"/>
            <a:ext cx="3810000" cy="3810000"/>
          </a:xfrm>
          <a:prstGeom prst="rect">
            <a:avLst/>
          </a:prstGeom>
        </p:spPr>
      </p:pic>
      <p:pic>
        <p:nvPicPr>
          <p:cNvPr id="5" name="Obraz 4"/>
          <p:cNvPicPr>
            <a:picLocks noChangeAspect="1"/>
          </p:cNvPicPr>
          <p:nvPr/>
        </p:nvPicPr>
        <p:blipFill>
          <a:blip r:embed="rId4"/>
          <a:stretch>
            <a:fillRect/>
          </a:stretch>
        </p:blipFill>
        <p:spPr>
          <a:xfrm>
            <a:off x="847866" y="4443767"/>
            <a:ext cx="3150928" cy="1880392"/>
          </a:xfrm>
          <a:prstGeom prst="rect">
            <a:avLst/>
          </a:prstGeom>
        </p:spPr>
      </p:pic>
      <p:pic>
        <p:nvPicPr>
          <p:cNvPr id="4098" name="Picture 2" descr="Znalezione obrazy dla zapytania coca cola heal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6413" y="3321382"/>
            <a:ext cx="5797455" cy="325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964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36895" y="545910"/>
            <a:ext cx="10924117" cy="4708981"/>
          </a:xfrm>
          <a:prstGeom prst="rect">
            <a:avLst/>
          </a:prstGeom>
        </p:spPr>
        <p:txBody>
          <a:bodyPr wrap="square">
            <a:spAutoFit/>
          </a:bodyPr>
          <a:lstStyle/>
          <a:p>
            <a:r>
              <a:rPr lang="pl-PL" sz="2400" b="1" dirty="0" smtClean="0">
                <a:solidFill>
                  <a:schemeClr val="accent1">
                    <a:lumMod val="75000"/>
                  </a:schemeClr>
                </a:solidFill>
              </a:rPr>
              <a:t>PRZYKŁAD 2:</a:t>
            </a:r>
          </a:p>
          <a:p>
            <a:endParaRPr lang="pl-PL" sz="2400" i="1" dirty="0"/>
          </a:p>
          <a:p>
            <a:r>
              <a:rPr lang="pl-PL" sz="2400" i="1" dirty="0"/>
              <a:t>„Przywołajmy tu tragiczny incydent fałszerstwa, w wyniku którego zmarło osiem osób po </a:t>
            </a:r>
            <a:r>
              <a:rPr lang="pl-PL" sz="2400" i="1" dirty="0" smtClean="0"/>
              <a:t>zażyciu napełnionych </a:t>
            </a:r>
            <a:r>
              <a:rPr lang="pl-PL" sz="2400" i="1" dirty="0"/>
              <a:t>cyjankiem kapsułek </a:t>
            </a:r>
            <a:r>
              <a:rPr lang="pl-PL" sz="2400" i="1" dirty="0" err="1"/>
              <a:t>Tylenolu</a:t>
            </a:r>
            <a:r>
              <a:rPr lang="pl-PL" sz="2400" i="1" dirty="0"/>
              <a:t>, produktu firmy Johnson &amp; Johnson. Jakkolwiek firma </a:t>
            </a:r>
            <a:r>
              <a:rPr lang="pl-PL" sz="2400" i="1" dirty="0" smtClean="0"/>
              <a:t>była przekonana</a:t>
            </a:r>
            <a:r>
              <a:rPr lang="pl-PL" sz="2400" i="1" dirty="0"/>
              <a:t>, że kapsułki podmieniono tylko w kilku sklepach, nie zaś w fabryce, natychmiast wycofała</a:t>
            </a:r>
          </a:p>
          <a:p>
            <a:r>
              <a:rPr lang="pl-PL" sz="2400" i="1" dirty="0"/>
              <a:t>całą partię produktu. Wycofanie to kosztowało firmę 240 min USD utraconych zysków, jednak </a:t>
            </a:r>
            <a:r>
              <a:rPr lang="pl-PL" sz="2400" i="1" dirty="0" smtClean="0"/>
              <a:t>na dłuższą </a:t>
            </a:r>
            <a:r>
              <a:rPr lang="pl-PL" sz="2400" i="1" dirty="0"/>
              <a:t>metę umocniło zaufanie i lojalność klientów. </a:t>
            </a:r>
            <a:r>
              <a:rPr lang="pl-PL" sz="2400" i="1" dirty="0" err="1"/>
              <a:t>Tylenol</a:t>
            </a:r>
            <a:r>
              <a:rPr lang="pl-PL" sz="2400" i="1" dirty="0"/>
              <a:t> pozostaje wiodącą marką </a:t>
            </a:r>
            <a:r>
              <a:rPr lang="pl-PL" sz="2400" i="1" dirty="0" smtClean="0"/>
              <a:t>środków przeciwbólowych </a:t>
            </a:r>
            <a:r>
              <a:rPr lang="pl-PL" sz="2400" i="1" dirty="0"/>
              <a:t>na rynku amerykańskim. W tym i w podobnych przypadkach kierownictwo </a:t>
            </a:r>
            <a:r>
              <a:rPr lang="pl-PL" sz="2400" i="1" dirty="0" smtClean="0"/>
              <a:t>uznało, że </a:t>
            </a:r>
            <a:r>
              <a:rPr lang="pl-PL" sz="2400" i="1" dirty="0"/>
              <a:t>czynienie tego, co słuszne, przynosi korzyści zarówno konsumentom, jak i firmie...”</a:t>
            </a:r>
            <a:endParaRPr lang="pl-PL" sz="2400" i="1" dirty="0" smtClean="0"/>
          </a:p>
          <a:p>
            <a:endParaRPr lang="pl-PL" b="1" dirty="0" smtClean="0"/>
          </a:p>
          <a:p>
            <a:pPr lvl="0"/>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a:t>
            </a:r>
            <a:r>
              <a:rPr lang="pl-PL" b="1" dirty="0" smtClean="0">
                <a:solidFill>
                  <a:srgbClr val="000000"/>
                </a:solidFill>
              </a:rPr>
              <a:t>2002.</a:t>
            </a:r>
          </a:p>
        </p:txBody>
      </p:sp>
    </p:spTree>
    <p:extLst>
      <p:ext uri="{BB962C8B-B14F-4D97-AF65-F5344CB8AC3E}">
        <p14:creationId xmlns:p14="http://schemas.microsoft.com/office/powerpoint/2010/main" val="991263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433742" y="255967"/>
            <a:ext cx="4001780" cy="4759399"/>
          </a:xfrm>
          <a:prstGeom prst="rect">
            <a:avLst/>
          </a:prstGeom>
        </p:spPr>
      </p:pic>
      <p:pic>
        <p:nvPicPr>
          <p:cNvPr id="5122" name="Picture 2"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235" y="2993978"/>
            <a:ext cx="6734175"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nalezione obrazy dla zapytania tylenol johns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241" y="147283"/>
            <a:ext cx="4061092"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715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smtClean="0"/>
              <a:t>Patriotyzm konsumencki</a:t>
            </a:r>
            <a:endParaRPr lang="pl-PL" sz="3200" i="1" dirty="0"/>
          </a:p>
        </p:txBody>
      </p:sp>
      <p:pic>
        <p:nvPicPr>
          <p:cNvPr id="8196" name="Picture 4" descr="Znalezione obrazy dla zapytania patriotyzm konsumenc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283" y="1873066"/>
            <a:ext cx="3301717" cy="466753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Znalezione obrazy dla zapytania patriotyzm konsumenc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57" y="128588"/>
            <a:ext cx="2819637" cy="397423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Znalezione obrazy dla zapytania patriotyzm konsumenc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879" y="1401479"/>
            <a:ext cx="5553558" cy="236438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Znalezione obrazy dla zapytania patriotyzm konsumenck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4879" y="3972156"/>
            <a:ext cx="2737431" cy="273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42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ola. Patriotyzm konsumenc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3" y="2097761"/>
            <a:ext cx="8538048" cy="4515314"/>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p:cNvPicPr>
            <a:picLocks noChangeAspect="1"/>
          </p:cNvPicPr>
          <p:nvPr/>
        </p:nvPicPr>
        <p:blipFill>
          <a:blip r:embed="rId3"/>
          <a:stretch>
            <a:fillRect/>
          </a:stretch>
        </p:blipFill>
        <p:spPr>
          <a:xfrm>
            <a:off x="5087346" y="122831"/>
            <a:ext cx="6981825" cy="5105400"/>
          </a:xfrm>
          <a:prstGeom prst="rect">
            <a:avLst/>
          </a:prstGeom>
        </p:spPr>
      </p:pic>
    </p:spTree>
    <p:extLst>
      <p:ext uri="{BB962C8B-B14F-4D97-AF65-F5344CB8AC3E}">
        <p14:creationId xmlns:p14="http://schemas.microsoft.com/office/powerpoint/2010/main" val="1482815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54302"/>
          </a:xfrm>
        </p:spPr>
        <p:txBody>
          <a:bodyPr/>
          <a:lstStyle/>
          <a:p>
            <a:r>
              <a:rPr lang="pl-PL" sz="3200" dirty="0" smtClean="0"/>
              <a:t>Mity na temat marketingu</a:t>
            </a:r>
            <a:endParaRPr lang="pl-PL" sz="3200" dirty="0"/>
          </a:p>
        </p:txBody>
      </p:sp>
      <p:sp>
        <p:nvSpPr>
          <p:cNvPr id="3" name="Prostokąt 2"/>
          <p:cNvSpPr/>
          <p:nvPr/>
        </p:nvSpPr>
        <p:spPr>
          <a:xfrm>
            <a:off x="1187355" y="1569493"/>
            <a:ext cx="10346362" cy="4893647"/>
          </a:xfrm>
          <a:prstGeom prst="rect">
            <a:avLst/>
          </a:prstGeom>
        </p:spPr>
        <p:txBody>
          <a:bodyPr wrap="square">
            <a:spAutoFit/>
          </a:bodyPr>
          <a:lstStyle/>
          <a:p>
            <a:r>
              <a:rPr lang="pl-PL" sz="2400" b="1" u="sng" dirty="0">
                <a:solidFill>
                  <a:srgbClr val="3333CC">
                    <a:lumMod val="75000"/>
                  </a:srgbClr>
                </a:solidFill>
              </a:rPr>
              <a:t>Mit I: Nasz klient, nasz pan</a:t>
            </a:r>
          </a:p>
          <a:p>
            <a:endParaRPr lang="pl-PL" sz="2400" dirty="0">
              <a:solidFill>
                <a:srgbClr val="000000"/>
              </a:solidFill>
              <a:latin typeface="MinionPro-Regular"/>
            </a:endParaRPr>
          </a:p>
          <a:p>
            <a:r>
              <a:rPr lang="pl-PL" sz="2400" dirty="0">
                <a:solidFill>
                  <a:srgbClr val="000000"/>
                </a:solidFill>
                <a:latin typeface="MinionPro-Regular"/>
              </a:rPr>
              <a:t>„</a:t>
            </a:r>
            <a:r>
              <a:rPr lang="pl-PL" sz="2400" i="1" dirty="0">
                <a:solidFill>
                  <a:srgbClr val="000000"/>
                </a:solidFill>
                <a:latin typeface="MinionPro-Regular"/>
              </a:rPr>
              <a:t>To twierdzenie jest powszechne, jednak fałszywe. Wynika z popularnego</a:t>
            </a:r>
          </a:p>
          <a:p>
            <a:r>
              <a:rPr lang="pl-PL" sz="2400" i="1" dirty="0">
                <a:solidFill>
                  <a:srgbClr val="000000"/>
                </a:solidFill>
                <a:latin typeface="MinionPro-Regular"/>
              </a:rPr>
              <a:t>dziś poglądu, że trzeba spełnić wszelkie życzenia klienta (…) Relacja</a:t>
            </a:r>
          </a:p>
          <a:p>
            <a:r>
              <a:rPr lang="pl-PL" sz="2400" i="1" dirty="0">
                <a:solidFill>
                  <a:srgbClr val="000000"/>
                </a:solidFill>
                <a:latin typeface="MinionPro-Regular"/>
              </a:rPr>
              <a:t>korzystna w równym stopniu dla obu stron jest najlepszą podstawą</a:t>
            </a:r>
          </a:p>
          <a:p>
            <a:r>
              <a:rPr lang="pl-PL" sz="2400" i="1" dirty="0">
                <a:solidFill>
                  <a:srgbClr val="000000"/>
                </a:solidFill>
                <a:latin typeface="MinionPro-Regular"/>
              </a:rPr>
              <a:t>do trwałej współpracy. Tylko wtedy, gdy wszyscy odnoszą korzyść przez</a:t>
            </a:r>
          </a:p>
          <a:p>
            <a:r>
              <a:rPr lang="pl-PL" sz="2400" i="1" dirty="0">
                <a:solidFill>
                  <a:srgbClr val="000000"/>
                </a:solidFill>
                <a:latin typeface="MinionPro-Regular"/>
              </a:rPr>
              <a:t>dłuższy czas, ma się pewność, że oferent dostarcza najlepsze produkty,</a:t>
            </a:r>
          </a:p>
          <a:p>
            <a:r>
              <a:rPr lang="pl-PL" sz="2400" i="1" dirty="0">
                <a:solidFill>
                  <a:srgbClr val="000000"/>
                </a:solidFill>
                <a:latin typeface="MinionPro-Regular"/>
              </a:rPr>
              <a:t>których klient oczekuje i za które zapłaci.</a:t>
            </a:r>
          </a:p>
          <a:p>
            <a:r>
              <a:rPr lang="pl-PL" sz="2400" i="1" dirty="0">
                <a:solidFill>
                  <a:srgbClr val="000000"/>
                </a:solidFill>
                <a:latin typeface="MinionPro-Regular"/>
              </a:rPr>
              <a:t>Właściwa interpretacja powinna brzmieć: Klient to partner. Mam tu</a:t>
            </a:r>
          </a:p>
          <a:p>
            <a:r>
              <a:rPr lang="pl-PL" sz="2400" i="1" dirty="0">
                <a:solidFill>
                  <a:srgbClr val="000000"/>
                </a:solidFill>
                <a:latin typeface="MinionPro-Regular"/>
              </a:rPr>
              <a:t>na myśli uczciwe partnerstwo oparte na równoprawnej relacji zwycięzca</a:t>
            </a:r>
          </a:p>
          <a:p>
            <a:r>
              <a:rPr lang="pl-PL" sz="2400" i="1" dirty="0">
                <a:solidFill>
                  <a:srgbClr val="000000"/>
                </a:solidFill>
                <a:latin typeface="MinionPro-Regular"/>
              </a:rPr>
              <a:t>– zwycięzca (relacja typu win – win).</a:t>
            </a:r>
            <a:r>
              <a:rPr lang="pl-PL" sz="2400" dirty="0">
                <a:solidFill>
                  <a:srgbClr val="000000"/>
                </a:solidFill>
                <a:latin typeface="MinionPro-Regular"/>
              </a:rPr>
              <a:t>”</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spTree>
    <p:extLst>
      <p:ext uri="{BB962C8B-B14F-4D97-AF65-F5344CB8AC3E}">
        <p14:creationId xmlns:p14="http://schemas.microsoft.com/office/powerpoint/2010/main" val="2930715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14149" y="2074461"/>
            <a:ext cx="10851329" cy="2215991"/>
          </a:xfrm>
          <a:prstGeom prst="rect">
            <a:avLst/>
          </a:prstGeom>
        </p:spPr>
        <p:txBody>
          <a:bodyPr wrap="square">
            <a:spAutoFit/>
          </a:bodyPr>
          <a:lstStyle/>
          <a:p>
            <a:endParaRPr lang="pl-PL" sz="2400" dirty="0">
              <a:solidFill>
                <a:srgbClr val="000000"/>
              </a:solidFill>
              <a:latin typeface="MinionPro-Regular"/>
            </a:endParaRPr>
          </a:p>
          <a:p>
            <a:r>
              <a:rPr lang="pl-PL" sz="2400" dirty="0">
                <a:solidFill>
                  <a:srgbClr val="000000"/>
                </a:solidFill>
                <a:latin typeface="MinionPro-Regular"/>
              </a:rPr>
              <a:t>„</a:t>
            </a:r>
            <a:r>
              <a:rPr lang="pl-PL" sz="2400" i="1" dirty="0">
                <a:solidFill>
                  <a:srgbClr val="000000"/>
                </a:solidFill>
                <a:latin typeface="MinionPro-Regular"/>
              </a:rPr>
              <a:t>Koncepcja marketingu nie oznacza jednak, że firma ma się starać, aby dać wszystkim konsumentom wszystko, czego pragną. Należy wyważyć tworzenie dodatkowej wartości dla klientów z korzyściami dla firmy..</a:t>
            </a:r>
            <a:r>
              <a:rPr lang="pl-PL" sz="2400" dirty="0">
                <a:solidFill>
                  <a:srgbClr val="000000"/>
                </a:solidFill>
                <a:latin typeface="MinionPro-Regular"/>
              </a:rPr>
              <a:t>”</a:t>
            </a:r>
          </a:p>
          <a:p>
            <a:r>
              <a:rPr lang="pl-PL" sz="2400" dirty="0">
                <a:solidFill>
                  <a:srgbClr val="000000"/>
                </a:solidFill>
                <a:latin typeface="MinionPro-Regular"/>
              </a:rPr>
              <a:t>	</a:t>
            </a:r>
          </a:p>
          <a:p>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p>
        </p:txBody>
      </p:sp>
    </p:spTree>
    <p:extLst>
      <p:ext uri="{BB962C8B-B14F-4D97-AF65-F5344CB8AC3E}">
        <p14:creationId xmlns:p14="http://schemas.microsoft.com/office/powerpoint/2010/main" val="52890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86063"/>
          </a:xfrm>
        </p:spPr>
        <p:txBody>
          <a:bodyPr/>
          <a:lstStyle/>
          <a:p>
            <a:r>
              <a:rPr lang="pl-PL" sz="3200" dirty="0" smtClean="0"/>
              <a:t>Badania marketingowe ≠ badania rynku</a:t>
            </a:r>
            <a:endParaRPr lang="pl-PL" sz="3200" dirty="0"/>
          </a:p>
        </p:txBody>
      </p:sp>
      <p:sp>
        <p:nvSpPr>
          <p:cNvPr id="3" name="Prostokąt 2"/>
          <p:cNvSpPr/>
          <p:nvPr/>
        </p:nvSpPr>
        <p:spPr>
          <a:xfrm>
            <a:off x="514744" y="1378423"/>
            <a:ext cx="11113827" cy="4524315"/>
          </a:xfrm>
          <a:prstGeom prst="rect">
            <a:avLst/>
          </a:prstGeom>
        </p:spPr>
        <p:txBody>
          <a:bodyPr wrap="square">
            <a:spAutoFit/>
          </a:bodyPr>
          <a:lstStyle/>
          <a:p>
            <a:r>
              <a:rPr lang="pl-PL" sz="2200" dirty="0"/>
              <a:t>„Badania marketingowe w znacznym stopniu są tożsame z badaniami rynku (</a:t>
            </a:r>
            <a:r>
              <a:rPr lang="pl-PL" sz="2200" i="1" dirty="0"/>
              <a:t>market </a:t>
            </a:r>
            <a:r>
              <a:rPr lang="pl-PL" sz="2200" i="1" dirty="0" err="1"/>
              <a:t>reaserch</a:t>
            </a:r>
            <a:r>
              <a:rPr lang="pl-PL" sz="2200" dirty="0"/>
              <a:t>). O ile jednak te pierwsze nastawione są przede wszystkim na konsumenta, z ukierunkowaniem </a:t>
            </a:r>
            <a:r>
              <a:rPr lang="pl-PL" sz="2200" i="1" dirty="0"/>
              <a:t>stricte</a:t>
            </a:r>
            <a:r>
              <a:rPr lang="pl-PL" sz="2200" dirty="0"/>
              <a:t> użytkowym, o tyle te drugie - na rozpoznawanie mechanizmu rynkowego jako takiego, jego struktury, stanu rozwoju itp</a:t>
            </a:r>
            <a:r>
              <a:rPr lang="pl-PL" sz="2200" dirty="0" smtClean="0"/>
              <a:t>.”</a:t>
            </a:r>
          </a:p>
          <a:p>
            <a:r>
              <a:rPr lang="pl-PL" b="1" dirty="0" smtClean="0">
                <a:latin typeface="+mj-lt"/>
              </a:rPr>
              <a:t>M. Zajączkowski, </a:t>
            </a:r>
            <a:r>
              <a:rPr lang="pl-PL" b="1" i="1" dirty="0">
                <a:latin typeface="+mj-lt"/>
              </a:rPr>
              <a:t>Marketing </a:t>
            </a:r>
            <a:r>
              <a:rPr lang="pl-PL" b="1" i="1" dirty="0" smtClean="0">
                <a:latin typeface="+mj-lt"/>
              </a:rPr>
              <a:t>Współczesny</a:t>
            </a:r>
            <a:r>
              <a:rPr lang="pl-PL" b="1" dirty="0" smtClean="0">
                <a:latin typeface="+mj-lt"/>
              </a:rPr>
              <a:t>, </a:t>
            </a:r>
            <a:r>
              <a:rPr lang="pl-PL" b="1" dirty="0">
                <a:latin typeface="+mj-lt"/>
              </a:rPr>
              <a:t>Szczecin 2001 r., </a:t>
            </a:r>
            <a:r>
              <a:rPr lang="pl-PL" b="1" dirty="0" smtClean="0">
                <a:latin typeface="+mj-lt"/>
              </a:rPr>
              <a:t>s. 229.</a:t>
            </a:r>
          </a:p>
          <a:p>
            <a:endParaRPr lang="pl-PL" b="1" dirty="0">
              <a:latin typeface="+mj-lt"/>
            </a:endParaRPr>
          </a:p>
          <a:p>
            <a:endParaRPr lang="pl-PL" b="1" dirty="0" smtClean="0">
              <a:latin typeface="+mj-lt"/>
            </a:endParaRPr>
          </a:p>
          <a:p>
            <a:endParaRPr lang="pl-PL" b="1" dirty="0">
              <a:latin typeface="+mj-lt"/>
            </a:endParaRPr>
          </a:p>
          <a:p>
            <a:pPr lvl="0"/>
            <a:r>
              <a:rPr lang="pl-PL" sz="2200" dirty="0" smtClean="0">
                <a:solidFill>
                  <a:srgbClr val="000000"/>
                </a:solidFill>
              </a:rPr>
              <a:t>„…kompleks </a:t>
            </a:r>
            <a:r>
              <a:rPr lang="pl-PL" sz="2200" dirty="0">
                <a:solidFill>
                  <a:srgbClr val="000000"/>
                </a:solidFill>
              </a:rPr>
              <a:t>działań obejmujący gromadzenie i analizowanie informacji o rynku i zachowaniu się konsumentów oraz innych odbiorców, a także o środkach taktyki i strategii marketingowej oraz rezultatach ich stosowania. Należą do nich głównie badania reklamy produktu, rynku i sprzedaży. Pojęcie badania marketingowe jest więc znacznie szersze niż pojęcie badanie rynku</a:t>
            </a:r>
            <a:r>
              <a:rPr lang="pl-PL" sz="2200" dirty="0" smtClean="0">
                <a:solidFill>
                  <a:srgbClr val="000000"/>
                </a:solidFill>
              </a:rPr>
              <a:t>”</a:t>
            </a:r>
            <a:endParaRPr lang="pl-PL" b="1" dirty="0" smtClean="0">
              <a:solidFill>
                <a:srgbClr val="000000"/>
              </a:solidFill>
            </a:endParaRPr>
          </a:p>
          <a:p>
            <a:pPr lvl="0"/>
            <a:r>
              <a:rPr lang="pl-PL" b="1" dirty="0" smtClean="0">
                <a:solidFill>
                  <a:srgbClr val="000000"/>
                </a:solidFill>
              </a:rPr>
              <a:t>J</a:t>
            </a:r>
            <a:r>
              <a:rPr lang="pl-PL" b="1" dirty="0">
                <a:solidFill>
                  <a:srgbClr val="000000"/>
                </a:solidFill>
              </a:rPr>
              <a:t>. </a:t>
            </a:r>
            <a:r>
              <a:rPr lang="pl-PL" b="1" dirty="0" err="1">
                <a:solidFill>
                  <a:srgbClr val="000000"/>
                </a:solidFill>
              </a:rPr>
              <a:t>Penc</a:t>
            </a:r>
            <a:r>
              <a:rPr lang="pl-PL" b="1" dirty="0">
                <a:solidFill>
                  <a:srgbClr val="000000"/>
                </a:solidFill>
              </a:rPr>
              <a:t>, </a:t>
            </a:r>
            <a:r>
              <a:rPr lang="pl-PL" b="1" i="1" dirty="0">
                <a:solidFill>
                  <a:srgbClr val="000000"/>
                </a:solidFill>
              </a:rPr>
              <a:t>Leksykon biznesu</a:t>
            </a:r>
            <a:r>
              <a:rPr lang="pl-PL" b="1" dirty="0">
                <a:solidFill>
                  <a:srgbClr val="000000"/>
                </a:solidFill>
              </a:rPr>
              <a:t>, Warszawa 1997 r., s. 37</a:t>
            </a:r>
            <a:r>
              <a:rPr lang="pl-PL" b="1" dirty="0" smtClean="0">
                <a:solidFill>
                  <a:srgbClr val="000000"/>
                </a:solidFill>
              </a:rPr>
              <a:t>.</a:t>
            </a:r>
            <a:endParaRPr lang="pl-PL" b="1" dirty="0">
              <a:solidFill>
                <a:srgbClr val="000000"/>
              </a:solidFill>
            </a:endParaRPr>
          </a:p>
        </p:txBody>
      </p:sp>
      <p:sp>
        <p:nvSpPr>
          <p:cNvPr id="4" name="Prostokąt 3"/>
          <p:cNvSpPr/>
          <p:nvPr/>
        </p:nvSpPr>
        <p:spPr>
          <a:xfrm>
            <a:off x="387980" y="6343229"/>
            <a:ext cx="10726013" cy="369332"/>
          </a:xfrm>
          <a:prstGeom prst="rect">
            <a:avLst/>
          </a:prstGeom>
        </p:spPr>
        <p:txBody>
          <a:bodyPr wrap="none">
            <a:spAutoFit/>
          </a:bodyPr>
          <a:lstStyle/>
          <a:p>
            <a:r>
              <a:rPr lang="pl-PL" b="1" dirty="0" smtClean="0">
                <a:solidFill>
                  <a:schemeClr val="accent1">
                    <a:lumMod val="75000"/>
                  </a:schemeClr>
                </a:solidFill>
              </a:rPr>
              <a:t>* Badania marketingowe przypominając nieco ocenę skutków regulacji projektów legislacyjnych</a:t>
            </a:r>
            <a:endParaRPr lang="pl-PL" b="1" dirty="0">
              <a:solidFill>
                <a:schemeClr val="accent1">
                  <a:lumMod val="75000"/>
                </a:schemeClr>
              </a:solidFill>
            </a:endParaRPr>
          </a:p>
        </p:txBody>
      </p:sp>
    </p:spTree>
    <p:extLst>
      <p:ext uri="{BB962C8B-B14F-4D97-AF65-F5344CB8AC3E}">
        <p14:creationId xmlns:p14="http://schemas.microsoft.com/office/powerpoint/2010/main" val="2651653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87355" y="1569493"/>
            <a:ext cx="10346362" cy="4154984"/>
          </a:xfrm>
          <a:prstGeom prst="rect">
            <a:avLst/>
          </a:prstGeom>
        </p:spPr>
        <p:txBody>
          <a:bodyPr wrap="square">
            <a:spAutoFit/>
          </a:bodyPr>
          <a:lstStyle/>
          <a:p>
            <a:r>
              <a:rPr lang="pl-PL" sz="2400" b="1" u="sng" dirty="0">
                <a:solidFill>
                  <a:srgbClr val="3333CC">
                    <a:lumMod val="75000"/>
                  </a:srgbClr>
                </a:solidFill>
              </a:rPr>
              <a:t>Mit II: Marketing to plasowanie produktów na rynku</a:t>
            </a:r>
          </a:p>
          <a:p>
            <a:endParaRPr lang="pl-PL" sz="2400" dirty="0">
              <a:solidFill>
                <a:srgbClr val="000000"/>
              </a:solidFill>
              <a:latin typeface="MinionPro-Regular"/>
            </a:endParaRPr>
          </a:p>
          <a:p>
            <a:r>
              <a:rPr lang="pl-PL" sz="2400" dirty="0">
                <a:solidFill>
                  <a:srgbClr val="000000"/>
                </a:solidFill>
                <a:latin typeface="MinionPro-Regular"/>
              </a:rPr>
              <a:t>„</a:t>
            </a:r>
            <a:r>
              <a:rPr lang="pl-PL" sz="2400" i="1" dirty="0">
                <a:solidFill>
                  <a:srgbClr val="000000"/>
                </a:solidFill>
                <a:latin typeface="MinionPro-Regular"/>
              </a:rPr>
              <a:t>To stwierdzenie jest bliskie wnioskowi, że marketing jest odpowiedzialny</a:t>
            </a:r>
          </a:p>
          <a:p>
            <a:r>
              <a:rPr lang="pl-PL" sz="2400" i="1" dirty="0">
                <a:solidFill>
                  <a:srgbClr val="000000"/>
                </a:solidFill>
                <a:latin typeface="MinionPro-Regular"/>
              </a:rPr>
              <a:t>za dostarczanie ludziom istniejących produktów. To tylko część prawdy,</a:t>
            </a:r>
          </a:p>
          <a:p>
            <a:r>
              <a:rPr lang="pl-PL" sz="2400" i="1" dirty="0">
                <a:solidFill>
                  <a:srgbClr val="000000"/>
                </a:solidFill>
                <a:latin typeface="MinionPro-Regular"/>
              </a:rPr>
              <a:t>ponieważ proces marketingowy rozpoczyna się dużo wcześniej. O sukcesie przedsiębiorstwa na rynku decyduje odpowiednio wczesne rozpoznanie popytu, stworzenie stosownych ofert i sprzedaż produktów przynosząca zysk. Nie wystarczy wyprodukować towarów, a następnie próbować znaleźć kogoś, kto je kupi</a:t>
            </a:r>
            <a:r>
              <a:rPr lang="pl-PL" sz="2400" dirty="0">
                <a:solidFill>
                  <a:srgbClr val="000000"/>
                </a:solidFill>
                <a:latin typeface="MinionPro-Regular"/>
              </a:rPr>
              <a:t>”</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spTree>
    <p:extLst>
      <p:ext uri="{BB962C8B-B14F-4D97-AF65-F5344CB8AC3E}">
        <p14:creationId xmlns:p14="http://schemas.microsoft.com/office/powerpoint/2010/main" val="2785627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4524315"/>
          </a:xfrm>
          <a:prstGeom prst="rect">
            <a:avLst/>
          </a:prstGeom>
        </p:spPr>
        <p:txBody>
          <a:bodyPr wrap="square">
            <a:spAutoFit/>
          </a:bodyPr>
          <a:lstStyle/>
          <a:p>
            <a:r>
              <a:rPr lang="pl-PL" sz="2400" b="1" u="sng" dirty="0">
                <a:solidFill>
                  <a:srgbClr val="3333CC">
                    <a:lumMod val="75000"/>
                  </a:srgbClr>
                </a:solidFill>
              </a:rPr>
              <a:t>Mit III: Decyduje jakość</a:t>
            </a:r>
          </a:p>
          <a:p>
            <a:endParaRPr lang="pl-PL" sz="2400" dirty="0">
              <a:solidFill>
                <a:srgbClr val="000000"/>
              </a:solidFill>
              <a:latin typeface="MinionPro-Regular"/>
            </a:endParaRPr>
          </a:p>
          <a:p>
            <a:r>
              <a:rPr lang="pl-PL" sz="2400" i="1" dirty="0">
                <a:solidFill>
                  <a:srgbClr val="000000"/>
                </a:solidFill>
                <a:latin typeface="MinionPro-Regular"/>
              </a:rPr>
              <a:t>„Dużo ważniejsze jest to, w jaki sposób jakość postrzega klient. Właśnie</a:t>
            </a:r>
          </a:p>
          <a:p>
            <a:r>
              <a:rPr lang="pl-PL" sz="2400" i="1" dirty="0">
                <a:solidFill>
                  <a:srgbClr val="000000"/>
                </a:solidFill>
                <a:latin typeface="MinionPro-Regular"/>
              </a:rPr>
              <a:t>ten subiektywny punkt widzenia sprawia, że bardzo często przedsiębiorstwa posiadające obiektywnie najlepsze produkty nie są liderami na rynku.</a:t>
            </a:r>
          </a:p>
          <a:p>
            <a:r>
              <a:rPr lang="pl-PL" sz="2400" i="1" dirty="0">
                <a:solidFill>
                  <a:srgbClr val="000000"/>
                </a:solidFill>
                <a:latin typeface="MinionPro-Regular"/>
              </a:rPr>
              <a:t>Klient postrzega jakość w kategoriach własnych korzyści – spełnienie</a:t>
            </a:r>
          </a:p>
          <a:p>
            <a:r>
              <a:rPr lang="pl-PL" sz="2400" i="1" dirty="0">
                <a:solidFill>
                  <a:srgbClr val="000000"/>
                </a:solidFill>
                <a:latin typeface="MinionPro-Regular"/>
              </a:rPr>
              <a:t>jego oczekiwań, czyli zagwarantowanie odpowiedniej jakości produktów,</a:t>
            </a:r>
          </a:p>
          <a:p>
            <a:r>
              <a:rPr lang="pl-PL" sz="2400" i="1" dirty="0">
                <a:solidFill>
                  <a:srgbClr val="000000"/>
                </a:solidFill>
                <a:latin typeface="MinionPro-Regular"/>
              </a:rPr>
              <a:t>jest niezbędnym warunkiem utrzymania się na rynku, jednak nie </a:t>
            </a:r>
            <a:r>
              <a:rPr lang="pl-PL" sz="2400" i="1" dirty="0" smtClean="0">
                <a:solidFill>
                  <a:srgbClr val="000000"/>
                </a:solidFill>
                <a:latin typeface="MinionPro-Regular"/>
              </a:rPr>
              <a:t>gwarantuje sukcesu</a:t>
            </a:r>
            <a:r>
              <a:rPr lang="pl-PL" sz="2400" i="1" dirty="0">
                <a:solidFill>
                  <a:srgbClr val="000000"/>
                </a:solidFill>
                <a:latin typeface="MinionPro-Regular"/>
              </a:rPr>
              <a:t>.”</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spTree>
    <p:extLst>
      <p:ext uri="{BB962C8B-B14F-4D97-AF65-F5344CB8AC3E}">
        <p14:creationId xmlns:p14="http://schemas.microsoft.com/office/powerpoint/2010/main" val="2782730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4154984"/>
          </a:xfrm>
          <a:prstGeom prst="rect">
            <a:avLst/>
          </a:prstGeom>
        </p:spPr>
        <p:txBody>
          <a:bodyPr wrap="square">
            <a:spAutoFit/>
          </a:bodyPr>
          <a:lstStyle/>
          <a:p>
            <a:r>
              <a:rPr lang="pl-PL" sz="2400" b="1" u="sng" dirty="0">
                <a:solidFill>
                  <a:srgbClr val="3333CC">
                    <a:lumMod val="75000"/>
                  </a:srgbClr>
                </a:solidFill>
              </a:rPr>
              <a:t>Mit IV: Koszty wyznaczają cenę</a:t>
            </a:r>
          </a:p>
          <a:p>
            <a:endParaRPr lang="pl-PL" sz="2400" dirty="0">
              <a:solidFill>
                <a:srgbClr val="000000"/>
              </a:solidFill>
              <a:latin typeface="MinionPro-Regular"/>
            </a:endParaRPr>
          </a:p>
          <a:p>
            <a:r>
              <a:rPr lang="pl-PL" sz="2400" i="1" dirty="0">
                <a:solidFill>
                  <a:srgbClr val="000000"/>
                </a:solidFill>
                <a:latin typeface="MinionPro-Regular"/>
              </a:rPr>
              <a:t>„W rzeczywistości cenę wyznacza rynek. Powstaje ona w wyniku wzajemnego oddziaływania podaży, popytu i konkurencji. Żaden klient nie zapłaci oferentowi więcej z powodu wyższych kosztów, jeśli (teoretycznie) może otrzymać od konkurenta to samo świadczenie po korzystniejszej cenie. Jedynym sposobem na wprowadzenie wyższych cen jest zaoferowanie większej korzyści dla klienta, ponieważ tylko za to będzie gotów zapłacić”</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spTree>
    <p:extLst>
      <p:ext uri="{BB962C8B-B14F-4D97-AF65-F5344CB8AC3E}">
        <p14:creationId xmlns:p14="http://schemas.microsoft.com/office/powerpoint/2010/main" val="2373343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3785652"/>
          </a:xfrm>
          <a:prstGeom prst="rect">
            <a:avLst/>
          </a:prstGeom>
        </p:spPr>
        <p:txBody>
          <a:bodyPr wrap="square">
            <a:spAutoFit/>
          </a:bodyPr>
          <a:lstStyle/>
          <a:p>
            <a:r>
              <a:rPr lang="pl-PL" sz="2400" b="1" u="sng" dirty="0">
                <a:solidFill>
                  <a:srgbClr val="3333CC">
                    <a:lumMod val="75000"/>
                  </a:srgbClr>
                </a:solidFill>
              </a:rPr>
              <a:t>Mit V: Wygrywa największy i najsilniejszy</a:t>
            </a:r>
          </a:p>
          <a:p>
            <a:endParaRPr lang="pl-PL" sz="2400" dirty="0">
              <a:solidFill>
                <a:srgbClr val="000000"/>
              </a:solidFill>
              <a:latin typeface="MinionPro-Regular"/>
            </a:endParaRPr>
          </a:p>
          <a:p>
            <a:r>
              <a:rPr lang="pl-PL" sz="2400" i="1" dirty="0">
                <a:solidFill>
                  <a:srgbClr val="000000"/>
                </a:solidFill>
                <a:latin typeface="MinionPro-Regular"/>
              </a:rPr>
              <a:t>„…historie sukcesu wielu małych firm i katastrofy dużych uczą czegoś</a:t>
            </a:r>
          </a:p>
          <a:p>
            <a:r>
              <a:rPr lang="pl-PL" sz="2400" i="1" dirty="0">
                <a:solidFill>
                  <a:srgbClr val="000000"/>
                </a:solidFill>
                <a:latin typeface="MinionPro-Regular"/>
              </a:rPr>
              <a:t>innego. Z zasady mniejsze przedsiębiorstwa mogą dużo szybciej, zręczniej</a:t>
            </a:r>
          </a:p>
          <a:p>
            <a:r>
              <a:rPr lang="pl-PL" sz="2400" i="1" dirty="0">
                <a:solidFill>
                  <a:srgbClr val="000000"/>
                </a:solidFill>
                <a:latin typeface="MinionPro-Regular"/>
              </a:rPr>
              <a:t>i bardziej pomysłowo reagować na zmiany rynkowe i często wychodzą</a:t>
            </a:r>
          </a:p>
          <a:p>
            <a:r>
              <a:rPr lang="pl-PL" sz="2400" i="1" dirty="0">
                <a:solidFill>
                  <a:srgbClr val="000000"/>
                </a:solidFill>
                <a:latin typeface="MinionPro-Regular"/>
              </a:rPr>
              <a:t>na pierwszy plan. Oczywiście duże firmy także mają szansę działać tak,</a:t>
            </a:r>
          </a:p>
          <a:p>
            <a:r>
              <a:rPr lang="pl-PL" sz="2400" i="1" dirty="0">
                <a:solidFill>
                  <a:srgbClr val="000000"/>
                </a:solidFill>
                <a:latin typeface="MinionPro-Regular"/>
              </a:rPr>
              <a:t>jak małe, jednak udaje im się to najczęściej jedynie dzięki konsekwentnej</a:t>
            </a:r>
          </a:p>
          <a:p>
            <a:r>
              <a:rPr lang="pl-PL" sz="2400" i="1" dirty="0">
                <a:solidFill>
                  <a:srgbClr val="000000"/>
                </a:solidFill>
                <a:latin typeface="MinionPro-Regular"/>
              </a:rPr>
              <a:t>decentralizacji”</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spTree>
    <p:extLst>
      <p:ext uri="{BB962C8B-B14F-4D97-AF65-F5344CB8AC3E}">
        <p14:creationId xmlns:p14="http://schemas.microsoft.com/office/powerpoint/2010/main" val="3036176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3046988"/>
          </a:xfrm>
          <a:prstGeom prst="rect">
            <a:avLst/>
          </a:prstGeom>
        </p:spPr>
        <p:txBody>
          <a:bodyPr wrap="square">
            <a:spAutoFit/>
          </a:bodyPr>
          <a:lstStyle/>
          <a:p>
            <a:r>
              <a:rPr lang="pl-PL" sz="2400" b="1" u="sng" dirty="0">
                <a:solidFill>
                  <a:srgbClr val="3333CC">
                    <a:lumMod val="75000"/>
                  </a:srgbClr>
                </a:solidFill>
              </a:rPr>
              <a:t>Mit VI: Za marketing odpowiedzialny jest dział marketingu</a:t>
            </a:r>
          </a:p>
          <a:p>
            <a:endParaRPr lang="pl-PL" sz="2400" dirty="0">
              <a:solidFill>
                <a:srgbClr val="000000"/>
              </a:solidFill>
              <a:latin typeface="MinionPro-Regular"/>
            </a:endParaRPr>
          </a:p>
          <a:p>
            <a:r>
              <a:rPr lang="pl-PL" sz="2400" i="1" dirty="0">
                <a:solidFill>
                  <a:srgbClr val="000000"/>
                </a:solidFill>
                <a:latin typeface="MinionPro-Regular"/>
              </a:rPr>
              <a:t>„Dział marketingu jedynie gromadzi informacje, przygotowuje dane</a:t>
            </a:r>
          </a:p>
          <a:p>
            <a:r>
              <a:rPr lang="pl-PL" sz="2400" i="1" dirty="0">
                <a:solidFill>
                  <a:srgbClr val="000000"/>
                </a:solidFill>
                <a:latin typeface="MinionPro-Regular"/>
              </a:rPr>
              <a:t>potrzebne do podjęcia decyzji oraz realizuje działania marketingowe.</a:t>
            </a:r>
          </a:p>
          <a:p>
            <a:r>
              <a:rPr lang="pl-PL" sz="2400" i="1" dirty="0">
                <a:solidFill>
                  <a:srgbClr val="000000"/>
                </a:solidFill>
                <a:latin typeface="MinionPro-Regular"/>
              </a:rPr>
              <a:t>Podsumowując: Marketing to zarówno sprawa szefa, jak i każdego pracownika!”</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spTree>
    <p:extLst>
      <p:ext uri="{BB962C8B-B14F-4D97-AF65-F5344CB8AC3E}">
        <p14:creationId xmlns:p14="http://schemas.microsoft.com/office/powerpoint/2010/main" val="3326492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4524315"/>
          </a:xfrm>
          <a:prstGeom prst="rect">
            <a:avLst/>
          </a:prstGeom>
        </p:spPr>
        <p:txBody>
          <a:bodyPr wrap="square">
            <a:spAutoFit/>
          </a:bodyPr>
          <a:lstStyle/>
          <a:p>
            <a:r>
              <a:rPr lang="pl-PL" sz="2400" b="1" u="sng" dirty="0">
                <a:solidFill>
                  <a:srgbClr val="3333CC">
                    <a:lumMod val="75000"/>
                  </a:srgbClr>
                </a:solidFill>
              </a:rPr>
              <a:t>Mit VII: Reklama tworzy potrzeby</a:t>
            </a:r>
          </a:p>
          <a:p>
            <a:endParaRPr lang="pl-PL" sz="2400" dirty="0">
              <a:solidFill>
                <a:srgbClr val="000000"/>
              </a:solidFill>
              <a:latin typeface="MinionPro-Regular"/>
            </a:endParaRPr>
          </a:p>
          <a:p>
            <a:r>
              <a:rPr lang="pl-PL" sz="2400" i="1" dirty="0">
                <a:solidFill>
                  <a:srgbClr val="000000"/>
                </a:solidFill>
                <a:latin typeface="MinionPro-Regular"/>
              </a:rPr>
              <a:t>„Gdyby te słowa były prawdą, przedsiębiorstwa mogłyby w dowolny sposób</a:t>
            </a:r>
          </a:p>
          <a:p>
            <a:r>
              <a:rPr lang="pl-PL" sz="2400" i="1" dirty="0">
                <a:solidFill>
                  <a:srgbClr val="000000"/>
                </a:solidFill>
                <a:latin typeface="MinionPro-Regular"/>
              </a:rPr>
              <a:t>tworzyć zapotrzebowanie na swoje produkty, dzięki czemu zniknęłyby</a:t>
            </a:r>
          </a:p>
          <a:p>
            <a:r>
              <a:rPr lang="pl-PL" sz="2400" i="1" dirty="0">
                <a:solidFill>
                  <a:srgbClr val="000000"/>
                </a:solidFill>
                <a:latin typeface="MinionPro-Regular"/>
              </a:rPr>
              <a:t>wszystkie problemy związane ze zbytem. Wystarczyłoby tylko opanować</a:t>
            </a:r>
          </a:p>
          <a:p>
            <a:r>
              <a:rPr lang="pl-PL" sz="2400" i="1" dirty="0">
                <a:solidFill>
                  <a:srgbClr val="000000"/>
                </a:solidFill>
                <a:latin typeface="MinionPro-Regular"/>
              </a:rPr>
              <a:t>sztukę wzbudzania nowych potrzeb za pomocą coraz bardziej</a:t>
            </a:r>
          </a:p>
          <a:p>
            <a:r>
              <a:rPr lang="pl-PL" sz="2400" i="1" dirty="0">
                <a:solidFill>
                  <a:srgbClr val="000000"/>
                </a:solidFill>
                <a:latin typeface="MinionPro-Regular"/>
              </a:rPr>
              <a:t>wyrafinowanych metod.</a:t>
            </a:r>
          </a:p>
          <a:p>
            <a:r>
              <a:rPr lang="pl-PL" sz="2400" i="1" dirty="0">
                <a:solidFill>
                  <a:srgbClr val="000000"/>
                </a:solidFill>
                <a:latin typeface="MinionPro-Regular"/>
              </a:rPr>
              <a:t>Rzeczywistość wygląda inaczej. Reklama nie może wzbudzić ani</a:t>
            </a:r>
          </a:p>
          <a:p>
            <a:r>
              <a:rPr lang="pl-PL" sz="2400" i="1" dirty="0">
                <a:solidFill>
                  <a:srgbClr val="000000"/>
                </a:solidFill>
                <a:latin typeface="MinionPro-Regular"/>
              </a:rPr>
              <a:t>stworzyć potrzeb, a jedynie podchwycić te istniejące, zareagować na nie</a:t>
            </a:r>
          </a:p>
          <a:p>
            <a:r>
              <a:rPr lang="pl-PL" sz="2400" i="1" dirty="0">
                <a:solidFill>
                  <a:srgbClr val="000000"/>
                </a:solidFill>
                <a:latin typeface="MinionPro-Regular"/>
              </a:rPr>
              <a:t>i je wzmocnić”</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spTree>
    <p:extLst>
      <p:ext uri="{BB962C8B-B14F-4D97-AF65-F5344CB8AC3E}">
        <p14:creationId xmlns:p14="http://schemas.microsoft.com/office/powerpoint/2010/main" val="2833903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3416320"/>
          </a:xfrm>
          <a:prstGeom prst="rect">
            <a:avLst/>
          </a:prstGeom>
        </p:spPr>
        <p:txBody>
          <a:bodyPr wrap="square">
            <a:spAutoFit/>
          </a:bodyPr>
          <a:lstStyle/>
          <a:p>
            <a:r>
              <a:rPr lang="pl-PL" sz="2400" b="1" u="sng" dirty="0">
                <a:solidFill>
                  <a:srgbClr val="3333CC">
                    <a:lumMod val="75000"/>
                  </a:srgbClr>
                </a:solidFill>
              </a:rPr>
              <a:t>Mit VIII: Marketing sam będzie sprzedawał Twoje usługi</a:t>
            </a:r>
          </a:p>
          <a:p>
            <a:endParaRPr lang="pl-PL" sz="2400" dirty="0">
              <a:solidFill>
                <a:srgbClr val="000000"/>
              </a:solidFill>
              <a:latin typeface="MinionPro-Regular"/>
            </a:endParaRPr>
          </a:p>
          <a:p>
            <a:r>
              <a:rPr lang="pl-PL" sz="2400" i="1" dirty="0">
                <a:solidFill>
                  <a:srgbClr val="000000"/>
                </a:solidFill>
                <a:latin typeface="MinionPro-Regular"/>
              </a:rPr>
              <a:t>„Gdy słyszę tego rodzaju tezy jak powyższa, przypominają mi się domorośli doradcy, którzy powiedzą Ci, jak zarabiać 23 000 złotych w 12 minut, bez wychodzenia z domu. Osoby, które w ten sposób zechcą tworzyć treść, bardzo szybko otrzymują łatkę pod tytułem "no </a:t>
            </a:r>
            <a:r>
              <a:rPr lang="pl-PL" sz="2400" i="1" dirty="0" err="1">
                <a:solidFill>
                  <a:srgbClr val="000000"/>
                </a:solidFill>
                <a:latin typeface="MinionPro-Regular"/>
              </a:rPr>
              <a:t>response</a:t>
            </a:r>
            <a:r>
              <a:rPr lang="pl-PL" sz="2400" i="1" dirty="0">
                <a:solidFill>
                  <a:srgbClr val="000000"/>
                </a:solidFill>
                <a:latin typeface="MinionPro-Regular"/>
              </a:rPr>
              <a:t>" od </a:t>
            </a:r>
            <a:r>
              <a:rPr lang="pl-PL" sz="2400" i="1" dirty="0" err="1">
                <a:solidFill>
                  <a:srgbClr val="000000"/>
                </a:solidFill>
                <a:latin typeface="MinionPro-Regular"/>
              </a:rPr>
              <a:t>userów</a:t>
            </a:r>
            <a:r>
              <a:rPr lang="pl-PL" sz="2400" i="1" dirty="0">
                <a:solidFill>
                  <a:srgbClr val="000000"/>
                </a:solidFill>
                <a:latin typeface="MinionPro-Regular"/>
              </a:rPr>
              <a:t>, którzy trafiają na ich treści”</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https://www.whitepress.pl/baza-wiedzy/61/3-mity-content-marketingu</a:t>
            </a:r>
            <a:endParaRPr lang="pl-PL" sz="2400" dirty="0">
              <a:solidFill>
                <a:srgbClr val="000000"/>
              </a:solidFill>
            </a:endParaRPr>
          </a:p>
        </p:txBody>
      </p:sp>
    </p:spTree>
    <p:extLst>
      <p:ext uri="{BB962C8B-B14F-4D97-AF65-F5344CB8AC3E}">
        <p14:creationId xmlns:p14="http://schemas.microsoft.com/office/powerpoint/2010/main" val="4020982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3785652"/>
          </a:xfrm>
          <a:prstGeom prst="rect">
            <a:avLst/>
          </a:prstGeom>
        </p:spPr>
        <p:txBody>
          <a:bodyPr wrap="square">
            <a:spAutoFit/>
          </a:bodyPr>
          <a:lstStyle/>
          <a:p>
            <a:r>
              <a:rPr lang="pl-PL" sz="2400" b="1" u="sng" dirty="0">
                <a:solidFill>
                  <a:srgbClr val="3333CC">
                    <a:lumMod val="75000"/>
                  </a:srgbClr>
                </a:solidFill>
              </a:rPr>
              <a:t>Mit IX: Niektóre firmy nie muszą używać marketingu</a:t>
            </a:r>
          </a:p>
          <a:p>
            <a:endParaRPr lang="pl-PL" sz="2400" dirty="0">
              <a:solidFill>
                <a:srgbClr val="000000"/>
              </a:solidFill>
              <a:latin typeface="MinionPro-Regular"/>
            </a:endParaRPr>
          </a:p>
          <a:p>
            <a:r>
              <a:rPr lang="pl-PL" sz="2400" i="1" dirty="0">
                <a:solidFill>
                  <a:srgbClr val="000000"/>
                </a:solidFill>
                <a:latin typeface="MinionPro-Regular"/>
              </a:rPr>
              <a:t>„Każdy rynek firmy – czy to poprzez sprzedaż bezpośrednią, wybitne oznakowanie, utrzymanie klientów, ustną informację lub poprzez obecność w mediach społecznościowych – każda firma zajmuje się marketingiem, a jeśli ktoś spróbuje powiedzieć, że nie, one to w ogóle, to gwarantuję, że używają one, co najmniej jednej z technik marketingowych pomimo tego, że twierdzą, że nie.”</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http://www.jpmmarketing.pl/mity-marketingowe/</a:t>
            </a:r>
            <a:endParaRPr lang="pl-PL" sz="2400" dirty="0">
              <a:solidFill>
                <a:srgbClr val="000000"/>
              </a:solidFill>
            </a:endParaRPr>
          </a:p>
        </p:txBody>
      </p:sp>
    </p:spTree>
    <p:extLst>
      <p:ext uri="{BB962C8B-B14F-4D97-AF65-F5344CB8AC3E}">
        <p14:creationId xmlns:p14="http://schemas.microsoft.com/office/powerpoint/2010/main" val="2582072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4154984"/>
          </a:xfrm>
          <a:prstGeom prst="rect">
            <a:avLst/>
          </a:prstGeom>
        </p:spPr>
        <p:txBody>
          <a:bodyPr wrap="square">
            <a:spAutoFit/>
          </a:bodyPr>
          <a:lstStyle/>
          <a:p>
            <a:r>
              <a:rPr lang="pl-PL" sz="2400" b="1" u="sng" dirty="0">
                <a:solidFill>
                  <a:srgbClr val="3333CC">
                    <a:lumMod val="75000"/>
                  </a:srgbClr>
                </a:solidFill>
              </a:rPr>
              <a:t>Mit X: Niektóre firmy są zbyt małe, aby wystawiać się na rynek</a:t>
            </a:r>
          </a:p>
          <a:p>
            <a:endParaRPr lang="pl-PL" sz="2400" dirty="0">
              <a:solidFill>
                <a:srgbClr val="000000"/>
              </a:solidFill>
              <a:latin typeface="MinionPro-Regular"/>
            </a:endParaRPr>
          </a:p>
          <a:p>
            <a:r>
              <a:rPr lang="pl-PL" sz="2400" i="1" dirty="0">
                <a:solidFill>
                  <a:srgbClr val="000000"/>
                </a:solidFill>
                <a:latin typeface="MinionPro-Regular"/>
              </a:rPr>
              <a:t>„WSZYSTKIE firmy musza być na rynku, czy przez rozdawanie wizytówek sąsiadowi w samolocie, utrzymanie konta Twitter, czy umieszczenie reklamy na lokalnych stronach </a:t>
            </a:r>
            <a:r>
              <a:rPr lang="pl-PL" sz="2400" i="1" dirty="0" err="1">
                <a:solidFill>
                  <a:srgbClr val="000000"/>
                </a:solidFill>
                <a:latin typeface="MinionPro-Regular"/>
              </a:rPr>
              <a:t>Yellow</a:t>
            </a:r>
            <a:r>
              <a:rPr lang="pl-PL" sz="2400" i="1" dirty="0">
                <a:solidFill>
                  <a:srgbClr val="000000"/>
                </a:solidFill>
                <a:latin typeface="MinionPro-Regular"/>
              </a:rPr>
              <a:t> </a:t>
            </a:r>
            <a:r>
              <a:rPr lang="pl-PL" sz="2400" i="1" dirty="0" err="1">
                <a:solidFill>
                  <a:srgbClr val="000000"/>
                </a:solidFill>
                <a:latin typeface="MinionPro-Regular"/>
              </a:rPr>
              <a:t>Pages</a:t>
            </a:r>
            <a:r>
              <a:rPr lang="pl-PL" sz="2400" i="1" dirty="0">
                <a:solidFill>
                  <a:srgbClr val="000000"/>
                </a:solidFill>
                <a:latin typeface="MinionPro-Regular"/>
              </a:rPr>
              <a:t>. Świetny przykład malutkiego biznesu i znaczenia marketingu? Przejdź się do Twojego lokalnego supermarketu i sprawdź gazetkę przy drzwiach; jak wiele opiekunek do dzieci, nauczycieli gry na pianinie i specjalistów od technicznych urządzeń mają portfel pełny wizytówek.”</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http://www.jpmmarketing.pl/mity-marketingowe/</a:t>
            </a:r>
            <a:endParaRPr lang="pl-PL" sz="2400" dirty="0">
              <a:solidFill>
                <a:srgbClr val="000000"/>
              </a:solidFill>
            </a:endParaRPr>
          </a:p>
        </p:txBody>
      </p:sp>
    </p:spTree>
    <p:extLst>
      <p:ext uri="{BB962C8B-B14F-4D97-AF65-F5344CB8AC3E}">
        <p14:creationId xmlns:p14="http://schemas.microsoft.com/office/powerpoint/2010/main" val="1171582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60059" y="1201003"/>
            <a:ext cx="10346362" cy="4154984"/>
          </a:xfrm>
          <a:prstGeom prst="rect">
            <a:avLst/>
          </a:prstGeom>
        </p:spPr>
        <p:txBody>
          <a:bodyPr wrap="square">
            <a:spAutoFit/>
          </a:bodyPr>
          <a:lstStyle/>
          <a:p>
            <a:r>
              <a:rPr lang="pl-PL" sz="2400" b="1" u="sng" dirty="0">
                <a:solidFill>
                  <a:srgbClr val="3333CC">
                    <a:lumMod val="75000"/>
                  </a:srgbClr>
                </a:solidFill>
              </a:rPr>
              <a:t>Mit X: Niektóre firmy są zbyt małe, aby wystawiać się na rynek</a:t>
            </a:r>
          </a:p>
          <a:p>
            <a:endParaRPr lang="pl-PL" sz="2400" dirty="0">
              <a:solidFill>
                <a:srgbClr val="000000"/>
              </a:solidFill>
              <a:latin typeface="MinionPro-Regular"/>
            </a:endParaRPr>
          </a:p>
          <a:p>
            <a:r>
              <a:rPr lang="pl-PL" sz="2400" i="1" dirty="0">
                <a:solidFill>
                  <a:srgbClr val="000000"/>
                </a:solidFill>
                <a:latin typeface="MinionPro-Regular"/>
              </a:rPr>
              <a:t>„WSZYSTKIE firmy musza być na rynku, czy przez rozdawanie wizytówek sąsiadowi w samolocie, utrzymanie konta Twitter, czy umieszczenie reklamy na lokalnych stronach </a:t>
            </a:r>
            <a:r>
              <a:rPr lang="pl-PL" sz="2400" i="1" dirty="0" err="1">
                <a:solidFill>
                  <a:srgbClr val="000000"/>
                </a:solidFill>
                <a:latin typeface="MinionPro-Regular"/>
              </a:rPr>
              <a:t>Yellow</a:t>
            </a:r>
            <a:r>
              <a:rPr lang="pl-PL" sz="2400" i="1" dirty="0">
                <a:solidFill>
                  <a:srgbClr val="000000"/>
                </a:solidFill>
                <a:latin typeface="MinionPro-Regular"/>
              </a:rPr>
              <a:t> </a:t>
            </a:r>
            <a:r>
              <a:rPr lang="pl-PL" sz="2400" i="1" dirty="0" err="1">
                <a:solidFill>
                  <a:srgbClr val="000000"/>
                </a:solidFill>
                <a:latin typeface="MinionPro-Regular"/>
              </a:rPr>
              <a:t>Pages</a:t>
            </a:r>
            <a:r>
              <a:rPr lang="pl-PL" sz="2400" i="1" dirty="0">
                <a:solidFill>
                  <a:srgbClr val="000000"/>
                </a:solidFill>
                <a:latin typeface="MinionPro-Regular"/>
              </a:rPr>
              <a:t>. Świetny przykład malutkiego biznesu i znaczenia marketingu? Przejdź się do Twojego lokalnego supermarketu i sprawdź gazetkę przy drzwiach; jak wiele opiekunek do dzieci, nauczycieli gry na pianinie i specjalistów od technicznych urządzeń mają portfel pełny wizytówek.”</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http://www.jpmmarketing.pl/mity-marketingowe/</a:t>
            </a:r>
            <a:endParaRPr lang="pl-PL" sz="2400" dirty="0">
              <a:solidFill>
                <a:srgbClr val="000000"/>
              </a:solidFill>
            </a:endParaRPr>
          </a:p>
        </p:txBody>
      </p:sp>
    </p:spTree>
    <p:extLst>
      <p:ext uri="{BB962C8B-B14F-4D97-AF65-F5344CB8AC3E}">
        <p14:creationId xmlns:p14="http://schemas.microsoft.com/office/powerpoint/2010/main" val="279043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09934" y="1346285"/>
            <a:ext cx="10194878" cy="4708981"/>
          </a:xfrm>
          <a:prstGeom prst="rect">
            <a:avLst/>
          </a:prstGeom>
        </p:spPr>
        <p:txBody>
          <a:bodyPr wrap="square">
            <a:spAutoFit/>
          </a:bodyPr>
          <a:lstStyle/>
          <a:p>
            <a:r>
              <a:rPr lang="pl-PL" sz="2400" dirty="0" smtClean="0">
                <a:latin typeface="ArialMT"/>
              </a:rPr>
              <a:t>„W </a:t>
            </a:r>
            <a:r>
              <a:rPr lang="pl-PL" sz="2400" dirty="0">
                <a:latin typeface="ArialMT"/>
              </a:rPr>
              <a:t>celu zatamowania odpływu wiernych </a:t>
            </a:r>
            <a:r>
              <a:rPr lang="pl-PL" sz="2400" u="sng" dirty="0">
                <a:latin typeface="ArialMT"/>
              </a:rPr>
              <a:t>wiele brytyjskich </a:t>
            </a:r>
            <a:r>
              <a:rPr lang="pl-PL" sz="2400" u="sng" dirty="0" smtClean="0">
                <a:latin typeface="ArialMT"/>
              </a:rPr>
              <a:t>grup kościelnych</a:t>
            </a:r>
            <a:r>
              <a:rPr lang="pl-PL" sz="2400" dirty="0" smtClean="0">
                <a:latin typeface="ArialMT"/>
              </a:rPr>
              <a:t> </a:t>
            </a:r>
            <a:r>
              <a:rPr lang="pl-PL" sz="2400" dirty="0">
                <a:latin typeface="ArialMT"/>
              </a:rPr>
              <a:t>poszukuje </a:t>
            </a:r>
            <a:r>
              <a:rPr lang="pl-PL" sz="2400" dirty="0" smtClean="0">
                <a:latin typeface="ArialMT"/>
              </a:rPr>
              <a:t>bardziej efektywnych </a:t>
            </a:r>
            <a:r>
              <a:rPr lang="pl-PL" sz="2400" dirty="0">
                <a:latin typeface="ArialMT"/>
              </a:rPr>
              <a:t>sposobów przyciągnięcia członków i utrzymania wsparcia finansowego. Coraz </a:t>
            </a:r>
            <a:r>
              <a:rPr lang="pl-PL" sz="2400" dirty="0" smtClean="0">
                <a:latin typeface="ArialMT"/>
              </a:rPr>
              <a:t>szerzej, mimo </a:t>
            </a:r>
            <a:r>
              <a:rPr lang="pl-PL" sz="2400" dirty="0">
                <a:latin typeface="ArialMT"/>
              </a:rPr>
              <a:t>pojawiających się kontrowersji, kaznodzieje wykorzystują prasę, telewizję i radio </a:t>
            </a:r>
            <a:r>
              <a:rPr lang="pl-PL" sz="2400" dirty="0" smtClean="0">
                <a:latin typeface="ArialMT"/>
              </a:rPr>
              <a:t>do reklamowania </a:t>
            </a:r>
            <a:r>
              <a:rPr lang="pl-PL" sz="2400" dirty="0">
                <a:latin typeface="ArialMT"/>
              </a:rPr>
              <a:t>szerokiej publiczności zasad religii. </a:t>
            </a:r>
            <a:r>
              <a:rPr lang="pl-PL" sz="2400" u="sng" dirty="0">
                <a:latin typeface="ArialMT"/>
              </a:rPr>
              <a:t>Prowadzą oni również badania marketingowe</a:t>
            </a:r>
            <a:r>
              <a:rPr lang="pl-PL" sz="2400" dirty="0">
                <a:latin typeface="ArialMT"/>
              </a:rPr>
              <a:t>, </a:t>
            </a:r>
            <a:r>
              <a:rPr lang="pl-PL" sz="2400" dirty="0" smtClean="0">
                <a:latin typeface="ArialMT"/>
              </a:rPr>
              <a:t>aby lepiej </a:t>
            </a:r>
            <a:r>
              <a:rPr lang="pl-PL" sz="2400" dirty="0">
                <a:latin typeface="ArialMT"/>
              </a:rPr>
              <a:t>zrozumieć potrzeby członków i zgodnie z nimi przeprojektować swą „ofertę usługową". </a:t>
            </a:r>
            <a:r>
              <a:rPr lang="pl-PL" sz="2400" dirty="0" smtClean="0">
                <a:latin typeface="ArialMT"/>
              </a:rPr>
              <a:t>Niektóre grupy </a:t>
            </a:r>
            <a:r>
              <a:rPr lang="pl-PL" sz="2400" dirty="0">
                <a:latin typeface="ArialMT"/>
              </a:rPr>
              <a:t>wiernych uruchomiły nawet własne stacje radiowe i telewizyjne. Wiadomo, że </a:t>
            </a:r>
            <a:r>
              <a:rPr lang="pl-PL" sz="2400" dirty="0" smtClean="0">
                <a:latin typeface="ArialMT"/>
              </a:rPr>
              <a:t>Watykan wyznaczył </a:t>
            </a:r>
            <a:r>
              <a:rPr lang="pl-PL" sz="2400" dirty="0">
                <a:latin typeface="ArialMT"/>
              </a:rPr>
              <a:t>agencję reklamową </a:t>
            </a:r>
            <a:r>
              <a:rPr lang="pl-PL" sz="2400" dirty="0" err="1">
                <a:latin typeface="ArialMT"/>
              </a:rPr>
              <a:t>Saatchi</a:t>
            </a:r>
            <a:r>
              <a:rPr lang="pl-PL" sz="2400" dirty="0">
                <a:latin typeface="ArialMT"/>
              </a:rPr>
              <a:t> &amp; </a:t>
            </a:r>
            <a:r>
              <a:rPr lang="pl-PL" sz="2400" dirty="0" err="1">
                <a:latin typeface="ArialMT"/>
              </a:rPr>
              <a:t>Saatchi</a:t>
            </a:r>
            <a:r>
              <a:rPr lang="pl-PL" sz="2400" dirty="0">
                <a:latin typeface="ArialMT"/>
              </a:rPr>
              <a:t> do prowadzenia kampanii telewizyjnej wartej 2,5 </a:t>
            </a:r>
            <a:r>
              <a:rPr lang="pl-PL" sz="2400" dirty="0" smtClean="0">
                <a:latin typeface="ArialMT"/>
              </a:rPr>
              <a:t>min GBP”</a:t>
            </a:r>
          </a:p>
          <a:p>
            <a:endParaRPr lang="pl-PL" sz="2400" dirty="0" smtClean="0">
              <a:latin typeface="ArialMT"/>
            </a:endParaRPr>
          </a:p>
          <a:p>
            <a:r>
              <a:rPr lang="en-US" b="1" dirty="0"/>
              <a:t>M. </a:t>
            </a:r>
            <a:r>
              <a:rPr lang="en-US" b="1" dirty="0" err="1"/>
              <a:t>Wroe</a:t>
            </a:r>
            <a:r>
              <a:rPr lang="en-US" b="1" dirty="0"/>
              <a:t>, </a:t>
            </a:r>
            <a:r>
              <a:rPr lang="en-US" b="1" i="1" dirty="0"/>
              <a:t>Ministries, </a:t>
            </a:r>
            <a:r>
              <a:rPr lang="en-US" b="1" i="1" dirty="0" smtClean="0"/>
              <a:t>Mission </a:t>
            </a:r>
            <a:r>
              <a:rPr lang="en-US" b="1" i="1" dirty="0"/>
              <a:t>and </a:t>
            </a:r>
            <a:r>
              <a:rPr lang="en-US" b="1" i="1" dirty="0" err="1"/>
              <a:t>Markety</a:t>
            </a:r>
            <a:r>
              <a:rPr lang="en-US" b="1" dirty="0"/>
              <a:t>, „Marketing Business" 1993, October, s. 8-11.</a:t>
            </a:r>
            <a:endParaRPr lang="pl-PL" b="1" dirty="0">
              <a:latin typeface="ArialMT"/>
            </a:endParaRPr>
          </a:p>
          <a:p>
            <a:endParaRPr lang="pl-PL" dirty="0"/>
          </a:p>
        </p:txBody>
      </p:sp>
    </p:spTree>
    <p:extLst>
      <p:ext uri="{BB962C8B-B14F-4D97-AF65-F5344CB8AC3E}">
        <p14:creationId xmlns:p14="http://schemas.microsoft.com/office/powerpoint/2010/main" val="2592571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64525" y="627797"/>
            <a:ext cx="10346362" cy="5940088"/>
          </a:xfrm>
          <a:prstGeom prst="rect">
            <a:avLst/>
          </a:prstGeom>
        </p:spPr>
        <p:txBody>
          <a:bodyPr wrap="square">
            <a:spAutoFit/>
          </a:bodyPr>
          <a:lstStyle/>
          <a:p>
            <a:r>
              <a:rPr lang="pl-PL" sz="2000" b="1" dirty="0">
                <a:solidFill>
                  <a:srgbClr val="C00000"/>
                </a:solidFill>
                <a:latin typeface="MinionPro-Regular"/>
              </a:rPr>
              <a:t>PRZYKŁAD:</a:t>
            </a: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endParaRPr lang="pl-PL" sz="2400" dirty="0">
              <a:solidFill>
                <a:srgbClr val="000000"/>
              </a:solidFill>
              <a:latin typeface="MinionPro-Regular"/>
            </a:endParaRPr>
          </a:p>
          <a:p>
            <a:r>
              <a:rPr lang="pl-PL" sz="2400" dirty="0">
                <a:solidFill>
                  <a:srgbClr val="000000"/>
                </a:solidFill>
                <a:latin typeface="MinionPro-Regular"/>
              </a:rPr>
              <a:t>	</a:t>
            </a:r>
          </a:p>
          <a:p>
            <a:endParaRPr lang="pl-PL" sz="2400" dirty="0">
              <a:solidFill>
                <a:srgbClr val="000000"/>
              </a:solidFill>
              <a:latin typeface="MinionPro-Regular"/>
            </a:endParaRPr>
          </a:p>
          <a:p>
            <a:endParaRPr lang="pl-PL" sz="2400" dirty="0">
              <a:solidFill>
                <a:srgbClr val="000000"/>
              </a:solidFill>
              <a:latin typeface="MinionPro-Regular"/>
            </a:endParaRP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pic>
        <p:nvPicPr>
          <p:cNvPr id="2" name="Obraz 1"/>
          <p:cNvPicPr>
            <a:picLocks noChangeAspect="1"/>
          </p:cNvPicPr>
          <p:nvPr/>
        </p:nvPicPr>
        <p:blipFill>
          <a:blip r:embed="rId2"/>
          <a:stretch>
            <a:fillRect/>
          </a:stretch>
        </p:blipFill>
        <p:spPr>
          <a:xfrm>
            <a:off x="1719619" y="1228233"/>
            <a:ext cx="7185262" cy="4739215"/>
          </a:xfrm>
          <a:prstGeom prst="rect">
            <a:avLst/>
          </a:prstGeom>
        </p:spPr>
      </p:pic>
    </p:spTree>
    <p:extLst>
      <p:ext uri="{BB962C8B-B14F-4D97-AF65-F5344CB8AC3E}">
        <p14:creationId xmlns:p14="http://schemas.microsoft.com/office/powerpoint/2010/main" val="1570011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725367"/>
          </a:xfrm>
        </p:spPr>
        <p:txBody>
          <a:bodyPr/>
          <a:lstStyle/>
          <a:p>
            <a:r>
              <a:rPr lang="pl-PL" sz="3200" dirty="0" smtClean="0"/>
              <a:t>Marketing polityczny</a:t>
            </a:r>
            <a:endParaRPr lang="pl-PL" sz="3200" dirty="0"/>
          </a:p>
        </p:txBody>
      </p:sp>
      <p:sp>
        <p:nvSpPr>
          <p:cNvPr id="3" name="Prostokąt 2"/>
          <p:cNvSpPr/>
          <p:nvPr/>
        </p:nvSpPr>
        <p:spPr>
          <a:xfrm>
            <a:off x="609599" y="1290684"/>
            <a:ext cx="10924117" cy="4985980"/>
          </a:xfrm>
          <a:prstGeom prst="rect">
            <a:avLst/>
          </a:prstGeom>
        </p:spPr>
        <p:txBody>
          <a:bodyPr wrap="square">
            <a:spAutoFit/>
          </a:bodyPr>
          <a:lstStyle/>
          <a:p>
            <a:r>
              <a:rPr lang="pl-PL" sz="2000" i="1" dirty="0">
                <a:solidFill>
                  <a:srgbClr val="000000"/>
                </a:solidFill>
              </a:rPr>
              <a:t>„Koncepcja marketingu politycznego w ujęciu J. Muszyńskiego opiera się na czterech filarach analitycznych:</a:t>
            </a:r>
          </a:p>
          <a:p>
            <a:r>
              <a:rPr lang="pl-PL" sz="2000" i="1" dirty="0">
                <a:solidFill>
                  <a:srgbClr val="000000"/>
                </a:solidFill>
              </a:rPr>
              <a:t>1) </a:t>
            </a:r>
            <a:r>
              <a:rPr lang="pl-PL" sz="2000" i="1" u="sng" dirty="0">
                <a:solidFill>
                  <a:srgbClr val="000000"/>
                </a:solidFill>
              </a:rPr>
              <a:t>rynku politycznym </a:t>
            </a:r>
            <a:r>
              <a:rPr lang="pl-PL" sz="2000" i="1" dirty="0">
                <a:solidFill>
                  <a:srgbClr val="000000"/>
                </a:solidFill>
              </a:rPr>
              <a:t>— traktowanym „jako obszar — obiekt przeprowadzanych transakcji sprzedaży — kupna politycznego towaru”, którego podstawowymi parametrami są: określone terytorium, formalizacja, regulująca rola właściwych organów państwa, cykliczność (przy czym pojęcie „cykliczności” odnosi się faktycznie do rynku wyborczego, dla poszczególnych</a:t>
            </a:r>
          </a:p>
          <a:p>
            <a:r>
              <a:rPr lang="pl-PL" sz="2000" i="1" dirty="0">
                <a:solidFill>
                  <a:srgbClr val="000000"/>
                </a:solidFill>
              </a:rPr>
              <a:t>podmiotów — w ujęciu marketingowym rynek funkcjonuje permanentnie oraz rola odgrywana przez transakcje rynkowe w rozwoju systemu politycznego,</a:t>
            </a:r>
          </a:p>
          <a:p>
            <a:r>
              <a:rPr lang="pl-PL" sz="2000" i="1" dirty="0">
                <a:solidFill>
                  <a:srgbClr val="000000"/>
                </a:solidFill>
              </a:rPr>
              <a:t>2) </a:t>
            </a:r>
            <a:r>
              <a:rPr lang="pl-PL" sz="2000" i="1" u="sng" dirty="0">
                <a:solidFill>
                  <a:srgbClr val="000000"/>
                </a:solidFill>
              </a:rPr>
              <a:t>towarze (produkcie) politycznym </a:t>
            </a:r>
            <a:r>
              <a:rPr lang="pl-PL" sz="2000" i="1" dirty="0">
                <a:solidFill>
                  <a:srgbClr val="000000"/>
                </a:solidFill>
              </a:rPr>
              <a:t>— stanowiącym syntezę programu politycznego (wyborczego) będącego pochodną ideologii organizacyjnej („towar ideologiczny”) lub innych podstawowych wartości („towar </a:t>
            </a:r>
            <a:r>
              <a:rPr lang="pl-PL" sz="2000" i="1" dirty="0" err="1">
                <a:solidFill>
                  <a:srgbClr val="000000"/>
                </a:solidFill>
              </a:rPr>
              <a:t>nieideologiczny</a:t>
            </a:r>
            <a:r>
              <a:rPr lang="pl-PL" sz="2000" i="1" dirty="0">
                <a:solidFill>
                  <a:srgbClr val="000000"/>
                </a:solidFill>
              </a:rPr>
              <a:t>”) oraz oferty personalnej,</a:t>
            </a:r>
          </a:p>
          <a:p>
            <a:r>
              <a:rPr lang="pl-PL" sz="2000" i="1" dirty="0">
                <a:solidFill>
                  <a:srgbClr val="000000"/>
                </a:solidFill>
              </a:rPr>
              <a:t>3) </a:t>
            </a:r>
            <a:r>
              <a:rPr lang="pl-PL" sz="2000" i="1" u="sng" dirty="0">
                <a:solidFill>
                  <a:srgbClr val="000000"/>
                </a:solidFill>
              </a:rPr>
              <a:t>dystrybucji, promocji i reklamie towaru politycznego</a:t>
            </a:r>
            <a:r>
              <a:rPr lang="pl-PL" sz="2000" i="1" dirty="0">
                <a:solidFill>
                  <a:srgbClr val="000000"/>
                </a:solidFill>
              </a:rPr>
              <a:t>,</a:t>
            </a:r>
          </a:p>
          <a:p>
            <a:r>
              <a:rPr lang="pl-PL" sz="2000" i="1" dirty="0">
                <a:solidFill>
                  <a:srgbClr val="000000"/>
                </a:solidFill>
              </a:rPr>
              <a:t>4) </a:t>
            </a:r>
            <a:r>
              <a:rPr lang="pl-PL" sz="2000" i="1" u="sng" dirty="0">
                <a:solidFill>
                  <a:srgbClr val="000000"/>
                </a:solidFill>
              </a:rPr>
              <a:t>cenie towaru politycznego </a:t>
            </a:r>
            <a:r>
              <a:rPr lang="pl-PL" sz="2000" i="1" dirty="0">
                <a:solidFill>
                  <a:srgbClr val="000000"/>
                </a:solidFill>
              </a:rPr>
              <a:t>— rozumianej jako cesja na oferentów politycznych „towaru zwierzchniej władzy w państwie”</a:t>
            </a:r>
          </a:p>
          <a:p>
            <a:endParaRPr lang="pl-PL" sz="2000" i="1" dirty="0">
              <a:solidFill>
                <a:srgbClr val="000000"/>
              </a:solidFill>
            </a:endParaRPr>
          </a:p>
          <a:p>
            <a:r>
              <a:rPr lang="pl-PL" b="1" dirty="0">
                <a:solidFill>
                  <a:srgbClr val="000000"/>
                </a:solidFill>
              </a:rPr>
              <a:t>		M. Kolczyński, </a:t>
            </a:r>
            <a:r>
              <a:rPr lang="pl-PL" b="1" i="1" dirty="0">
                <a:solidFill>
                  <a:srgbClr val="000000"/>
                </a:solidFill>
              </a:rPr>
              <a:t>Strategie komunikowania politycznego</a:t>
            </a:r>
            <a:r>
              <a:rPr lang="pl-PL" b="1" dirty="0">
                <a:solidFill>
                  <a:srgbClr val="000000"/>
                </a:solidFill>
              </a:rPr>
              <a:t>, Katowice 2008.</a:t>
            </a:r>
          </a:p>
        </p:txBody>
      </p:sp>
    </p:spTree>
    <p:extLst>
      <p:ext uri="{BB962C8B-B14F-4D97-AF65-F5344CB8AC3E}">
        <p14:creationId xmlns:p14="http://schemas.microsoft.com/office/powerpoint/2010/main" val="3024585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17824"/>
          </a:xfrm>
        </p:spPr>
        <p:txBody>
          <a:bodyPr/>
          <a:lstStyle/>
          <a:p>
            <a:r>
              <a:rPr lang="pl-PL" sz="3200" dirty="0" smtClean="0"/>
              <a:t>Marketing - wątpliwości</a:t>
            </a:r>
            <a:endParaRPr lang="pl-PL" sz="3200" dirty="0"/>
          </a:p>
        </p:txBody>
      </p:sp>
      <p:sp>
        <p:nvSpPr>
          <p:cNvPr id="3" name="Prostokąt 2"/>
          <p:cNvSpPr/>
          <p:nvPr/>
        </p:nvSpPr>
        <p:spPr>
          <a:xfrm>
            <a:off x="846161" y="1692323"/>
            <a:ext cx="11081982" cy="3416320"/>
          </a:xfrm>
          <a:prstGeom prst="rect">
            <a:avLst/>
          </a:prstGeom>
        </p:spPr>
        <p:txBody>
          <a:bodyPr wrap="square">
            <a:spAutoFit/>
          </a:bodyPr>
          <a:lstStyle/>
          <a:p>
            <a:pPr marL="457200" indent="-457200">
              <a:buFontTx/>
              <a:buChar char="-"/>
            </a:pPr>
            <a:r>
              <a:rPr lang="pl-PL" sz="2400" dirty="0">
                <a:solidFill>
                  <a:srgbClr val="000000"/>
                </a:solidFill>
              </a:rPr>
              <a:t>omnipotencja marketingu („wszystko jest marketingiem”)?</a:t>
            </a:r>
          </a:p>
          <a:p>
            <a:pPr marL="457200" indent="-457200">
              <a:buFontTx/>
              <a:buChar char="-"/>
            </a:pPr>
            <a:endParaRPr lang="pl-PL" sz="2400" dirty="0">
              <a:solidFill>
                <a:srgbClr val="000000"/>
              </a:solidFill>
            </a:endParaRPr>
          </a:p>
          <a:p>
            <a:pPr marL="457200" indent="-457200">
              <a:buFontTx/>
              <a:buChar char="-"/>
            </a:pPr>
            <a:r>
              <a:rPr lang="pl-PL" sz="2400" dirty="0">
                <a:solidFill>
                  <a:srgbClr val="000000"/>
                </a:solidFill>
              </a:rPr>
              <a:t>tryumf „ekonomicznego światopoglądu” i fetyszyzacja rynku</a:t>
            </a:r>
          </a:p>
          <a:p>
            <a:pPr marL="457200" indent="-457200">
              <a:buFontTx/>
              <a:buChar char="-"/>
            </a:pPr>
            <a:endParaRPr lang="pl-PL" sz="2400" dirty="0">
              <a:solidFill>
                <a:srgbClr val="000000"/>
              </a:solidFill>
            </a:endParaRPr>
          </a:p>
          <a:p>
            <a:pPr marL="457200" indent="-457200">
              <a:buFontTx/>
              <a:buChar char="-"/>
            </a:pPr>
            <a:r>
              <a:rPr lang="pl-PL" sz="2400" dirty="0">
                <a:solidFill>
                  <a:srgbClr val="000000"/>
                </a:solidFill>
              </a:rPr>
              <a:t>jednowymiarowość i przejście od „być do mieć” (człowiek = konsument)</a:t>
            </a:r>
          </a:p>
          <a:p>
            <a:pPr marL="457200" indent="-457200">
              <a:buFontTx/>
              <a:buChar char="-"/>
            </a:pPr>
            <a:endParaRPr lang="pl-PL" sz="2400" dirty="0">
              <a:solidFill>
                <a:srgbClr val="000000"/>
              </a:solidFill>
            </a:endParaRPr>
          </a:p>
          <a:p>
            <a:pPr marL="457200" indent="-457200">
              <a:buFontTx/>
              <a:buChar char="-"/>
            </a:pPr>
            <a:r>
              <a:rPr lang="pl-PL" sz="2400" dirty="0">
                <a:solidFill>
                  <a:srgbClr val="000000"/>
                </a:solidFill>
              </a:rPr>
              <a:t>kryzys etyki marketingu?</a:t>
            </a:r>
          </a:p>
          <a:p>
            <a:pPr marL="457200" indent="-457200">
              <a:buFontTx/>
              <a:buChar char="-"/>
            </a:pPr>
            <a:endParaRPr lang="pl-PL" sz="2400" dirty="0">
              <a:solidFill>
                <a:srgbClr val="000000"/>
              </a:solidFill>
            </a:endParaRPr>
          </a:p>
          <a:p>
            <a:pPr marL="457200" indent="-457200">
              <a:buFontTx/>
              <a:buChar char="-"/>
            </a:pPr>
            <a:r>
              <a:rPr lang="pl-PL" sz="2400" dirty="0">
                <a:solidFill>
                  <a:srgbClr val="000000"/>
                </a:solidFill>
              </a:rPr>
              <a:t>przerost formy nad treścią?</a:t>
            </a:r>
          </a:p>
        </p:txBody>
      </p:sp>
    </p:spTree>
    <p:extLst>
      <p:ext uri="{BB962C8B-B14F-4D97-AF65-F5344CB8AC3E}">
        <p14:creationId xmlns:p14="http://schemas.microsoft.com/office/powerpoint/2010/main" val="160138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Marketing is every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7" y="652249"/>
            <a:ext cx="7236230" cy="4779560"/>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p:cNvPicPr>
            <a:picLocks noChangeAspect="1"/>
          </p:cNvPicPr>
          <p:nvPr/>
        </p:nvPicPr>
        <p:blipFill>
          <a:blip r:embed="rId3"/>
          <a:stretch>
            <a:fillRect/>
          </a:stretch>
        </p:blipFill>
        <p:spPr>
          <a:xfrm>
            <a:off x="8993875" y="279565"/>
            <a:ext cx="2108295" cy="2729071"/>
          </a:xfrm>
          <a:prstGeom prst="rect">
            <a:avLst/>
          </a:prstGeom>
        </p:spPr>
      </p:pic>
      <p:pic>
        <p:nvPicPr>
          <p:cNvPr id="4" name="Obraz 3"/>
          <p:cNvPicPr>
            <a:picLocks noChangeAspect="1"/>
          </p:cNvPicPr>
          <p:nvPr/>
        </p:nvPicPr>
        <p:blipFill>
          <a:blip r:embed="rId4"/>
          <a:stretch>
            <a:fillRect/>
          </a:stretch>
        </p:blipFill>
        <p:spPr>
          <a:xfrm>
            <a:off x="6048247" y="3569032"/>
            <a:ext cx="5925972" cy="2790825"/>
          </a:xfrm>
          <a:prstGeom prst="rect">
            <a:avLst/>
          </a:prstGeom>
        </p:spPr>
      </p:pic>
    </p:spTree>
    <p:extLst>
      <p:ext uri="{BB962C8B-B14F-4D97-AF65-F5344CB8AC3E}">
        <p14:creationId xmlns:p14="http://schemas.microsoft.com/office/powerpoint/2010/main" val="1510592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453788" y="224264"/>
            <a:ext cx="1676400" cy="2124075"/>
          </a:xfrm>
          <a:prstGeom prst="rect">
            <a:avLst/>
          </a:prstGeom>
        </p:spPr>
      </p:pic>
      <p:pic>
        <p:nvPicPr>
          <p:cNvPr id="4" name="Obraz 3"/>
          <p:cNvPicPr>
            <a:picLocks noChangeAspect="1"/>
          </p:cNvPicPr>
          <p:nvPr/>
        </p:nvPicPr>
        <p:blipFill>
          <a:blip r:embed="rId3"/>
          <a:stretch>
            <a:fillRect/>
          </a:stretch>
        </p:blipFill>
        <p:spPr>
          <a:xfrm>
            <a:off x="453788" y="2348339"/>
            <a:ext cx="5715000" cy="4286250"/>
          </a:xfrm>
          <a:prstGeom prst="rect">
            <a:avLst/>
          </a:prstGeom>
        </p:spPr>
      </p:pic>
      <p:pic>
        <p:nvPicPr>
          <p:cNvPr id="5" name="Obraz 4"/>
          <p:cNvPicPr>
            <a:picLocks noChangeAspect="1"/>
          </p:cNvPicPr>
          <p:nvPr/>
        </p:nvPicPr>
        <p:blipFill>
          <a:blip r:embed="rId4"/>
          <a:stretch>
            <a:fillRect/>
          </a:stretch>
        </p:blipFill>
        <p:spPr>
          <a:xfrm>
            <a:off x="8515493" y="3731739"/>
            <a:ext cx="1657350" cy="2752725"/>
          </a:xfrm>
          <a:prstGeom prst="rect">
            <a:avLst/>
          </a:prstGeom>
        </p:spPr>
      </p:pic>
      <p:pic>
        <p:nvPicPr>
          <p:cNvPr id="1026" name="Picture 2" descr="Znalezione obrazy dla zapytania erich fromm mark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2904" y="128730"/>
            <a:ext cx="5835792" cy="328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0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251" y="474345"/>
            <a:ext cx="11532358" cy="6370975"/>
          </a:xfrm>
          <a:prstGeom prst="rect">
            <a:avLst/>
          </a:prstGeom>
        </p:spPr>
        <p:txBody>
          <a:bodyPr wrap="square">
            <a:spAutoFit/>
          </a:bodyPr>
          <a:lstStyle/>
          <a:p>
            <a:r>
              <a:rPr lang="pl-PL" sz="2400" b="1" dirty="0">
                <a:solidFill>
                  <a:srgbClr val="2D2DB9">
                    <a:lumMod val="75000"/>
                  </a:srgbClr>
                </a:solidFill>
              </a:rPr>
              <a:t>PRZYKŁAD 1:</a:t>
            </a:r>
          </a:p>
          <a:p>
            <a:endParaRPr lang="pl-PL" sz="2400" i="1" dirty="0">
              <a:solidFill>
                <a:srgbClr val="000000"/>
              </a:solidFill>
            </a:endParaRPr>
          </a:p>
          <a:p>
            <a:r>
              <a:rPr lang="en-US" sz="2400" i="1" dirty="0">
                <a:solidFill>
                  <a:srgbClr val="000000"/>
                </a:solidFill>
              </a:rPr>
              <a:t>„In recent years, economists have used economic theory more boldly to explain behavior outside the monetary market sector, and increasing numbers of </a:t>
            </a:r>
            <a:r>
              <a:rPr lang="en-US" sz="2400" i="1" dirty="0" err="1">
                <a:solidFill>
                  <a:srgbClr val="000000"/>
                </a:solidFill>
              </a:rPr>
              <a:t>noneconomists</a:t>
            </a:r>
            <a:r>
              <a:rPr lang="en-US" sz="2400" i="1" dirty="0">
                <a:solidFill>
                  <a:srgbClr val="000000"/>
                </a:solidFill>
              </a:rPr>
              <a:t> have been following their examples. As a result, racial discrimination, fertility, politics, crime, education, statistical decision making, adversary situations, labor-force participation, the uses of "leisure" time, and other behavior are much better understood. Indeed, economic theory may well be on its way to providing a unified framework for all behavior involving scarce resources, nonmarket as well as market, nonmonetary as well as monetary, small group as well as competitive… </a:t>
            </a:r>
          </a:p>
          <a:p>
            <a:r>
              <a:rPr lang="en-US" sz="2400" i="1" dirty="0">
                <a:solidFill>
                  <a:srgbClr val="000000"/>
                </a:solidFill>
              </a:rPr>
              <a:t>In this essay, it is argued that marriage is no exception and can be successfully analyzed within the framework provided by modern economics. If correct, this is compelling additional evidence on the unifying power of economic analysis.”</a:t>
            </a:r>
          </a:p>
          <a:p>
            <a:endParaRPr lang="pl-PL" dirty="0">
              <a:solidFill>
                <a:srgbClr val="000000"/>
              </a:solidFill>
            </a:endParaRPr>
          </a:p>
          <a:p>
            <a:endParaRPr lang="en-US" dirty="0">
              <a:solidFill>
                <a:srgbClr val="000000"/>
              </a:solidFill>
            </a:endParaRPr>
          </a:p>
          <a:p>
            <a:r>
              <a:rPr lang="en-US" b="1" dirty="0">
                <a:solidFill>
                  <a:srgbClr val="000000"/>
                </a:solidFill>
              </a:rPr>
              <a:t>G. Becker, </a:t>
            </a:r>
            <a:r>
              <a:rPr lang="en-US" b="1" i="1" dirty="0">
                <a:solidFill>
                  <a:srgbClr val="000000"/>
                </a:solidFill>
              </a:rPr>
              <a:t>A Theory of Marriage </a:t>
            </a:r>
            <a:r>
              <a:rPr lang="en-US" b="1" dirty="0">
                <a:solidFill>
                  <a:srgbClr val="000000"/>
                </a:solidFill>
              </a:rPr>
              <a:t>[w:] </a:t>
            </a:r>
            <a:r>
              <a:rPr lang="en-US" b="1" i="1" dirty="0">
                <a:solidFill>
                  <a:srgbClr val="000000"/>
                </a:solidFill>
              </a:rPr>
              <a:t>T. Schultz, Economics of the Family: Marriage, Children, and Human Capital</a:t>
            </a:r>
            <a:r>
              <a:rPr lang="en-US" b="1" dirty="0">
                <a:solidFill>
                  <a:srgbClr val="000000"/>
                </a:solidFill>
              </a:rPr>
              <a:t>, University of Chicago Press 1974.</a:t>
            </a:r>
          </a:p>
        </p:txBody>
      </p:sp>
    </p:spTree>
    <p:extLst>
      <p:ext uri="{BB962C8B-B14F-4D97-AF65-F5344CB8AC3E}">
        <p14:creationId xmlns:p14="http://schemas.microsoft.com/office/powerpoint/2010/main" val="3736875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251" y="474345"/>
            <a:ext cx="11532358" cy="4893647"/>
          </a:xfrm>
          <a:prstGeom prst="rect">
            <a:avLst/>
          </a:prstGeom>
        </p:spPr>
        <p:txBody>
          <a:bodyPr wrap="square">
            <a:spAutoFit/>
          </a:bodyPr>
          <a:lstStyle/>
          <a:p>
            <a:r>
              <a:rPr lang="pl-PL" sz="2400" b="1" dirty="0">
                <a:solidFill>
                  <a:srgbClr val="2D2DB9">
                    <a:lumMod val="75000"/>
                  </a:srgbClr>
                </a:solidFill>
              </a:rPr>
              <a:t>PRZYKŁAD 2:</a:t>
            </a:r>
          </a:p>
          <a:p>
            <a:endParaRPr lang="pl-PL" sz="2400" i="1" dirty="0">
              <a:solidFill>
                <a:srgbClr val="000000"/>
              </a:solidFill>
            </a:endParaRPr>
          </a:p>
          <a:p>
            <a:r>
              <a:rPr lang="en-US" sz="2400" i="1" dirty="0">
                <a:solidFill>
                  <a:srgbClr val="000000"/>
                </a:solidFill>
              </a:rPr>
              <a:t>„If laws were changed so that organs could be purchased and sold, some people would give not out of altruism, but for the financial gain. The result would be an increased supply of organs. In a free market, the prices of organs for transplants would settle at the levels that would eliminate the excess demand for each type of organ. In a paper on the potential of markets for live organ donations, Julio Elias of the University of Buffalo and I estimate that the going price for live transplants would be about $15,000 for kidneys and about $35,000 for livers”</a:t>
            </a:r>
          </a:p>
          <a:p>
            <a:endParaRPr lang="pl-PL" dirty="0">
              <a:solidFill>
                <a:srgbClr val="000000"/>
              </a:solidFill>
            </a:endParaRPr>
          </a:p>
          <a:p>
            <a:endParaRPr lang="en-US" dirty="0">
              <a:solidFill>
                <a:srgbClr val="000000"/>
              </a:solidFill>
            </a:endParaRPr>
          </a:p>
          <a:p>
            <a:r>
              <a:rPr lang="pl-PL" b="1" dirty="0">
                <a:solidFill>
                  <a:srgbClr val="000000"/>
                </a:solidFill>
              </a:rPr>
              <a:t>G. Becker, </a:t>
            </a:r>
            <a:r>
              <a:rPr lang="en-US" b="1" i="1" dirty="0">
                <a:solidFill>
                  <a:srgbClr val="000000"/>
                </a:solidFill>
              </a:rPr>
              <a:t>Should the Purchase and Sale of Organs for Transplant Surgery be Permitted?</a:t>
            </a:r>
            <a:r>
              <a:rPr lang="pl-PL" b="1" i="1" dirty="0">
                <a:solidFill>
                  <a:srgbClr val="000000"/>
                </a:solidFill>
              </a:rPr>
              <a:t> ,</a:t>
            </a:r>
            <a:r>
              <a:rPr lang="pl-PL" b="1" dirty="0">
                <a:solidFill>
                  <a:srgbClr val="000000"/>
                </a:solidFill>
              </a:rPr>
              <a:t> The Becker-Posner Blog: http://www.becker-posner-blog.com/2006/01/should-the-purchase-and-sale-of-organs-for-transplant-surgery-be-permitted-becker.html</a:t>
            </a:r>
          </a:p>
        </p:txBody>
      </p:sp>
    </p:spTree>
    <p:extLst>
      <p:ext uri="{BB962C8B-B14F-4D97-AF65-F5344CB8AC3E}">
        <p14:creationId xmlns:p14="http://schemas.microsoft.com/office/powerpoint/2010/main" val="3750068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251" y="474345"/>
            <a:ext cx="11532358" cy="5632311"/>
          </a:xfrm>
          <a:prstGeom prst="rect">
            <a:avLst/>
          </a:prstGeom>
        </p:spPr>
        <p:txBody>
          <a:bodyPr wrap="square">
            <a:spAutoFit/>
          </a:bodyPr>
          <a:lstStyle/>
          <a:p>
            <a:r>
              <a:rPr lang="pl-PL" sz="2400" b="1" dirty="0">
                <a:solidFill>
                  <a:srgbClr val="2D2DB9">
                    <a:lumMod val="75000"/>
                  </a:srgbClr>
                </a:solidFill>
              </a:rPr>
              <a:t>PRZYKŁAD 3:</a:t>
            </a:r>
          </a:p>
          <a:p>
            <a:endParaRPr lang="pl-PL" sz="2400" i="1" dirty="0">
              <a:solidFill>
                <a:srgbClr val="000000"/>
              </a:solidFill>
            </a:endParaRPr>
          </a:p>
          <a:p>
            <a:r>
              <a:rPr lang="en-US" sz="2400" i="1" dirty="0">
                <a:solidFill>
                  <a:srgbClr val="000000"/>
                </a:solidFill>
              </a:rPr>
              <a:t>„Finding a way to increase the supply of organs would reduce wait times and deaths, and it would greatly ease the suffering that many sick individuals now endure while they hope for a transplant. The most effective change, we believe, would be to provide compensation to people who give their organs—that is, we recommend establishing a market for organs… Since the number of kidneys available at a reasonable price would be far more than needed to close the gap between the demand and supply of kidneys, there would no longer be any significant waiting time to get a kidney transplant. The number of people on dialysis would decline dramatically, and deaths due to long waits for a transplant would essentially disappear.”</a:t>
            </a:r>
          </a:p>
          <a:p>
            <a:endParaRPr lang="pl-PL" dirty="0">
              <a:solidFill>
                <a:srgbClr val="000000"/>
              </a:solidFill>
            </a:endParaRPr>
          </a:p>
          <a:p>
            <a:endParaRPr lang="en-US" b="1" dirty="0">
              <a:solidFill>
                <a:srgbClr val="000000"/>
              </a:solidFill>
            </a:endParaRPr>
          </a:p>
          <a:p>
            <a:r>
              <a:rPr lang="pl-PL" b="1" dirty="0">
                <a:solidFill>
                  <a:srgbClr val="000000"/>
                </a:solidFill>
              </a:rPr>
              <a:t>G. Becker, J. Elias, </a:t>
            </a:r>
            <a:r>
              <a:rPr lang="en-US" b="1" i="1" dirty="0">
                <a:solidFill>
                  <a:srgbClr val="000000"/>
                </a:solidFill>
              </a:rPr>
              <a:t>Cash for Kidneys: The Case for a Market for Organs</a:t>
            </a:r>
            <a:r>
              <a:rPr lang="pl-PL" b="1" dirty="0">
                <a:solidFill>
                  <a:srgbClr val="000000"/>
                </a:solidFill>
              </a:rPr>
              <a:t>, The Wall </a:t>
            </a:r>
            <a:r>
              <a:rPr lang="pl-PL" b="1" dirty="0" err="1">
                <a:solidFill>
                  <a:srgbClr val="000000"/>
                </a:solidFill>
              </a:rPr>
              <a:t>Street</a:t>
            </a:r>
            <a:r>
              <a:rPr lang="pl-PL" b="1" dirty="0">
                <a:solidFill>
                  <a:srgbClr val="000000"/>
                </a:solidFill>
              </a:rPr>
              <a:t> </a:t>
            </a:r>
            <a:r>
              <a:rPr lang="pl-PL" b="1" dirty="0" err="1">
                <a:solidFill>
                  <a:srgbClr val="000000"/>
                </a:solidFill>
              </a:rPr>
              <a:t>Journal</a:t>
            </a:r>
            <a:r>
              <a:rPr lang="pl-PL" b="1" dirty="0">
                <a:solidFill>
                  <a:srgbClr val="000000"/>
                </a:solidFill>
              </a:rPr>
              <a:t>, Jan. 18, 2014.</a:t>
            </a:r>
          </a:p>
        </p:txBody>
      </p:sp>
    </p:spTree>
    <p:extLst>
      <p:ext uri="{BB962C8B-B14F-4D97-AF65-F5344CB8AC3E}">
        <p14:creationId xmlns:p14="http://schemas.microsoft.com/office/powerpoint/2010/main" val="2971589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251" y="474345"/>
            <a:ext cx="11532358" cy="6093976"/>
          </a:xfrm>
          <a:prstGeom prst="rect">
            <a:avLst/>
          </a:prstGeom>
        </p:spPr>
        <p:txBody>
          <a:bodyPr wrap="square">
            <a:spAutoFit/>
          </a:bodyPr>
          <a:lstStyle/>
          <a:p>
            <a:r>
              <a:rPr lang="pl-PL" sz="2400" b="1" dirty="0">
                <a:solidFill>
                  <a:srgbClr val="2D2DB9">
                    <a:lumMod val="75000"/>
                  </a:srgbClr>
                </a:solidFill>
              </a:rPr>
              <a:t>PRZYKŁAD 4:</a:t>
            </a:r>
          </a:p>
          <a:p>
            <a:endParaRPr lang="pl-PL" sz="2400" i="1" dirty="0">
              <a:solidFill>
                <a:srgbClr val="000000"/>
              </a:solidFill>
            </a:endParaRPr>
          </a:p>
          <a:p>
            <a:r>
              <a:rPr lang="en-US" sz="2400" i="1" dirty="0">
                <a:solidFill>
                  <a:srgbClr val="000000"/>
                </a:solidFill>
              </a:rPr>
              <a:t>„On the demand side, many married couples are unable to have children and want to adopt them. Childless couples who try to adopt through an adoption agency find that they must join a long queue and that even then they may be ineligible to adopt-not because they would be unfit parents but because the agencies, having a very limited supply of babies, set demanding (and sometimes arbitrary) criteria of age, income, race, and religion to limit demand to supply… Thus, for little more than the maintenance and medical expenses of pregnancy plus any lost earnings, and often for less, many women might be induced to forgo an abortion and give up the baby for adoption. Dr. </a:t>
            </a:r>
            <a:r>
              <a:rPr lang="en-US" sz="2400" i="1" dirty="0" err="1">
                <a:solidFill>
                  <a:srgbClr val="000000"/>
                </a:solidFill>
              </a:rPr>
              <a:t>Landes</a:t>
            </a:r>
            <a:r>
              <a:rPr lang="en-US" sz="2400" i="1" dirty="0">
                <a:solidFill>
                  <a:srgbClr val="000000"/>
                </a:solidFill>
              </a:rPr>
              <a:t> and I proposed authorizing some adoption agencies, on an experimental basis, to use a part of their adoption fees to pay women contemplating abortion to forgo the abortion, have the baby, and put it up for adoption through the agency. I continue to believe that this would be a good experiment.””</a:t>
            </a:r>
          </a:p>
          <a:p>
            <a:endParaRPr lang="pl-PL" dirty="0">
              <a:solidFill>
                <a:srgbClr val="000000"/>
              </a:solidFill>
            </a:endParaRPr>
          </a:p>
          <a:p>
            <a:endParaRPr lang="en-US" b="1" dirty="0">
              <a:solidFill>
                <a:srgbClr val="000000"/>
              </a:solidFill>
            </a:endParaRPr>
          </a:p>
          <a:p>
            <a:r>
              <a:rPr lang="en-US" b="1" dirty="0">
                <a:solidFill>
                  <a:srgbClr val="000000"/>
                </a:solidFill>
              </a:rPr>
              <a:t>R. Posner, </a:t>
            </a:r>
            <a:r>
              <a:rPr lang="en-US" b="1" i="1" dirty="0">
                <a:solidFill>
                  <a:srgbClr val="000000"/>
                </a:solidFill>
              </a:rPr>
              <a:t>The Regulation of the Market in Adoptions</a:t>
            </a:r>
            <a:r>
              <a:rPr lang="en-US" b="1" dirty="0">
                <a:solidFill>
                  <a:srgbClr val="000000"/>
                </a:solidFill>
              </a:rPr>
              <a:t>, Boston University Law Review 59 (1987).</a:t>
            </a:r>
          </a:p>
        </p:txBody>
      </p:sp>
    </p:spTree>
    <p:extLst>
      <p:ext uri="{BB962C8B-B14F-4D97-AF65-F5344CB8AC3E}">
        <p14:creationId xmlns:p14="http://schemas.microsoft.com/office/powerpoint/2010/main" val="1342823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72955" y="160447"/>
            <a:ext cx="11532358" cy="6832640"/>
          </a:xfrm>
          <a:prstGeom prst="rect">
            <a:avLst/>
          </a:prstGeom>
        </p:spPr>
        <p:txBody>
          <a:bodyPr wrap="square">
            <a:spAutoFit/>
          </a:bodyPr>
          <a:lstStyle/>
          <a:p>
            <a:r>
              <a:rPr lang="pl-PL" sz="2400" b="1" dirty="0">
                <a:solidFill>
                  <a:srgbClr val="2D2DB9">
                    <a:lumMod val="75000"/>
                  </a:srgbClr>
                </a:solidFill>
              </a:rPr>
              <a:t>PRZYKŁAD 5:</a:t>
            </a:r>
          </a:p>
          <a:p>
            <a:endParaRPr lang="pl-PL" sz="2400" i="1" dirty="0">
              <a:solidFill>
                <a:srgbClr val="000000"/>
              </a:solidFill>
            </a:endParaRPr>
          </a:p>
          <a:p>
            <a:r>
              <a:rPr lang="en-US" sz="2400" i="1" dirty="0">
                <a:solidFill>
                  <a:srgbClr val="000000"/>
                </a:solidFill>
              </a:rPr>
              <a:t>„From an economic standpoint, a contract that makes no one worse off increases social welfare, since it must make both of the contracting parties better off; otherwise they would not both agree to the contract. The question has achieved a certain topicality because of the movement to legalize homosexual marriage. One of the standard objections to such marriage is that if homosexual marriage is permitted, why not polygamous marriage? … A woman who wanted a monogamous marriage could presumably negotiate a marital contract that would forbid the husband to take additional wives without her consent. However, she would have to buy this concession from the husband, which would make her worse off than if he were denied the right (in the absence of a contractual waiver of it) to take additional wives. Allowing polygamy would thus alter the distribution of wealth among women as well as among men... As more and more men attempted to become polygamists, the "price" they would have to pay for a wife would rise, so polygamy would be a distinctly minority institution</a:t>
            </a:r>
            <a:r>
              <a:rPr lang="en-US" sz="2400" i="1" dirty="0" smtClean="0">
                <a:solidFill>
                  <a:srgbClr val="000000"/>
                </a:solidFill>
              </a:rPr>
              <a:t>.”</a:t>
            </a:r>
            <a:endParaRPr lang="pl-PL" dirty="0">
              <a:solidFill>
                <a:srgbClr val="000000"/>
              </a:solidFill>
            </a:endParaRPr>
          </a:p>
          <a:p>
            <a:r>
              <a:rPr lang="en-US" b="1" dirty="0">
                <a:solidFill>
                  <a:srgbClr val="000000"/>
                </a:solidFill>
              </a:rPr>
              <a:t>R. Posner, </a:t>
            </a:r>
            <a:r>
              <a:rPr lang="en-US" b="1" i="1" dirty="0">
                <a:solidFill>
                  <a:srgbClr val="000000"/>
                </a:solidFill>
              </a:rPr>
              <a:t>Should Polygamy Be Legal?,</a:t>
            </a:r>
            <a:r>
              <a:rPr lang="en-US" b="1" dirty="0">
                <a:solidFill>
                  <a:srgbClr val="000000"/>
                </a:solidFill>
              </a:rPr>
              <a:t> The Becker-Posner Blog: http://www.becker-posner-blog.com/2006/10/should-polygamy-be-legal--posners-comment.html </a:t>
            </a:r>
          </a:p>
          <a:p>
            <a:endParaRPr lang="en-US" b="1" dirty="0">
              <a:solidFill>
                <a:srgbClr val="000000"/>
              </a:solidFill>
            </a:endParaRPr>
          </a:p>
        </p:txBody>
      </p:sp>
    </p:spTree>
    <p:extLst>
      <p:ext uri="{BB962C8B-B14F-4D97-AF65-F5344CB8AC3E}">
        <p14:creationId xmlns:p14="http://schemas.microsoft.com/office/powerpoint/2010/main" val="177876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37284" y="386697"/>
            <a:ext cx="1963999" cy="461665"/>
          </a:xfrm>
          <a:prstGeom prst="rect">
            <a:avLst/>
          </a:prstGeom>
        </p:spPr>
        <p:txBody>
          <a:bodyPr wrap="none">
            <a:spAutoFit/>
          </a:bodyPr>
          <a:lstStyle/>
          <a:p>
            <a:pPr lvl="0"/>
            <a:r>
              <a:rPr lang="pl-PL" sz="2400" b="1" dirty="0">
                <a:solidFill>
                  <a:srgbClr val="0070C0"/>
                </a:solidFill>
              </a:rPr>
              <a:t>PRZYKŁAD:</a:t>
            </a:r>
          </a:p>
        </p:txBody>
      </p:sp>
      <p:sp>
        <p:nvSpPr>
          <p:cNvPr id="4" name="Prostokąt 3"/>
          <p:cNvSpPr/>
          <p:nvPr/>
        </p:nvSpPr>
        <p:spPr>
          <a:xfrm>
            <a:off x="97788" y="1505666"/>
            <a:ext cx="10602057" cy="5539978"/>
          </a:xfrm>
          <a:prstGeom prst="rect">
            <a:avLst/>
          </a:prstGeom>
        </p:spPr>
        <p:txBody>
          <a:bodyPr wrap="square">
            <a:spAutoFit/>
          </a:bodyPr>
          <a:lstStyle/>
          <a:p>
            <a:r>
              <a:rPr lang="pl-PL" sz="2000" dirty="0" smtClean="0"/>
              <a:t>„</a:t>
            </a:r>
            <a:r>
              <a:rPr lang="pl-PL" sz="2000" dirty="0" err="1" smtClean="0"/>
              <a:t>Qantas</a:t>
            </a:r>
            <a:r>
              <a:rPr lang="pl-PL" sz="2000" dirty="0"/>
              <a:t>, australijskie międzynarodowe linie lotnicze, oczekiwały rynkowej bonanzy. Basen Pacyfiku </a:t>
            </a:r>
            <a:r>
              <a:rPr lang="pl-PL" sz="2000" dirty="0" smtClean="0"/>
              <a:t>to obszar</a:t>
            </a:r>
            <a:r>
              <a:rPr lang="pl-PL" sz="2000" dirty="0"/>
              <a:t>, na którym znajdują się jedne z najszybciej rozwijających się gospodarek świata: </a:t>
            </a:r>
            <a:r>
              <a:rPr lang="pl-PL" sz="2000" dirty="0" smtClean="0"/>
              <a:t>Australia, Chiny </a:t>
            </a:r>
            <a:r>
              <a:rPr lang="pl-PL" sz="2000" dirty="0"/>
              <a:t>i Japonia oraz „wschodnie </a:t>
            </a:r>
            <a:r>
              <a:rPr lang="pl-PL" sz="2000" dirty="0" smtClean="0"/>
              <a:t>tygrysy”: </a:t>
            </a:r>
            <a:r>
              <a:rPr lang="pl-PL" sz="2000" dirty="0"/>
              <a:t>Hongkong, Malezja, Singapur, Korea Płd., Tajwan i </a:t>
            </a:r>
            <a:r>
              <a:rPr lang="pl-PL" sz="2000" dirty="0" smtClean="0"/>
              <a:t>Tajlandia. Tempo </a:t>
            </a:r>
            <a:r>
              <a:rPr lang="pl-PL" sz="2000" dirty="0"/>
              <a:t>wzrostu przelotów powietrznych na tym obszarze daleko przekraczało </a:t>
            </a:r>
            <a:r>
              <a:rPr lang="pl-PL" sz="2000" dirty="0" smtClean="0"/>
              <a:t>średnie światowe</a:t>
            </a:r>
            <a:r>
              <a:rPr lang="pl-PL" sz="2000" dirty="0"/>
              <a:t>. Prognozy dla branży wskazywały, że rynek podróży lotniczych będzie rósł o </a:t>
            </a:r>
            <a:r>
              <a:rPr lang="pl-PL" sz="2000" dirty="0" smtClean="0"/>
              <a:t>10-14% rocznie. Tak </a:t>
            </a:r>
            <a:r>
              <a:rPr lang="pl-PL" sz="2000" dirty="0"/>
              <a:t>gwałtowny wzrost stanowi sporą szansę dla </a:t>
            </a:r>
            <a:r>
              <a:rPr lang="pl-PL" sz="2000" dirty="0" err="1"/>
              <a:t>Qantas</a:t>
            </a:r>
            <a:r>
              <a:rPr lang="pl-PL" sz="2000" dirty="0"/>
              <a:t> i innych linii lotniczych obsługujących </a:t>
            </a:r>
            <a:r>
              <a:rPr lang="pl-PL" sz="2000" dirty="0" smtClean="0"/>
              <a:t>kraje Basenu Pacyfiku</a:t>
            </a:r>
            <a:r>
              <a:rPr lang="pl-PL" sz="2000" dirty="0"/>
              <a:t> </a:t>
            </a:r>
            <a:r>
              <a:rPr lang="pl-PL" sz="2000" dirty="0" smtClean="0"/>
              <a:t>(…) </a:t>
            </a:r>
            <a:r>
              <a:rPr lang="pl-PL" sz="2000" dirty="0"/>
              <a:t>firma musi po pierwsze trafnie go przewidywać, a po drugie przygotować się </a:t>
            </a:r>
            <a:r>
              <a:rPr lang="pl-PL" sz="2000" dirty="0" smtClean="0"/>
              <a:t>do wyjścia </a:t>
            </a:r>
            <a:r>
              <a:rPr lang="pl-PL" sz="2000" dirty="0"/>
              <a:t>mu naprzeciw. Popyt na przeloty samolotowe ma kilka wymiarów. Należy prognozować </a:t>
            </a:r>
            <a:r>
              <a:rPr lang="pl-PL" sz="2000" dirty="0" smtClean="0"/>
              <a:t>liczbę i </a:t>
            </a:r>
            <a:r>
              <a:rPr lang="pl-PL" sz="2000" dirty="0"/>
              <a:t>strukturę demograficzną podróżujących, a także kierunki i czas podróży. Przewidywania </a:t>
            </a:r>
            <a:r>
              <a:rPr lang="pl-PL" sz="2000" dirty="0" smtClean="0"/>
              <a:t>muszą dotyczyć </a:t>
            </a:r>
            <a:r>
              <a:rPr lang="pl-PL" sz="2000" dirty="0"/>
              <a:t>zarówno ogólnego popytu, jak i popytu w obrębie każdego specyficznego rynku, </a:t>
            </a:r>
            <a:r>
              <a:rPr lang="pl-PL" sz="2000" dirty="0" smtClean="0"/>
              <a:t>który zamierza </a:t>
            </a:r>
            <a:r>
              <a:rPr lang="pl-PL" sz="2000" dirty="0"/>
              <a:t>się obsługiwać. </a:t>
            </a:r>
            <a:r>
              <a:rPr lang="pl-PL" sz="2000" dirty="0" err="1"/>
              <a:t>Qantas</a:t>
            </a:r>
            <a:r>
              <a:rPr lang="pl-PL" sz="2000" dirty="0"/>
              <a:t> musi szacować, jak dużą część rynku może opanować </a:t>
            </a:r>
            <a:r>
              <a:rPr lang="pl-PL" sz="2000" dirty="0" smtClean="0"/>
              <a:t>przy zastosowaniu </a:t>
            </a:r>
            <a:r>
              <a:rPr lang="pl-PL" sz="2000" dirty="0"/>
              <a:t>odmiennych strategii marketingowych i wobec zaistnienia różnych </a:t>
            </a:r>
            <a:r>
              <a:rPr lang="pl-PL" sz="2000" dirty="0" smtClean="0"/>
              <a:t>warunków konkurencyjnych</a:t>
            </a:r>
            <a:r>
              <a:rPr lang="pl-PL" sz="2000" dirty="0"/>
              <a:t>. Co więcej, popyt powinien być prognozowany nie tylko na najbliższy rok, ale i </a:t>
            </a:r>
            <a:r>
              <a:rPr lang="pl-PL" sz="2000" dirty="0" smtClean="0"/>
              <a:t>na następne </a:t>
            </a:r>
            <a:r>
              <a:rPr lang="pl-PL" sz="2000" dirty="0"/>
              <a:t>dwa, pięć lub więcej </a:t>
            </a:r>
            <a:r>
              <a:rPr lang="pl-PL" sz="2000" dirty="0" smtClean="0"/>
              <a:t>lat.”</a:t>
            </a:r>
          </a:p>
          <a:p>
            <a:endParaRPr lang="pl-PL" sz="2000" b="1" dirty="0"/>
          </a:p>
          <a:p>
            <a:r>
              <a:rPr lang="pl-PL" sz="1400" b="1" dirty="0">
                <a:solidFill>
                  <a:srgbClr val="000000"/>
                </a:solidFill>
              </a:rPr>
              <a:t>P. </a:t>
            </a:r>
            <a:r>
              <a:rPr lang="pl-PL" sz="1400" b="1" dirty="0" err="1">
                <a:solidFill>
                  <a:srgbClr val="000000"/>
                </a:solidFill>
              </a:rPr>
              <a:t>Kotler</a:t>
            </a:r>
            <a:r>
              <a:rPr lang="pl-PL" sz="1400" b="1" dirty="0">
                <a:solidFill>
                  <a:srgbClr val="000000"/>
                </a:solidFill>
              </a:rPr>
              <a:t>, G. Armstrong, J. </a:t>
            </a:r>
            <a:r>
              <a:rPr lang="pl-PL" sz="1400" b="1" dirty="0" err="1">
                <a:solidFill>
                  <a:srgbClr val="000000"/>
                </a:solidFill>
              </a:rPr>
              <a:t>Saunders</a:t>
            </a:r>
            <a:r>
              <a:rPr lang="pl-PL" sz="1400" b="1" dirty="0">
                <a:solidFill>
                  <a:srgbClr val="000000"/>
                </a:solidFill>
              </a:rPr>
              <a:t>, V. Wong, </a:t>
            </a:r>
            <a:r>
              <a:rPr lang="pl-PL" sz="1400" b="1" i="1" dirty="0">
                <a:solidFill>
                  <a:srgbClr val="000000"/>
                </a:solidFill>
              </a:rPr>
              <a:t>Marketing – podręcznik europejski</a:t>
            </a:r>
            <a:r>
              <a:rPr lang="pl-PL" sz="1400" b="1" dirty="0">
                <a:solidFill>
                  <a:srgbClr val="000000"/>
                </a:solidFill>
              </a:rPr>
              <a:t>, Warszawa 2002.</a:t>
            </a:r>
          </a:p>
          <a:p>
            <a:endParaRPr lang="pl-PL" sz="20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6863" y="4481"/>
            <a:ext cx="1715137" cy="1715137"/>
          </a:xfrm>
          <a:prstGeom prst="rect">
            <a:avLst/>
          </a:prstGeom>
        </p:spPr>
      </p:pic>
    </p:spTree>
    <p:extLst>
      <p:ext uri="{BB962C8B-B14F-4D97-AF65-F5344CB8AC3E}">
        <p14:creationId xmlns:p14="http://schemas.microsoft.com/office/powerpoint/2010/main" val="2714401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1981200" y="274638"/>
            <a:ext cx="8229600" cy="6202362"/>
          </a:xfrm>
        </p:spPr>
        <p:txBody>
          <a:bodyPr/>
          <a:lstStyle/>
          <a:p>
            <a:r>
              <a:rPr lang="pl-PL" altLang="pl-PL"/>
              <a:t>Lobbing</a:t>
            </a:r>
          </a:p>
        </p:txBody>
      </p:sp>
    </p:spTree>
    <p:extLst>
      <p:ext uri="{BB962C8B-B14F-4D97-AF65-F5344CB8AC3E}">
        <p14:creationId xmlns:p14="http://schemas.microsoft.com/office/powerpoint/2010/main" val="9065121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pl-PL" altLang="pl-PL" sz="3200" b="1"/>
              <a:t>?</a:t>
            </a:r>
          </a:p>
        </p:txBody>
      </p:sp>
      <p:pic>
        <p:nvPicPr>
          <p:cNvPr id="104452" name="Picture 4" descr="m600x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8020050" cy="534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41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981200" y="0"/>
            <a:ext cx="8229600" cy="1143000"/>
          </a:xfrm>
        </p:spPr>
        <p:txBody>
          <a:bodyPr/>
          <a:lstStyle/>
          <a:p>
            <a:r>
              <a:rPr lang="pl-PL" altLang="pl-PL" sz="3200"/>
              <a:t>Ideologie stanowienia prawa</a:t>
            </a:r>
          </a:p>
        </p:txBody>
      </p:sp>
      <p:sp>
        <p:nvSpPr>
          <p:cNvPr id="105475" name="Rectangle 3"/>
          <p:cNvSpPr>
            <a:spLocks noGrp="1" noChangeArrowheads="1"/>
          </p:cNvSpPr>
          <p:nvPr>
            <p:ph type="body" idx="1"/>
          </p:nvPr>
        </p:nvSpPr>
        <p:spPr>
          <a:xfrm>
            <a:off x="1828800" y="1295401"/>
            <a:ext cx="8305800" cy="4754563"/>
          </a:xfrm>
        </p:spPr>
        <p:txBody>
          <a:bodyPr/>
          <a:lstStyle/>
          <a:p>
            <a:pPr indent="17463">
              <a:buFontTx/>
              <a:buChar char="-"/>
            </a:pPr>
            <a:r>
              <a:rPr lang="pl-PL" altLang="pl-PL" sz="2200" b="1"/>
              <a:t> paradygmat oświeceniowy „racjonalności instrumentalnej” vs. ponowoczesna „racjonalność komunikacyjna”</a:t>
            </a:r>
            <a:r>
              <a:rPr lang="pl-PL" altLang="pl-PL" sz="2200"/>
              <a:t> </a:t>
            </a:r>
          </a:p>
          <a:p>
            <a:pPr indent="17463">
              <a:buNone/>
            </a:pPr>
            <a:r>
              <a:rPr lang="pl-PL" altLang="pl-PL" sz="2200">
                <a:solidFill>
                  <a:srgbClr val="009900"/>
                </a:solidFill>
              </a:rPr>
              <a:t>*(działania komunikacyjne Jurgena Habermasa, deliberatywna demokracja Johna Rawlsa)</a:t>
            </a:r>
          </a:p>
          <a:p>
            <a:pPr indent="17463">
              <a:buFontTx/>
              <a:buChar char="-"/>
            </a:pPr>
            <a:endParaRPr lang="pl-PL" altLang="pl-PL" sz="2200"/>
          </a:p>
          <a:p>
            <a:pPr indent="17463">
              <a:buFontTx/>
              <a:buChar char="-"/>
            </a:pPr>
            <a:r>
              <a:rPr lang="pl-PL" altLang="pl-PL" sz="2200" b="1"/>
              <a:t> pluralizm, społeczeństwo obywatelskie, partycypacja społeczna</a:t>
            </a:r>
          </a:p>
          <a:p>
            <a:pPr indent="17463">
              <a:buFontTx/>
              <a:buChar char="-"/>
            </a:pPr>
            <a:endParaRPr lang="pl-PL" altLang="pl-PL" sz="2200"/>
          </a:p>
          <a:p>
            <a:pPr indent="17463">
              <a:buNone/>
            </a:pPr>
            <a:r>
              <a:rPr lang="pl-PL" altLang="pl-PL" sz="2200" b="1">
                <a:solidFill>
                  <a:schemeClr val="accent2"/>
                </a:solidFill>
              </a:rPr>
              <a:t>* </a:t>
            </a:r>
            <a:r>
              <a:rPr lang="pl-PL" altLang="pl-PL" sz="2200" b="1" u="sng">
                <a:solidFill>
                  <a:schemeClr val="accent2"/>
                </a:solidFill>
              </a:rPr>
              <a:t>Jaka demokracja?</a:t>
            </a:r>
            <a:r>
              <a:rPr lang="pl-PL" altLang="pl-PL" sz="2200">
                <a:solidFill>
                  <a:schemeClr val="accent2"/>
                </a:solidFill>
              </a:rPr>
              <a:t> (bezpośrednia, przedstawicielska, parlamentarna, proceduralna, starożytna, nowożytna, socjalistyczna, chrześcijańska, liberalna, nieliberalna, totalna, totalitarna, praworządna, suwerenna, prawdziwa, fasadowa, demokratyczne państwo prawne… partycypacyjna, deliberatywna/ deliberacyjna, dyskursywna)</a:t>
            </a:r>
          </a:p>
        </p:txBody>
      </p:sp>
    </p:spTree>
    <p:extLst>
      <p:ext uri="{BB962C8B-B14F-4D97-AF65-F5344CB8AC3E}">
        <p14:creationId xmlns:p14="http://schemas.microsoft.com/office/powerpoint/2010/main" val="8224152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981200" y="0"/>
            <a:ext cx="8229600" cy="1143000"/>
          </a:xfrm>
        </p:spPr>
        <p:txBody>
          <a:bodyPr/>
          <a:lstStyle/>
          <a:p>
            <a:r>
              <a:rPr lang="pl-PL" altLang="pl-PL" sz="3200" dirty="0" smtClean="0"/>
              <a:t>Doświadczenia polskie</a:t>
            </a:r>
            <a:endParaRPr lang="pl-PL" altLang="pl-PL" sz="3200" dirty="0"/>
          </a:p>
        </p:txBody>
      </p:sp>
      <p:sp>
        <p:nvSpPr>
          <p:cNvPr id="105475" name="Rectangle 3"/>
          <p:cNvSpPr>
            <a:spLocks noGrp="1" noChangeArrowheads="1"/>
          </p:cNvSpPr>
          <p:nvPr>
            <p:ph type="body" idx="1"/>
          </p:nvPr>
        </p:nvSpPr>
        <p:spPr>
          <a:xfrm>
            <a:off x="532262" y="1433016"/>
            <a:ext cx="11136573" cy="4981432"/>
          </a:xfrm>
        </p:spPr>
        <p:txBody>
          <a:bodyPr/>
          <a:lstStyle/>
          <a:p>
            <a:pPr indent="0">
              <a:buNone/>
            </a:pPr>
            <a:r>
              <a:rPr lang="pl-PL" altLang="pl-PL" sz="2200" b="1" dirty="0" smtClean="0"/>
              <a:t>- „…</a:t>
            </a:r>
            <a:r>
              <a:rPr lang="pl-PL" altLang="pl-PL" sz="2200" b="1" i="1" dirty="0" smtClean="0"/>
              <a:t>bogate tradycje lobbingowe, </a:t>
            </a:r>
            <a:r>
              <a:rPr lang="pl-PL" altLang="pl-PL" sz="2200" b="1" i="1" dirty="0"/>
              <a:t>które sięgają co najmniej czasów Rzeczypospolitej </a:t>
            </a:r>
            <a:r>
              <a:rPr lang="pl-PL" altLang="pl-PL" sz="2200" b="1" i="1" dirty="0" smtClean="0"/>
              <a:t>Szlacheckiej</a:t>
            </a:r>
            <a:r>
              <a:rPr lang="pl-PL" altLang="pl-PL" sz="2200" b="1" dirty="0" smtClean="0"/>
              <a:t>…”</a:t>
            </a:r>
          </a:p>
          <a:p>
            <a:pPr indent="0">
              <a:buNone/>
            </a:pPr>
            <a:r>
              <a:rPr lang="pl-PL" altLang="pl-PL" sz="1400" b="1" dirty="0"/>
              <a:t>M.M. </a:t>
            </a:r>
            <a:r>
              <a:rPr lang="pl-PL" altLang="pl-PL" sz="1400" b="1" dirty="0" err="1"/>
              <a:t>Wiszowaty</a:t>
            </a:r>
            <a:r>
              <a:rPr lang="pl-PL" altLang="pl-PL" sz="1400" b="1" dirty="0"/>
              <a:t>, </a:t>
            </a:r>
            <a:r>
              <a:rPr lang="pl-PL" altLang="pl-PL" sz="1400" b="1" i="1" dirty="0"/>
              <a:t>Ustawa o działalności lobbingowej w procesie stanowienia prawa</a:t>
            </a:r>
            <a:r>
              <a:rPr lang="pl-PL" altLang="pl-PL" sz="1400" b="1" dirty="0"/>
              <a:t>, Przegląd Sejmowy 5(76)/2006, s. </a:t>
            </a:r>
            <a:r>
              <a:rPr lang="pl-PL" altLang="pl-PL" sz="1400" b="1" dirty="0" smtClean="0"/>
              <a:t>41.</a:t>
            </a:r>
          </a:p>
          <a:p>
            <a:pPr indent="0">
              <a:buNone/>
            </a:pPr>
            <a:endParaRPr lang="pl-PL" altLang="pl-PL" sz="1400" b="1" dirty="0"/>
          </a:p>
          <a:p>
            <a:pPr indent="0">
              <a:buNone/>
            </a:pPr>
            <a:r>
              <a:rPr lang="pl-PL" altLang="pl-PL" sz="2200" b="1" dirty="0" smtClean="0"/>
              <a:t>- ustawa </a:t>
            </a:r>
            <a:r>
              <a:rPr lang="pl-PL" altLang="pl-PL" sz="2200" b="1" dirty="0"/>
              <a:t>z dnia 18 marca 1921 r. o zwalczaniu przestępstw z chęci zysku, popełnionych przez urzędników (Dz. U. z 1921 r. Nr 30, poz. 177) </a:t>
            </a:r>
            <a:endParaRPr lang="pl-PL" altLang="pl-PL" sz="2200" b="1" dirty="0" smtClean="0"/>
          </a:p>
          <a:p>
            <a:pPr indent="0">
              <a:buNone/>
            </a:pPr>
            <a:endParaRPr lang="pl-PL" altLang="pl-PL" sz="2200" b="1" dirty="0" smtClean="0"/>
          </a:p>
          <a:p>
            <a:pPr indent="0">
              <a:buNone/>
            </a:pPr>
            <a:r>
              <a:rPr lang="pl-PL" altLang="pl-PL" sz="2200" b="1" dirty="0" smtClean="0"/>
              <a:t>- twórczość Stanisława Ehrlicha</a:t>
            </a:r>
            <a:endParaRPr lang="pl-PL" altLang="pl-PL" sz="2200" b="1" dirty="0"/>
          </a:p>
        </p:txBody>
      </p:sp>
      <p:pic>
        <p:nvPicPr>
          <p:cNvPr id="2" name="Obraz 1"/>
          <p:cNvPicPr>
            <a:picLocks noChangeAspect="1"/>
          </p:cNvPicPr>
          <p:nvPr/>
        </p:nvPicPr>
        <p:blipFill>
          <a:blip r:embed="rId2"/>
          <a:stretch>
            <a:fillRect/>
          </a:stretch>
        </p:blipFill>
        <p:spPr>
          <a:xfrm>
            <a:off x="5989377" y="3756973"/>
            <a:ext cx="1714500" cy="2657475"/>
          </a:xfrm>
          <a:prstGeom prst="rect">
            <a:avLst/>
          </a:prstGeom>
        </p:spPr>
      </p:pic>
      <p:pic>
        <p:nvPicPr>
          <p:cNvPr id="3" name="Obraz 2"/>
          <p:cNvPicPr>
            <a:picLocks noChangeAspect="1"/>
          </p:cNvPicPr>
          <p:nvPr/>
        </p:nvPicPr>
        <p:blipFill>
          <a:blip r:embed="rId3"/>
          <a:stretch>
            <a:fillRect/>
          </a:stretch>
        </p:blipFill>
        <p:spPr>
          <a:xfrm>
            <a:off x="532262" y="4323214"/>
            <a:ext cx="1657350" cy="2381250"/>
          </a:xfrm>
          <a:prstGeom prst="rect">
            <a:avLst/>
          </a:prstGeom>
        </p:spPr>
      </p:pic>
      <p:pic>
        <p:nvPicPr>
          <p:cNvPr id="4" name="Obraz 3"/>
          <p:cNvPicPr>
            <a:picLocks noChangeAspect="1"/>
          </p:cNvPicPr>
          <p:nvPr/>
        </p:nvPicPr>
        <p:blipFill>
          <a:blip r:embed="rId4"/>
          <a:stretch>
            <a:fillRect/>
          </a:stretch>
        </p:blipFill>
        <p:spPr>
          <a:xfrm>
            <a:off x="9535519" y="3560140"/>
            <a:ext cx="2133316" cy="2999316"/>
          </a:xfrm>
          <a:prstGeom prst="rect">
            <a:avLst/>
          </a:prstGeom>
        </p:spPr>
      </p:pic>
    </p:spTree>
    <p:extLst>
      <p:ext uri="{BB962C8B-B14F-4D97-AF65-F5344CB8AC3E}">
        <p14:creationId xmlns:p14="http://schemas.microsoft.com/office/powerpoint/2010/main" val="24670406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pl-PL" altLang="pl-PL" sz="3200"/>
              <a:t>Lobbing jako element społeczeństwa obywatelskiego</a:t>
            </a:r>
          </a:p>
        </p:txBody>
      </p:sp>
      <p:sp>
        <p:nvSpPr>
          <p:cNvPr id="107523" name="Rectangle 3"/>
          <p:cNvSpPr>
            <a:spLocks noGrp="1" noChangeArrowheads="1"/>
          </p:cNvSpPr>
          <p:nvPr>
            <p:ph type="body" idx="1"/>
          </p:nvPr>
        </p:nvSpPr>
        <p:spPr>
          <a:xfrm>
            <a:off x="1828800" y="1600200"/>
            <a:ext cx="8305800" cy="5257800"/>
          </a:xfrm>
        </p:spPr>
        <p:txBody>
          <a:bodyPr/>
          <a:lstStyle/>
          <a:p>
            <a:r>
              <a:rPr lang="pl-PL" altLang="pl-PL" sz="1800" b="1">
                <a:solidFill>
                  <a:srgbClr val="003399"/>
                </a:solidFill>
              </a:rPr>
              <a:t>społeczeństwo obywatelskie</a:t>
            </a:r>
            <a:r>
              <a:rPr lang="pl-PL" altLang="pl-PL" sz="1800">
                <a:solidFill>
                  <a:srgbClr val="003399"/>
                </a:solidFill>
              </a:rPr>
              <a:t> – różnorodność postaw, opinii i interesów w pluralistycznym społeczeństwie</a:t>
            </a:r>
          </a:p>
          <a:p>
            <a:endParaRPr lang="pl-PL" altLang="pl-PL" sz="1800"/>
          </a:p>
          <a:p>
            <a:r>
              <a:rPr lang="pl-PL" altLang="pl-PL" sz="1800"/>
              <a:t>„</a:t>
            </a:r>
            <a:r>
              <a:rPr lang="pl-PL" altLang="pl-PL" sz="1800" i="1"/>
              <a:t>lobbium</a:t>
            </a:r>
            <a:r>
              <a:rPr lang="pl-PL" altLang="pl-PL" sz="1800"/>
              <a:t>” – pasaż, portyk, galeria (kuluary brytyjskiego parlamentu)</a:t>
            </a:r>
          </a:p>
          <a:p>
            <a:r>
              <a:rPr lang="pl-PL" altLang="pl-PL" sz="1800"/>
              <a:t>lobbying/lobbing – spotykanie się publiczności z członkami parlamentu (współcześnie definiowane najczęściej jako „wywieranie wpływu”; „wpływanie na posłów, senatorów, członków rządu, organy władzy publicznej za pomocą interwencji kuluarowych)</a:t>
            </a:r>
          </a:p>
          <a:p>
            <a:r>
              <a:rPr lang="pl-PL" altLang="pl-PL" sz="1800" i="1"/>
              <a:t>lobby</a:t>
            </a:r>
            <a:r>
              <a:rPr lang="pl-PL" altLang="pl-PL" sz="1800"/>
              <a:t>/</a:t>
            </a:r>
            <a:r>
              <a:rPr lang="pl-PL" altLang="pl-PL" sz="1800" i="1"/>
              <a:t>lobbies</a:t>
            </a:r>
            <a:r>
              <a:rPr lang="pl-PL" altLang="pl-PL" sz="1800"/>
              <a:t> – grupa prowadząca działania na rzecz określonych rozwiązań, wywierająca wpływ na władzę publiczną, by ukierunkować decyzje w pożądanym kierunku</a:t>
            </a:r>
          </a:p>
          <a:p>
            <a:pPr algn="ctr">
              <a:buFontTx/>
              <a:buNone/>
            </a:pPr>
            <a:r>
              <a:rPr lang="pl-PL" altLang="pl-PL" sz="2000" b="1">
                <a:solidFill>
                  <a:srgbClr val="009900"/>
                </a:solidFill>
              </a:rPr>
              <a:t>LOBBIES = GRUPY INTERESU/ ZWIĄZKI INTERESU/ GRUPY PRESJI/ GRUPY NACISKU/ RZECZNICY INTERESU </a:t>
            </a:r>
          </a:p>
          <a:p>
            <a:pPr>
              <a:buFontTx/>
              <a:buNone/>
            </a:pPr>
            <a:endParaRPr lang="pl-PL" altLang="pl-PL" sz="1800" b="1">
              <a:solidFill>
                <a:srgbClr val="CC0000"/>
              </a:solidFill>
            </a:endParaRPr>
          </a:p>
          <a:p>
            <a:pPr>
              <a:buFontTx/>
              <a:buNone/>
            </a:pPr>
            <a:r>
              <a:rPr lang="pl-PL" altLang="pl-PL" sz="1600" b="1">
                <a:solidFill>
                  <a:srgbClr val="CC0000"/>
                </a:solidFill>
              </a:rPr>
              <a:t>„…Nie ma chyba na świecie takiej ustawy zasadniczej, w której by użyto wprost sformułowania „lobbing”, czy jego synonimu…”</a:t>
            </a:r>
          </a:p>
          <a:p>
            <a:endParaRPr lang="pl-PL" altLang="pl-PL" sz="1800">
              <a:solidFill>
                <a:srgbClr val="003399"/>
              </a:solidFill>
            </a:endParaRPr>
          </a:p>
          <a:p>
            <a:endParaRPr lang="pl-PL" altLang="pl-PL" sz="1800">
              <a:solidFill>
                <a:srgbClr val="003399"/>
              </a:solidFill>
            </a:endParaRPr>
          </a:p>
        </p:txBody>
      </p:sp>
    </p:spTree>
    <p:extLst>
      <p:ext uri="{BB962C8B-B14F-4D97-AF65-F5344CB8AC3E}">
        <p14:creationId xmlns:p14="http://schemas.microsoft.com/office/powerpoint/2010/main" val="31736752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81200" y="0"/>
            <a:ext cx="8229600" cy="1143000"/>
          </a:xfrm>
        </p:spPr>
        <p:txBody>
          <a:bodyPr/>
          <a:lstStyle/>
          <a:p>
            <a:r>
              <a:rPr lang="pl-PL" altLang="pl-PL" sz="3200"/>
              <a:t>Prawnokonstytucyjne zasady obywatelskiej partycypacji</a:t>
            </a:r>
          </a:p>
        </p:txBody>
      </p:sp>
      <p:sp>
        <p:nvSpPr>
          <p:cNvPr id="106499" name="Rectangle 3"/>
          <p:cNvSpPr>
            <a:spLocks noGrp="1" noChangeArrowheads="1"/>
          </p:cNvSpPr>
          <p:nvPr>
            <p:ph type="body" idx="1"/>
          </p:nvPr>
        </p:nvSpPr>
        <p:spPr>
          <a:xfrm>
            <a:off x="1905000" y="1371600"/>
            <a:ext cx="8305800" cy="5486400"/>
          </a:xfrm>
        </p:spPr>
        <p:txBody>
          <a:bodyPr/>
          <a:lstStyle/>
          <a:p>
            <a:pPr>
              <a:lnSpc>
                <a:spcPct val="80000"/>
              </a:lnSpc>
              <a:buFontTx/>
              <a:buNone/>
            </a:pPr>
            <a:r>
              <a:rPr lang="pl-PL" altLang="pl-PL" sz="2000" b="1" u="sng"/>
              <a:t>Konstytucja RP z 2 kwietnia 1997 r.</a:t>
            </a:r>
          </a:p>
          <a:p>
            <a:pPr>
              <a:lnSpc>
                <a:spcPct val="80000"/>
              </a:lnSpc>
              <a:buFontTx/>
              <a:buNone/>
            </a:pPr>
            <a:r>
              <a:rPr lang="pl-PL" altLang="pl-PL" sz="1800" b="1"/>
              <a:t>- wolność zrzeszania się </a:t>
            </a:r>
            <a:r>
              <a:rPr lang="pl-PL" altLang="pl-PL" sz="1800"/>
              <a:t>(art. 11, art. 12, art. 17, art. 53, art. 58, </a:t>
            </a:r>
          </a:p>
          <a:p>
            <a:pPr>
              <a:lnSpc>
                <a:spcPct val="80000"/>
              </a:lnSpc>
              <a:buFontTx/>
              <a:buNone/>
            </a:pPr>
            <a:r>
              <a:rPr lang="pl-PL" altLang="pl-PL" sz="1800"/>
              <a:t>art. 59)</a:t>
            </a:r>
          </a:p>
          <a:p>
            <a:pPr>
              <a:lnSpc>
                <a:spcPct val="80000"/>
              </a:lnSpc>
              <a:buFontTx/>
              <a:buChar char="-"/>
            </a:pPr>
            <a:r>
              <a:rPr lang="pl-PL" altLang="pl-PL" sz="1800" b="1"/>
              <a:t>prawo do informacji publicznej</a:t>
            </a:r>
            <a:r>
              <a:rPr lang="pl-PL" altLang="pl-PL" sz="1800"/>
              <a:t> (art. 61)</a:t>
            </a:r>
          </a:p>
          <a:p>
            <a:pPr>
              <a:lnSpc>
                <a:spcPct val="80000"/>
              </a:lnSpc>
              <a:buFontTx/>
              <a:buChar char="-"/>
            </a:pPr>
            <a:r>
              <a:rPr lang="pl-PL" altLang="pl-PL" sz="1800" b="1"/>
              <a:t>prawo do petycji, skarg i wniosków</a:t>
            </a:r>
            <a:r>
              <a:rPr lang="pl-PL" altLang="pl-PL" sz="1800"/>
              <a:t> (art. 63)</a:t>
            </a:r>
            <a:endParaRPr lang="pl-PL" altLang="pl-PL" sz="1800" b="1"/>
          </a:p>
          <a:p>
            <a:pPr>
              <a:lnSpc>
                <a:spcPct val="80000"/>
              </a:lnSpc>
              <a:buFontTx/>
              <a:buChar char="-"/>
            </a:pPr>
            <a:r>
              <a:rPr lang="pl-PL" altLang="pl-PL" sz="1800" b="1"/>
              <a:t>zasada pomocniczności </a:t>
            </a:r>
            <a:r>
              <a:rPr lang="pl-PL" altLang="pl-PL" sz="1800"/>
              <a:t>(preambuła)</a:t>
            </a:r>
          </a:p>
          <a:p>
            <a:pPr>
              <a:lnSpc>
                <a:spcPct val="80000"/>
              </a:lnSpc>
              <a:buFontTx/>
              <a:buChar char="-"/>
            </a:pPr>
            <a:r>
              <a:rPr lang="pl-PL" altLang="pl-PL" sz="1800" b="1"/>
              <a:t>zasada dialogu społecznego</a:t>
            </a:r>
            <a:r>
              <a:rPr lang="pl-PL" altLang="pl-PL" sz="1800"/>
              <a:t> (art. 20, preambuła) </a:t>
            </a:r>
          </a:p>
          <a:p>
            <a:pPr>
              <a:lnSpc>
                <a:spcPct val="80000"/>
              </a:lnSpc>
              <a:buFontTx/>
              <a:buChar char="-"/>
            </a:pPr>
            <a:r>
              <a:rPr lang="pl-PL" altLang="pl-PL" sz="1800" b="1"/>
              <a:t>zasada pluralizmu politycznego</a:t>
            </a:r>
            <a:endParaRPr lang="pl-PL" altLang="pl-PL" sz="1800"/>
          </a:p>
          <a:p>
            <a:pPr>
              <a:lnSpc>
                <a:spcPct val="80000"/>
              </a:lnSpc>
              <a:buFontTx/>
              <a:buChar char="-"/>
            </a:pPr>
            <a:r>
              <a:rPr lang="pl-PL" altLang="pl-PL" sz="1800" b="1"/>
              <a:t>zasada społeczeństwa obywatelskiego</a:t>
            </a:r>
          </a:p>
          <a:p>
            <a:pPr>
              <a:lnSpc>
                <a:spcPct val="80000"/>
              </a:lnSpc>
              <a:buFontTx/>
              <a:buNone/>
            </a:pPr>
            <a:r>
              <a:rPr lang="pl-PL" altLang="pl-PL" sz="1800" b="1">
                <a:solidFill>
                  <a:srgbClr val="003399"/>
                </a:solidFill>
              </a:rPr>
              <a:t>	* (Konstytucja z 1997 roku nigdzie nie używa pojęcia „społeczeństwo obywatelskie”, ale w licznych sformułowaniach i postanowieniach daje wyraz podstawowym elementom tej idei. W aspekcie, rzecz można, organizacyjnym, idea ta opiera się na dwóch założeniach wyjściowych. Zakłada, po pierwsze, że każdy obywatel funkcjonuje równocześnie w kilku podstawowych układach społecznych, przede wszystkim w układzie politycznym, układzie pracowniczym i w układzie terytorialnym. W każdym z nich ma określone interesy i dążenia i w każdym z nich powinien dysponować instrumentami pozwalającymi mu na ich wyrażenie i realizację. Po drugie, zakłada, że owe interesy i dążenia mają z natury charakter zróżnicowany, a często przeciwstawny. Stąd proces ich wyrażania musi mieć pluralistycznych charakter…” </a:t>
            </a:r>
          </a:p>
        </p:txBody>
      </p:sp>
    </p:spTree>
    <p:extLst>
      <p:ext uri="{BB962C8B-B14F-4D97-AF65-F5344CB8AC3E}">
        <p14:creationId xmlns:p14="http://schemas.microsoft.com/office/powerpoint/2010/main" val="29468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905000" y="0"/>
            <a:ext cx="8229600" cy="1143000"/>
          </a:xfrm>
        </p:spPr>
        <p:txBody>
          <a:bodyPr/>
          <a:lstStyle/>
          <a:p>
            <a:r>
              <a:rPr lang="pl-PL" altLang="pl-PL" sz="3200"/>
              <a:t>Lobbing – wady i zalety</a:t>
            </a:r>
          </a:p>
        </p:txBody>
      </p:sp>
      <p:sp>
        <p:nvSpPr>
          <p:cNvPr id="108547" name="Rectangle 3"/>
          <p:cNvSpPr>
            <a:spLocks noGrp="1" noChangeArrowheads="1"/>
          </p:cNvSpPr>
          <p:nvPr>
            <p:ph type="body" idx="1"/>
          </p:nvPr>
        </p:nvSpPr>
        <p:spPr>
          <a:xfrm>
            <a:off x="1981200" y="1143000"/>
            <a:ext cx="8229600" cy="5486400"/>
          </a:xfrm>
        </p:spPr>
        <p:txBody>
          <a:bodyPr/>
          <a:lstStyle/>
          <a:p>
            <a:pPr>
              <a:lnSpc>
                <a:spcPct val="80000"/>
              </a:lnSpc>
              <a:buFontTx/>
              <a:buNone/>
            </a:pPr>
            <a:r>
              <a:rPr lang="pl-PL" altLang="pl-PL" sz="2000" b="1">
                <a:solidFill>
                  <a:srgbClr val="009900"/>
                </a:solidFill>
              </a:rPr>
              <a:t>*	na ogół postrzegany pejoratywnie (inaczej niż w państwach</a:t>
            </a:r>
          </a:p>
          <a:p>
            <a:pPr>
              <a:lnSpc>
                <a:spcPct val="80000"/>
              </a:lnSpc>
              <a:buFontTx/>
              <a:buNone/>
            </a:pPr>
            <a:r>
              <a:rPr lang="pl-PL" altLang="pl-PL" sz="2000" b="1">
                <a:solidFill>
                  <a:srgbClr val="009900"/>
                </a:solidFill>
              </a:rPr>
              <a:t>	anglosaskich, gdzie ma długa tradycję)!</a:t>
            </a:r>
          </a:p>
          <a:p>
            <a:pPr>
              <a:lnSpc>
                <a:spcPct val="80000"/>
              </a:lnSpc>
              <a:buFontTx/>
              <a:buNone/>
            </a:pPr>
            <a:r>
              <a:rPr lang="pl-PL" altLang="pl-PL" sz="2000" b="1" u="sng">
                <a:solidFill>
                  <a:srgbClr val="CC0000"/>
                </a:solidFill>
              </a:rPr>
              <a:t>ZALETY:</a:t>
            </a:r>
          </a:p>
          <a:p>
            <a:pPr>
              <a:lnSpc>
                <a:spcPct val="80000"/>
              </a:lnSpc>
              <a:buFontTx/>
              <a:buChar char="-"/>
            </a:pPr>
            <a:r>
              <a:rPr lang="pl-PL" altLang="pl-PL" sz="2000" b="1">
                <a:solidFill>
                  <a:srgbClr val="CC0000"/>
                </a:solidFill>
              </a:rPr>
              <a:t>uzupełnienie procesu wyborczego</a:t>
            </a:r>
          </a:p>
          <a:p>
            <a:pPr>
              <a:lnSpc>
                <a:spcPct val="80000"/>
              </a:lnSpc>
              <a:buFontTx/>
              <a:buChar char="-"/>
            </a:pPr>
            <a:r>
              <a:rPr lang="pl-PL" altLang="pl-PL" sz="2000" b="1">
                <a:solidFill>
                  <a:srgbClr val="CC0000"/>
                </a:solidFill>
              </a:rPr>
              <a:t>dodatkowa legitymizacja dla działań organów władzy publicznej</a:t>
            </a:r>
          </a:p>
          <a:p>
            <a:pPr>
              <a:lnSpc>
                <a:spcPct val="80000"/>
              </a:lnSpc>
              <a:buFontTx/>
              <a:buChar char="-"/>
            </a:pPr>
            <a:r>
              <a:rPr lang="pl-PL" altLang="pl-PL" sz="2000" b="1">
                <a:solidFill>
                  <a:srgbClr val="CC0000"/>
                </a:solidFill>
              </a:rPr>
              <a:t>„mechanizm samoregulacji społecznej” </a:t>
            </a:r>
            <a:r>
              <a:rPr lang="pl-PL" altLang="pl-PL" sz="2000">
                <a:solidFill>
                  <a:srgbClr val="CC0000"/>
                </a:solidFill>
              </a:rPr>
              <a:t>(rywalizacja lobbystów przeciwnych stron pozwala uzyskać politykom i urzędnikom bardziej wszechstronną i bezstronną ocenę)</a:t>
            </a:r>
            <a:endParaRPr lang="pl-PL" altLang="pl-PL" sz="2000" b="1">
              <a:solidFill>
                <a:srgbClr val="CC0000"/>
              </a:solidFill>
            </a:endParaRPr>
          </a:p>
          <a:p>
            <a:pPr>
              <a:lnSpc>
                <a:spcPct val="80000"/>
              </a:lnSpc>
              <a:buFontTx/>
              <a:buChar char="-"/>
            </a:pPr>
            <a:r>
              <a:rPr lang="pl-PL" altLang="pl-PL" sz="2000" b="1">
                <a:solidFill>
                  <a:srgbClr val="CC0000"/>
                </a:solidFill>
              </a:rPr>
              <a:t>zaangażowanie obywateli i ich organizacji w proces decyzyjny</a:t>
            </a:r>
          </a:p>
          <a:p>
            <a:pPr>
              <a:lnSpc>
                <a:spcPct val="80000"/>
              </a:lnSpc>
              <a:buFontTx/>
              <a:buNone/>
            </a:pPr>
            <a:endParaRPr lang="pl-PL" altLang="pl-PL" sz="2000" b="1" u="sng">
              <a:solidFill>
                <a:srgbClr val="003399"/>
              </a:solidFill>
            </a:endParaRPr>
          </a:p>
          <a:p>
            <a:pPr>
              <a:lnSpc>
                <a:spcPct val="80000"/>
              </a:lnSpc>
              <a:buFontTx/>
              <a:buNone/>
            </a:pPr>
            <a:r>
              <a:rPr lang="pl-PL" altLang="pl-PL" sz="2000" b="1" u="sng">
                <a:solidFill>
                  <a:srgbClr val="003399"/>
                </a:solidFill>
              </a:rPr>
              <a:t>WADY:</a:t>
            </a:r>
            <a:r>
              <a:rPr lang="pl-PL" altLang="pl-PL" sz="2000" b="1">
                <a:solidFill>
                  <a:srgbClr val="CC0000"/>
                </a:solidFill>
              </a:rPr>
              <a:t> </a:t>
            </a:r>
          </a:p>
          <a:p>
            <a:pPr>
              <a:lnSpc>
                <a:spcPct val="80000"/>
              </a:lnSpc>
              <a:buFontTx/>
              <a:buChar char="-"/>
            </a:pPr>
            <a:r>
              <a:rPr lang="pl-PL" altLang="pl-PL" sz="2000" b="1">
                <a:solidFill>
                  <a:srgbClr val="003399"/>
                </a:solidFill>
              </a:rPr>
              <a:t>partykularne interesy grup interesu, a interes wspólny</a:t>
            </a:r>
          </a:p>
          <a:p>
            <a:pPr>
              <a:lnSpc>
                <a:spcPct val="80000"/>
              </a:lnSpc>
              <a:buFontTx/>
              <a:buChar char="-"/>
            </a:pPr>
            <a:r>
              <a:rPr lang="pl-PL" altLang="pl-PL" sz="2000" b="1">
                <a:solidFill>
                  <a:srgbClr val="003399"/>
                </a:solidFill>
              </a:rPr>
              <a:t>lobbyści wywierają wpływ nieproporcjonalnie większy od ich liczebności i znaczenia (koszty skutecznych operacji lobbingowych) </a:t>
            </a:r>
          </a:p>
          <a:p>
            <a:pPr>
              <a:lnSpc>
                <a:spcPct val="80000"/>
              </a:lnSpc>
              <a:buFontTx/>
              <a:buChar char="-"/>
            </a:pPr>
            <a:r>
              <a:rPr lang="pl-PL" altLang="pl-PL" sz="2000" b="1">
                <a:solidFill>
                  <a:srgbClr val="003399"/>
                </a:solidFill>
              </a:rPr>
              <a:t>działalność lobbystów zakłóca, komplikuje i opóźnia proces decyzyjny</a:t>
            </a:r>
          </a:p>
          <a:p>
            <a:pPr>
              <a:lnSpc>
                <a:spcPct val="80000"/>
              </a:lnSpc>
              <a:buFontTx/>
              <a:buChar char="-"/>
            </a:pPr>
            <a:r>
              <a:rPr lang="pl-PL" altLang="pl-PL" sz="2000" b="1">
                <a:solidFill>
                  <a:srgbClr val="003399"/>
                </a:solidFill>
              </a:rPr>
              <a:t>zachęca do korupcji i działań nielegalnych</a:t>
            </a:r>
          </a:p>
          <a:p>
            <a:pPr>
              <a:lnSpc>
                <a:spcPct val="80000"/>
              </a:lnSpc>
              <a:buFontTx/>
              <a:buChar char="-"/>
            </a:pPr>
            <a:endParaRPr lang="pl-PL" altLang="pl-PL" sz="2000" b="1">
              <a:solidFill>
                <a:srgbClr val="003399"/>
              </a:solidFill>
            </a:endParaRPr>
          </a:p>
        </p:txBody>
      </p:sp>
    </p:spTree>
    <p:extLst>
      <p:ext uri="{BB962C8B-B14F-4D97-AF65-F5344CB8AC3E}">
        <p14:creationId xmlns:p14="http://schemas.microsoft.com/office/powerpoint/2010/main" val="25288481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pl-PL" altLang="pl-PL" sz="3200"/>
              <a:t>Lobbing – zło, mniejsze zło, czy istota demokracji?</a:t>
            </a:r>
          </a:p>
        </p:txBody>
      </p:sp>
      <p:sp>
        <p:nvSpPr>
          <p:cNvPr id="109571" name="Rectangle 3"/>
          <p:cNvSpPr>
            <a:spLocks noGrp="1" noChangeArrowheads="1"/>
          </p:cNvSpPr>
          <p:nvPr>
            <p:ph type="body" idx="1"/>
          </p:nvPr>
        </p:nvSpPr>
        <p:spPr>
          <a:xfrm>
            <a:off x="1524000" y="1600200"/>
            <a:ext cx="8686800" cy="5257800"/>
          </a:xfrm>
        </p:spPr>
        <p:txBody>
          <a:bodyPr/>
          <a:lstStyle/>
          <a:p>
            <a:pPr marL="609600" indent="-609600">
              <a:buNone/>
            </a:pPr>
            <a:r>
              <a:rPr lang="pl-PL" altLang="pl-PL" sz="2400" b="1" dirty="0">
                <a:solidFill>
                  <a:srgbClr val="CC0000"/>
                </a:solidFill>
              </a:rPr>
              <a:t>Metody regulacji lobbingu:</a:t>
            </a:r>
          </a:p>
          <a:p>
            <a:pPr marL="609600" indent="-609600">
              <a:buFontTx/>
              <a:buAutoNum type="alphaLcParenR"/>
            </a:pPr>
            <a:r>
              <a:rPr lang="pl-PL" altLang="pl-PL" sz="2400" b="1" dirty="0">
                <a:solidFill>
                  <a:srgbClr val="CC0000"/>
                </a:solidFill>
              </a:rPr>
              <a:t>kultura polityczna + samoregulacja + przepisy </a:t>
            </a:r>
            <a:r>
              <a:rPr lang="pl-PL" altLang="pl-PL" sz="2400" b="1" dirty="0" smtClean="0">
                <a:solidFill>
                  <a:srgbClr val="CC0000"/>
                </a:solidFill>
              </a:rPr>
              <a:t>antykorupcyjne („miękka regulacja”)</a:t>
            </a:r>
            <a:endParaRPr lang="pl-PL" altLang="pl-PL" sz="2400" b="1" dirty="0">
              <a:solidFill>
                <a:srgbClr val="CC0000"/>
              </a:solidFill>
            </a:endParaRPr>
          </a:p>
          <a:p>
            <a:pPr marL="609600" indent="-609600">
              <a:buFontTx/>
              <a:buAutoNum type="alphaLcParenR"/>
            </a:pPr>
            <a:r>
              <a:rPr lang="pl-PL" altLang="pl-PL" sz="2400" b="1" dirty="0">
                <a:solidFill>
                  <a:srgbClr val="CC0000"/>
                </a:solidFill>
              </a:rPr>
              <a:t>ustawowa </a:t>
            </a:r>
            <a:r>
              <a:rPr lang="pl-PL" altLang="pl-PL" sz="2400" b="1" dirty="0" smtClean="0">
                <a:solidFill>
                  <a:srgbClr val="CC0000"/>
                </a:solidFill>
              </a:rPr>
              <a:t>regulacja („twarda regulacja”)</a:t>
            </a:r>
            <a:endParaRPr lang="pl-PL" altLang="pl-PL" sz="2400" b="1" dirty="0">
              <a:solidFill>
                <a:srgbClr val="CC0000"/>
              </a:solidFill>
            </a:endParaRPr>
          </a:p>
          <a:p>
            <a:pPr marL="609600" indent="-609600">
              <a:buNone/>
            </a:pPr>
            <a:endParaRPr lang="pl-PL" altLang="pl-PL" sz="2400" b="1" dirty="0">
              <a:solidFill>
                <a:srgbClr val="CC0000"/>
              </a:solidFill>
            </a:endParaRPr>
          </a:p>
          <a:p>
            <a:pPr marL="609600" indent="-609600">
              <a:buNone/>
            </a:pPr>
            <a:r>
              <a:rPr lang="pl-PL" altLang="pl-PL" sz="2400" b="1" dirty="0">
                <a:solidFill>
                  <a:srgbClr val="003399"/>
                </a:solidFill>
              </a:rPr>
              <a:t>* Metoda „kija i marchewki”</a:t>
            </a:r>
          </a:p>
          <a:p>
            <a:pPr marL="609600" indent="-609600"/>
            <a:endParaRPr lang="pl-PL" altLang="pl-PL" sz="2400" b="1" dirty="0">
              <a:solidFill>
                <a:srgbClr val="003399"/>
              </a:solidFill>
            </a:endParaRPr>
          </a:p>
          <a:p>
            <a:pPr marL="609600" indent="-609600">
              <a:buNone/>
            </a:pPr>
            <a:r>
              <a:rPr lang="pl-PL" altLang="pl-PL" sz="2400" b="1" dirty="0">
                <a:solidFill>
                  <a:srgbClr val="009900"/>
                </a:solidFill>
              </a:rPr>
              <a:t>Rzeczywistość i wymóg współczesnego życia polityczno-społecznego:</a:t>
            </a:r>
          </a:p>
          <a:p>
            <a:pPr marL="609600" indent="-609600">
              <a:buFontTx/>
              <a:buChar char="-"/>
            </a:pPr>
            <a:r>
              <a:rPr lang="pl-PL" altLang="pl-PL" sz="2400" b="1" dirty="0">
                <a:solidFill>
                  <a:srgbClr val="009900"/>
                </a:solidFill>
              </a:rPr>
              <a:t>amerykańskie „</a:t>
            </a:r>
            <a:r>
              <a:rPr lang="pl-PL" altLang="pl-PL" sz="2400" b="1" i="1" dirty="0">
                <a:solidFill>
                  <a:srgbClr val="009900"/>
                </a:solidFill>
              </a:rPr>
              <a:t>lobbing </a:t>
            </a:r>
            <a:r>
              <a:rPr lang="pl-PL" altLang="pl-PL" sz="2400" b="1" i="1" dirty="0" err="1">
                <a:solidFill>
                  <a:srgbClr val="009900"/>
                </a:solidFill>
              </a:rPr>
              <a:t>industry</a:t>
            </a:r>
            <a:r>
              <a:rPr lang="pl-PL" altLang="pl-PL" sz="2400" b="1" dirty="0">
                <a:solidFill>
                  <a:srgbClr val="009900"/>
                </a:solidFill>
              </a:rPr>
              <a:t>”</a:t>
            </a:r>
          </a:p>
          <a:p>
            <a:pPr marL="609600" indent="-609600">
              <a:buFontTx/>
              <a:buChar char="-"/>
            </a:pPr>
            <a:r>
              <a:rPr lang="pl-PL" altLang="pl-PL" sz="2400" b="1" dirty="0">
                <a:solidFill>
                  <a:srgbClr val="009900"/>
                </a:solidFill>
              </a:rPr>
              <a:t>l</a:t>
            </a:r>
            <a:r>
              <a:rPr lang="pl-PL" altLang="pl-PL" sz="2400" b="1" dirty="0" smtClean="0">
                <a:solidFill>
                  <a:srgbClr val="009900"/>
                </a:solidFill>
              </a:rPr>
              <a:t>obbyści w </a:t>
            </a:r>
            <a:r>
              <a:rPr lang="pl-PL" altLang="pl-PL" sz="2400" b="1" dirty="0">
                <a:solidFill>
                  <a:srgbClr val="009900"/>
                </a:solidFill>
              </a:rPr>
              <a:t>UE…</a:t>
            </a:r>
          </a:p>
        </p:txBody>
      </p:sp>
    </p:spTree>
    <p:extLst>
      <p:ext uri="{BB962C8B-B14F-4D97-AF65-F5344CB8AC3E}">
        <p14:creationId xmlns:p14="http://schemas.microsoft.com/office/powerpoint/2010/main" val="978562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2209800" y="2130426"/>
            <a:ext cx="7772400" cy="1470025"/>
          </a:xfrm>
        </p:spPr>
        <p:txBody>
          <a:bodyPr anchor="ctr"/>
          <a:lstStyle/>
          <a:p>
            <a:r>
              <a:rPr lang="pl-PL" altLang="pl-PL" sz="4400"/>
              <a:t> </a:t>
            </a:r>
          </a:p>
        </p:txBody>
      </p:sp>
      <p:sp>
        <p:nvSpPr>
          <p:cNvPr id="110595" name="Rectangle 3"/>
          <p:cNvSpPr>
            <a:spLocks noGrp="1" noChangeArrowheads="1"/>
          </p:cNvSpPr>
          <p:nvPr>
            <p:ph type="subTitle" idx="1"/>
          </p:nvPr>
        </p:nvSpPr>
        <p:spPr>
          <a:xfrm>
            <a:off x="1752600" y="3505200"/>
            <a:ext cx="8686800" cy="3048000"/>
          </a:xfrm>
        </p:spPr>
        <p:txBody>
          <a:bodyPr/>
          <a:lstStyle/>
          <a:p>
            <a:pPr algn="l"/>
            <a:r>
              <a:rPr lang="pl-PL" altLang="pl-PL" sz="2000" b="1" u="sng"/>
              <a:t>Rodzaje lobbingu:</a:t>
            </a:r>
          </a:p>
          <a:p>
            <a:pPr algn="l">
              <a:buFontTx/>
              <a:buChar char="-"/>
            </a:pPr>
            <a:r>
              <a:rPr lang="pl-PL" altLang="pl-PL" sz="2000"/>
              <a:t> bezpośredni/pośredni</a:t>
            </a:r>
          </a:p>
          <a:p>
            <a:pPr algn="l">
              <a:buFontTx/>
              <a:buChar char="-"/>
            </a:pPr>
            <a:r>
              <a:rPr lang="pl-PL" altLang="pl-PL" sz="2000"/>
              <a:t> defensywny/ofensywny</a:t>
            </a:r>
          </a:p>
          <a:p>
            <a:pPr algn="l">
              <a:buFontTx/>
              <a:buChar char="-"/>
            </a:pPr>
            <a:r>
              <a:rPr lang="pl-PL" altLang="pl-PL" sz="2000"/>
              <a:t> stanowienie prawa/stosowanie prawa</a:t>
            </a:r>
          </a:p>
          <a:p>
            <a:pPr algn="l">
              <a:buFontTx/>
              <a:buChar char="-"/>
            </a:pPr>
            <a:r>
              <a:rPr lang="pl-PL" altLang="pl-PL" sz="2000"/>
              <a:t> </a:t>
            </a:r>
            <a:r>
              <a:rPr lang="pl-PL" altLang="pl-PL" sz="2000" i="1"/>
              <a:t>grassroots lobbing</a:t>
            </a:r>
          </a:p>
          <a:p>
            <a:pPr algn="l">
              <a:buFontTx/>
              <a:buChar char="-"/>
            </a:pPr>
            <a:r>
              <a:rPr lang="pl-PL" altLang="pl-PL" sz="2000" i="1"/>
              <a:t> </a:t>
            </a:r>
            <a:r>
              <a:rPr lang="pl-PL" altLang="pl-PL" sz="2000"/>
              <a:t>wobec legislatywy/egzekutywy/judykatywy</a:t>
            </a:r>
          </a:p>
          <a:p>
            <a:pPr algn="l">
              <a:buFontTx/>
              <a:buChar char="-"/>
            </a:pPr>
            <a:r>
              <a:rPr lang="pl-PL" altLang="pl-PL" sz="2000"/>
              <a:t> „dziki lobbing”</a:t>
            </a:r>
          </a:p>
          <a:p>
            <a:pPr algn="l">
              <a:buFontTx/>
              <a:buChar char="-"/>
            </a:pPr>
            <a:r>
              <a:rPr lang="pl-PL" altLang="pl-PL" sz="2000"/>
              <a:t> oficjalny/ nieprofesjonalny…</a:t>
            </a:r>
            <a:endParaRPr lang="pl-PL" altLang="pl-PL" sz="2000" i="1"/>
          </a:p>
        </p:txBody>
      </p:sp>
      <p:pic>
        <p:nvPicPr>
          <p:cNvPr id="110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9144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1456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524000" y="0"/>
            <a:ext cx="8686800" cy="6858000"/>
          </a:xfrm>
        </p:spPr>
        <p:txBody>
          <a:bodyPr/>
          <a:lstStyle/>
          <a:p>
            <a:pPr algn="l"/>
            <a:r>
              <a:rPr lang="pl-PL" altLang="pl-PL" sz="2000" b="1" u="sng" dirty="0">
                <a:solidFill>
                  <a:srgbClr val="CC0000"/>
                </a:solidFill>
              </a:rPr>
              <a:t>Formy działalności grup interesu:</a:t>
            </a:r>
            <a:r>
              <a:rPr lang="pl-PL" altLang="pl-PL" sz="2000" dirty="0">
                <a:solidFill>
                  <a:srgbClr val="CC0000"/>
                </a:solidFill>
              </a:rPr>
              <a:t/>
            </a:r>
            <a:br>
              <a:rPr lang="pl-PL" altLang="pl-PL" sz="2000" dirty="0">
                <a:solidFill>
                  <a:srgbClr val="CC0000"/>
                </a:solidFill>
              </a:rPr>
            </a:br>
            <a:r>
              <a:rPr lang="pl-PL" altLang="pl-PL" sz="2000" dirty="0">
                <a:solidFill>
                  <a:srgbClr val="CC0000"/>
                </a:solidFill>
              </a:rPr>
              <a:t>a) opiniowanie projektów ustaw </a:t>
            </a:r>
            <a:br>
              <a:rPr lang="pl-PL" altLang="pl-PL" sz="2000" dirty="0">
                <a:solidFill>
                  <a:srgbClr val="CC0000"/>
                </a:solidFill>
              </a:rPr>
            </a:br>
            <a:r>
              <a:rPr lang="pl-PL" altLang="pl-PL" sz="2000" dirty="0">
                <a:solidFill>
                  <a:srgbClr val="CC0000"/>
                </a:solidFill>
              </a:rPr>
              <a:t>b) akcje propagandowe w środkach masowego przekazu</a:t>
            </a:r>
            <a:br>
              <a:rPr lang="pl-PL" altLang="pl-PL" sz="2000" dirty="0">
                <a:solidFill>
                  <a:srgbClr val="CC0000"/>
                </a:solidFill>
              </a:rPr>
            </a:br>
            <a:r>
              <a:rPr lang="pl-PL" altLang="pl-PL" sz="2000" dirty="0">
                <a:solidFill>
                  <a:srgbClr val="CC0000"/>
                </a:solidFill>
              </a:rPr>
              <a:t>c) subwencje finansowe dla kandydatów/partii politycznych</a:t>
            </a:r>
            <a:br>
              <a:rPr lang="pl-PL" altLang="pl-PL" sz="2000" dirty="0">
                <a:solidFill>
                  <a:srgbClr val="CC0000"/>
                </a:solidFill>
              </a:rPr>
            </a:br>
            <a:r>
              <a:rPr lang="pl-PL" altLang="pl-PL" sz="2000" dirty="0">
                <a:solidFill>
                  <a:srgbClr val="CC0000"/>
                </a:solidFill>
              </a:rPr>
              <a:t>d) strajki</a:t>
            </a:r>
            <a:br>
              <a:rPr lang="pl-PL" altLang="pl-PL" sz="2000" dirty="0">
                <a:solidFill>
                  <a:srgbClr val="CC0000"/>
                </a:solidFill>
              </a:rPr>
            </a:br>
            <a:r>
              <a:rPr lang="pl-PL" altLang="pl-PL" sz="2000" dirty="0">
                <a:solidFill>
                  <a:srgbClr val="CC0000"/>
                </a:solidFill>
              </a:rPr>
              <a:t>e) demonstracje</a:t>
            </a:r>
            <a:br>
              <a:rPr lang="pl-PL" altLang="pl-PL" sz="2000" dirty="0">
                <a:solidFill>
                  <a:srgbClr val="CC0000"/>
                </a:solidFill>
              </a:rPr>
            </a:br>
            <a:r>
              <a:rPr lang="pl-PL" altLang="pl-PL" sz="2000" dirty="0">
                <a:solidFill>
                  <a:srgbClr val="CC0000"/>
                </a:solidFill>
              </a:rPr>
              <a:t>f) blokady dróg…</a:t>
            </a:r>
            <a:br>
              <a:rPr lang="pl-PL" altLang="pl-PL" sz="2000" dirty="0">
                <a:solidFill>
                  <a:srgbClr val="CC0000"/>
                </a:solidFill>
              </a:rPr>
            </a:br>
            <a:r>
              <a:rPr lang="pl-PL" altLang="pl-PL" sz="2000" dirty="0">
                <a:solidFill>
                  <a:srgbClr val="CC0000"/>
                </a:solidFill>
              </a:rPr>
              <a:t/>
            </a:r>
            <a:br>
              <a:rPr lang="pl-PL" altLang="pl-PL" sz="2000" dirty="0">
                <a:solidFill>
                  <a:srgbClr val="CC0000"/>
                </a:solidFill>
              </a:rPr>
            </a:br>
            <a:r>
              <a:rPr lang="pl-PL" altLang="pl-PL" sz="2000" b="1" u="sng" dirty="0">
                <a:solidFill>
                  <a:srgbClr val="009900"/>
                </a:solidFill>
              </a:rPr>
              <a:t>Przykłady </a:t>
            </a:r>
            <a:r>
              <a:rPr lang="pl-PL" altLang="pl-PL" sz="2000" b="1" i="1" u="sng" dirty="0" err="1">
                <a:solidFill>
                  <a:srgbClr val="009900"/>
                </a:solidFill>
              </a:rPr>
              <a:t>lobbies</a:t>
            </a:r>
            <a:r>
              <a:rPr lang="pl-PL" altLang="pl-PL" sz="2000" b="1" u="sng" dirty="0">
                <a:solidFill>
                  <a:srgbClr val="009900"/>
                </a:solidFill>
              </a:rPr>
              <a:t> (grup interesu): </a:t>
            </a:r>
            <a:br>
              <a:rPr lang="pl-PL" altLang="pl-PL" sz="2000" b="1" u="sng" dirty="0">
                <a:solidFill>
                  <a:srgbClr val="009900"/>
                </a:solidFill>
              </a:rPr>
            </a:br>
            <a:r>
              <a:rPr lang="pl-PL" altLang="pl-PL" sz="2000" b="1" dirty="0">
                <a:solidFill>
                  <a:srgbClr val="009900"/>
                </a:solidFill>
              </a:rPr>
              <a:t>a) rolnicy zainteresowani utrzymaniem </a:t>
            </a:r>
            <a:r>
              <a:rPr lang="pl-PL" altLang="pl-PL" sz="2000" b="1" dirty="0" err="1">
                <a:solidFill>
                  <a:srgbClr val="009900"/>
                </a:solidFill>
              </a:rPr>
              <a:t>KRUSu</a:t>
            </a:r>
            <a:r>
              <a:rPr lang="pl-PL" altLang="pl-PL" sz="2000" b="1" dirty="0">
                <a:solidFill>
                  <a:srgbClr val="009900"/>
                </a:solidFill>
              </a:rPr>
              <a:t/>
            </a:r>
            <a:br>
              <a:rPr lang="pl-PL" altLang="pl-PL" sz="2000" b="1" dirty="0">
                <a:solidFill>
                  <a:srgbClr val="009900"/>
                </a:solidFill>
              </a:rPr>
            </a:br>
            <a:r>
              <a:rPr lang="pl-PL" altLang="pl-PL" sz="2000" b="1" dirty="0">
                <a:solidFill>
                  <a:srgbClr val="009900"/>
                </a:solidFill>
              </a:rPr>
              <a:t>b) przedsiębiorcy danej branży</a:t>
            </a:r>
            <a:br>
              <a:rPr lang="pl-PL" altLang="pl-PL" sz="2000" b="1" dirty="0">
                <a:solidFill>
                  <a:srgbClr val="009900"/>
                </a:solidFill>
              </a:rPr>
            </a:br>
            <a:r>
              <a:rPr lang="pl-PL" altLang="pl-PL" sz="2000" b="1" dirty="0">
                <a:solidFill>
                  <a:srgbClr val="009900"/>
                </a:solidFill>
              </a:rPr>
              <a:t>c) plantatorzy rzepaku i właściciele olejarni</a:t>
            </a:r>
            <a:r>
              <a:rPr lang="pl-PL" altLang="pl-PL" sz="2000" dirty="0"/>
              <a:t/>
            </a:r>
            <a:br>
              <a:rPr lang="pl-PL" altLang="pl-PL" sz="2000" dirty="0"/>
            </a:br>
            <a:r>
              <a:rPr lang="pl-PL" altLang="pl-PL" sz="2000" b="1" dirty="0">
                <a:solidFill>
                  <a:srgbClr val="009900"/>
                </a:solidFill>
              </a:rPr>
              <a:t>d) firmy farmaceutyczne</a:t>
            </a:r>
            <a:br>
              <a:rPr lang="pl-PL" altLang="pl-PL" sz="2000" b="1" dirty="0">
                <a:solidFill>
                  <a:srgbClr val="009900"/>
                </a:solidFill>
              </a:rPr>
            </a:br>
            <a:r>
              <a:rPr lang="pl-PL" altLang="pl-PL" sz="2000" b="1" dirty="0">
                <a:solidFill>
                  <a:srgbClr val="009900"/>
                </a:solidFill>
              </a:rPr>
              <a:t>e) sprzedawcy „dopalaczy” (…)</a:t>
            </a:r>
            <a:br>
              <a:rPr lang="pl-PL" altLang="pl-PL" sz="2000" b="1" dirty="0">
                <a:solidFill>
                  <a:srgbClr val="009900"/>
                </a:solidFill>
              </a:rPr>
            </a:br>
            <a:r>
              <a:rPr lang="pl-PL" altLang="pl-PL" sz="2000" dirty="0"/>
              <a:t/>
            </a:r>
            <a:br>
              <a:rPr lang="pl-PL" altLang="pl-PL" sz="2000" dirty="0"/>
            </a:br>
            <a:r>
              <a:rPr lang="pl-PL" altLang="pl-PL" sz="2000" b="1" u="sng" dirty="0"/>
              <a:t>Lobbing w PL:</a:t>
            </a:r>
            <a:br>
              <a:rPr lang="pl-PL" altLang="pl-PL" sz="2000" b="1" u="sng" dirty="0"/>
            </a:br>
            <a:r>
              <a:rPr lang="pl-PL" altLang="pl-PL" sz="2000" dirty="0"/>
              <a:t>- instrukcje poselskie, koterie magnackie, wolna elekcja…?</a:t>
            </a:r>
            <a:r>
              <a:rPr lang="pl-PL" altLang="pl-PL" sz="2000" b="1" u="sng" dirty="0"/>
              <a:t/>
            </a:r>
            <a:br>
              <a:rPr lang="pl-PL" altLang="pl-PL" sz="2000" b="1" u="sng" dirty="0"/>
            </a:br>
            <a:r>
              <a:rPr lang="pl-PL" altLang="pl-PL" sz="2000" dirty="0"/>
              <a:t>- niemożliwe w PRL</a:t>
            </a:r>
            <a:br>
              <a:rPr lang="pl-PL" altLang="pl-PL" sz="2000" dirty="0"/>
            </a:br>
            <a:r>
              <a:rPr lang="pl-PL" altLang="pl-PL" sz="2000" dirty="0"/>
              <a:t>- nieufność i przekonanie, że „lobbing sprawdza się tylko w USA…”</a:t>
            </a:r>
            <a:br>
              <a:rPr lang="pl-PL" altLang="pl-PL" sz="2000" dirty="0"/>
            </a:br>
            <a:r>
              <a:rPr lang="pl-PL" altLang="pl-PL" sz="2000" dirty="0"/>
              <a:t>- koncepcje „samoregulacji” i kodeksów etycznych</a:t>
            </a:r>
            <a:br>
              <a:rPr lang="pl-PL" altLang="pl-PL" sz="2000" dirty="0"/>
            </a:br>
            <a:r>
              <a:rPr lang="pl-PL" altLang="pl-PL" sz="2000" dirty="0"/>
              <a:t>- afery korupcyjne z udziałem lobbystów… ustawa z 7 lipca 2005 r. o działalności lobbingowej w procesie stanowienia prawa </a:t>
            </a:r>
            <a:endParaRPr lang="pl-PL" altLang="pl-PL" sz="2000" b="1" u="sng" dirty="0"/>
          </a:p>
        </p:txBody>
      </p:sp>
    </p:spTree>
    <p:extLst>
      <p:ext uri="{BB962C8B-B14F-4D97-AF65-F5344CB8AC3E}">
        <p14:creationId xmlns:p14="http://schemas.microsoft.com/office/powerpoint/2010/main" val="331287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14454" y="131886"/>
            <a:ext cx="1963999" cy="461665"/>
          </a:xfrm>
          <a:prstGeom prst="rect">
            <a:avLst/>
          </a:prstGeom>
        </p:spPr>
        <p:txBody>
          <a:bodyPr wrap="none">
            <a:spAutoFit/>
          </a:bodyPr>
          <a:lstStyle/>
          <a:p>
            <a:pPr lvl="0"/>
            <a:r>
              <a:rPr lang="pl-PL" sz="2400" b="1" dirty="0">
                <a:solidFill>
                  <a:srgbClr val="0070C0"/>
                </a:solidFill>
              </a:rPr>
              <a:t>PRZYKŁAD:</a:t>
            </a:r>
          </a:p>
        </p:txBody>
      </p:sp>
      <p:sp>
        <p:nvSpPr>
          <p:cNvPr id="4" name="Prostokąt 3"/>
          <p:cNvSpPr/>
          <p:nvPr/>
        </p:nvSpPr>
        <p:spPr>
          <a:xfrm>
            <a:off x="109182" y="887415"/>
            <a:ext cx="10602057" cy="5847755"/>
          </a:xfrm>
          <a:prstGeom prst="rect">
            <a:avLst/>
          </a:prstGeom>
        </p:spPr>
        <p:txBody>
          <a:bodyPr wrap="square">
            <a:spAutoFit/>
          </a:bodyPr>
          <a:lstStyle/>
          <a:p>
            <a:r>
              <a:rPr lang="pl-PL" sz="2000" dirty="0"/>
              <a:t>„Proces prognozowania popytu na przeloty powietrzne komplikuje to, że wiele czynników wpływa </a:t>
            </a:r>
            <a:r>
              <a:rPr lang="pl-PL" sz="2000" dirty="0" smtClean="0"/>
              <a:t>na jego </a:t>
            </a:r>
            <a:r>
              <a:rPr lang="pl-PL" sz="2000" dirty="0"/>
              <a:t>rozmiary. Konieczne jest przewidywanie zmian w ogólnoświatowych i lokalnych </a:t>
            </a:r>
            <a:r>
              <a:rPr lang="pl-PL" sz="2000" dirty="0" smtClean="0"/>
              <a:t>warunkach ekonomicznych</a:t>
            </a:r>
            <a:r>
              <a:rPr lang="pl-PL" sz="2000" dirty="0"/>
              <a:t>, trendach demograficznych i tempie wzrostu populacji, sytuacji politycznej, </a:t>
            </a:r>
            <a:r>
              <a:rPr lang="pl-PL" sz="2000" dirty="0" smtClean="0"/>
              <a:t>postępie technologicznym</a:t>
            </a:r>
            <a:r>
              <a:rPr lang="pl-PL" sz="2000" dirty="0"/>
              <a:t>, aktywności konkurentów oraz innych czynnikach pozostających poza kontrolą </a:t>
            </a:r>
            <a:r>
              <a:rPr lang="pl-PL" sz="2000" dirty="0" smtClean="0"/>
              <a:t>firmy. Popyt </a:t>
            </a:r>
            <a:r>
              <a:rPr lang="pl-PL" sz="2000" dirty="0"/>
              <a:t>może ulegać szybkim i radykalnym </a:t>
            </a:r>
            <a:r>
              <a:rPr lang="pl-PL" sz="2000" dirty="0" smtClean="0"/>
              <a:t>zmianom (…) </a:t>
            </a:r>
          </a:p>
          <a:p>
            <a:r>
              <a:rPr lang="pl-PL" sz="2000" dirty="0"/>
              <a:t>Wśród wielu ważnych decyzji, które musi podjąć </a:t>
            </a:r>
            <a:r>
              <a:rPr lang="pl-PL" sz="2000" dirty="0" err="1"/>
              <a:t>Qantas</a:t>
            </a:r>
            <a:r>
              <a:rPr lang="pl-PL" sz="2000" dirty="0"/>
              <a:t>, być może najważniejszą jest właśnie </a:t>
            </a:r>
            <a:r>
              <a:rPr lang="pl-PL" sz="2000" dirty="0" smtClean="0"/>
              <a:t>ta dotycząca </a:t>
            </a:r>
            <a:r>
              <a:rPr lang="pl-PL" sz="2000" dirty="0"/>
              <a:t>zakupu samolotów. Linie na pewno potrzebują nowych maszyn, ale ilu? Biorąc pod </a:t>
            </a:r>
            <a:r>
              <a:rPr lang="pl-PL" sz="2000" dirty="0" smtClean="0"/>
              <a:t>uwagę, że </a:t>
            </a:r>
            <a:r>
              <a:rPr lang="pl-PL" sz="2000" dirty="0"/>
              <a:t>cena zakupu jednego nowego Boeinga 747-400 to ok. 200 min dolarów australijskich, </a:t>
            </a:r>
            <a:r>
              <a:rPr lang="pl-PL" sz="2000" dirty="0" smtClean="0"/>
              <a:t>zamówienie choćby </a:t>
            </a:r>
            <a:r>
              <a:rPr lang="pl-PL" sz="2000" dirty="0"/>
              <a:t>o kilka maszyn za dużo może firmę wiele kosztować. Z kolei, jeśli </a:t>
            </a:r>
            <a:r>
              <a:rPr lang="pl-PL" sz="2000" dirty="0" err="1"/>
              <a:t>Qantas</a:t>
            </a:r>
            <a:r>
              <a:rPr lang="pl-PL" sz="2000" dirty="0"/>
              <a:t> zakupi zbyt </a:t>
            </a:r>
            <a:r>
              <a:rPr lang="pl-PL" sz="2000" dirty="0" smtClean="0"/>
              <a:t>małą liczbę </a:t>
            </a:r>
            <a:r>
              <a:rPr lang="pl-PL" sz="2000" dirty="0"/>
              <a:t>samolotów, istnieje kilka krótkookresowych rozwiązań (okres oczekiwania na dostawę </a:t>
            </a:r>
            <a:r>
              <a:rPr lang="pl-PL" sz="2000" dirty="0" smtClean="0"/>
              <a:t>nowej maszyny </a:t>
            </a:r>
            <a:r>
              <a:rPr lang="pl-PL" sz="2000" dirty="0"/>
              <a:t>wynosi zwykle ok. dwóch lat). Przeszacowanie popytu nawet o kilka procent mogłoby </a:t>
            </a:r>
            <a:r>
              <a:rPr lang="pl-PL" sz="2000" dirty="0" smtClean="0"/>
              <a:t>doprowadzić do </a:t>
            </a:r>
            <a:r>
              <a:rPr lang="pl-PL" sz="2000" dirty="0"/>
              <a:t>kosztownego nadmiaru zdolności przewozowych. Natomiast jego </a:t>
            </a:r>
            <a:r>
              <a:rPr lang="pl-PL" sz="2000" dirty="0" smtClean="0"/>
              <a:t>nie-doszacowanie mogłoby </a:t>
            </a:r>
            <a:r>
              <a:rPr lang="pl-PL" sz="2000" dirty="0"/>
              <a:t>spowodować utratę szansy rynkowej oraz wywołać niezadowolenie </a:t>
            </a:r>
            <a:r>
              <a:rPr lang="pl-PL" sz="2000" dirty="0" smtClean="0"/>
              <a:t>klientów zamierzających skorzystać </a:t>
            </a:r>
            <a:r>
              <a:rPr lang="pl-PL" sz="2000" dirty="0"/>
              <a:t>z usług linii </a:t>
            </a:r>
            <a:r>
              <a:rPr lang="pl-PL" sz="2000" dirty="0" err="1"/>
              <a:t>Qantas</a:t>
            </a:r>
            <a:r>
              <a:rPr lang="pl-PL" sz="2000" dirty="0"/>
              <a:t>, a w długim okresie pogorszyć wizerunek firmy i jej </a:t>
            </a:r>
            <a:r>
              <a:rPr lang="pl-PL" sz="2000" dirty="0" smtClean="0"/>
              <a:t>wyniki sprzedażowe”.</a:t>
            </a:r>
          </a:p>
          <a:p>
            <a:endParaRPr lang="pl-PL" sz="2000" dirty="0"/>
          </a:p>
          <a:p>
            <a:r>
              <a:rPr lang="pl-PL" sz="1400" b="1" dirty="0">
                <a:solidFill>
                  <a:srgbClr val="000000"/>
                </a:solidFill>
              </a:rPr>
              <a:t>P. </a:t>
            </a:r>
            <a:r>
              <a:rPr lang="pl-PL" sz="1400" b="1" dirty="0" err="1">
                <a:solidFill>
                  <a:srgbClr val="000000"/>
                </a:solidFill>
              </a:rPr>
              <a:t>Kotler</a:t>
            </a:r>
            <a:r>
              <a:rPr lang="pl-PL" sz="1400" b="1" dirty="0">
                <a:solidFill>
                  <a:srgbClr val="000000"/>
                </a:solidFill>
              </a:rPr>
              <a:t>, G. Armstrong, J. </a:t>
            </a:r>
            <a:r>
              <a:rPr lang="pl-PL" sz="1400" b="1" dirty="0" err="1">
                <a:solidFill>
                  <a:srgbClr val="000000"/>
                </a:solidFill>
              </a:rPr>
              <a:t>Saunders</a:t>
            </a:r>
            <a:r>
              <a:rPr lang="pl-PL" sz="1400" b="1" dirty="0">
                <a:solidFill>
                  <a:srgbClr val="000000"/>
                </a:solidFill>
              </a:rPr>
              <a:t>, V. Wong, </a:t>
            </a:r>
            <a:r>
              <a:rPr lang="pl-PL" sz="1400" b="1" i="1" dirty="0">
                <a:solidFill>
                  <a:srgbClr val="000000"/>
                </a:solidFill>
              </a:rPr>
              <a:t>Marketing – podręcznik europejski</a:t>
            </a:r>
            <a:r>
              <a:rPr lang="pl-PL" sz="1400" b="1" dirty="0">
                <a:solidFill>
                  <a:srgbClr val="000000"/>
                </a:solidFill>
              </a:rPr>
              <a:t>, Warszawa 2002</a:t>
            </a:r>
            <a:r>
              <a:rPr lang="pl-PL" sz="1400" b="1" dirty="0" smtClean="0">
                <a:solidFill>
                  <a:srgbClr val="000000"/>
                </a:solidFill>
              </a:rPr>
              <a:t>.</a:t>
            </a:r>
            <a:endParaRPr lang="pl-PL" sz="1400" b="1" dirty="0">
              <a:solidFill>
                <a:srgbClr val="000000"/>
              </a:solidFill>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427" y="131886"/>
            <a:ext cx="1942573" cy="1942573"/>
          </a:xfrm>
          <a:prstGeom prst="rect">
            <a:avLst/>
          </a:prstGeom>
        </p:spPr>
      </p:pic>
    </p:spTree>
    <p:extLst>
      <p:ext uri="{BB962C8B-B14F-4D97-AF65-F5344CB8AC3E}">
        <p14:creationId xmlns:p14="http://schemas.microsoft.com/office/powerpoint/2010/main" val="3649173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981200" y="0"/>
            <a:ext cx="8229600" cy="1143000"/>
          </a:xfrm>
        </p:spPr>
        <p:txBody>
          <a:bodyPr/>
          <a:lstStyle/>
          <a:p>
            <a:r>
              <a:rPr lang="pl-PL" altLang="pl-PL" sz="3200" dirty="0"/>
              <a:t>Lobbing </a:t>
            </a:r>
            <a:r>
              <a:rPr lang="pl-PL" altLang="pl-PL" sz="3200" dirty="0" smtClean="0"/>
              <a:t>w praktyce…</a:t>
            </a:r>
            <a:endParaRPr lang="pl-PL" altLang="pl-PL" sz="3200" dirty="0"/>
          </a:p>
        </p:txBody>
      </p:sp>
      <p:sp>
        <p:nvSpPr>
          <p:cNvPr id="112643" name="Rectangle 3"/>
          <p:cNvSpPr>
            <a:spLocks noGrp="1" noChangeArrowheads="1"/>
          </p:cNvSpPr>
          <p:nvPr>
            <p:ph type="body" idx="1"/>
          </p:nvPr>
        </p:nvSpPr>
        <p:spPr>
          <a:xfrm>
            <a:off x="1524000" y="1143000"/>
            <a:ext cx="8915400" cy="5715000"/>
          </a:xfrm>
        </p:spPr>
        <p:txBody>
          <a:bodyPr/>
          <a:lstStyle/>
          <a:p>
            <a:pPr>
              <a:lnSpc>
                <a:spcPct val="90000"/>
              </a:lnSpc>
              <a:buFontTx/>
              <a:buNone/>
            </a:pPr>
            <a:r>
              <a:rPr lang="pl-PL" altLang="pl-PL" sz="1800" b="1"/>
              <a:t>		</a:t>
            </a:r>
            <a:r>
              <a:rPr lang="pl-PL" altLang="pl-PL" sz="2000"/>
              <a:t>„</a:t>
            </a:r>
            <a:r>
              <a:rPr lang="pl-PL" altLang="pl-PL" sz="2000" i="1"/>
              <a:t>W czwartek, 21 listopada zadzwonił do nas lobbysta: - Mam ciekawe ekspertyzy, wynika z nich, że po wprowadzeniu ustawy o biopaliwach będą się psuły silniki w samochodach. Właśnie chcą ją przepchnąć w parlamencie. Zadzwonię jeszcze. Telefon po dwóch godzinach: - Sorry, ale tą sprawą zajmuje się już (tu pada nazwisko znanej redakcji i znanego dziennikarza). Telefony były dziwne, ale zapomnieliśmy o nich. Do czasu, kiedy zauważyliśmy, że w różnych gazetach pojawiają się teksty pod tezę, którą podsuwał nam nasz rozmówca… przy okazji uchwalania ustawy o biopaliwach doszło do bezwzględnego starcia dwóch potężnych grup interesu. Chodzi o wielkie, szacowane na miliard złotych rocznie, pieniądze i podział rynku biopaliw na lata. Po jednej stronie stanęła grupa "biopaliwowców" (a więc posłowie PSL, jeden z najbogatszych Polaków oraz właściciele gorzelni, i producenci rzepaku, z którego wytwarza się biokomponent do diesla). Chodziło im o jak najszybsze wprowadzenie biokomponentów do paliw i to w dużej ilości (obowiązkowo 4,5 proc.). Po drugiej stronie gra PKN Orlen - największy producent paliw i najbogatsza firma w Polsce…”</a:t>
            </a:r>
          </a:p>
          <a:p>
            <a:pPr algn="r">
              <a:lnSpc>
                <a:spcPct val="90000"/>
              </a:lnSpc>
              <a:buFontTx/>
              <a:buNone/>
            </a:pPr>
            <a:r>
              <a:rPr lang="pl-PL" altLang="pl-PL" sz="1600" b="1"/>
              <a:t>			M. Majewski, P. Reszka, </a:t>
            </a:r>
            <a:r>
              <a:rPr lang="pl-PL" altLang="pl-PL" sz="1600" b="1" i="1"/>
              <a:t>Wojna o biopaliwa czyli lobbing po polsku</a:t>
            </a:r>
            <a:r>
              <a:rPr lang="pl-PL" altLang="pl-PL" sz="1600" b="1"/>
              <a:t>, Rzeczpospolita z dnia 18 grudnia 2002 r</a:t>
            </a:r>
            <a:r>
              <a:rPr lang="pl-PL" altLang="pl-PL" sz="1600"/>
              <a:t>.</a:t>
            </a:r>
          </a:p>
        </p:txBody>
      </p:sp>
    </p:spTree>
    <p:extLst>
      <p:ext uri="{BB962C8B-B14F-4D97-AF65-F5344CB8AC3E}">
        <p14:creationId xmlns:p14="http://schemas.microsoft.com/office/powerpoint/2010/main" val="75900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pl-PL" altLang="pl-PL" sz="3200"/>
              <a:t>Stosunek do lobbingu</a:t>
            </a:r>
          </a:p>
        </p:txBody>
      </p:sp>
      <p:sp>
        <p:nvSpPr>
          <p:cNvPr id="113667" name="Rectangle 3"/>
          <p:cNvSpPr>
            <a:spLocks noGrp="1" noChangeArrowheads="1"/>
          </p:cNvSpPr>
          <p:nvPr>
            <p:ph type="body" idx="1"/>
          </p:nvPr>
        </p:nvSpPr>
        <p:spPr>
          <a:xfrm>
            <a:off x="1828800" y="1600200"/>
            <a:ext cx="8382000" cy="5029200"/>
          </a:xfrm>
        </p:spPr>
        <p:txBody>
          <a:bodyPr/>
          <a:lstStyle/>
          <a:p>
            <a:pPr>
              <a:buFontTx/>
              <a:buNone/>
            </a:pPr>
            <a:r>
              <a:rPr lang="pl-PL" altLang="pl-PL"/>
              <a:t>		„</a:t>
            </a:r>
            <a:r>
              <a:rPr lang="pl-PL" altLang="pl-PL" i="1"/>
              <a:t>Lobbing określam jako układ sitw (kolesiów) lub koligacji rodzinnych, których celem jest nieuczciwe osiąganie korzyści majątkowych i zaspokajanie własnych żądz, które z kolei prowadzą nieuchronnie do zakamuflowanej korupcji, a w konsekwencji do strat ekonomicznych i moralnych oraz przestępstw</a:t>
            </a:r>
            <a:r>
              <a:rPr lang="pl-PL" altLang="pl-PL"/>
              <a:t>”</a:t>
            </a:r>
          </a:p>
          <a:p>
            <a:pPr>
              <a:buFontTx/>
              <a:buNone/>
            </a:pPr>
            <a:r>
              <a:rPr lang="pl-PL" altLang="pl-PL"/>
              <a:t/>
            </a:r>
            <a:br>
              <a:rPr lang="pl-PL" altLang="pl-PL"/>
            </a:br>
            <a:r>
              <a:rPr lang="pl-PL" altLang="pl-PL" sz="1800"/>
              <a:t>(wypowiedź anonimowego posła w ankiecie Fundacji Batorego nt. korupcji)</a:t>
            </a:r>
          </a:p>
        </p:txBody>
      </p:sp>
    </p:spTree>
    <p:extLst>
      <p:ext uri="{BB962C8B-B14F-4D97-AF65-F5344CB8AC3E}">
        <p14:creationId xmlns:p14="http://schemas.microsoft.com/office/powerpoint/2010/main" val="3840916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pl-PL" altLang="pl-PL" sz="3200" dirty="0" smtClean="0"/>
              <a:t>Wyobrażenia na temat lobbingu</a:t>
            </a:r>
            <a:endParaRPr lang="pl-PL" altLang="pl-PL" sz="3200" dirty="0"/>
          </a:p>
        </p:txBody>
      </p:sp>
      <p:sp>
        <p:nvSpPr>
          <p:cNvPr id="113667" name="Rectangle 3"/>
          <p:cNvSpPr>
            <a:spLocks noGrp="1" noChangeArrowheads="1"/>
          </p:cNvSpPr>
          <p:nvPr>
            <p:ph type="body" idx="1"/>
          </p:nvPr>
        </p:nvSpPr>
        <p:spPr>
          <a:xfrm>
            <a:off x="609600" y="1600200"/>
            <a:ext cx="11072884" cy="5029200"/>
          </a:xfrm>
        </p:spPr>
        <p:txBody>
          <a:bodyPr/>
          <a:lstStyle/>
          <a:p>
            <a:pPr>
              <a:buFontTx/>
              <a:buNone/>
            </a:pPr>
            <a:r>
              <a:rPr lang="pl-PL" altLang="pl-PL" dirty="0"/>
              <a:t>		</a:t>
            </a:r>
            <a:r>
              <a:rPr lang="pl-PL" altLang="pl-PL" sz="2800" dirty="0" smtClean="0"/>
              <a:t>„</a:t>
            </a:r>
            <a:r>
              <a:rPr lang="pl-PL" altLang="pl-PL" sz="2800" i="1" dirty="0"/>
              <a:t>Ponad dwie trzecie respondentów (69%) uważa, że za pieniądze można w Polsce spowodować uchwalenie ustawy, zmianę prawa, jedynie co dziesiąty (10%) sądzi, iż nie jest to możliwe. Co piąty badany (21%) nie ma wyrobionego zdania na ten temat. W ciągu ostatnich dziesięciu miesięcy grupa osób przekonanych o istnieniu tego rodzaju patologii zwiększyła się o 10 punktów procentowych</a:t>
            </a:r>
            <a:r>
              <a:rPr lang="pl-PL" altLang="pl-PL" sz="2800" dirty="0" smtClean="0"/>
              <a:t>”</a:t>
            </a:r>
            <a:endParaRPr lang="pl-PL" altLang="pl-PL" sz="2800" dirty="0"/>
          </a:p>
          <a:p>
            <a:pPr>
              <a:buFontTx/>
              <a:buNone/>
            </a:pPr>
            <a:r>
              <a:rPr lang="pl-PL" altLang="pl-PL" dirty="0"/>
              <a:t/>
            </a:r>
            <a:br>
              <a:rPr lang="pl-PL" altLang="pl-PL" dirty="0"/>
            </a:br>
            <a:r>
              <a:rPr lang="pl-PL" altLang="pl-PL" sz="1800" b="1" i="1" dirty="0"/>
              <a:t>Korupcja, nepotyzm, nieuczciwy lobbing</a:t>
            </a:r>
            <a:r>
              <a:rPr lang="pl-PL" altLang="pl-PL" sz="1800" b="1" dirty="0"/>
              <a:t>, komunikat z badań CBOS, BS/2/2004, s. </a:t>
            </a:r>
            <a:r>
              <a:rPr lang="pl-PL" altLang="pl-PL" sz="1800" b="1" dirty="0" smtClean="0"/>
              <a:t>4.</a:t>
            </a:r>
            <a:endParaRPr lang="pl-PL" altLang="pl-PL" sz="1800" b="1" dirty="0"/>
          </a:p>
        </p:txBody>
      </p:sp>
    </p:spTree>
    <p:extLst>
      <p:ext uri="{BB962C8B-B14F-4D97-AF65-F5344CB8AC3E}">
        <p14:creationId xmlns:p14="http://schemas.microsoft.com/office/powerpoint/2010/main" val="28404737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pl-PL" altLang="pl-PL" sz="3200"/>
              <a:t>Przepisy poza ustawą o działalności lobbingowej w procesie stanowienia prawa</a:t>
            </a:r>
          </a:p>
        </p:txBody>
      </p:sp>
      <p:sp>
        <p:nvSpPr>
          <p:cNvPr id="114691" name="Rectangle 3"/>
          <p:cNvSpPr>
            <a:spLocks noGrp="1" noChangeArrowheads="1"/>
          </p:cNvSpPr>
          <p:nvPr>
            <p:ph type="body" idx="1"/>
          </p:nvPr>
        </p:nvSpPr>
        <p:spPr>
          <a:xfrm>
            <a:off x="1981200" y="1600200"/>
            <a:ext cx="8229600" cy="4953000"/>
          </a:xfrm>
        </p:spPr>
        <p:txBody>
          <a:bodyPr/>
          <a:lstStyle/>
          <a:p>
            <a:pPr>
              <a:buFontTx/>
              <a:buNone/>
            </a:pPr>
            <a:r>
              <a:rPr lang="pl-PL" altLang="pl-PL" sz="2000"/>
              <a:t>- ustawa o dostępie do informacji publicznej</a:t>
            </a:r>
          </a:p>
          <a:p>
            <a:pPr>
              <a:buFontTx/>
              <a:buNone/>
            </a:pPr>
            <a:r>
              <a:rPr lang="pl-PL" altLang="pl-PL" sz="2000"/>
              <a:t>- ustawa o zwalczaniu nieuczciwej konkurencji</a:t>
            </a:r>
          </a:p>
          <a:p>
            <a:pPr>
              <a:buFontTx/>
              <a:buNone/>
            </a:pPr>
            <a:r>
              <a:rPr lang="pl-PL" altLang="pl-PL" sz="2000"/>
              <a:t>- ustawa o fundacjach</a:t>
            </a:r>
          </a:p>
          <a:p>
            <a:pPr>
              <a:buFontTx/>
              <a:buNone/>
            </a:pPr>
            <a:r>
              <a:rPr lang="pl-PL" altLang="pl-PL" sz="2000"/>
              <a:t>- prawo o stowarzyszeniach</a:t>
            </a:r>
          </a:p>
          <a:p>
            <a:pPr>
              <a:buFontTx/>
              <a:buNone/>
            </a:pPr>
            <a:r>
              <a:rPr lang="pl-PL" altLang="pl-PL" sz="2000"/>
              <a:t>- ustawa o zamówieniach publicznych</a:t>
            </a:r>
          </a:p>
          <a:p>
            <a:pPr>
              <a:buFontTx/>
              <a:buNone/>
            </a:pPr>
            <a:r>
              <a:rPr lang="pl-PL" altLang="pl-PL" sz="2000"/>
              <a:t>- prawo o zgromadzeniach</a:t>
            </a:r>
          </a:p>
          <a:p>
            <a:pPr>
              <a:buFontTx/>
              <a:buNone/>
            </a:pPr>
            <a:r>
              <a:rPr lang="pl-PL" altLang="pl-PL" sz="2000"/>
              <a:t>- ustawa o partiach politycznych</a:t>
            </a:r>
          </a:p>
          <a:p>
            <a:pPr>
              <a:buFontTx/>
              <a:buNone/>
            </a:pPr>
            <a:r>
              <a:rPr lang="pl-PL" altLang="pl-PL" sz="2000"/>
              <a:t>- ustawa o rozwiązywaniu sporów zbiorowych</a:t>
            </a:r>
          </a:p>
          <a:p>
            <a:pPr>
              <a:buFontTx/>
              <a:buNone/>
            </a:pPr>
            <a:r>
              <a:rPr lang="pl-PL" altLang="pl-PL" sz="2000"/>
              <a:t>- ustawa o związkach zawodowych</a:t>
            </a:r>
          </a:p>
          <a:p>
            <a:pPr>
              <a:buFontTx/>
              <a:buNone/>
            </a:pPr>
            <a:r>
              <a:rPr lang="pl-PL" altLang="pl-PL" sz="2000"/>
              <a:t>- ustawa o rzemiośle</a:t>
            </a:r>
          </a:p>
          <a:p>
            <a:pPr>
              <a:buFontTx/>
              <a:buNone/>
            </a:pPr>
            <a:r>
              <a:rPr lang="pl-PL" altLang="pl-PL" sz="2000"/>
              <a:t>- ustawa o organizacjach pracodawców</a:t>
            </a:r>
          </a:p>
          <a:p>
            <a:pPr>
              <a:buFontTx/>
              <a:buNone/>
            </a:pPr>
            <a:r>
              <a:rPr lang="pl-PL" altLang="pl-PL" sz="2000"/>
              <a:t>(…)</a:t>
            </a:r>
          </a:p>
        </p:txBody>
      </p:sp>
    </p:spTree>
    <p:extLst>
      <p:ext uri="{BB962C8B-B14F-4D97-AF65-F5344CB8AC3E}">
        <p14:creationId xmlns:p14="http://schemas.microsoft.com/office/powerpoint/2010/main" val="20209510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524000" y="0"/>
            <a:ext cx="9144000" cy="6858000"/>
          </a:xfrm>
        </p:spPr>
        <p:txBody>
          <a:bodyPr/>
          <a:lstStyle/>
          <a:p>
            <a:pPr algn="l"/>
            <a:r>
              <a:rPr lang="pl-PL" altLang="pl-PL" sz="1700" b="1" u="sng"/>
              <a:t>ustawa z dnia 23 maja 1991 r. o związkach zawodowych</a:t>
            </a:r>
            <a:br>
              <a:rPr lang="pl-PL" altLang="pl-PL" sz="1700" b="1" u="sng"/>
            </a:br>
            <a:r>
              <a:rPr lang="pl-PL" altLang="pl-PL" sz="1700" b="1"/>
              <a:t>art. 19 ust. 1</a:t>
            </a:r>
            <a:br>
              <a:rPr lang="pl-PL" altLang="pl-PL" sz="1700" b="1"/>
            </a:br>
            <a:r>
              <a:rPr lang="pl-PL" altLang="pl-PL" sz="1700"/>
              <a:t>Organizacja związkowa… ma prawo opiniowania założeń i projektów aktów prawnych w zakresie objętym zadaniami związków zawodowych. Nie dotyczy to założeń projektu budżetu państwa oraz projektu ustawy budżetowej, których opiniowanie regulują odrębne przepisy.</a:t>
            </a:r>
            <a:br>
              <a:rPr lang="pl-PL" altLang="pl-PL" sz="1700"/>
            </a:br>
            <a:r>
              <a:rPr lang="pl-PL" altLang="pl-PL" sz="1700"/>
              <a:t/>
            </a:r>
            <a:br>
              <a:rPr lang="pl-PL" altLang="pl-PL" sz="1700"/>
            </a:br>
            <a:r>
              <a:rPr lang="pl-PL" altLang="pl-PL" sz="1700" b="1" u="sng"/>
              <a:t>ustawa z dnia 7 kwietnia 1989 r. Prawo o stowarzyszeniach</a:t>
            </a:r>
            <a:br>
              <a:rPr lang="pl-PL" altLang="pl-PL" sz="1700" b="1" u="sng"/>
            </a:br>
            <a:r>
              <a:rPr lang="pl-PL" altLang="pl-PL" sz="1700" b="1"/>
              <a:t>art. 1 ust. 3</a:t>
            </a:r>
            <a:br>
              <a:rPr lang="pl-PL" altLang="pl-PL" sz="1700" b="1"/>
            </a:br>
            <a:r>
              <a:rPr lang="pl-PL" altLang="pl-PL" sz="1700"/>
              <a:t>Stowarzyszenia mają prawo wypowiadania się w sprawach publicznych.</a:t>
            </a:r>
            <a:br>
              <a:rPr lang="pl-PL" altLang="pl-PL" sz="1700"/>
            </a:br>
            <a:r>
              <a:rPr lang="pl-PL" altLang="pl-PL" sz="1700"/>
              <a:t/>
            </a:r>
            <a:br>
              <a:rPr lang="pl-PL" altLang="pl-PL" sz="1700"/>
            </a:br>
            <a:r>
              <a:rPr lang="pl-PL" altLang="pl-PL" sz="1700"/>
              <a:t/>
            </a:r>
            <a:br>
              <a:rPr lang="pl-PL" altLang="pl-PL" sz="1700"/>
            </a:br>
            <a:r>
              <a:rPr lang="pl-PL" altLang="pl-PL" sz="1700" b="1" u="sng"/>
              <a:t>Ustawa z dnia 1984 r. o fundacjach</a:t>
            </a:r>
            <a:r>
              <a:rPr lang="pl-PL" altLang="pl-PL" sz="1700"/>
              <a:t/>
            </a:r>
            <a:br>
              <a:rPr lang="pl-PL" altLang="pl-PL" sz="1700"/>
            </a:br>
            <a:r>
              <a:rPr lang="pl-PL" altLang="pl-PL" sz="1700" b="1"/>
              <a:t>art. 1</a:t>
            </a:r>
            <a:br>
              <a:rPr lang="pl-PL" altLang="pl-PL" sz="1700" b="1"/>
            </a:br>
            <a:r>
              <a:rPr lang="pl-PL" altLang="pl-PL" sz="1700"/>
              <a:t>Fundacja może być ustanowiona dla realizacji zgodnych z podstawowymi interesami Rzeczypospolitej Polskiej celów społecznie lub gospodarczo użytecznych, w szczególności takich jak: ochrona zdrowia, rozwój gospodarki i nauki, oświata i wychowanie, kultura i sztuka, opieka i pomoc społeczna, ochrona środowiska i zabytków.</a:t>
            </a:r>
            <a:br>
              <a:rPr lang="pl-PL" altLang="pl-PL" sz="1700"/>
            </a:br>
            <a:r>
              <a:rPr lang="pl-PL" altLang="pl-PL" sz="1700"/>
              <a:t/>
            </a:r>
            <a:br>
              <a:rPr lang="pl-PL" altLang="pl-PL" sz="1700"/>
            </a:br>
            <a:r>
              <a:rPr lang="pl-PL" altLang="pl-PL" sz="1700" b="1" u="sng"/>
              <a:t>Ustawa z dnia 23 maja 1991 r. o organizacjach pracodawców</a:t>
            </a:r>
            <a:br>
              <a:rPr lang="pl-PL" altLang="pl-PL" sz="1700" b="1" u="sng"/>
            </a:br>
            <a:r>
              <a:rPr lang="pl-PL" altLang="pl-PL" sz="1700" b="1"/>
              <a:t>art. 16</a:t>
            </a:r>
            <a:r>
              <a:rPr lang="pl-PL" altLang="pl-PL" sz="1700"/>
              <a:t/>
            </a:r>
            <a:br>
              <a:rPr lang="pl-PL" altLang="pl-PL" sz="1700"/>
            </a:br>
            <a:r>
              <a:rPr lang="pl-PL" altLang="pl-PL" sz="1700"/>
              <a:t>Organizacja pracodawców… ma prawo opiniowania założeń i projektów aktów prawnych w zakresie praw i interesów związków pracodawców. Nie dotyczy to założeń projektu budżetu państwa oraz projektu ustawy budżetowej, których opiniowanie regulują odrębne przepisy.</a:t>
            </a:r>
          </a:p>
        </p:txBody>
      </p:sp>
    </p:spTree>
    <p:extLst>
      <p:ext uri="{BB962C8B-B14F-4D97-AF65-F5344CB8AC3E}">
        <p14:creationId xmlns:p14="http://schemas.microsoft.com/office/powerpoint/2010/main" val="18058821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524000" y="0"/>
            <a:ext cx="9144000" cy="1143000"/>
          </a:xfrm>
        </p:spPr>
        <p:txBody>
          <a:bodyPr/>
          <a:lstStyle/>
          <a:p>
            <a:r>
              <a:rPr lang="pl-PL" altLang="pl-PL" sz="3200"/>
              <a:t>Ustawa z dnia 7 lipca 2005 r. o działalności lobbingowej w procesie stanowienia prawa</a:t>
            </a:r>
          </a:p>
        </p:txBody>
      </p:sp>
      <p:sp>
        <p:nvSpPr>
          <p:cNvPr id="116739" name="Rectangle 3"/>
          <p:cNvSpPr>
            <a:spLocks noGrp="1" noChangeArrowheads="1"/>
          </p:cNvSpPr>
          <p:nvPr>
            <p:ph type="body" idx="1"/>
          </p:nvPr>
        </p:nvSpPr>
        <p:spPr>
          <a:xfrm>
            <a:off x="1752600" y="1219200"/>
            <a:ext cx="8915400" cy="5638800"/>
          </a:xfrm>
        </p:spPr>
        <p:txBody>
          <a:bodyPr/>
          <a:lstStyle/>
          <a:p>
            <a:pPr marL="0" indent="0">
              <a:lnSpc>
                <a:spcPct val="80000"/>
              </a:lnSpc>
              <a:buNone/>
            </a:pPr>
            <a:r>
              <a:rPr lang="pl-PL" altLang="pl-PL" sz="2400" b="1" dirty="0">
                <a:solidFill>
                  <a:srgbClr val="CC0000"/>
                </a:solidFill>
              </a:rPr>
              <a:t>* inne </a:t>
            </a:r>
            <a:r>
              <a:rPr lang="pl-PL" altLang="pl-PL" sz="2400" b="1" dirty="0" smtClean="0">
                <a:solidFill>
                  <a:srgbClr val="CC0000"/>
                </a:solidFill>
              </a:rPr>
              <a:t>propozycje tytułu: </a:t>
            </a:r>
            <a:r>
              <a:rPr lang="pl-PL" altLang="pl-PL" sz="2400" b="1" dirty="0">
                <a:solidFill>
                  <a:srgbClr val="CC0000"/>
                </a:solidFill>
              </a:rPr>
              <a:t>„lobbying”/ „aktywność lobbystyczna”/ „rzecznictwo interesów”/ „ustawa o lobbingu”</a:t>
            </a:r>
          </a:p>
          <a:p>
            <a:pPr marL="0" indent="0">
              <a:lnSpc>
                <a:spcPct val="80000"/>
              </a:lnSpc>
              <a:buNone/>
            </a:pPr>
            <a:endParaRPr lang="pl-PL" altLang="pl-PL" sz="2400" b="1" dirty="0">
              <a:solidFill>
                <a:srgbClr val="009900"/>
              </a:solidFill>
            </a:endParaRPr>
          </a:p>
          <a:p>
            <a:pPr marL="0" indent="0">
              <a:lnSpc>
                <a:spcPct val="80000"/>
              </a:lnSpc>
              <a:buNone/>
            </a:pPr>
            <a:r>
              <a:rPr lang="pl-PL" altLang="pl-PL" sz="2400" b="1" dirty="0">
                <a:solidFill>
                  <a:srgbClr val="009900"/>
                </a:solidFill>
              </a:rPr>
              <a:t>* brak preambuły (inaczej niż w wielu analogicznych ustawach zagranicznych)</a:t>
            </a:r>
            <a:endParaRPr lang="pl-PL" altLang="pl-PL" sz="2400" b="1" dirty="0"/>
          </a:p>
          <a:p>
            <a:pPr marL="0" indent="0">
              <a:lnSpc>
                <a:spcPct val="80000"/>
              </a:lnSpc>
              <a:buNone/>
            </a:pPr>
            <a:endParaRPr lang="pl-PL" altLang="pl-PL" sz="2400" b="1" dirty="0"/>
          </a:p>
          <a:p>
            <a:pPr marL="0" indent="0">
              <a:lnSpc>
                <a:spcPct val="80000"/>
              </a:lnSpc>
              <a:buNone/>
            </a:pPr>
            <a:r>
              <a:rPr lang="pl-PL" altLang="pl-PL" sz="2400" b="1" u="sng" dirty="0"/>
              <a:t>Art. 1</a:t>
            </a:r>
          </a:p>
          <a:p>
            <a:pPr marL="0" indent="0">
              <a:lnSpc>
                <a:spcPct val="80000"/>
              </a:lnSpc>
              <a:buNone/>
            </a:pPr>
            <a:r>
              <a:rPr lang="pl-PL" altLang="pl-PL" sz="2400" b="1" dirty="0"/>
              <a:t>Ustawa określa zasady jawności działalności lobbingowej w procesie stanowienia prawa, zasady wykonywania zawodowej działalności lobbingowej, formy kontroli zawodowej działalności lobbingowej oraz zasady prowadzenia rejestru podmiotów wykonujących zawodową działalność lobbingową</a:t>
            </a:r>
            <a:r>
              <a:rPr lang="pl-PL" altLang="pl-PL" sz="2400" b="1" dirty="0" smtClean="0"/>
              <a:t>.</a:t>
            </a:r>
            <a:endParaRPr lang="pl-PL" altLang="pl-PL" sz="2400" b="1" dirty="0"/>
          </a:p>
          <a:p>
            <a:pPr marL="0" indent="0">
              <a:lnSpc>
                <a:spcPct val="80000"/>
              </a:lnSpc>
              <a:buNone/>
            </a:pPr>
            <a:endParaRPr lang="pl-PL" altLang="pl-PL" sz="2400" b="1" dirty="0"/>
          </a:p>
          <a:p>
            <a:pPr marL="0" indent="0">
              <a:lnSpc>
                <a:spcPct val="80000"/>
              </a:lnSpc>
              <a:buNone/>
            </a:pPr>
            <a:r>
              <a:rPr lang="pl-PL" altLang="pl-PL" sz="2400" b="1" dirty="0">
                <a:solidFill>
                  <a:srgbClr val="003399"/>
                </a:solidFill>
              </a:rPr>
              <a:t>* bardzo wąski zakres ustawy (tylko stanowienie prawa; tylko na poziomie ogólnopaństwowym?)</a:t>
            </a:r>
          </a:p>
          <a:p>
            <a:pPr marL="0" indent="0">
              <a:lnSpc>
                <a:spcPct val="80000"/>
              </a:lnSpc>
            </a:pPr>
            <a:endParaRPr lang="pl-PL" altLang="pl-PL" sz="2400" b="1" dirty="0">
              <a:solidFill>
                <a:srgbClr val="003399"/>
              </a:solidFill>
            </a:endParaRPr>
          </a:p>
        </p:txBody>
      </p:sp>
    </p:spTree>
    <p:extLst>
      <p:ext uri="{BB962C8B-B14F-4D97-AF65-F5344CB8AC3E}">
        <p14:creationId xmlns:p14="http://schemas.microsoft.com/office/powerpoint/2010/main" val="37304015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828800" y="274638"/>
            <a:ext cx="8382000" cy="6354762"/>
          </a:xfrm>
        </p:spPr>
        <p:txBody>
          <a:bodyPr/>
          <a:lstStyle/>
          <a:p>
            <a:r>
              <a:rPr lang="pl-PL" altLang="pl-PL"/>
              <a:t> </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481139"/>
            <a:ext cx="6935788"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4932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50794" y="0"/>
            <a:ext cx="10254018" cy="6858000"/>
          </a:xfrm>
        </p:spPr>
        <p:txBody>
          <a:bodyPr/>
          <a:lstStyle/>
          <a:p>
            <a:pPr algn="l"/>
            <a:r>
              <a:rPr lang="pl-PL" altLang="pl-PL" sz="1900" b="1" u="sng" dirty="0"/>
              <a:t>Art. 2</a:t>
            </a:r>
            <a:br>
              <a:rPr lang="pl-PL" altLang="pl-PL" sz="1900" b="1" u="sng" dirty="0"/>
            </a:br>
            <a:r>
              <a:rPr lang="pl-PL" altLang="pl-PL" sz="1900" b="1" dirty="0"/>
              <a:t>1. W rozumieniu ustawy działalnością lobbingową jest każde działanie prowadzone metodami prawnie dozwolonymi zmierzające do wywarcia wpływu na organy władzy publicznej w procesie stanowienia prawa</a:t>
            </a:r>
            <a:r>
              <a:rPr lang="pl-PL" altLang="pl-PL" sz="1900" b="1" dirty="0" smtClean="0"/>
              <a:t>.</a:t>
            </a:r>
            <a:br>
              <a:rPr lang="pl-PL" altLang="pl-PL" sz="1900" b="1" dirty="0" smtClean="0"/>
            </a:br>
            <a:r>
              <a:rPr lang="pl-PL" altLang="pl-PL" sz="1900" b="1" dirty="0"/>
              <a:t/>
            </a:r>
            <a:br>
              <a:rPr lang="pl-PL" altLang="pl-PL" sz="1900" b="1" dirty="0"/>
            </a:br>
            <a:r>
              <a:rPr lang="pl-PL" altLang="pl-PL" sz="1900" b="1" dirty="0"/>
              <a:t>2. W rozumieniu ustawy zawodową działalnością lobbingową jest zarobkowa działalność lobbingowa prowadzona na rzecz osób trzecich w celu uwzględnienia w procesie stanowienia prawa interesów tych osób.</a:t>
            </a:r>
            <a:br>
              <a:rPr lang="pl-PL" altLang="pl-PL" sz="1900" b="1" dirty="0"/>
            </a:br>
            <a:r>
              <a:rPr lang="pl-PL" altLang="pl-PL" sz="1900" b="1" dirty="0" smtClean="0"/>
              <a:t/>
            </a:r>
            <a:br>
              <a:rPr lang="pl-PL" altLang="pl-PL" sz="1900" b="1" dirty="0" smtClean="0"/>
            </a:br>
            <a:r>
              <a:rPr lang="pl-PL" altLang="pl-PL" sz="1900" b="1" dirty="0" smtClean="0"/>
              <a:t>3</a:t>
            </a:r>
            <a:r>
              <a:rPr lang="pl-PL" altLang="pl-PL" sz="1900" b="1" dirty="0"/>
              <a:t>. Zawodowa działalność lobbingowa może być wykonywana przez przedsiębiorcę albo przez osobę fizyczną niebędącą przedsiębiorcą na podstawie umowy cywilnoprawnej.</a:t>
            </a:r>
            <a:br>
              <a:rPr lang="pl-PL" altLang="pl-PL" sz="1900" b="1" dirty="0"/>
            </a:br>
            <a:r>
              <a:rPr lang="pl-PL" altLang="pl-PL" sz="1600" b="1" dirty="0"/>
              <a:t/>
            </a:r>
            <a:br>
              <a:rPr lang="pl-PL" altLang="pl-PL" sz="1600" b="1" dirty="0"/>
            </a:br>
            <a:r>
              <a:rPr lang="pl-PL" altLang="pl-PL" sz="1600" b="1" dirty="0">
                <a:solidFill>
                  <a:srgbClr val="CC0000"/>
                </a:solidFill>
              </a:rPr>
              <a:t>- działania wobec wszelkich organów władzy publicznej (nie tylko ustawodawczych!), czyli których?</a:t>
            </a:r>
            <a:br>
              <a:rPr lang="pl-PL" altLang="pl-PL" sz="1600" b="1" dirty="0">
                <a:solidFill>
                  <a:srgbClr val="CC0000"/>
                </a:solidFill>
              </a:rPr>
            </a:br>
            <a:r>
              <a:rPr lang="pl-PL" altLang="pl-PL" sz="1600" b="1" dirty="0">
                <a:solidFill>
                  <a:srgbClr val="003399"/>
                </a:solidFill>
              </a:rPr>
              <a:t>- zbyt szeroki zakres działalności lobbingowej (art. 2 ust. 1)</a:t>
            </a:r>
            <a:br>
              <a:rPr lang="pl-PL" altLang="pl-PL" sz="1600" b="1" dirty="0">
                <a:solidFill>
                  <a:srgbClr val="003399"/>
                </a:solidFill>
              </a:rPr>
            </a:br>
            <a:r>
              <a:rPr lang="pl-PL" altLang="pl-PL" sz="1600" b="1" dirty="0">
                <a:solidFill>
                  <a:srgbClr val="009900"/>
                </a:solidFill>
              </a:rPr>
              <a:t>- przepisy ustawy skupiają się na działalności lobbingowej wyłącznie zawodowej (zarobkowej)!</a:t>
            </a:r>
            <a:br>
              <a:rPr lang="pl-PL" altLang="pl-PL" sz="1600" b="1" dirty="0">
                <a:solidFill>
                  <a:srgbClr val="009900"/>
                </a:solidFill>
              </a:rPr>
            </a:br>
            <a:r>
              <a:rPr lang="pl-PL" altLang="pl-PL" sz="1600" b="1" dirty="0">
                <a:solidFill>
                  <a:srgbClr val="CC0000"/>
                </a:solidFill>
              </a:rPr>
              <a:t>- osoby fizyczne działające na podstawie umowy o pracę (a nie cywilnoprawnej)?/ członek stowarzyszenia działający odpłatnie, ale w interesie stowarzyszenia?</a:t>
            </a:r>
            <a:br>
              <a:rPr lang="pl-PL" altLang="pl-PL" sz="1600" b="1" dirty="0">
                <a:solidFill>
                  <a:srgbClr val="CC0000"/>
                </a:solidFill>
              </a:rPr>
            </a:br>
            <a:r>
              <a:rPr lang="pl-PL" altLang="pl-PL" sz="1600" b="1" dirty="0">
                <a:solidFill>
                  <a:srgbClr val="CC0000"/>
                </a:solidFill>
              </a:rPr>
              <a:t>/ adwokaci jako reprezentanci osób trzecich  w procesie stanowienia prawa? / osoba fizyczna działająca bez zlecenia, która </a:t>
            </a:r>
            <a:r>
              <a:rPr lang="pl-PL" altLang="pl-PL" sz="1600" b="1" i="1" dirty="0">
                <a:solidFill>
                  <a:srgbClr val="CC0000"/>
                </a:solidFill>
              </a:rPr>
              <a:t>ex post </a:t>
            </a:r>
            <a:r>
              <a:rPr lang="pl-PL" altLang="pl-PL" sz="1600" b="1" dirty="0">
                <a:solidFill>
                  <a:srgbClr val="CC0000"/>
                </a:solidFill>
              </a:rPr>
              <a:t>otrzyma gratyfikację finansową?/ przedsiębiorcy działający na swój interes? / osoby prawne niebędące przedsiębiorcami?</a:t>
            </a:r>
            <a:br>
              <a:rPr lang="pl-PL" altLang="pl-PL" sz="1600" b="1" dirty="0">
                <a:solidFill>
                  <a:srgbClr val="CC0000"/>
                </a:solidFill>
              </a:rPr>
            </a:br>
            <a:r>
              <a:rPr lang="pl-PL" altLang="pl-PL" sz="1600" b="1" dirty="0">
                <a:solidFill>
                  <a:srgbClr val="003399"/>
                </a:solidFill>
              </a:rPr>
              <a:t>- działalność lobbingowa o charakterze innym niż zawodowy pozostaje w zasadzie poza regulacją ustawy!</a:t>
            </a:r>
            <a:br>
              <a:rPr lang="pl-PL" altLang="pl-PL" sz="1600" b="1" dirty="0">
                <a:solidFill>
                  <a:srgbClr val="003399"/>
                </a:solidFill>
              </a:rPr>
            </a:br>
            <a:r>
              <a:rPr lang="pl-PL" altLang="pl-PL" sz="1600" b="1" dirty="0">
                <a:solidFill>
                  <a:srgbClr val="009900"/>
                </a:solidFill>
              </a:rPr>
              <a:t>- która definicja przedsiębiorcy?</a:t>
            </a:r>
          </a:p>
        </p:txBody>
      </p:sp>
    </p:spTree>
    <p:extLst>
      <p:ext uri="{BB962C8B-B14F-4D97-AF65-F5344CB8AC3E}">
        <p14:creationId xmlns:p14="http://schemas.microsoft.com/office/powerpoint/2010/main" val="15071673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2387" y="0"/>
            <a:ext cx="10686197" cy="6858000"/>
          </a:xfrm>
        </p:spPr>
        <p:txBody>
          <a:bodyPr/>
          <a:lstStyle/>
          <a:p>
            <a:pPr algn="l"/>
            <a:r>
              <a:rPr lang="pl-PL" altLang="pl-PL" sz="2000" dirty="0"/>
              <a:t>„</a:t>
            </a:r>
            <a:r>
              <a:rPr lang="pl-PL" altLang="pl-PL" sz="2000" u="sng" dirty="0"/>
              <a:t>Wyłączenie z katalogu podmiotów, które </a:t>
            </a:r>
            <a:r>
              <a:rPr lang="pl-PL" altLang="pl-PL" sz="2000" i="1" u="sng" dirty="0"/>
              <a:t>ex lege</a:t>
            </a:r>
            <a:r>
              <a:rPr lang="pl-PL" altLang="pl-PL" sz="2000" u="sng" dirty="0"/>
              <a:t> nie prowadzą zawodowej działalności lobbingowej, a równocześnie nałożenie na podmioty prowadzące taką działalność szeregu obowiązków, nawet jeśli mają one głównie charakter rejestracyjny, może rodzić pokusę obchodzenia przepisów ustawy</a:t>
            </a:r>
            <a:r>
              <a:rPr lang="pl-PL" altLang="pl-PL" sz="2000" dirty="0"/>
              <a:t>. Wystarcza bowiem powołać do życia jedną z form prawnych, która w świetle ustawy nie będzie podlegała rygorom wynikającym z rejestrowania zawodowej działalności lobbingowej. Dodam, że w Polsce powołanie do życia takiej formy organizacyjnej nie jest sprawą zanadto trudną. Ponadto, już w obecnym stanie rozwoju organizacyjnego życia społeczeństwa obywatelskiego, można zastanawiać się, czy w zasadniczej większości, podmioty świadczące dzisiaj usługi </a:t>
            </a:r>
            <a:r>
              <a:rPr lang="pl-PL" altLang="pl-PL" sz="2000" dirty="0" err="1"/>
              <a:t>lobbistyczne</a:t>
            </a:r>
            <a:r>
              <a:rPr lang="pl-PL" altLang="pl-PL" sz="2000" dirty="0"/>
              <a:t>, bądź organizacje prowadzące lobbing korporacyjny o charakterze ogólnospołecznym, i tak nie są wyłączone spod obowiązku rejestracji… Natomiast </a:t>
            </a:r>
            <a:r>
              <a:rPr lang="pl-PL" altLang="pl-PL" sz="2000" u="sng" dirty="0"/>
              <a:t>ustawa, w mojej ocenie, nie zawiera dostatecznych rozwiązań, które mogłyby zachęcać (niezależnie czy w formie pewnych dodatkowych uprawnień, czy dolegliwych a skutecznie egzekwowalnych sankcji karnych) do ujawnienia obecnie prowadzonych działań </a:t>
            </a:r>
            <a:r>
              <a:rPr lang="pl-PL" altLang="pl-PL" sz="2000" u="sng" dirty="0" err="1"/>
              <a:t>lobbistycznych</a:t>
            </a:r>
            <a:r>
              <a:rPr lang="pl-PL" altLang="pl-PL" sz="2000" dirty="0"/>
              <a:t>, które podejmowane są w formach półjawnych, czy wręcz w oparciu o związki o charakterze prawnym”</a:t>
            </a:r>
            <a:br>
              <a:rPr lang="pl-PL" altLang="pl-PL" sz="2000" dirty="0"/>
            </a:br>
            <a:r>
              <a:rPr lang="pl-PL" altLang="pl-PL" sz="2000" dirty="0"/>
              <a:t/>
            </a:r>
            <a:br>
              <a:rPr lang="pl-PL" altLang="pl-PL" sz="2000" dirty="0"/>
            </a:br>
            <a:r>
              <a:rPr lang="pl-PL" altLang="pl-PL" sz="2000" b="1" dirty="0"/>
              <a:t> </a:t>
            </a:r>
            <a:r>
              <a:rPr lang="pl-PL" altLang="pl-PL" sz="1800" b="1" dirty="0" err="1"/>
              <a:t>M.Zubik</a:t>
            </a:r>
            <a:r>
              <a:rPr lang="pl-PL" altLang="pl-PL" sz="1800" b="1" dirty="0"/>
              <a:t>, </a:t>
            </a:r>
            <a:r>
              <a:rPr lang="pl-PL" altLang="pl-PL" sz="1800" b="1" i="1" dirty="0"/>
              <a:t>Ustawa o działalności lobbingowej</a:t>
            </a:r>
            <a:r>
              <a:rPr lang="pl-PL" altLang="pl-PL" sz="1800" b="1" dirty="0"/>
              <a:t>, ISP, s. 8</a:t>
            </a:r>
          </a:p>
        </p:txBody>
      </p:sp>
    </p:spTree>
    <p:extLst>
      <p:ext uri="{BB962C8B-B14F-4D97-AF65-F5344CB8AC3E}">
        <p14:creationId xmlns:p14="http://schemas.microsoft.com/office/powerpoint/2010/main" val="1649656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828800" y="427038"/>
            <a:ext cx="8382000" cy="6430962"/>
          </a:xfrm>
        </p:spPr>
        <p:txBody>
          <a:bodyPr/>
          <a:lstStyle/>
          <a:p>
            <a:pPr algn="l"/>
            <a:r>
              <a:rPr lang="pl-PL" altLang="pl-PL" sz="2000" dirty="0"/>
              <a:t>„W sytuacji braku wyraźnych </a:t>
            </a:r>
            <a:r>
              <a:rPr lang="pl-PL" altLang="pl-PL" sz="2000" dirty="0" err="1"/>
              <a:t>wyłączeń</a:t>
            </a:r>
            <a:r>
              <a:rPr lang="pl-PL" altLang="pl-PL" sz="2000" dirty="0"/>
              <a:t>, </a:t>
            </a:r>
            <a:r>
              <a:rPr lang="pl-PL" altLang="pl-PL" sz="2000" u="sng" dirty="0"/>
              <a:t>termin „organ władzy publicznej” należy rozumieć w najszerszym zakresie, jaki występuje w polskim systemie prawnym</a:t>
            </a:r>
            <a:r>
              <a:rPr lang="pl-PL" altLang="pl-PL" sz="2000" dirty="0"/>
              <a:t>. Pomocą przy ustaleniu desygnatów pojęcia „organ władzy publicznej” może być zachowanie się samych organów, a dokładnie kierowników obsługujących je urzędów, którzy na mocy art. 16 ust. 2 ustawy zostali zobowiązani do określenia szczegółowego sposobu postępowania pracowników podległego urzędu w sytuacji kontaktu z osobami prowadzącymi działalność lobbingową… Znajdziemy tu nie tylko kierowników urzędów obsługujących centralne organy państwa, takich jak dyrektorzy generalni ministerstw (transportu, budownictwa, infrastruktury), czy też samych ministrów (sprawiedliwości, obrony narodowej czy spraw wewnętrznych i administracji), jak również kierowników urzędów centralnych, takich jak Prezes Wyższego Urzędu Górniczego, Komendant Główny Państwowej Straży Pożarnej czy Prezes Głównego Urzędu Miar. Do grupy tej należy także zaliczyć wojewodów…”</a:t>
            </a:r>
            <a:br>
              <a:rPr lang="pl-PL" altLang="pl-PL" sz="2000" dirty="0"/>
            </a:br>
            <a:r>
              <a:rPr lang="pl-PL" altLang="pl-PL" sz="2000" dirty="0"/>
              <a:t/>
            </a:r>
            <a:br>
              <a:rPr lang="pl-PL" altLang="pl-PL" sz="2000" dirty="0"/>
            </a:br>
            <a:r>
              <a:rPr lang="pl-PL" altLang="pl-PL" sz="1600" b="1" dirty="0"/>
              <a:t>M. </a:t>
            </a:r>
            <a:r>
              <a:rPr lang="pl-PL" altLang="pl-PL" sz="1600" b="1" dirty="0" err="1"/>
              <a:t>Wiszowaty</a:t>
            </a:r>
            <a:r>
              <a:rPr lang="pl-PL" altLang="pl-PL" sz="1600" b="1" dirty="0"/>
              <a:t>, </a:t>
            </a:r>
            <a:r>
              <a:rPr lang="pl-PL" altLang="pl-PL" sz="1600" b="1" i="1" dirty="0"/>
              <a:t>Działalność lobbingowa w procesie stanowienia prawa</a:t>
            </a:r>
            <a:r>
              <a:rPr lang="pl-PL" altLang="pl-PL" sz="1600" b="1" dirty="0"/>
              <a:t>, Warszawa 2010, s. 102-102.</a:t>
            </a:r>
          </a:p>
        </p:txBody>
      </p:sp>
    </p:spTree>
    <p:extLst>
      <p:ext uri="{BB962C8B-B14F-4D97-AF65-F5344CB8AC3E}">
        <p14:creationId xmlns:p14="http://schemas.microsoft.com/office/powerpoint/2010/main" val="112312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95785" y="368490"/>
            <a:ext cx="11559654" cy="5693866"/>
          </a:xfrm>
          <a:prstGeom prst="rect">
            <a:avLst/>
          </a:prstGeom>
        </p:spPr>
        <p:txBody>
          <a:bodyPr wrap="square">
            <a:spAutoFit/>
          </a:bodyPr>
          <a:lstStyle/>
          <a:p>
            <a:r>
              <a:rPr lang="pl-PL" sz="1400" b="1" u="sng" dirty="0">
                <a:latin typeface="ArialMT"/>
              </a:rPr>
              <a:t>Audyt otoczenia marketingowego</a:t>
            </a:r>
          </a:p>
          <a:p>
            <a:r>
              <a:rPr lang="pl-PL" sz="1400" b="1" dirty="0">
                <a:latin typeface="ArialMT"/>
              </a:rPr>
              <a:t>MAKROOTOCZENIE</a:t>
            </a:r>
          </a:p>
          <a:p>
            <a:r>
              <a:rPr lang="pl-PL" sz="1400" dirty="0">
                <a:latin typeface="ArialMT"/>
              </a:rPr>
              <a:t>1. </a:t>
            </a:r>
            <a:r>
              <a:rPr lang="pl-PL" sz="1400" i="1" dirty="0">
                <a:latin typeface="Arial-ItalicMT"/>
              </a:rPr>
              <a:t>Demograficzne. </a:t>
            </a:r>
            <a:r>
              <a:rPr lang="pl-PL" sz="1400" dirty="0">
                <a:latin typeface="ArialMT"/>
              </a:rPr>
              <a:t>Jakie główne trendy demograficzne stwarzają zagrożenia i szansę dla naszej firny?</a:t>
            </a:r>
          </a:p>
          <a:p>
            <a:r>
              <a:rPr lang="pl-PL" sz="1400" dirty="0">
                <a:latin typeface="ArialMT"/>
              </a:rPr>
              <a:t>2. </a:t>
            </a:r>
            <a:r>
              <a:rPr lang="pl-PL" sz="1400" i="1" dirty="0">
                <a:latin typeface="Arial-ItalicMT"/>
              </a:rPr>
              <a:t>Gospodarcze. </a:t>
            </a:r>
            <a:r>
              <a:rPr lang="pl-PL" sz="1400" dirty="0">
                <a:latin typeface="ArialMT"/>
              </a:rPr>
              <a:t>Jakie wydarzenia w dziedzinie dochodów, cen, oszczędności i kredytów będą miały wpływ na firmę?</a:t>
            </a:r>
          </a:p>
          <a:p>
            <a:r>
              <a:rPr lang="pl-PL" sz="1400" dirty="0">
                <a:latin typeface="ArialMT"/>
              </a:rPr>
              <a:t>3. </a:t>
            </a:r>
            <a:r>
              <a:rPr lang="pl-PL" sz="1400" i="1" dirty="0">
                <a:latin typeface="Arial-ItalicMT"/>
              </a:rPr>
              <a:t>Przyrodnicze. </a:t>
            </a:r>
            <a:r>
              <a:rPr lang="pl-PL" sz="1400" dirty="0">
                <a:latin typeface="ArialMT"/>
              </a:rPr>
              <a:t>Jaki jest pogląd na koszt i dostępność zasobów naturalnych oraz energii? Czy firma jest odpowiedzialna</a:t>
            </a:r>
          </a:p>
          <a:p>
            <a:r>
              <a:rPr lang="pl-PL" sz="1400" dirty="0">
                <a:latin typeface="ArialMT"/>
              </a:rPr>
              <a:t>ekologicznie?</a:t>
            </a:r>
          </a:p>
          <a:p>
            <a:r>
              <a:rPr lang="pl-PL" sz="1400" dirty="0">
                <a:latin typeface="ArialMT"/>
              </a:rPr>
              <a:t>4. </a:t>
            </a:r>
            <a:r>
              <a:rPr lang="pl-PL" sz="1400" i="1" dirty="0">
                <a:latin typeface="Arial-ItalicMT"/>
              </a:rPr>
              <a:t>Techniczne. </a:t>
            </a:r>
            <a:r>
              <a:rPr lang="pl-PL" sz="1400" dirty="0">
                <a:latin typeface="ArialMT"/>
              </a:rPr>
              <a:t>Jakie zachodzą zmiany technologiczne? Jaka jest pozycja firmy w dziedzinie technologii?</a:t>
            </a:r>
          </a:p>
          <a:p>
            <a:r>
              <a:rPr lang="pl-PL" sz="1400" dirty="0">
                <a:latin typeface="ArialMT"/>
              </a:rPr>
              <a:t>5. </a:t>
            </a:r>
            <a:r>
              <a:rPr lang="pl-PL" sz="1400" i="1" dirty="0">
                <a:latin typeface="Arial-ItalicMT"/>
              </a:rPr>
              <a:t>Polityczne. </a:t>
            </a:r>
            <a:r>
              <a:rPr lang="pl-PL" sz="1400" dirty="0">
                <a:latin typeface="ArialMT"/>
              </a:rPr>
              <a:t>Jakie obecne i proponowane przepisy wpłyną na strategię firmy?</a:t>
            </a:r>
          </a:p>
          <a:p>
            <a:r>
              <a:rPr lang="pl-PL" sz="1400" dirty="0">
                <a:latin typeface="ArialMT"/>
              </a:rPr>
              <a:t>6. </a:t>
            </a:r>
            <a:r>
              <a:rPr lang="pl-PL" sz="1400" i="1" dirty="0">
                <a:latin typeface="Arial-ItalicMT"/>
              </a:rPr>
              <a:t>Kulturowe. </a:t>
            </a:r>
            <a:r>
              <a:rPr lang="pl-PL" sz="1400" dirty="0">
                <a:latin typeface="ArialMT"/>
              </a:rPr>
              <a:t>Jaka jest postawa opinii publicznej wobec działalności firmy i jej produktów? Jakie zmiany stylu życia konsumentów</a:t>
            </a:r>
          </a:p>
          <a:p>
            <a:r>
              <a:rPr lang="pl-PL" sz="1400" dirty="0">
                <a:latin typeface="ArialMT"/>
              </a:rPr>
              <a:t>mogą mieć na to wpływ?</a:t>
            </a:r>
          </a:p>
          <a:p>
            <a:r>
              <a:rPr lang="pl-PL" sz="1400" b="1" dirty="0">
                <a:latin typeface="ArialMT"/>
              </a:rPr>
              <a:t>OTOCZENIE ZADANIA</a:t>
            </a:r>
          </a:p>
          <a:p>
            <a:r>
              <a:rPr lang="pl-PL" sz="1400" dirty="0">
                <a:latin typeface="ArialMT"/>
              </a:rPr>
              <a:t>1. </a:t>
            </a:r>
            <a:r>
              <a:rPr lang="pl-PL" sz="1400" i="1" dirty="0">
                <a:latin typeface="Arial-ItalicMT"/>
              </a:rPr>
              <a:t>Rynki. </a:t>
            </a:r>
            <a:r>
              <a:rPr lang="pl-PL" sz="1400" dirty="0">
                <a:latin typeface="ArialMT"/>
              </a:rPr>
              <a:t>Co się dzieje z wielkością rynku, jego wzrostem, rozkładem geograficznym i dochodowością? Jakie </a:t>
            </a:r>
            <a:r>
              <a:rPr lang="pl-PL" sz="1400" dirty="0">
                <a:latin typeface="Arial-BoldMT"/>
              </a:rPr>
              <a:t>są </a:t>
            </a:r>
            <a:r>
              <a:rPr lang="pl-PL" sz="1400" dirty="0">
                <a:latin typeface="ArialMT"/>
              </a:rPr>
              <a:t>główne segmenty</a:t>
            </a:r>
          </a:p>
          <a:p>
            <a:r>
              <a:rPr lang="pl-PL" sz="1400" dirty="0">
                <a:latin typeface="ArialMT"/>
              </a:rPr>
              <a:t>rynku?</a:t>
            </a:r>
          </a:p>
          <a:p>
            <a:r>
              <a:rPr lang="pl-PL" sz="1400" dirty="0">
                <a:latin typeface="ArialMT"/>
              </a:rPr>
              <a:t>2. </a:t>
            </a:r>
            <a:r>
              <a:rPr lang="pl-PL" sz="1400" i="1" dirty="0">
                <a:latin typeface="Arial-ItalicMT"/>
              </a:rPr>
              <a:t>Klienci. </a:t>
            </a:r>
            <a:r>
              <a:rPr lang="pl-PL" sz="1400" dirty="0">
                <a:latin typeface="ArialMT"/>
              </a:rPr>
              <a:t>Jak klienci oceniają firmę pod względem jakości produktu, obsługi i cen? W jaki sposób podejmują decyzje nabywcze?</a:t>
            </a:r>
          </a:p>
          <a:p>
            <a:r>
              <a:rPr lang="pl-PL" sz="1400" dirty="0">
                <a:latin typeface="ArialMT"/>
              </a:rPr>
              <a:t>3. </a:t>
            </a:r>
            <a:r>
              <a:rPr lang="pl-PL" sz="1400" i="1" dirty="0">
                <a:latin typeface="Arial-ItalicMT"/>
              </a:rPr>
              <a:t>Konkurenci</a:t>
            </a:r>
            <a:r>
              <a:rPr lang="pl-PL" sz="1400" dirty="0">
                <a:latin typeface="ArialMT"/>
              </a:rPr>
              <a:t>. Kim są główni konkurenci? Jakie są ich strategie, udziały w rynku oraz silne i słabe strony?</a:t>
            </a:r>
          </a:p>
          <a:p>
            <a:r>
              <a:rPr lang="pl-PL" sz="1400" dirty="0">
                <a:latin typeface="ArialMT"/>
              </a:rPr>
              <a:t>4. </a:t>
            </a:r>
            <a:r>
              <a:rPr lang="pl-PL" sz="1400" i="1" dirty="0">
                <a:latin typeface="Arial-ItalicMT"/>
              </a:rPr>
              <a:t>Kanały. </a:t>
            </a:r>
            <a:r>
              <a:rPr lang="pl-PL" sz="1400" dirty="0">
                <a:latin typeface="ArialMT"/>
              </a:rPr>
              <a:t>Z jakich głównych kanałów korzysta firma podczas dystrybucji produktów do konsumenta? Jak sprawne są te kanały?</a:t>
            </a:r>
          </a:p>
          <a:p>
            <a:r>
              <a:rPr lang="pl-PL" sz="1400" dirty="0">
                <a:latin typeface="ArialMT"/>
              </a:rPr>
              <a:t>5. </a:t>
            </a:r>
            <a:r>
              <a:rPr lang="pl-PL" sz="1400" i="1" dirty="0">
                <a:latin typeface="Arial-ItalicMT"/>
              </a:rPr>
              <a:t>Dostawcy. </a:t>
            </a:r>
            <a:r>
              <a:rPr lang="pl-PL" sz="1400" dirty="0">
                <a:latin typeface="ArialMT"/>
              </a:rPr>
              <a:t>Jakie trendy mają wpływ na dostawców? Jaki jest pogląd na dostępność kluczowych środków produkcji?</a:t>
            </a:r>
          </a:p>
          <a:p>
            <a:r>
              <a:rPr lang="pl-PL" sz="1400" dirty="0">
                <a:latin typeface="ArialMT"/>
              </a:rPr>
              <a:t>6. </a:t>
            </a:r>
            <a:r>
              <a:rPr lang="pl-PL" sz="1400" i="1" dirty="0">
                <a:latin typeface="Arial-ItalicMT"/>
              </a:rPr>
              <a:t>Inne podmioty rynkowe. </a:t>
            </a:r>
            <a:r>
              <a:rPr lang="pl-PL" sz="1400" dirty="0">
                <a:latin typeface="ArialMT"/>
              </a:rPr>
              <a:t>Jakie kluczowe grupy podmiotów rynkowych stwarzają problemy lub dają szansę? Jak firma powinna się</a:t>
            </a:r>
          </a:p>
          <a:p>
            <a:r>
              <a:rPr lang="pl-PL" sz="1400" dirty="0">
                <a:latin typeface="ArialMT"/>
              </a:rPr>
              <a:t>do nich odnosić?</a:t>
            </a:r>
          </a:p>
          <a:p>
            <a:r>
              <a:rPr lang="pl-PL" sz="1400" b="1" dirty="0">
                <a:latin typeface="ArialMT"/>
              </a:rPr>
              <a:t>AUDYT </a:t>
            </a:r>
            <a:r>
              <a:rPr lang="pl-PL" sz="1400" b="1" dirty="0" smtClean="0">
                <a:latin typeface="ArialMT"/>
              </a:rPr>
              <a:t>STRATEGII </a:t>
            </a:r>
            <a:r>
              <a:rPr lang="pl-PL" sz="1400" b="1" dirty="0">
                <a:latin typeface="ArialMT"/>
              </a:rPr>
              <a:t>MARKETINGOWEJ</a:t>
            </a:r>
          </a:p>
          <a:p>
            <a:r>
              <a:rPr lang="pl-PL" sz="1400" dirty="0">
                <a:latin typeface="ArialMT"/>
              </a:rPr>
              <a:t>1. </a:t>
            </a:r>
            <a:r>
              <a:rPr lang="pl-PL" sz="1400" i="1" dirty="0">
                <a:latin typeface="Arial-ItalicMT"/>
              </a:rPr>
              <a:t>Misja. </a:t>
            </a:r>
            <a:r>
              <a:rPr lang="pl-PL" sz="1400" dirty="0">
                <a:latin typeface="ArialMT"/>
              </a:rPr>
              <a:t>Czy misja jest jasno sformułowana i zorientowana rynkowo?</a:t>
            </a:r>
          </a:p>
          <a:p>
            <a:r>
              <a:rPr lang="pl-PL" sz="1400" dirty="0">
                <a:latin typeface="ArialMT"/>
              </a:rPr>
              <a:t>2. </a:t>
            </a:r>
            <a:r>
              <a:rPr lang="pl-PL" sz="1400" i="1" dirty="0">
                <a:latin typeface="Arial-ItalicMT"/>
              </a:rPr>
              <a:t>Cele. </a:t>
            </a:r>
            <a:r>
              <a:rPr lang="pl-PL" sz="1400" dirty="0">
                <a:latin typeface="ArialMT"/>
              </a:rPr>
              <a:t>Czy firma postawiła sobie jasne cele mogące pokierować planowaniem marketingowym i wydajnością? Czy te cele pasują do</a:t>
            </a:r>
          </a:p>
          <a:p>
            <a:r>
              <a:rPr lang="pl-PL" sz="1400" dirty="0">
                <a:latin typeface="ArialMT"/>
              </a:rPr>
              <a:t>silnych i słabych stron firmy?</a:t>
            </a:r>
          </a:p>
          <a:p>
            <a:r>
              <a:rPr lang="pl-PL" sz="1400" dirty="0">
                <a:latin typeface="ArialMT"/>
              </a:rPr>
              <a:t>3. </a:t>
            </a:r>
            <a:r>
              <a:rPr lang="pl-PL" sz="1400" i="1" dirty="0">
                <a:latin typeface="Arial-ItalicMT"/>
              </a:rPr>
              <a:t>Strategia. </a:t>
            </a:r>
            <a:r>
              <a:rPr lang="pl-PL" sz="1400" dirty="0">
                <a:latin typeface="ArialMT"/>
              </a:rPr>
              <a:t>Czy firma dysponuje solidną strategią marketingową pozwalającą na osiągnięcie celów?</a:t>
            </a:r>
          </a:p>
          <a:p>
            <a:r>
              <a:rPr lang="pl-PL" sz="1400" dirty="0">
                <a:latin typeface="ArialMT"/>
              </a:rPr>
              <a:t>4. </a:t>
            </a:r>
            <a:r>
              <a:rPr lang="pl-PL" sz="1400" i="1" dirty="0">
                <a:latin typeface="Arial-ItalicMT"/>
              </a:rPr>
              <a:t>Preliminarze finansowe. </a:t>
            </a:r>
            <a:r>
              <a:rPr lang="pl-PL" sz="1400" dirty="0">
                <a:latin typeface="ArialMT"/>
              </a:rPr>
              <a:t>Czy firma zaplanowała odpowiednie zasoby dla poszczególnych segmentów, produktów, terytoriów i</a:t>
            </a:r>
          </a:p>
          <a:p>
            <a:r>
              <a:rPr lang="pl-PL" sz="1400" dirty="0">
                <a:latin typeface="ArialMT"/>
              </a:rPr>
              <a:t>elementów marketingu-mix?</a:t>
            </a:r>
            <a:endParaRPr lang="pl-PL" sz="1400" dirty="0"/>
          </a:p>
        </p:txBody>
      </p:sp>
      <p:sp>
        <p:nvSpPr>
          <p:cNvPr id="4" name="Prostokąt 3"/>
          <p:cNvSpPr/>
          <p:nvPr/>
        </p:nvSpPr>
        <p:spPr>
          <a:xfrm>
            <a:off x="504966" y="6338543"/>
            <a:ext cx="10851329" cy="369332"/>
          </a:xfrm>
          <a:prstGeom prst="rect">
            <a:avLst/>
          </a:prstGeom>
        </p:spPr>
        <p:txBody>
          <a:bodyPr wrap="square">
            <a:spAutoFit/>
          </a:bodyPr>
          <a:lstStyle/>
          <a:p>
            <a:r>
              <a:rPr lang="pl-PL" b="1" dirty="0" smtClean="0">
                <a:solidFill>
                  <a:srgbClr val="000000"/>
                </a:solidFill>
              </a:rPr>
              <a:t>P</a:t>
            </a:r>
            <a:r>
              <a:rPr lang="pl-PL" b="1" dirty="0">
                <a:solidFill>
                  <a:srgbClr val="000000"/>
                </a:solidFill>
              </a:rPr>
              <a:t>.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p>
        </p:txBody>
      </p:sp>
    </p:spTree>
    <p:extLst>
      <p:ext uri="{BB962C8B-B14F-4D97-AF65-F5344CB8AC3E}">
        <p14:creationId xmlns:p14="http://schemas.microsoft.com/office/powerpoint/2010/main" val="20658797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68489" y="274638"/>
            <a:ext cx="11709779" cy="6278562"/>
          </a:xfrm>
        </p:spPr>
        <p:txBody>
          <a:bodyPr/>
          <a:lstStyle/>
          <a:p>
            <a:pPr algn="l"/>
            <a:r>
              <a:rPr lang="pl-PL" altLang="pl-PL" sz="2000" dirty="0" smtClean="0"/>
              <a:t/>
            </a:r>
            <a:br>
              <a:rPr lang="pl-PL" altLang="pl-PL" sz="2000" dirty="0" smtClean="0"/>
            </a:br>
            <a:r>
              <a:rPr lang="pl-PL" altLang="pl-PL" sz="2000" dirty="0" smtClean="0"/>
              <a:t>„</a:t>
            </a:r>
            <a:r>
              <a:rPr lang="pl-PL" altLang="pl-PL" sz="2000" dirty="0"/>
              <a:t>Mimo ambitnego tytułu oraz brzmienia at. 1 ustawy (sugerujących, że jej treść odnosi się do, szeroko rozumianego, „procesu stanowienia prawa” – a zatem obejmuje działalność najróżniejszych organów oraz licznych form prawodawstwa, w tym aktywności Prezydenta Rzeczypospolitej Polskiej lub Krajowej Rady Radiofonii i Telewizji wydających rozporządzenia albo organów lokalnych: samorządowych i administracji rządowej, stanowiących akty prawa miejscowego, a także prawa obowiązującego wewnętrznie; ponadto pozwala przypuszczać, że uregulowano lobbing na różnych poziomach – uwzględniając także etap konsultacji i opiniowania projektów ), przepisy ustawy mają bardzo wąski zakres zastosowania. W ogóle, sama ilość przepisów i rozmiar ustawy  pozwalają stwierdzić, iż jest ona wyjątkowo krótka (tym bardziej, gdy uwzględni się skomplikowanie normowanej dziedziny spraw i zostanie ona skonfrontowana z objętością innych aktów pozostających w merytorycznym związku</a:t>
            </a:r>
            <a:r>
              <a:rPr lang="pl-PL" altLang="pl-PL" sz="2000" dirty="0" smtClean="0"/>
              <a:t>”</a:t>
            </a:r>
            <a:r>
              <a:rPr lang="pl-PL" altLang="pl-PL" sz="1800" b="1" dirty="0"/>
              <a:t/>
            </a:r>
            <a:br>
              <a:rPr lang="pl-PL" altLang="pl-PL" sz="1800" b="1" dirty="0"/>
            </a:br>
            <a:r>
              <a:rPr lang="pl-PL" altLang="pl-PL" sz="1400" b="1" dirty="0" smtClean="0"/>
              <a:t>M. Jabłoński, K. Koźmiński, </a:t>
            </a:r>
            <a:r>
              <a:rPr lang="en-US" altLang="pl-PL" sz="1400" b="1" i="1" dirty="0"/>
              <a:t>10 years of the Polish Act on Lobbying Activity – 10 Years </a:t>
            </a:r>
            <a:r>
              <a:rPr lang="en-US" altLang="pl-PL" sz="1400" b="1" i="1" dirty="0" smtClean="0"/>
              <a:t>of</a:t>
            </a:r>
            <a:r>
              <a:rPr lang="pl-PL" altLang="pl-PL" sz="1400" b="1" i="1" dirty="0" smtClean="0"/>
              <a:t> </a:t>
            </a:r>
            <a:r>
              <a:rPr lang="en-US" altLang="pl-PL" sz="1400" b="1" i="1" dirty="0" smtClean="0"/>
              <a:t>Disappointments</a:t>
            </a:r>
            <a:r>
              <a:rPr lang="pl-PL" altLang="pl-PL" sz="1400" b="1" dirty="0" smtClean="0"/>
              <a:t>, Studia </a:t>
            </a:r>
            <a:r>
              <a:rPr lang="pl-PL" altLang="pl-PL" sz="1400" b="1" dirty="0" err="1" smtClean="0"/>
              <a:t>Iuridica</a:t>
            </a:r>
            <a:r>
              <a:rPr lang="pl-PL" altLang="pl-PL" sz="1400" b="1" dirty="0" smtClean="0"/>
              <a:t>, nr 68/2016, s. 108-109.</a:t>
            </a:r>
            <a:r>
              <a:rPr lang="pl-PL" altLang="pl-PL" sz="1800" b="1" dirty="0"/>
              <a:t/>
            </a:r>
            <a:br>
              <a:rPr lang="pl-PL" altLang="pl-PL" sz="1800" b="1" dirty="0"/>
            </a:br>
            <a:r>
              <a:rPr lang="pl-PL" altLang="pl-PL" sz="2000" dirty="0"/>
              <a:t/>
            </a:r>
            <a:br>
              <a:rPr lang="pl-PL" altLang="pl-PL" sz="2000" dirty="0"/>
            </a:br>
            <a:r>
              <a:rPr lang="pl-PL" altLang="pl-PL" sz="2000" dirty="0" smtClean="0"/>
              <a:t/>
            </a:r>
            <a:br>
              <a:rPr lang="pl-PL" altLang="pl-PL" sz="2000" dirty="0" smtClean="0"/>
            </a:br>
            <a:r>
              <a:rPr lang="pl-PL" altLang="pl-PL" sz="2000" dirty="0" smtClean="0"/>
              <a:t>„</a:t>
            </a:r>
            <a:r>
              <a:rPr lang="pl-PL" altLang="pl-PL" sz="2000" dirty="0"/>
              <a:t>Grupa podmiotów, które będą wywierać wpływ na proces stanowienia prawa, a które nie zaliczają się do grona lobbystów zawodowych jest duża. </a:t>
            </a:r>
            <a:r>
              <a:rPr lang="pl-PL" altLang="pl-PL" sz="2000" u="sng" dirty="0"/>
              <a:t>Zupełnie realna zatem staje się groźba nieprzestrzegania ustawy, której postanowienia są bardzo łatwe do ominięcia</a:t>
            </a:r>
            <a:r>
              <a:rPr lang="pl-PL" altLang="pl-PL" sz="2000" dirty="0" smtClean="0"/>
              <a:t>”</a:t>
            </a:r>
            <a:r>
              <a:rPr lang="pl-PL" altLang="pl-PL" sz="2000" dirty="0"/>
              <a:t/>
            </a:r>
            <a:br>
              <a:rPr lang="pl-PL" altLang="pl-PL" sz="2000" dirty="0"/>
            </a:br>
            <a:r>
              <a:rPr lang="pl-PL" altLang="pl-PL" sz="1400" b="1" dirty="0"/>
              <a:t>M. </a:t>
            </a:r>
            <a:r>
              <a:rPr lang="pl-PL" altLang="pl-PL" sz="1400" b="1" dirty="0" err="1"/>
              <a:t>Wiszowaty</a:t>
            </a:r>
            <a:r>
              <a:rPr lang="pl-PL" altLang="pl-PL" sz="1400" b="1" dirty="0"/>
              <a:t>, </a:t>
            </a:r>
            <a:r>
              <a:rPr lang="pl-PL" altLang="pl-PL" sz="1400" b="1" i="1" dirty="0"/>
              <a:t>Działalność lobbingowa w procesie stanowienia prawa</a:t>
            </a:r>
            <a:r>
              <a:rPr lang="pl-PL" altLang="pl-PL" sz="1400" b="1" dirty="0"/>
              <a:t>, Warszawa 2010, s. 102-102.</a:t>
            </a:r>
            <a:r>
              <a:rPr lang="pl-PL" altLang="pl-PL" sz="1600" dirty="0"/>
              <a:t/>
            </a:r>
            <a:br>
              <a:rPr lang="pl-PL" altLang="pl-PL" sz="1600" dirty="0"/>
            </a:br>
            <a:endParaRPr lang="pl-PL" altLang="pl-PL" sz="1600" dirty="0"/>
          </a:p>
        </p:txBody>
      </p:sp>
    </p:spTree>
    <p:extLst>
      <p:ext uri="{BB962C8B-B14F-4D97-AF65-F5344CB8AC3E}">
        <p14:creationId xmlns:p14="http://schemas.microsoft.com/office/powerpoint/2010/main" val="1219986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77671" y="0"/>
            <a:ext cx="11109277" cy="6858000"/>
          </a:xfrm>
        </p:spPr>
        <p:txBody>
          <a:bodyPr/>
          <a:lstStyle/>
          <a:p>
            <a:pPr algn="l"/>
            <a:r>
              <a:rPr lang="pl-PL" altLang="pl-PL" sz="1600" b="1" dirty="0"/>
              <a:t>Art. 3</a:t>
            </a:r>
            <a:r>
              <a:rPr lang="pl-PL" altLang="pl-PL" sz="1600" dirty="0"/>
              <a:t/>
            </a:r>
            <a:br>
              <a:rPr lang="pl-PL" altLang="pl-PL" sz="1600" dirty="0"/>
            </a:br>
            <a:r>
              <a:rPr lang="pl-PL" altLang="pl-PL" sz="1600" dirty="0" smtClean="0"/>
              <a:t>1. </a:t>
            </a:r>
            <a:r>
              <a:rPr lang="pl-PL" altLang="pl-PL" sz="1600" dirty="0"/>
              <a:t>Rada Ministrów prowadzi wykaz prac legislacyjnych Rady Ministrów, zwany dalej "wykazem", obejmujący:</a:t>
            </a:r>
            <a:br>
              <a:rPr lang="pl-PL" altLang="pl-PL" sz="1600" dirty="0"/>
            </a:br>
            <a:r>
              <a:rPr lang="pl-PL" altLang="pl-PL" sz="1600" dirty="0"/>
              <a:t>1)  projekty założeń projektów ustaw;</a:t>
            </a:r>
            <a:br>
              <a:rPr lang="pl-PL" altLang="pl-PL" sz="1600" dirty="0"/>
            </a:br>
            <a:r>
              <a:rPr lang="pl-PL" altLang="pl-PL" sz="1600" dirty="0"/>
              <a:t>2)  projekty ustaw;</a:t>
            </a:r>
            <a:br>
              <a:rPr lang="pl-PL" altLang="pl-PL" sz="1600" dirty="0"/>
            </a:br>
            <a:r>
              <a:rPr lang="pl-PL" altLang="pl-PL" sz="1600" dirty="0"/>
              <a:t>3)  projekty rozporządzeń Rady Ministrów.</a:t>
            </a:r>
            <a:br>
              <a:rPr lang="pl-PL" altLang="pl-PL" sz="1600" dirty="0"/>
            </a:br>
            <a:r>
              <a:rPr lang="pl-PL" altLang="pl-PL" sz="1600" dirty="0"/>
              <a:t>2. Wykaz zawiera w szczególności:</a:t>
            </a:r>
            <a:br>
              <a:rPr lang="pl-PL" altLang="pl-PL" sz="1600" dirty="0"/>
            </a:br>
            <a:r>
              <a:rPr lang="pl-PL" altLang="pl-PL" sz="1600" dirty="0"/>
              <a:t>1)  zwięzłą informację o przyczynach i potrzebie wprowadzenia rozwiązań, które planuje się zawrzeć w projekcie;</a:t>
            </a:r>
            <a:br>
              <a:rPr lang="pl-PL" altLang="pl-PL" sz="1600" dirty="0"/>
            </a:br>
            <a:r>
              <a:rPr lang="pl-PL" altLang="pl-PL" sz="1600" dirty="0"/>
              <a:t>2)  wskazanie istoty rozwiązań, które planuje się zawrzeć w projekcie;</a:t>
            </a:r>
            <a:br>
              <a:rPr lang="pl-PL" altLang="pl-PL" sz="1600" dirty="0"/>
            </a:br>
            <a:r>
              <a:rPr lang="pl-PL" altLang="pl-PL" sz="1600" dirty="0"/>
              <a:t>3)  wskazanie organu odpowiedzialnego za opracowanie projektu;</a:t>
            </a:r>
            <a:br>
              <a:rPr lang="pl-PL" altLang="pl-PL" sz="1600" dirty="0"/>
            </a:br>
            <a:r>
              <a:rPr lang="pl-PL" altLang="pl-PL" sz="1600" dirty="0"/>
              <a:t>4)  imię i nazwisko oraz stanowisko lub funkcję osoby odpowiedzialnej za opracowanie projektu;</a:t>
            </a:r>
            <a:br>
              <a:rPr lang="pl-PL" altLang="pl-PL" sz="1600" dirty="0"/>
            </a:br>
            <a:r>
              <a:rPr lang="pl-PL" altLang="pl-PL" sz="1600" dirty="0"/>
              <a:t>5)  wskazanie organu odpowiedzialnego za przedłożenie projektu Radzie Ministrów;</a:t>
            </a:r>
            <a:br>
              <a:rPr lang="pl-PL" altLang="pl-PL" sz="1600" dirty="0"/>
            </a:br>
            <a:r>
              <a:rPr lang="pl-PL" altLang="pl-PL" sz="1600" dirty="0"/>
              <a:t>6)  informację o rezygnacji z prac nad projektem, z uwzględnieniem przyczyny tej rezygnacji - w przypadku rezygnacji z prac nad projektem.</a:t>
            </a:r>
            <a:br>
              <a:rPr lang="pl-PL" altLang="pl-PL" sz="1600" dirty="0"/>
            </a:br>
            <a:r>
              <a:rPr lang="pl-PL" altLang="pl-PL" sz="1600" dirty="0"/>
              <a:t>3. Wykaz podlega udostępnieniu w Biuletynie Informacji Publicznej.</a:t>
            </a:r>
            <a:r>
              <a:rPr lang="pl-PL" altLang="pl-PL" sz="1600" b="1" dirty="0"/>
              <a:t/>
            </a:r>
            <a:br>
              <a:rPr lang="pl-PL" altLang="pl-PL" sz="1600" b="1" dirty="0"/>
            </a:br>
            <a:r>
              <a:rPr lang="pl-PL" altLang="pl-PL" sz="1600" b="1" dirty="0" smtClean="0"/>
              <a:t/>
            </a:r>
            <a:br>
              <a:rPr lang="pl-PL" altLang="pl-PL" sz="1600" b="1" dirty="0" smtClean="0"/>
            </a:br>
            <a:r>
              <a:rPr lang="pl-PL" altLang="pl-PL" sz="1600" b="1" dirty="0" smtClean="0"/>
              <a:t>Art. 3a. </a:t>
            </a:r>
            <a:br>
              <a:rPr lang="pl-PL" altLang="pl-PL" sz="1600" b="1" dirty="0" smtClean="0"/>
            </a:br>
            <a:r>
              <a:rPr lang="pl-PL" altLang="pl-PL" sz="1600" dirty="0"/>
              <a:t>(…)</a:t>
            </a:r>
            <a:br>
              <a:rPr lang="pl-PL" altLang="pl-PL" sz="1600" dirty="0"/>
            </a:br>
            <a:r>
              <a:rPr lang="pl-PL" altLang="pl-PL" sz="1600" dirty="0"/>
              <a:t>2. Rada Ministrów przedstawia Sejmowi, raz na 6 miesięcy roku kalendarzowego, wykaz w zakresie projektów ustaw, co do których określono planowany termin ich przyjęcia przez Radę Ministrów.</a:t>
            </a:r>
            <a:r>
              <a:rPr lang="pl-PL" altLang="pl-PL" sz="1600" b="1" dirty="0"/>
              <a:t/>
            </a:r>
            <a:br>
              <a:rPr lang="pl-PL" altLang="pl-PL" sz="1600" b="1" dirty="0"/>
            </a:br>
            <a:r>
              <a:rPr lang="pl-PL" altLang="pl-PL" sz="1600" b="1" dirty="0"/>
              <a:t/>
            </a:r>
            <a:br>
              <a:rPr lang="pl-PL" altLang="pl-PL" sz="1600" b="1" dirty="0"/>
            </a:br>
            <a:r>
              <a:rPr lang="pl-PL" altLang="pl-PL" sz="1600" b="1" dirty="0"/>
              <a:t>Art. 4</a:t>
            </a:r>
            <a:r>
              <a:rPr lang="pl-PL" altLang="pl-PL" sz="1600" dirty="0"/>
              <a:t/>
            </a:r>
            <a:br>
              <a:rPr lang="pl-PL" altLang="pl-PL" sz="1600" dirty="0"/>
            </a:br>
            <a:r>
              <a:rPr lang="pl-PL" altLang="pl-PL" sz="1600" dirty="0"/>
              <a:t>1. Prezes Rady Ministrów i ministrowie prowadzą odpowiednio wykazy prac legislacyjnych obejmujące projekty rozporządzeń Prezesa Rady Ministrów i ministrów.</a:t>
            </a:r>
            <a:br>
              <a:rPr lang="pl-PL" altLang="pl-PL" sz="1600" dirty="0"/>
            </a:br>
            <a:r>
              <a:rPr lang="pl-PL" altLang="pl-PL" sz="1600" dirty="0"/>
              <a:t>2. W wykazach, o których mowa w ust. 1, określa się planowany termin wydania rozporządzenia. Przepisy art. 3 ust. 2 pkt 1, 2, 4 i 6 oraz ust. 3 stosuje się odpowiednio.</a:t>
            </a:r>
          </a:p>
        </p:txBody>
      </p:sp>
    </p:spTree>
    <p:extLst>
      <p:ext uri="{BB962C8B-B14F-4D97-AF65-F5344CB8AC3E}">
        <p14:creationId xmlns:p14="http://schemas.microsoft.com/office/powerpoint/2010/main" val="33628550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a:xfrm>
            <a:off x="1524000" y="0"/>
            <a:ext cx="9144000" cy="6858000"/>
          </a:xfrm>
        </p:spPr>
        <p:txBody>
          <a:bodyPr/>
          <a:lstStyle/>
          <a:p>
            <a:endParaRPr lang="pl-PL" altLang="pl-PL"/>
          </a:p>
        </p:txBody>
      </p:sp>
      <p:pic>
        <p:nvPicPr>
          <p:cNvPr id="138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8991600" cy="431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99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36478" y="122829"/>
            <a:ext cx="11621068" cy="6858000"/>
          </a:xfrm>
        </p:spPr>
        <p:txBody>
          <a:bodyPr/>
          <a:lstStyle/>
          <a:p>
            <a:pPr algn="l"/>
            <a:r>
              <a:rPr lang="pl-PL" altLang="pl-PL" sz="2000" b="1" dirty="0"/>
              <a:t>Art. 5</a:t>
            </a:r>
            <a:r>
              <a:rPr lang="pl-PL" altLang="pl-PL" sz="2000" dirty="0"/>
              <a:t/>
            </a:r>
            <a:br>
              <a:rPr lang="pl-PL" altLang="pl-PL" sz="2000" dirty="0"/>
            </a:br>
            <a:r>
              <a:rPr lang="pl-PL" altLang="pl-PL" sz="2000" u="sng" dirty="0"/>
              <a:t>Projekty założeń projektów ustaw, projekty ustaw oraz projekty rozporządzeń podlegają udostępnieniu w Biuletynie Informacji Publicznej z chwilą przekazania projektów do uzgodnień z członkami Rady Ministrów</a:t>
            </a:r>
            <a:r>
              <a:rPr lang="pl-PL" altLang="pl-PL" sz="2000" u="sng" dirty="0" smtClean="0"/>
              <a:t>.</a:t>
            </a:r>
            <a:br>
              <a:rPr lang="pl-PL" altLang="pl-PL" sz="2000" u="sng" dirty="0" smtClean="0"/>
            </a:br>
            <a:r>
              <a:rPr lang="pl-PL" altLang="pl-PL" sz="2000" u="sng" dirty="0"/>
              <a:t/>
            </a:r>
            <a:br>
              <a:rPr lang="pl-PL" altLang="pl-PL" sz="2000" u="sng" dirty="0"/>
            </a:br>
            <a:r>
              <a:rPr lang="pl-PL" altLang="pl-PL" sz="2000" b="1" dirty="0"/>
              <a:t>Art. 6</a:t>
            </a:r>
            <a:r>
              <a:rPr lang="pl-PL" altLang="pl-PL" sz="2000" dirty="0"/>
              <a:t/>
            </a:r>
            <a:br>
              <a:rPr lang="pl-PL" altLang="pl-PL" sz="2000" dirty="0"/>
            </a:br>
            <a:r>
              <a:rPr lang="pl-PL" altLang="pl-PL" sz="2000" dirty="0"/>
              <a:t>Z chwilą udostępnienia w Biuletynie Informacji Publicznej wykazów, o których mowa w art. 3 i art. 4, albo - w przypadku gdy projekt nie był zawarty w żadnym z tych wykazów - </a:t>
            </a:r>
            <a:r>
              <a:rPr lang="pl-PL" altLang="pl-PL" sz="2000" u="sng" dirty="0"/>
              <a:t>z chwilą udostępnienia projektu w Biuletynie Informacji Publicznej, udostępnieniu w Biuletynie Informacji Publicznej podlegają również wszelkie dokumenty dotyczące prac nad projektem.</a:t>
            </a:r>
            <a:br>
              <a:rPr lang="pl-PL" altLang="pl-PL" sz="2000" u="sng" dirty="0"/>
            </a:br>
            <a:r>
              <a:rPr lang="pl-PL" altLang="pl-PL" sz="2000" u="sng" dirty="0" smtClean="0"/>
              <a:t/>
            </a:r>
            <a:br>
              <a:rPr lang="pl-PL" altLang="pl-PL" sz="2000" u="sng" dirty="0" smtClean="0"/>
            </a:br>
            <a:r>
              <a:rPr lang="pl-PL" altLang="pl-PL" sz="2000" b="1" dirty="0" smtClean="0"/>
              <a:t>Art</a:t>
            </a:r>
            <a:r>
              <a:rPr lang="pl-PL" altLang="pl-PL" sz="2000" b="1" dirty="0"/>
              <a:t>. 7</a:t>
            </a:r>
            <a:r>
              <a:rPr lang="pl-PL" altLang="pl-PL" sz="2000" dirty="0"/>
              <a:t/>
            </a:r>
            <a:br>
              <a:rPr lang="pl-PL" altLang="pl-PL" sz="2000" dirty="0"/>
            </a:br>
            <a:r>
              <a:rPr lang="pl-PL" altLang="pl-PL" sz="2000" dirty="0"/>
              <a:t>1. Z chwilą udostępnienia w Biuletynie Informacji Publicznej wykazów, o których mowa w art. 3 i art. 4, albo - w przypadku gdy projekt nie był zawarty w żadnym z tych wykazów - z chwilą udostępnienia projektu w Biuletynie Informacji Publicznej, </a:t>
            </a:r>
            <a:r>
              <a:rPr lang="pl-PL" altLang="pl-PL" sz="2000" u="sng" dirty="0"/>
              <a:t>każdy może zgłosić zainteresowanie pracami nad projektem założeń projektu ustawy, projektem ustawy lub projektem rozporządzenia.</a:t>
            </a:r>
            <a:r>
              <a:rPr lang="pl-PL" altLang="pl-PL" sz="2000" dirty="0"/>
              <a:t/>
            </a:r>
            <a:br>
              <a:rPr lang="pl-PL" altLang="pl-PL" sz="2000" dirty="0"/>
            </a:br>
            <a:r>
              <a:rPr lang="pl-PL" altLang="pl-PL" sz="2000" dirty="0"/>
              <a:t/>
            </a:r>
            <a:br>
              <a:rPr lang="pl-PL" altLang="pl-PL" sz="2000" dirty="0"/>
            </a:br>
            <a:r>
              <a:rPr lang="pl-PL" altLang="pl-PL" sz="2000" b="1" dirty="0">
                <a:solidFill>
                  <a:srgbClr val="CC0000"/>
                </a:solidFill>
              </a:rPr>
              <a:t>* RM może zainicjować postępowanie nad projektami nieuwzględnionymi w półrocznym programie prac legislacyjnych!</a:t>
            </a:r>
          </a:p>
        </p:txBody>
      </p:sp>
    </p:spTree>
    <p:extLst>
      <p:ext uri="{BB962C8B-B14F-4D97-AF65-F5344CB8AC3E}">
        <p14:creationId xmlns:p14="http://schemas.microsoft.com/office/powerpoint/2010/main" val="5297321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905000" y="0"/>
            <a:ext cx="8229600" cy="1143000"/>
          </a:xfrm>
        </p:spPr>
        <p:txBody>
          <a:bodyPr/>
          <a:lstStyle/>
          <a:p>
            <a:r>
              <a:rPr lang="pl-PL" altLang="pl-PL" sz="3200"/>
              <a:t>Wysłuchanie publiczne</a:t>
            </a:r>
          </a:p>
        </p:txBody>
      </p:sp>
      <p:sp>
        <p:nvSpPr>
          <p:cNvPr id="126979" name="Rectangle 3"/>
          <p:cNvSpPr>
            <a:spLocks noGrp="1" noChangeArrowheads="1"/>
          </p:cNvSpPr>
          <p:nvPr>
            <p:ph type="body" idx="1"/>
          </p:nvPr>
        </p:nvSpPr>
        <p:spPr>
          <a:xfrm>
            <a:off x="395785" y="900752"/>
            <a:ext cx="11796215" cy="5677469"/>
          </a:xfrm>
        </p:spPr>
        <p:txBody>
          <a:bodyPr/>
          <a:lstStyle/>
          <a:p>
            <a:pPr marL="179388" indent="-179388">
              <a:lnSpc>
                <a:spcPct val="80000"/>
              </a:lnSpc>
              <a:buNone/>
            </a:pPr>
            <a:r>
              <a:rPr lang="pl-PL" altLang="pl-PL" sz="1800" b="1" dirty="0"/>
              <a:t>Art.  7. </a:t>
            </a:r>
          </a:p>
          <a:p>
            <a:pPr marL="179388" indent="-179388">
              <a:lnSpc>
                <a:spcPct val="80000"/>
              </a:lnSpc>
              <a:buNone/>
            </a:pPr>
            <a:r>
              <a:rPr lang="pl-PL" altLang="pl-PL" sz="1800" dirty="0"/>
              <a:t>1. Z chwilą udostępnienia w Biuletynie Informacji Publicznej wykazów, o których mowa w art. 3 i art. 4, albo - w przypadku gdy projekt nie był zawarty w żadnym z tych wykazów - z chwilą udostępnienia projektu w Biuletynie Informacji Publicznej, każdy może zgłosić zainteresowanie pracami nad projektem założeń projektu ustawy, projektem ustawy lub projektem rozporządzenia</a:t>
            </a:r>
            <a:r>
              <a:rPr lang="pl-PL" altLang="pl-PL" sz="1800" dirty="0" smtClean="0"/>
              <a:t>. (…)</a:t>
            </a:r>
            <a:endParaRPr lang="pl-PL" altLang="pl-PL" sz="1800" dirty="0"/>
          </a:p>
          <a:p>
            <a:pPr marL="179388" indent="-179388">
              <a:lnSpc>
                <a:spcPct val="80000"/>
              </a:lnSpc>
              <a:buNone/>
            </a:pPr>
            <a:r>
              <a:rPr lang="pl-PL" altLang="pl-PL" sz="1800" dirty="0" smtClean="0"/>
              <a:t>4</a:t>
            </a:r>
            <a:r>
              <a:rPr lang="pl-PL" altLang="pl-PL" sz="1800" dirty="0"/>
              <a:t>. Podmiot dokonujący zgłoszenia, o którym mowa w ust. 1, podaje w zgłoszeniu:</a:t>
            </a:r>
          </a:p>
          <a:p>
            <a:pPr marL="179388" indent="-179388">
              <a:lnSpc>
                <a:spcPct val="80000"/>
              </a:lnSpc>
              <a:buNone/>
            </a:pPr>
            <a:r>
              <a:rPr lang="pl-PL" altLang="pl-PL" sz="1800" dirty="0"/>
              <a:t>1)  imiona i nazwiska oraz adresy osób uprawnionych do reprezentowania tego podmiotu w pracach nad projektem założeń projektu ustawy, projektem ustawy lub projektem rozporządzenia;</a:t>
            </a:r>
          </a:p>
          <a:p>
            <a:pPr marL="179388" indent="-179388">
              <a:lnSpc>
                <a:spcPct val="80000"/>
              </a:lnSpc>
              <a:buNone/>
            </a:pPr>
            <a:r>
              <a:rPr lang="pl-PL" altLang="pl-PL" sz="1800" dirty="0"/>
              <a:t>2)  jeżeli występuje na rzecz osoby prawnej - nazwę i siedzibę tej osoby;</a:t>
            </a:r>
          </a:p>
          <a:p>
            <a:pPr marL="179388" indent="-179388">
              <a:lnSpc>
                <a:spcPct val="80000"/>
              </a:lnSpc>
              <a:buNone/>
            </a:pPr>
            <a:r>
              <a:rPr lang="pl-PL" altLang="pl-PL" sz="1800" dirty="0"/>
              <a:t>3)  jeżeli występuje na rzecz podmiotu innego niż osoba prawna - odpowiednio, jego imię i nazwisko oraz adres albo jego nazwę i siedzibę;</a:t>
            </a:r>
          </a:p>
          <a:p>
            <a:pPr marL="179388" indent="-179388">
              <a:lnSpc>
                <a:spcPct val="80000"/>
              </a:lnSpc>
              <a:buNone/>
            </a:pPr>
            <a:r>
              <a:rPr lang="pl-PL" altLang="pl-PL" sz="1800" dirty="0"/>
              <a:t>4)  interes, który w odniesieniu do danej regulacji zamierza chronić, oraz rozwiązanie prawne, o którego uwzględnienie będzie zabiegać.</a:t>
            </a:r>
          </a:p>
          <a:p>
            <a:pPr marL="179388" indent="-179388">
              <a:lnSpc>
                <a:spcPct val="80000"/>
              </a:lnSpc>
              <a:buNone/>
            </a:pPr>
            <a:r>
              <a:rPr lang="pl-PL" altLang="pl-PL" sz="1800" dirty="0"/>
              <a:t>5. Do zgłoszenia, o którym mowa w ust. 1, załącza się:</a:t>
            </a:r>
          </a:p>
          <a:p>
            <a:pPr marL="179388" indent="-179388">
              <a:lnSpc>
                <a:spcPct val="80000"/>
              </a:lnSpc>
              <a:buNone/>
            </a:pPr>
            <a:r>
              <a:rPr lang="pl-PL" altLang="pl-PL" sz="1800" dirty="0"/>
              <a:t>1)  w przypadku gdy podmiot dokonujący zgłoszenia występuje w ramach zawodowej działalności lobbingowej - zaświadczenie albo oświadczenie o wpisie do rejestru podmiotów wykonujących zawodową działalność lobbingową;</a:t>
            </a:r>
          </a:p>
          <a:p>
            <a:pPr marL="179388" indent="-179388">
              <a:lnSpc>
                <a:spcPct val="80000"/>
              </a:lnSpc>
              <a:buNone/>
            </a:pPr>
            <a:r>
              <a:rPr lang="pl-PL" altLang="pl-PL" sz="1800" dirty="0"/>
              <a:t>2)  w przypadku gdy podmiot dokonujący zgłoszenia występuje na rzecz osoby prawnej zarejestrowanej w Krajowym Rejestrze Sądowym - wyciąg albo oświadczenie o wpisie do rejestru przedsiębiorców w Krajowym Rejestrze Sądowym dotyczącym tej osoby prawnej.</a:t>
            </a:r>
          </a:p>
          <a:p>
            <a:pPr marL="179388" indent="-179388">
              <a:lnSpc>
                <a:spcPct val="80000"/>
              </a:lnSpc>
              <a:buNone/>
            </a:pPr>
            <a:r>
              <a:rPr lang="pl-PL" altLang="pl-PL" sz="1800" dirty="0"/>
              <a:t>5a. Oświadczenia, o których mowa w ust. 5, składa się pod rygorem odpowiedzialności karnej za składanie fałszywych zeznań. Składający oświadczenie jest obowiązany do zawarcia w nim klauzuli następującej treści: "Jestem świadomy odpowiedzialności karnej za złożenie fałszywego oświadczenia.". Klauzula ta zastępuje pouczenie organu o odpowiedzialności karnej za składanie fałszywych zeznań.</a:t>
            </a:r>
          </a:p>
        </p:txBody>
      </p:sp>
    </p:spTree>
    <p:extLst>
      <p:ext uri="{BB962C8B-B14F-4D97-AF65-F5344CB8AC3E}">
        <p14:creationId xmlns:p14="http://schemas.microsoft.com/office/powerpoint/2010/main" val="6780170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752600" y="0"/>
            <a:ext cx="8915400" cy="6858000"/>
          </a:xfrm>
        </p:spPr>
        <p:txBody>
          <a:bodyPr/>
          <a:lstStyle/>
          <a:p>
            <a:pPr algn="l"/>
            <a:r>
              <a:rPr lang="pl-PL" altLang="pl-PL" sz="2000" u="sng"/>
              <a:t/>
            </a:r>
            <a:br>
              <a:rPr lang="pl-PL" altLang="pl-PL" sz="2000" u="sng"/>
            </a:br>
            <a:r>
              <a:rPr lang="pl-PL" altLang="pl-PL" sz="2000" u="sng"/>
              <a:t/>
            </a:r>
            <a:br>
              <a:rPr lang="pl-PL" altLang="pl-PL" sz="2000" u="sng"/>
            </a:br>
            <a:r>
              <a:rPr lang="pl-PL" altLang="pl-PL" sz="2000"/>
              <a:t/>
            </a:r>
            <a:br>
              <a:rPr lang="pl-PL" altLang="pl-PL" sz="2000"/>
            </a:br>
            <a:r>
              <a:rPr lang="pl-PL" altLang="pl-PL" sz="2000"/>
              <a:t/>
            </a:r>
            <a:br>
              <a:rPr lang="pl-PL" altLang="pl-PL" sz="2000"/>
            </a:br>
            <a:r>
              <a:rPr lang="pl-PL" altLang="pl-PL" sz="2000"/>
              <a:t/>
            </a:r>
            <a:br>
              <a:rPr lang="pl-PL" altLang="pl-PL" sz="2000"/>
            </a:br>
            <a:endParaRPr lang="pl-PL" altLang="pl-PL" sz="2000"/>
          </a:p>
        </p:txBody>
      </p:sp>
      <p:pic>
        <p:nvPicPr>
          <p:cNvPr id="124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9801"/>
            <a:ext cx="8915400" cy="238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048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2057400" y="0"/>
            <a:ext cx="7772400" cy="1143000"/>
          </a:xfrm>
        </p:spPr>
        <p:txBody>
          <a:bodyPr anchor="ctr"/>
          <a:lstStyle/>
          <a:p>
            <a:r>
              <a:rPr lang="pl-PL" altLang="pl-PL" sz="3200"/>
              <a:t>Wykaz prac legislacyjnych rządu</a:t>
            </a:r>
          </a:p>
        </p:txBody>
      </p:sp>
      <p:sp>
        <p:nvSpPr>
          <p:cNvPr id="125955" name="Rectangle 3"/>
          <p:cNvSpPr>
            <a:spLocks noGrp="1" noChangeArrowheads="1"/>
          </p:cNvSpPr>
          <p:nvPr>
            <p:ph type="subTitle" idx="1"/>
          </p:nvPr>
        </p:nvSpPr>
        <p:spPr>
          <a:xfrm>
            <a:off x="1524000" y="1295400"/>
            <a:ext cx="9144000" cy="5562600"/>
          </a:xfrm>
        </p:spPr>
        <p:txBody>
          <a:bodyPr/>
          <a:lstStyle/>
          <a:p>
            <a:pPr algn="l">
              <a:lnSpc>
                <a:spcPct val="80000"/>
              </a:lnSpc>
            </a:pPr>
            <a:r>
              <a:rPr lang="pl-PL" altLang="pl-PL" sz="2000" b="1" dirty="0">
                <a:solidFill>
                  <a:srgbClr val="003399"/>
                </a:solidFill>
              </a:rPr>
              <a:t>* art. 3 ust. 1 – obowiązek nałożony na rząd, czy zalecenie typu </a:t>
            </a:r>
            <a:r>
              <a:rPr lang="pl-PL" altLang="pl-PL" sz="2000" b="1" i="1" dirty="0" err="1">
                <a:solidFill>
                  <a:srgbClr val="003399"/>
                </a:solidFill>
              </a:rPr>
              <a:t>soft</a:t>
            </a:r>
            <a:r>
              <a:rPr lang="pl-PL" altLang="pl-PL" sz="2000" b="1" i="1" dirty="0">
                <a:solidFill>
                  <a:srgbClr val="003399"/>
                </a:solidFill>
              </a:rPr>
              <a:t> law</a:t>
            </a:r>
            <a:r>
              <a:rPr lang="pl-PL" altLang="pl-PL" sz="2000" b="1" dirty="0">
                <a:solidFill>
                  <a:srgbClr val="003399"/>
                </a:solidFill>
              </a:rPr>
              <a:t>?</a:t>
            </a:r>
          </a:p>
          <a:p>
            <a:pPr algn="l">
              <a:lnSpc>
                <a:spcPct val="80000"/>
              </a:lnSpc>
            </a:pPr>
            <a:endParaRPr lang="pl-PL" altLang="pl-PL" sz="2000" b="1" dirty="0">
              <a:solidFill>
                <a:srgbClr val="003399"/>
              </a:solidFill>
            </a:endParaRPr>
          </a:p>
          <a:p>
            <a:pPr algn="l">
              <a:lnSpc>
                <a:spcPct val="80000"/>
              </a:lnSpc>
            </a:pPr>
            <a:r>
              <a:rPr lang="pl-PL" altLang="pl-PL" sz="2000" b="1" dirty="0">
                <a:solidFill>
                  <a:srgbClr val="003399"/>
                </a:solidFill>
              </a:rPr>
              <a:t>* Rada Ministrów nie umieści wykazu prac legislacyjnych (brak sankcji)?</a:t>
            </a:r>
          </a:p>
          <a:p>
            <a:pPr algn="l">
              <a:lnSpc>
                <a:spcPct val="80000"/>
              </a:lnSpc>
              <a:buFontTx/>
              <a:buChar char="•"/>
            </a:pPr>
            <a:endParaRPr lang="pl-PL" altLang="pl-PL" sz="2000" b="1" dirty="0">
              <a:solidFill>
                <a:srgbClr val="003399"/>
              </a:solidFill>
            </a:endParaRPr>
          </a:p>
          <a:p>
            <a:pPr algn="l">
              <a:lnSpc>
                <a:spcPct val="80000"/>
              </a:lnSpc>
            </a:pPr>
            <a:r>
              <a:rPr lang="pl-PL" altLang="pl-PL" sz="2000" b="1" dirty="0">
                <a:solidFill>
                  <a:srgbClr val="003399"/>
                </a:solidFill>
              </a:rPr>
              <a:t>* praktyka pokazuje, że rząd publikuje </a:t>
            </a:r>
            <a:r>
              <a:rPr lang="pl-PL" altLang="pl-PL" sz="2000" b="1" dirty="0" smtClean="0">
                <a:solidFill>
                  <a:srgbClr val="003399"/>
                </a:solidFill>
              </a:rPr>
              <a:t>nieterminowo</a:t>
            </a:r>
            <a:r>
              <a:rPr lang="pl-PL" altLang="pl-PL" sz="2000" b="1" dirty="0">
                <a:solidFill>
                  <a:srgbClr val="003399"/>
                </a:solidFill>
              </a:rPr>
              <a:t>, niekompletny, zwleka z publikacją, w ogóle nie publikuje…</a:t>
            </a:r>
          </a:p>
          <a:p>
            <a:pPr algn="l">
              <a:lnSpc>
                <a:spcPct val="80000"/>
              </a:lnSpc>
            </a:pPr>
            <a:endParaRPr lang="pl-PL" altLang="pl-PL" sz="2000" b="1" dirty="0">
              <a:solidFill>
                <a:srgbClr val="003399"/>
              </a:solidFill>
            </a:endParaRPr>
          </a:p>
          <a:p>
            <a:pPr algn="l">
              <a:lnSpc>
                <a:spcPct val="80000"/>
              </a:lnSpc>
            </a:pPr>
            <a:r>
              <a:rPr lang="pl-PL" altLang="pl-PL" sz="2000" b="1" dirty="0">
                <a:solidFill>
                  <a:srgbClr val="003399"/>
                </a:solidFill>
              </a:rPr>
              <a:t>* wiele rozporządzeń musi zostać wydanych szybciej – brak czasu na wysłuchanie publiczne!</a:t>
            </a:r>
          </a:p>
          <a:p>
            <a:pPr algn="l">
              <a:lnSpc>
                <a:spcPct val="80000"/>
              </a:lnSpc>
              <a:buFontTx/>
              <a:buChar char="•"/>
            </a:pPr>
            <a:endParaRPr lang="pl-PL" altLang="pl-PL" sz="2000" b="1" dirty="0">
              <a:solidFill>
                <a:srgbClr val="003399"/>
              </a:solidFill>
            </a:endParaRPr>
          </a:p>
          <a:p>
            <a:pPr algn="l">
              <a:lnSpc>
                <a:spcPct val="80000"/>
              </a:lnSpc>
            </a:pPr>
            <a:r>
              <a:rPr lang="pl-PL" altLang="pl-PL" sz="2000" b="1" dirty="0">
                <a:solidFill>
                  <a:srgbClr val="003399"/>
                </a:solidFill>
              </a:rPr>
              <a:t>* obowiązkiem objęto tylko projekty aktów (ustaw i rozporządzeń) Rady Ministrów… dlaczego nie Prezydenta, KRRiT, Sejmu, Senatu…?</a:t>
            </a:r>
          </a:p>
          <a:p>
            <a:pPr algn="l">
              <a:lnSpc>
                <a:spcPct val="80000"/>
              </a:lnSpc>
              <a:buFontTx/>
              <a:buChar char="•"/>
            </a:pPr>
            <a:endParaRPr lang="pl-PL" altLang="pl-PL" sz="2000" b="1" dirty="0">
              <a:solidFill>
                <a:srgbClr val="003399"/>
              </a:solidFill>
            </a:endParaRPr>
          </a:p>
          <a:p>
            <a:pPr algn="l">
              <a:lnSpc>
                <a:spcPct val="80000"/>
              </a:lnSpc>
              <a:buFontTx/>
              <a:buChar char="-"/>
            </a:pPr>
            <a:r>
              <a:rPr lang="pl-PL" altLang="pl-PL" sz="2000" b="1" dirty="0">
                <a:solidFill>
                  <a:srgbClr val="CC0000"/>
                </a:solidFill>
              </a:rPr>
              <a:t>DYSPROPORCJA MIĘDZY OBOWIĄZKAMI NAKŁADANYMI NA ORGANY WŁADZY PUBLICZNEJ, A NA LOBBYSTÓW!</a:t>
            </a:r>
          </a:p>
          <a:p>
            <a:pPr algn="l">
              <a:lnSpc>
                <a:spcPct val="80000"/>
              </a:lnSpc>
              <a:buFontTx/>
              <a:buChar char="-"/>
            </a:pPr>
            <a:endParaRPr lang="pl-PL" altLang="pl-PL" sz="2000" b="1" dirty="0">
              <a:solidFill>
                <a:srgbClr val="CC0000"/>
              </a:solidFill>
            </a:endParaRPr>
          </a:p>
          <a:p>
            <a:pPr algn="l">
              <a:lnSpc>
                <a:spcPct val="80000"/>
              </a:lnSpc>
              <a:buFontTx/>
              <a:buChar char="-"/>
            </a:pPr>
            <a:endParaRPr lang="pl-PL" altLang="pl-PL" sz="2000" b="1" dirty="0">
              <a:solidFill>
                <a:srgbClr val="CC0000"/>
              </a:solidFill>
            </a:endParaRPr>
          </a:p>
          <a:p>
            <a:pPr algn="l">
              <a:lnSpc>
                <a:spcPct val="80000"/>
              </a:lnSpc>
              <a:buFontTx/>
              <a:buChar char="•"/>
            </a:pPr>
            <a:endParaRPr lang="pl-PL" altLang="pl-PL" sz="2000" b="1" dirty="0">
              <a:solidFill>
                <a:srgbClr val="CC0000"/>
              </a:solidFill>
            </a:endParaRPr>
          </a:p>
          <a:p>
            <a:pPr algn="l">
              <a:lnSpc>
                <a:spcPct val="80000"/>
              </a:lnSpc>
              <a:buFontTx/>
              <a:buChar char="•"/>
            </a:pPr>
            <a:endParaRPr lang="pl-PL" altLang="pl-PL" sz="2000" b="1" dirty="0">
              <a:solidFill>
                <a:srgbClr val="003399"/>
              </a:solidFill>
            </a:endParaRPr>
          </a:p>
        </p:txBody>
      </p:sp>
    </p:spTree>
    <p:extLst>
      <p:ext uri="{BB962C8B-B14F-4D97-AF65-F5344CB8AC3E}">
        <p14:creationId xmlns:p14="http://schemas.microsoft.com/office/powerpoint/2010/main" val="21211579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905000" y="0"/>
            <a:ext cx="8229600" cy="1143000"/>
          </a:xfrm>
        </p:spPr>
        <p:txBody>
          <a:bodyPr/>
          <a:lstStyle/>
          <a:p>
            <a:r>
              <a:rPr lang="pl-PL" altLang="pl-PL" sz="3200"/>
              <a:t>Wysłuchanie publiczne</a:t>
            </a:r>
          </a:p>
        </p:txBody>
      </p:sp>
      <p:sp>
        <p:nvSpPr>
          <p:cNvPr id="126979" name="Rectangle 3"/>
          <p:cNvSpPr>
            <a:spLocks noGrp="1" noChangeArrowheads="1"/>
          </p:cNvSpPr>
          <p:nvPr>
            <p:ph type="body" idx="1"/>
          </p:nvPr>
        </p:nvSpPr>
        <p:spPr>
          <a:xfrm>
            <a:off x="299113" y="1143000"/>
            <a:ext cx="11441374" cy="5867400"/>
          </a:xfrm>
        </p:spPr>
        <p:txBody>
          <a:bodyPr/>
          <a:lstStyle/>
          <a:p>
            <a:pPr marL="179388" indent="-179388">
              <a:lnSpc>
                <a:spcPct val="80000"/>
              </a:lnSpc>
              <a:buNone/>
            </a:pPr>
            <a:r>
              <a:rPr lang="pl-PL" altLang="pl-PL" sz="1600" b="1" dirty="0"/>
              <a:t>Art. 8</a:t>
            </a:r>
          </a:p>
          <a:p>
            <a:pPr marL="179388" indent="-179388">
              <a:lnSpc>
                <a:spcPct val="80000"/>
              </a:lnSpc>
              <a:buNone/>
            </a:pPr>
            <a:r>
              <a:rPr lang="pl-PL" altLang="pl-PL" sz="1600" dirty="0"/>
              <a:t>1. Po wniesieniu projektu ustawy do Sejmu </a:t>
            </a:r>
            <a:r>
              <a:rPr lang="pl-PL" altLang="pl-PL" sz="1600" b="1" dirty="0"/>
              <a:t>może zostać przeprowadzone</a:t>
            </a:r>
            <a:r>
              <a:rPr lang="pl-PL" altLang="pl-PL" sz="1600" dirty="0"/>
              <a:t>, na zasadach określonych w regulaminie Sejmu, </a:t>
            </a:r>
            <a:r>
              <a:rPr lang="pl-PL" altLang="pl-PL" sz="1600" b="1" dirty="0"/>
              <a:t>wysłuchanie publiczne</a:t>
            </a:r>
            <a:r>
              <a:rPr lang="pl-PL" altLang="pl-PL" sz="1600" dirty="0"/>
              <a:t> dotyczące tego projektu. </a:t>
            </a:r>
          </a:p>
          <a:p>
            <a:pPr marL="179388" indent="-179388">
              <a:lnSpc>
                <a:spcPct val="80000"/>
              </a:lnSpc>
              <a:buNone/>
            </a:pPr>
            <a:r>
              <a:rPr lang="pl-PL" altLang="pl-PL" sz="1600" dirty="0"/>
              <a:t>2. Podmiot, który zgłosił zainteresowanie pracami nad projektem ustawy może, na zasadach określonych w regulaminie Sejmu, wziąć udział w wysłuchaniu publicznym dotyczącym tego projektu. </a:t>
            </a:r>
          </a:p>
          <a:p>
            <a:pPr marL="179388" indent="-179388">
              <a:lnSpc>
                <a:spcPct val="80000"/>
              </a:lnSpc>
              <a:buNone/>
            </a:pPr>
            <a:endParaRPr lang="pl-PL" altLang="pl-PL" sz="1600" b="1" dirty="0"/>
          </a:p>
          <a:p>
            <a:pPr marL="179388" indent="-179388">
              <a:lnSpc>
                <a:spcPct val="80000"/>
              </a:lnSpc>
              <a:buNone/>
            </a:pPr>
            <a:r>
              <a:rPr lang="pl-PL" altLang="pl-PL" sz="1600" b="1" dirty="0"/>
              <a:t>Art. 9</a:t>
            </a:r>
            <a:endParaRPr lang="pl-PL" altLang="pl-PL" sz="1600" dirty="0"/>
          </a:p>
          <a:p>
            <a:pPr marL="179388" indent="-179388">
              <a:lnSpc>
                <a:spcPct val="80000"/>
              </a:lnSpc>
              <a:buNone/>
            </a:pPr>
            <a:r>
              <a:rPr lang="pl-PL" altLang="pl-PL" sz="1600" dirty="0"/>
              <a:t>1. </a:t>
            </a:r>
            <a:r>
              <a:rPr lang="pl-PL" altLang="pl-PL" sz="1600" b="1" dirty="0"/>
              <a:t>Podmiot odpowiedzialny za opracowanie projektu rozporządzenia może przeprowadzić wysłuchanie publiczne dotyczące tego projektu</a:t>
            </a:r>
            <a:r>
              <a:rPr lang="pl-PL" altLang="pl-PL" sz="1600" dirty="0"/>
              <a:t>. </a:t>
            </a:r>
          </a:p>
          <a:p>
            <a:pPr marL="179388" indent="-179388">
              <a:lnSpc>
                <a:spcPct val="80000"/>
              </a:lnSpc>
              <a:buNone/>
            </a:pPr>
            <a:r>
              <a:rPr lang="pl-PL" altLang="pl-PL" sz="1600" dirty="0"/>
              <a:t>2. Informacja o terminie wysłuchania publicznego dotyczącego projektu rozporządzenia podlega udostępnieniu w Biuletynie Informacji Publicznej co najmniej na 7 dni przed dniem wysłuchania publicznego. </a:t>
            </a:r>
          </a:p>
          <a:p>
            <a:pPr marL="179388" indent="-179388">
              <a:lnSpc>
                <a:spcPct val="80000"/>
              </a:lnSpc>
              <a:buNone/>
            </a:pPr>
            <a:r>
              <a:rPr lang="pl-PL" altLang="pl-PL" sz="1600" dirty="0"/>
              <a:t>3. Prawo wzięcia udziału w wysłuchaniu publicznym, o którym mowa w ust. 1, ma każdy podmiot, który zgłosił zainteresowanie pracami nad projektem rozporządzenia co najmniej na 3 dni przed dniem wysłuchania publicznego. </a:t>
            </a:r>
          </a:p>
          <a:p>
            <a:pPr marL="179388" indent="-179388">
              <a:lnSpc>
                <a:spcPct val="80000"/>
              </a:lnSpc>
              <a:buNone/>
            </a:pPr>
            <a:endParaRPr lang="pl-PL" altLang="pl-PL" sz="1600" dirty="0"/>
          </a:p>
          <a:p>
            <a:pPr marL="179388" indent="-179388">
              <a:lnSpc>
                <a:spcPct val="80000"/>
              </a:lnSpc>
              <a:buFontTx/>
              <a:buChar char="-"/>
            </a:pPr>
            <a:r>
              <a:rPr lang="pl-PL" altLang="pl-PL" sz="2000" b="1" dirty="0">
                <a:solidFill>
                  <a:srgbClr val="CC0000"/>
                </a:solidFill>
              </a:rPr>
              <a:t> o odbyciu wysłuchania publicznego decyduje uchwałą komisji sejmowej (na pisemny wniosek posła) – art. 70a Regulaminu Sejmu</a:t>
            </a:r>
            <a:r>
              <a:rPr lang="pl-PL" altLang="pl-PL" sz="2000" b="1" dirty="0" smtClean="0">
                <a:solidFill>
                  <a:srgbClr val="CC0000"/>
                </a:solidFill>
              </a:rPr>
              <a:t>!</a:t>
            </a:r>
          </a:p>
          <a:p>
            <a:pPr marL="0" indent="0">
              <a:lnSpc>
                <a:spcPct val="80000"/>
              </a:lnSpc>
              <a:buNone/>
            </a:pPr>
            <a:endParaRPr lang="pl-PL" altLang="pl-PL" sz="2000" b="1" dirty="0" smtClean="0">
              <a:solidFill>
                <a:srgbClr val="CC0000"/>
              </a:solidFill>
            </a:endParaRPr>
          </a:p>
          <a:p>
            <a:pPr marL="179388" indent="-179388">
              <a:lnSpc>
                <a:spcPct val="80000"/>
              </a:lnSpc>
              <a:buFontTx/>
              <a:buChar char="-"/>
            </a:pPr>
            <a:r>
              <a:rPr lang="pl-PL" altLang="pl-PL" sz="2000" b="1" dirty="0" smtClean="0">
                <a:solidFill>
                  <a:srgbClr val="CC0000"/>
                </a:solidFill>
              </a:rPr>
              <a:t> </a:t>
            </a:r>
            <a:r>
              <a:rPr lang="pl-PL" altLang="pl-PL" sz="2000" b="1" dirty="0">
                <a:solidFill>
                  <a:srgbClr val="CC0000"/>
                </a:solidFill>
              </a:rPr>
              <a:t>co z Senatem</a:t>
            </a:r>
            <a:r>
              <a:rPr lang="pl-PL" altLang="pl-PL" sz="2000" b="1" dirty="0" smtClean="0">
                <a:solidFill>
                  <a:srgbClr val="CC0000"/>
                </a:solidFill>
              </a:rPr>
              <a:t>?</a:t>
            </a:r>
          </a:p>
          <a:p>
            <a:pPr marL="179388" indent="-179388">
              <a:lnSpc>
                <a:spcPct val="80000"/>
              </a:lnSpc>
              <a:buFontTx/>
              <a:buChar char="-"/>
            </a:pPr>
            <a:endParaRPr lang="pl-PL" altLang="pl-PL" sz="2000" b="1" dirty="0">
              <a:solidFill>
                <a:srgbClr val="CC0000"/>
              </a:solidFill>
            </a:endParaRPr>
          </a:p>
          <a:p>
            <a:pPr marL="179388" indent="-179388">
              <a:lnSpc>
                <a:spcPct val="80000"/>
              </a:lnSpc>
              <a:buFontTx/>
              <a:buChar char="-"/>
            </a:pPr>
            <a:r>
              <a:rPr lang="pl-PL" altLang="pl-PL" sz="2000" b="1" dirty="0" smtClean="0">
                <a:solidFill>
                  <a:srgbClr val="CC0000"/>
                </a:solidFill>
              </a:rPr>
              <a:t>podmiot </a:t>
            </a:r>
            <a:r>
              <a:rPr lang="pl-PL" altLang="pl-PL" sz="2000" b="1" dirty="0">
                <a:solidFill>
                  <a:srgbClr val="CC0000"/>
                </a:solidFill>
              </a:rPr>
              <a:t>wydający rozporządzenie może (również nie musi!) przeprowadzić wysłuchanie publiczne</a:t>
            </a:r>
          </a:p>
          <a:p>
            <a:pPr marL="179388" indent="-179388">
              <a:lnSpc>
                <a:spcPct val="80000"/>
              </a:lnSpc>
              <a:buNone/>
            </a:pPr>
            <a:endParaRPr lang="pl-PL" altLang="pl-PL" sz="2000" b="1" dirty="0">
              <a:solidFill>
                <a:srgbClr val="CC0000"/>
              </a:solidFill>
            </a:endParaRPr>
          </a:p>
        </p:txBody>
      </p:sp>
    </p:spTree>
    <p:extLst>
      <p:ext uri="{BB962C8B-B14F-4D97-AF65-F5344CB8AC3E}">
        <p14:creationId xmlns:p14="http://schemas.microsoft.com/office/powerpoint/2010/main" val="41511331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05000" y="0"/>
            <a:ext cx="8229600" cy="1143000"/>
          </a:xfrm>
        </p:spPr>
        <p:txBody>
          <a:bodyPr/>
          <a:lstStyle/>
          <a:p>
            <a:r>
              <a:rPr lang="pl-PL" altLang="pl-PL" sz="3200"/>
              <a:t>Wysłuchanie publiczne w Sejmie</a:t>
            </a:r>
          </a:p>
        </p:txBody>
      </p:sp>
      <p:sp>
        <p:nvSpPr>
          <p:cNvPr id="128003" name="Rectangle 3"/>
          <p:cNvSpPr>
            <a:spLocks noGrp="1" noChangeArrowheads="1"/>
          </p:cNvSpPr>
          <p:nvPr>
            <p:ph type="body" idx="1"/>
          </p:nvPr>
        </p:nvSpPr>
        <p:spPr>
          <a:xfrm>
            <a:off x="1524000" y="838200"/>
            <a:ext cx="9144000" cy="6019800"/>
          </a:xfrm>
        </p:spPr>
        <p:txBody>
          <a:bodyPr/>
          <a:lstStyle/>
          <a:p>
            <a:pPr marL="609600" indent="-609600"/>
            <a:r>
              <a:rPr lang="pl-PL" altLang="pl-PL" sz="2000" b="1" u="sng"/>
              <a:t>art. 70a – art. 70h Regulaminu Sejmu</a:t>
            </a:r>
          </a:p>
          <a:p>
            <a:pPr marL="609600" indent="-609600">
              <a:buNone/>
            </a:pPr>
            <a:endParaRPr lang="pl-PL" altLang="pl-PL" sz="2000" b="1" u="sng"/>
          </a:p>
          <a:p>
            <a:pPr marL="609600" indent="-609600">
              <a:buNone/>
            </a:pPr>
            <a:r>
              <a:rPr lang="pl-PL" altLang="pl-PL" sz="2000"/>
              <a:t>- 	uchwałą o przeprowadzeniu wysłuchania publicznego podejmowana przez komisję, do której skierowano projekt</a:t>
            </a:r>
          </a:p>
          <a:p>
            <a:pPr marL="609600" indent="-609600">
              <a:buFontTx/>
              <a:buChar char="-"/>
            </a:pPr>
            <a:r>
              <a:rPr lang="pl-PL" altLang="pl-PL" sz="2000"/>
              <a:t>uchwała zawiera datę i godzinę przeprowadzenia wysłuchania publicznego (udostępniana w Systemie Informacyjnym Sejmu)</a:t>
            </a:r>
          </a:p>
          <a:p>
            <a:pPr marL="609600" indent="-609600">
              <a:buFontTx/>
              <a:buChar char="-"/>
            </a:pPr>
            <a:r>
              <a:rPr lang="pl-PL" altLang="pl-PL" sz="2000"/>
              <a:t> zgłoszenia dokonuje się na formularzu do Marszałka Sejmu</a:t>
            </a:r>
          </a:p>
          <a:p>
            <a:pPr marL="609600" indent="-609600">
              <a:buFontTx/>
              <a:buChar char="-"/>
            </a:pPr>
            <a:r>
              <a:rPr lang="pl-PL" altLang="pl-PL" sz="2000" b="1">
                <a:solidFill>
                  <a:srgbClr val="CC0000"/>
                </a:solidFill>
              </a:rPr>
              <a:t>prezydium komisji może ograniczyć ilość podmiotów  biorących udział w wysłuchaniu publicznym („ze względów lokalowych lub technicznych”)!</a:t>
            </a:r>
          </a:p>
          <a:p>
            <a:pPr marL="609600" indent="-609600">
              <a:buFontTx/>
              <a:buChar char="-"/>
            </a:pPr>
            <a:r>
              <a:rPr lang="pl-PL" altLang="pl-PL" sz="2000" b="1">
                <a:solidFill>
                  <a:srgbClr val="003399"/>
                </a:solidFill>
              </a:rPr>
              <a:t>odbywa się przed rozpoczęciem szczegółowego rozpatrywania projektu!</a:t>
            </a:r>
          </a:p>
          <a:p>
            <a:pPr marL="609600" indent="-609600">
              <a:buFontTx/>
              <a:buChar char="-"/>
            </a:pPr>
            <a:r>
              <a:rPr lang="pl-PL" altLang="pl-PL" sz="2000" b="1">
                <a:solidFill>
                  <a:srgbClr val="003399"/>
                </a:solidFill>
              </a:rPr>
              <a:t>tylko na jednym posiedzeniu komisji!</a:t>
            </a:r>
          </a:p>
          <a:p>
            <a:pPr marL="609600" indent="-609600">
              <a:buFontTx/>
              <a:buChar char="-"/>
            </a:pPr>
            <a:r>
              <a:rPr lang="pl-PL" altLang="pl-PL" sz="2000" b="1">
                <a:solidFill>
                  <a:srgbClr val="009900"/>
                </a:solidFill>
              </a:rPr>
              <a:t>przewodniczący komisji ustala: </a:t>
            </a:r>
          </a:p>
          <a:p>
            <a:pPr marL="609600" indent="-609600">
              <a:buFontTx/>
              <a:buAutoNum type="alphaLcParenR"/>
            </a:pPr>
            <a:r>
              <a:rPr lang="pl-PL" altLang="pl-PL" sz="2000" b="1">
                <a:solidFill>
                  <a:srgbClr val="009900"/>
                </a:solidFill>
              </a:rPr>
              <a:t>kolejność</a:t>
            </a:r>
          </a:p>
          <a:p>
            <a:pPr marL="609600" indent="-609600">
              <a:buFontTx/>
              <a:buAutoNum type="alphaLcParenR"/>
            </a:pPr>
            <a:r>
              <a:rPr lang="pl-PL" altLang="pl-PL" sz="2000" b="1">
                <a:solidFill>
                  <a:srgbClr val="009900"/>
                </a:solidFill>
              </a:rPr>
              <a:t>czas wystąpień</a:t>
            </a:r>
          </a:p>
          <a:p>
            <a:pPr marL="609600" indent="-609600">
              <a:buNone/>
            </a:pPr>
            <a:r>
              <a:rPr lang="pl-PL" altLang="pl-PL" sz="2000" b="1">
                <a:solidFill>
                  <a:srgbClr val="CC0000"/>
                </a:solidFill>
              </a:rPr>
              <a:t>- zainteresowany podmiot może wystąpić tylko 1 raz!</a:t>
            </a:r>
          </a:p>
          <a:p>
            <a:pPr marL="609600" indent="-609600">
              <a:buFontTx/>
              <a:buAutoNum type="alphaLcParenR"/>
            </a:pPr>
            <a:endParaRPr lang="pl-PL" altLang="pl-PL" sz="2000" b="1">
              <a:solidFill>
                <a:srgbClr val="CC0000"/>
              </a:solidFill>
            </a:endParaRPr>
          </a:p>
        </p:txBody>
      </p:sp>
    </p:spTree>
    <p:extLst>
      <p:ext uri="{BB962C8B-B14F-4D97-AF65-F5344CB8AC3E}">
        <p14:creationId xmlns:p14="http://schemas.microsoft.com/office/powerpoint/2010/main" val="29854948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905000" y="0"/>
            <a:ext cx="8229600" cy="1143000"/>
          </a:xfrm>
        </p:spPr>
        <p:txBody>
          <a:bodyPr/>
          <a:lstStyle/>
          <a:p>
            <a:r>
              <a:rPr lang="pl-PL" altLang="pl-PL" sz="3200"/>
              <a:t>Rejestr lobbystów zawodowych</a:t>
            </a:r>
          </a:p>
        </p:txBody>
      </p:sp>
      <p:sp>
        <p:nvSpPr>
          <p:cNvPr id="129027" name="Rectangle 3"/>
          <p:cNvSpPr>
            <a:spLocks noGrp="1" noChangeArrowheads="1"/>
          </p:cNvSpPr>
          <p:nvPr>
            <p:ph type="body" idx="1"/>
          </p:nvPr>
        </p:nvSpPr>
        <p:spPr>
          <a:xfrm>
            <a:off x="1828800" y="1066800"/>
            <a:ext cx="8686800" cy="5791200"/>
          </a:xfrm>
        </p:spPr>
        <p:txBody>
          <a:bodyPr/>
          <a:lstStyle/>
          <a:p>
            <a:pPr marL="269875" indent="-269875">
              <a:lnSpc>
                <a:spcPct val="90000"/>
              </a:lnSpc>
              <a:buFontTx/>
              <a:buChar char="-"/>
            </a:pPr>
            <a:r>
              <a:rPr lang="pl-PL" altLang="pl-PL" sz="2000" b="1">
                <a:solidFill>
                  <a:srgbClr val="003399"/>
                </a:solidFill>
              </a:rPr>
              <a:t>podstawowy obowiązek lobbystów zawodowych!</a:t>
            </a:r>
          </a:p>
          <a:p>
            <a:pPr marL="269875" indent="-269875">
              <a:lnSpc>
                <a:spcPct val="90000"/>
              </a:lnSpc>
              <a:buFontTx/>
              <a:buChar char="-"/>
            </a:pPr>
            <a:r>
              <a:rPr lang="pl-PL" altLang="pl-PL" sz="2000" b="1">
                <a:solidFill>
                  <a:srgbClr val="003399"/>
                </a:solidFill>
              </a:rPr>
              <a:t>rejestr jest jawny</a:t>
            </a:r>
          </a:p>
          <a:p>
            <a:pPr marL="269875" indent="-269875">
              <a:lnSpc>
                <a:spcPct val="90000"/>
              </a:lnSpc>
              <a:buFontTx/>
              <a:buChar char="-"/>
            </a:pPr>
            <a:r>
              <a:rPr lang="pl-PL" altLang="pl-PL" sz="2000" b="1">
                <a:solidFill>
                  <a:srgbClr val="003399"/>
                </a:solidFill>
              </a:rPr>
              <a:t>Prowadzi go minister właściwy ds. administracji publicznej </a:t>
            </a:r>
          </a:p>
          <a:p>
            <a:pPr marL="269875" indent="-269875">
              <a:lnSpc>
                <a:spcPct val="90000"/>
              </a:lnSpc>
              <a:buFontTx/>
              <a:buChar char="-"/>
            </a:pPr>
            <a:r>
              <a:rPr lang="pl-PL" altLang="pl-PL" sz="2000" b="1">
                <a:solidFill>
                  <a:srgbClr val="003399"/>
                </a:solidFill>
              </a:rPr>
              <a:t>udostępniany w BIP</a:t>
            </a:r>
          </a:p>
          <a:p>
            <a:pPr marL="269875" indent="-269875">
              <a:lnSpc>
                <a:spcPct val="90000"/>
              </a:lnSpc>
              <a:buFontTx/>
              <a:buChar char="-"/>
            </a:pPr>
            <a:r>
              <a:rPr lang="pl-PL" altLang="pl-PL" sz="2000" b="1">
                <a:solidFill>
                  <a:srgbClr val="003399"/>
                </a:solidFill>
              </a:rPr>
              <a:t>wpis dokonuje się na podstawie </a:t>
            </a:r>
            <a:r>
              <a:rPr lang="pl-PL" altLang="pl-PL" sz="2000" b="1" u="sng">
                <a:solidFill>
                  <a:srgbClr val="003399"/>
                </a:solidFill>
              </a:rPr>
              <a:t>zgłoszenia</a:t>
            </a:r>
          </a:p>
          <a:p>
            <a:pPr marL="269875" indent="-269875">
              <a:lnSpc>
                <a:spcPct val="90000"/>
              </a:lnSpc>
              <a:buNone/>
            </a:pPr>
            <a:endParaRPr lang="pl-PL" altLang="pl-PL" sz="2000" b="1">
              <a:solidFill>
                <a:srgbClr val="003399"/>
              </a:solidFill>
            </a:endParaRPr>
          </a:p>
          <a:p>
            <a:pPr marL="269875" indent="-269875">
              <a:lnSpc>
                <a:spcPct val="90000"/>
              </a:lnSpc>
              <a:buNone/>
            </a:pPr>
            <a:r>
              <a:rPr lang="pl-PL" altLang="pl-PL" sz="2000" b="1"/>
              <a:t>Art. 10</a:t>
            </a:r>
          </a:p>
          <a:p>
            <a:pPr marL="269875" indent="-269875">
              <a:lnSpc>
                <a:spcPct val="90000"/>
              </a:lnSpc>
              <a:buNone/>
            </a:pPr>
            <a:r>
              <a:rPr lang="pl-PL" altLang="pl-PL" sz="2000"/>
              <a:t>1. </a:t>
            </a:r>
            <a:r>
              <a:rPr lang="pl-PL" altLang="pl-PL" sz="2000" u="sng"/>
              <a:t>Tworzy się rejestr podmiotów wykonujących zawodową działalność lobbingową, zwany dalej "rejestrem".</a:t>
            </a:r>
            <a:r>
              <a:rPr lang="pl-PL" altLang="pl-PL" sz="2000"/>
              <a:t> </a:t>
            </a:r>
          </a:p>
          <a:p>
            <a:pPr marL="269875" indent="-269875">
              <a:lnSpc>
                <a:spcPct val="90000"/>
              </a:lnSpc>
              <a:buNone/>
            </a:pPr>
            <a:r>
              <a:rPr lang="pl-PL" altLang="pl-PL" sz="2000"/>
              <a:t>2. </a:t>
            </a:r>
            <a:r>
              <a:rPr lang="pl-PL" altLang="pl-PL" sz="2000" u="sng"/>
              <a:t>Minister właściwy do spraw administracji publicznej prowadzi rejestr w postaci bazy danych zapisanej na informatycznych nośnikach danych</a:t>
            </a:r>
            <a:r>
              <a:rPr lang="pl-PL" altLang="pl-PL" sz="2000"/>
              <a:t> w rozumieniu przepisów ustawy z dnia 17 lutego 2005 r. o informatyzacji działalności podmiotów realizujących zadania publiczne.</a:t>
            </a:r>
          </a:p>
          <a:p>
            <a:pPr marL="269875" indent="-269875">
              <a:lnSpc>
                <a:spcPct val="90000"/>
              </a:lnSpc>
              <a:buNone/>
            </a:pPr>
            <a:endParaRPr lang="pl-PL" altLang="pl-PL" sz="1800"/>
          </a:p>
          <a:p>
            <a:pPr marL="269875" indent="-269875">
              <a:lnSpc>
                <a:spcPct val="90000"/>
              </a:lnSpc>
              <a:buNone/>
            </a:pPr>
            <a:r>
              <a:rPr lang="pl-PL" altLang="pl-PL" sz="2000" b="1">
                <a:solidFill>
                  <a:srgbClr val="CC0000"/>
                </a:solidFill>
              </a:rPr>
              <a:t>Art. 12</a:t>
            </a:r>
          </a:p>
          <a:p>
            <a:pPr marL="269875" indent="-269875">
              <a:lnSpc>
                <a:spcPct val="90000"/>
              </a:lnSpc>
              <a:buNone/>
            </a:pPr>
            <a:r>
              <a:rPr lang="pl-PL" altLang="pl-PL" sz="2000" b="1" u="sng">
                <a:solidFill>
                  <a:srgbClr val="CC0000"/>
                </a:solidFill>
              </a:rPr>
              <a:t>Zawodowa działalność lobbingowa może być wykonywana po uzyskaniu wpisu do rejestru.</a:t>
            </a:r>
          </a:p>
          <a:p>
            <a:pPr marL="269875" indent="-269875">
              <a:lnSpc>
                <a:spcPct val="90000"/>
              </a:lnSpc>
              <a:buNone/>
            </a:pPr>
            <a:r>
              <a:rPr lang="pl-PL" altLang="pl-PL" sz="1800"/>
              <a:t> </a:t>
            </a:r>
          </a:p>
        </p:txBody>
      </p:sp>
    </p:spTree>
    <p:extLst>
      <p:ext uri="{BB962C8B-B14F-4D97-AF65-F5344CB8AC3E}">
        <p14:creationId xmlns:p14="http://schemas.microsoft.com/office/powerpoint/2010/main" val="177745341"/>
      </p:ext>
    </p:extLst>
  </p:cSld>
  <p:clrMapOvr>
    <a:masterClrMapping/>
  </p:clrMapOvr>
</p:sld>
</file>

<file path=ppt/theme/theme1.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9285</Words>
  <Application>Microsoft Office PowerPoint</Application>
  <PresentationFormat>Panoramiczny</PresentationFormat>
  <Paragraphs>639</Paragraphs>
  <Slides>108</Slides>
  <Notes>2</Notes>
  <HiddenSlides>0</HiddenSlides>
  <MMClips>0</MMClips>
  <ScaleCrop>false</ScaleCrop>
  <HeadingPairs>
    <vt:vector size="6" baseType="variant">
      <vt:variant>
        <vt:lpstr>Używane czcionki</vt:lpstr>
      </vt:variant>
      <vt:variant>
        <vt:i4>9</vt:i4>
      </vt:variant>
      <vt:variant>
        <vt:lpstr>Motyw</vt:lpstr>
      </vt:variant>
      <vt:variant>
        <vt:i4>2</vt:i4>
      </vt:variant>
      <vt:variant>
        <vt:lpstr>Tytuły slajdów</vt:lpstr>
      </vt:variant>
      <vt:variant>
        <vt:i4>108</vt:i4>
      </vt:variant>
    </vt:vector>
  </HeadingPairs>
  <TitlesOfParts>
    <vt:vector size="119" baseType="lpstr">
      <vt:lpstr>Arial</vt:lpstr>
      <vt:lpstr>Arial-BoldMT</vt:lpstr>
      <vt:lpstr>Arial-ItalicMT</vt:lpstr>
      <vt:lpstr>ArialMT</vt:lpstr>
      <vt:lpstr>Calibri</vt:lpstr>
      <vt:lpstr>MinionPro-Regular</vt:lpstr>
      <vt:lpstr>Times New Roman</vt:lpstr>
      <vt:lpstr>TimesNewRomanPS-ItalicMT</vt:lpstr>
      <vt:lpstr>TimesNewRomanPSMT</vt:lpstr>
      <vt:lpstr>3_Projekt domyślny</vt:lpstr>
      <vt:lpstr>Projekt domyślny</vt:lpstr>
      <vt:lpstr>Podstawy marketingu</vt:lpstr>
      <vt:lpstr>Wykład III  Wybrane zagadnienia i problemy</vt:lpstr>
      <vt:lpstr>Badania marketingowe</vt:lpstr>
      <vt:lpstr>Prezentacja programu PowerPoint</vt:lpstr>
      <vt:lpstr>Badania marketingowe ≠ badania rynku</vt:lpstr>
      <vt:lpstr>Prezentacja programu PowerPoint</vt:lpstr>
      <vt:lpstr>Prezentacja programu PowerPoint</vt:lpstr>
      <vt:lpstr>Prezentacja programu PowerPoint</vt:lpstr>
      <vt:lpstr>Prezentacja programu PowerPoint</vt:lpstr>
      <vt:lpstr>Badania marketingowe</vt:lpstr>
      <vt:lpstr>Metody</vt:lpstr>
      <vt:lpstr>Dokumentacja wewnętrzna</vt:lpstr>
      <vt:lpstr>PRZYKŁAD:  „Przy wprowadzaniu każdego nowego scenariusza, producenci LEGO tworzą film na kształt serialu, który emitowany jest w telewizji kablowej i finalnie na stronie LEGO. Ostatnio LEGO wypuściło serię LEGO CHIMA z nową kreskówką w oparciu o współpracę z Cartoon Network. LEGO stworzyło też stronę Click, wspólną platformę zachęcającą fanów do dzielenia się swoimi pomysłami na konstrukcje LEGO. Firma wprowadziła także My LEGO Network, sieć społecznościową przeznaczoną specjalnie dla dzieci (z wysokim poziomem kontroli rodzicielskiej i zabezpieczeń), gdzie jej członkowie mogą stworzyć własne strony, wygrywać nagrody, poznawać innych fanów LEGO (i walczyć z nimi w grach) oraz oglądać LEGO TV.”  P. Maczuga (i in.), Podręcznik do content marketingu, Warszawa 2014. </vt:lpstr>
      <vt:lpstr>Prezentacja programu PowerPoint</vt:lpstr>
      <vt:lpstr>Problemy etyczne badań marketingowych</vt:lpstr>
      <vt:lpstr>Prezentacja programu PowerPoint</vt:lpstr>
      <vt:lpstr>Przykłady nadużyć w trakcie badań marketingowych</vt:lpstr>
      <vt:lpstr>Przykłady nadużyć w trakcie badań marketingowych</vt:lpstr>
      <vt:lpstr>Reklama</vt:lpstr>
      <vt:lpstr>Reklama i przekaz podprogowy</vt:lpstr>
      <vt:lpstr>Prezentacja programu PowerPoint</vt:lpstr>
      <vt:lpstr>Prezentacja programu PowerPoint</vt:lpstr>
      <vt:lpstr>Orientacja w zarządzaniu marketingowym</vt:lpstr>
      <vt:lpstr>Ewolucja orientacji w zarządzaniu marketingowym</vt:lpstr>
      <vt:lpstr>Prezentacja programu PowerPoint</vt:lpstr>
      <vt:lpstr>Prezentacja programu PowerPoint</vt:lpstr>
      <vt:lpstr>Prezentacja programu PowerPoint</vt:lpstr>
      <vt:lpstr>Prezentacja programu PowerPoint</vt:lpstr>
      <vt:lpstr>Orientacja produktowa</vt:lpstr>
      <vt:lpstr>Prezentacja programu PowerPoint</vt:lpstr>
      <vt:lpstr>Prezentacja programu PowerPoint</vt:lpstr>
      <vt:lpstr>Orientacja sprzedażowa (dystrybucyjna)</vt:lpstr>
      <vt:lpstr>Prezentacja programu PowerPoint</vt:lpstr>
      <vt:lpstr>Prezentacja programu PowerPoint</vt:lpstr>
      <vt:lpstr>Orientacja marketingowa</vt:lpstr>
      <vt:lpstr>„Orientacja marketingowa to sposób działania, w którym podstawą tworzenia oferty są rozpoznane aktualne i przyszłe potrzeby nabywców, wykorzystywane do kształtowania produktu, poziomu cen, sposobów promocji i dostarczenia produktów nabywcom”</vt:lpstr>
      <vt:lpstr>Prezentacja programu PowerPoint</vt:lpstr>
      <vt:lpstr>Prezentacja programu PowerPoint</vt:lpstr>
      <vt:lpstr>Prezentacja programu PowerPoint</vt:lpstr>
      <vt:lpstr>Ostrożność w realizacji orientacji marketingowej</vt:lpstr>
      <vt:lpstr>Orientacja społeczna</vt:lpstr>
      <vt:lpstr>Prezentacja programu PowerPoint</vt:lpstr>
      <vt:lpstr>Prezentacja programu PowerPoint</vt:lpstr>
      <vt:lpstr>Prezentacja programu PowerPoint</vt:lpstr>
      <vt:lpstr>Prezentacja programu PowerPoint</vt:lpstr>
      <vt:lpstr>Patriotyzm konsumencki</vt:lpstr>
      <vt:lpstr>Prezentacja programu PowerPoint</vt:lpstr>
      <vt:lpstr>Mity na temat marketingu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Marketing polityczny</vt:lpstr>
      <vt:lpstr>Marketing - wątpliwości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Lobbing</vt:lpstr>
      <vt:lpstr>?</vt:lpstr>
      <vt:lpstr>Ideologie stanowienia prawa</vt:lpstr>
      <vt:lpstr>Doświadczenia polskie</vt:lpstr>
      <vt:lpstr>Lobbing jako element społeczeństwa obywatelskiego</vt:lpstr>
      <vt:lpstr>Prawnokonstytucyjne zasady obywatelskiej partycypacji</vt:lpstr>
      <vt:lpstr>Lobbing – wady i zalety</vt:lpstr>
      <vt:lpstr>Lobbing – zło, mniejsze zło, czy istota demokracji?</vt:lpstr>
      <vt:lpstr> </vt:lpstr>
      <vt:lpstr>Formy działalności grup interesu: a) opiniowanie projektów ustaw  b) akcje propagandowe w środkach masowego przekazu c) subwencje finansowe dla kandydatów/partii politycznych d) strajki e) demonstracje f) blokady dróg…  Przykłady lobbies (grup interesu):  a) rolnicy zainteresowani utrzymaniem KRUSu b) przedsiębiorcy danej branży c) plantatorzy rzepaku i właściciele olejarni d) firmy farmaceutyczne e) sprzedawcy „dopalaczy” (…)  Lobbing w PL: - instrukcje poselskie, koterie magnackie, wolna elekcja…? - niemożliwe w PRL - nieufność i przekonanie, że „lobbing sprawdza się tylko w USA…” - koncepcje „samoregulacji” i kodeksów etycznych - afery korupcyjne z udziałem lobbystów… ustawa z 7 lipca 2005 r. o działalności lobbingowej w procesie stanowienia prawa </vt:lpstr>
      <vt:lpstr>Lobbing w praktyce…</vt:lpstr>
      <vt:lpstr>Stosunek do lobbingu</vt:lpstr>
      <vt:lpstr>Wyobrażenia na temat lobbingu</vt:lpstr>
      <vt:lpstr>Przepisy poza ustawą o działalności lobbingowej w procesie stanowienia prawa</vt:lpstr>
      <vt:lpstr>ustawa z dnia 23 maja 1991 r. o związkach zawodowych art. 19 ust. 1 Organizacja związkowa… ma prawo opiniowania założeń i projektów aktów prawnych w zakresie objętym zadaniami związków zawodowych. Nie dotyczy to założeń projektu budżetu państwa oraz projektu ustawy budżetowej, których opiniowanie regulują odrębne przepisy.  ustawa z dnia 7 kwietnia 1989 r. Prawo o stowarzyszeniach art. 1 ust. 3 Stowarzyszenia mają prawo wypowiadania się w sprawach publicznych.   Ustawa z dnia 1984 r. o fundacjach art. 1 Fundacja może być ustanowiona dla realizacji zgodnych z podstawowymi interesami Rzeczypospolitej Polskiej celów społecznie lub gospodarczo użytecznych, w szczególności takich jak: ochrona zdrowia, rozwój gospodarki i nauki, oświata i wychowanie, kultura i sztuka, opieka i pomoc społeczna, ochrona środowiska i zabytków.  Ustawa z dnia 23 maja 1991 r. o organizacjach pracodawców art. 16 Organizacja pracodawców… ma prawo opiniowania założeń i projektów aktów prawnych w zakresie praw i interesów związków pracodawców. Nie dotyczy to założeń projektu budżetu państwa oraz projektu ustawy budżetowej, których opiniowanie regulują odrębne przepisy.</vt:lpstr>
      <vt:lpstr>Ustawa z dnia 7 lipca 2005 r. o działalności lobbingowej w procesie stanowienia prawa</vt:lpstr>
      <vt:lpstr> </vt:lpstr>
      <vt:lpstr>Art. 2 1. W rozumieniu ustawy działalnością lobbingową jest każde działanie prowadzone metodami prawnie dozwolonymi zmierzające do wywarcia wpływu na organy władzy publicznej w procesie stanowienia prawa.  2. W rozumieniu ustawy zawodową działalnością lobbingową jest zarobkowa działalność lobbingowa prowadzona na rzecz osób trzecich w celu uwzględnienia w procesie stanowienia prawa interesów tych osób.  3. Zawodowa działalność lobbingowa może być wykonywana przez przedsiębiorcę albo przez osobę fizyczną niebędącą przedsiębiorcą na podstawie umowy cywilnoprawnej.  - działania wobec wszelkich organów władzy publicznej (nie tylko ustawodawczych!), czyli których? - zbyt szeroki zakres działalności lobbingowej (art. 2 ust. 1) - przepisy ustawy skupiają się na działalności lobbingowej wyłącznie zawodowej (zarobkowej)! - osoby fizyczne działające na podstawie umowy o pracę (a nie cywilnoprawnej)?/ członek stowarzyszenia działający odpłatnie, ale w interesie stowarzyszenia? / adwokaci jako reprezentanci osób trzecich  w procesie stanowienia prawa? / osoba fizyczna działająca bez zlecenia, która ex post otrzyma gratyfikację finansową?/ przedsiębiorcy działający na swój interes? / osoby prawne niebędące przedsiębiorcami? - działalność lobbingowa o charakterze innym niż zawodowy pozostaje w zasadzie poza regulacją ustawy! - która definicja przedsiębiorcy?</vt:lpstr>
      <vt:lpstr>„Wyłączenie z katalogu podmiotów, które ex lege nie prowadzą zawodowej działalności lobbingowej, a równocześnie nałożenie na podmioty prowadzące taką działalność szeregu obowiązków, nawet jeśli mają one głównie charakter rejestracyjny, może rodzić pokusę obchodzenia przepisów ustawy. Wystarcza bowiem powołać do życia jedną z form prawnych, która w świetle ustawy nie będzie podlegała rygorom wynikającym z rejestrowania zawodowej działalności lobbingowej. Dodam, że w Polsce powołanie do życia takiej formy organizacyjnej nie jest sprawą zanadto trudną. Ponadto, już w obecnym stanie rozwoju organizacyjnego życia społeczeństwa obywatelskiego, można zastanawiać się, czy w zasadniczej większości, podmioty świadczące dzisiaj usługi lobbistyczne, bądź organizacje prowadzące lobbing korporacyjny o charakterze ogólnospołecznym, i tak nie są wyłączone spod obowiązku rejestracji… Natomiast ustawa, w mojej ocenie, nie zawiera dostatecznych rozwiązań, które mogłyby zachęcać (niezależnie czy w formie pewnych dodatkowych uprawnień, czy dolegliwych a skutecznie egzekwowalnych sankcji karnych) do ujawnienia obecnie prowadzonych działań lobbistycznych, które podejmowane są w formach półjawnych, czy wręcz w oparciu o związki o charakterze prawnym”   M.Zubik, Ustawa o działalności lobbingowej, ISP, s. 8</vt:lpstr>
      <vt:lpstr>„W sytuacji braku wyraźnych wyłączeń, termin „organ władzy publicznej” należy rozumieć w najszerszym zakresie, jaki występuje w polskim systemie prawnym. Pomocą przy ustaleniu desygnatów pojęcia „organ władzy publicznej” może być zachowanie się samych organów, a dokładnie kierowników obsługujących je urzędów, którzy na mocy art. 16 ust. 2 ustawy zostali zobowiązani do określenia szczegółowego sposobu postępowania pracowników podległego urzędu w sytuacji kontaktu z osobami prowadzącymi działalność lobbingową… Znajdziemy tu nie tylko kierowników urzędów obsługujących centralne organy państwa, takich jak dyrektorzy generalni ministerstw (transportu, budownictwa, infrastruktury), czy też samych ministrów (sprawiedliwości, obrony narodowej czy spraw wewnętrznych i administracji), jak również kierowników urzędów centralnych, takich jak Prezes Wyższego Urzędu Górniczego, Komendant Główny Państwowej Straży Pożarnej czy Prezes Głównego Urzędu Miar. Do grupy tej należy także zaliczyć wojewodów…”  M. Wiszowaty, Działalność lobbingowa w procesie stanowienia prawa, Warszawa 2010, s. 102-102.</vt:lpstr>
      <vt:lpstr> „Mimo ambitnego tytułu oraz brzmienia at. 1 ustawy (sugerujących, że jej treść odnosi się do, szeroko rozumianego, „procesu stanowienia prawa” – a zatem obejmuje działalność najróżniejszych organów oraz licznych form prawodawstwa, w tym aktywności Prezydenta Rzeczypospolitej Polskiej lub Krajowej Rady Radiofonii i Telewizji wydających rozporządzenia albo organów lokalnych: samorządowych i administracji rządowej, stanowiących akty prawa miejscowego, a także prawa obowiązującego wewnętrznie; ponadto pozwala przypuszczać, że uregulowano lobbing na różnych poziomach – uwzględniając także etap konsultacji i opiniowania projektów ), przepisy ustawy mają bardzo wąski zakres zastosowania. W ogóle, sama ilość przepisów i rozmiar ustawy  pozwalają stwierdzić, iż jest ona wyjątkowo krótka (tym bardziej, gdy uwzględni się skomplikowanie normowanej dziedziny spraw i zostanie ona skonfrontowana z objętością innych aktów pozostających w merytorycznym związku” M. Jabłoński, K. Koźmiński, 10 years of the Polish Act on Lobbying Activity – 10 Years of Disappointments, Studia Iuridica, nr 68/2016, s. 108-109.   „Grupa podmiotów, które będą wywierać wpływ na proces stanowienia prawa, a które nie zaliczają się do grona lobbystów zawodowych jest duża. Zupełnie realna zatem staje się groźba nieprzestrzegania ustawy, której postanowienia są bardzo łatwe do ominięcia” M. Wiszowaty, Działalność lobbingowa w procesie stanowienia prawa, Warszawa 2010, s. 102-102. </vt:lpstr>
      <vt:lpstr>Art. 3 1. Rada Ministrów prowadzi wykaz prac legislacyjnych Rady Ministrów, zwany dalej "wykazem", obejmujący: 1)  projekty założeń projektów ustaw; 2)  projekty ustaw; 3)  projekty rozporządzeń Rady Ministrów. 2. Wykaz zawiera w szczególności: 1)  zwięzłą informację o przyczynach i potrzebie wprowadzenia rozwiązań, które planuje się zawrzeć w projekcie; 2)  wskazanie istoty rozwiązań, które planuje się zawrzeć w projekcie; 3)  wskazanie organu odpowiedzialnego za opracowanie projektu; 4)  imię i nazwisko oraz stanowisko lub funkcję osoby odpowiedzialnej za opracowanie projektu; 5)  wskazanie organu odpowiedzialnego za przedłożenie projektu Radzie Ministrów; 6)  informację o rezygnacji z prac nad projektem, z uwzględnieniem przyczyny tej rezygnacji - w przypadku rezygnacji z prac nad projektem. 3. Wykaz podlega udostępnieniu w Biuletynie Informacji Publicznej.  Art. 3a.  (…) 2. Rada Ministrów przedstawia Sejmowi, raz na 6 miesięcy roku kalendarzowego, wykaz w zakresie projektów ustaw, co do których określono planowany termin ich przyjęcia przez Radę Ministrów.  Art. 4 1. Prezes Rady Ministrów i ministrowie prowadzą odpowiednio wykazy prac legislacyjnych obejmujące projekty rozporządzeń Prezesa Rady Ministrów i ministrów. 2. W wykazach, o których mowa w ust. 1, określa się planowany termin wydania rozporządzenia. Przepisy art. 3 ust. 2 pkt 1, 2, 4 i 6 oraz ust. 3 stosuje się odpowiednio.</vt:lpstr>
      <vt:lpstr>Prezentacja programu PowerPoint</vt:lpstr>
      <vt:lpstr>Art. 5 Projekty założeń projektów ustaw, projekty ustaw oraz projekty rozporządzeń podlegają udostępnieniu w Biuletynie Informacji Publicznej z chwilą przekazania projektów do uzgodnień z członkami Rady Ministrów.  Art. 6 Z chwilą udostępnienia w Biuletynie Informacji Publicznej wykazów, o których mowa w art. 3 i art. 4, albo - w przypadku gdy projekt nie był zawarty w żadnym z tych wykazów - z chwilą udostępnienia projektu w Biuletynie Informacji Publicznej, udostępnieniu w Biuletynie Informacji Publicznej podlegają również wszelkie dokumenty dotyczące prac nad projektem.  Art. 7 1. Z chwilą udostępnienia w Biuletynie Informacji Publicznej wykazów, o których mowa w art. 3 i art. 4, albo - w przypadku gdy projekt nie był zawarty w żadnym z tych wykazów - z chwilą udostępnienia projektu w Biuletynie Informacji Publicznej, każdy może zgłosić zainteresowanie pracami nad projektem założeń projektu ustawy, projektem ustawy lub projektem rozporządzenia.  * RM może zainicjować postępowanie nad projektami nieuwzględnionymi w półrocznym programie prac legislacyjnych!</vt:lpstr>
      <vt:lpstr>Wysłuchanie publiczne</vt:lpstr>
      <vt:lpstr>     </vt:lpstr>
      <vt:lpstr>Wykaz prac legislacyjnych rządu</vt:lpstr>
      <vt:lpstr>Wysłuchanie publiczne</vt:lpstr>
      <vt:lpstr>Wysłuchanie publiczne w Sejmie</vt:lpstr>
      <vt:lpstr>Rejestr lobbystów zawodowych</vt:lpstr>
      <vt:lpstr>Prezentacja programu PowerPoint</vt:lpstr>
      <vt:lpstr>Prezentacja programu PowerPoint</vt:lpstr>
      <vt:lpstr>Przywileje zawodowych lobbystów</vt:lpstr>
      <vt:lpstr>Inne informacje w BIP (JAWNOŚĆ)</vt:lpstr>
      <vt:lpstr>Sankcje </vt:lpstr>
      <vt:lpstr>„Maksymalna kara za wykonywanie czynności wchodzącej w zakres zawodowej działalności lobbingowej bez wpisu do rejestru wynosi 50 tys. zł. Jest to co prawda spora kwota, jeśli odniesie się ją do przeciętnych zarobków w kraju. Nie wydaje się ona być jednak odstraszająca w przypadku prowadzenia lobbingu w sprawach o istotnym znaczeniu dla życia gospodarczego. Wówczas bowiem jest ona niewspółmiernie nikła wobec skali współczesnych zjawisk gospodarczych oraz perspektywy wysokiej dysfunkcjonalności ustawy…”    M.Zubik, Ustawa o działalności lobbingowej, ISP, s. 12</vt:lpstr>
      <vt:lpstr>„W świetle wątpliwości jakie nasuwa powyższa analiza rozwiązań ustawy o działalności lobbingowej w procesie stanowienia prawa można odnieść wrażenie, że w dużej mierze mamy do czynienia z pozorną regulacją ze strony ustawodawcy… W świetle ustawowego ujęcia definicji zawodowej działalności lobbingowej – która faktycznie zawiera istotne i szerokie wyłączenia – oraz braku jakichkolwiek realnych przywilejów dla zawodowych lobbistów, można mieć wątpliwości, czy jakikolwiek podmiot, z obecnie prowadzących działalność lobbingową, zdecyduje się na poddanie wpisowi do rejestru podmiotów wykonujących zawodową działalność lobbingową”   M.Zubik, Ustawa o działalności lobbingowej, ISP, s. 12</vt:lpstr>
      <vt:lpstr>„Praktyka pierwszych dni obowiązywania ustawy przyniosła nieprzychylne dla władzy fakty. Lobbyści sprawdzili dokładnie czy ustawa była stosowana przez organy państwa od pierwszego dnia obowiązywania. Jeśli ktoś chciał wykonywać profesjonalną działalność lobbingową zgodnie z ustawą, już od dnia jej wejścia w życie, to jest od 7 marca 2006 r., nie miał takiej możliwości. Nie przygotowano na czas formularzy zgłoszeniowych. Konto bankowe przeznaczone na opłaty rejestracyjne zostało podane w dniu 7 marca… Zarejestrowana aktywność lobbystów sejmowych w 2006 r. jest mniej niż znikoma. Dwóch lobbystów wzięło udział w posiedzeniach dwóch komisji sejmowych, przy czym żaden z nich nie złożył żadnego wniosku i nie zabrał głosu… Ustawa niewątpliwie wymaga zmian, a ich wprowadzenie jest pilne”  M. Wiszowaty, Działalność lobbingowa w procesie stanowienia prawa, Wydawnictwo Sejmowe, Warszawa 2010.</vt:lpstr>
      <vt:lpstr>„…warto przytoczyć liczby. Obecnie w rejestrze osób wykonujących zawodową działalność lobbingową znajduje się prawie 400 podmiotów, jednak jeśli chodzi o lobbystów wykonujących działalność lobbingową w Sejmie to są to zaledwie 34 osoby… wątła liczba lobbystów, która zdecydowała się poddać rygorom zawartym w Regulaminie Sejmu, świadczy o tym, że ogólna i nieprecyzyjna regulacja ustawy lobbingowej zapewnia znakomite pole do ucieczki przed pełną transparentnością działań lobbingowych. Wszak truizmem jest stwierdzenie, że prowadzenie skutecznej działalności lobbingowej nie wymaga fizycznej obecności w budynkach Sejmu… Ogółem od daty wejścia ustawy lobbingowej w życie do 31 grudnia 2015 roku odnotowano udział zawodowych lobbystów w 292 posiedzeniach sejmowych komisji. Tymczasem w tym okresie odbyło się ok. 13.900 posiedzeń komisji stałych, co oznacza, że udział zawodowych lobbystów w posiedzeniach komisji stałych w Sejmie kształtował się na poziomie ok. 2,1 %. Do tego należy odnotować, że w przeważającej większości udział ten był bierny (tj, lobbyści nie zabierali głosu i nie przedstawiali żadnych postulatów na piśmie) – jedynie w 28 przypadkach lobbyści zawodowi na posiedzeniach komisji zabierali głos, ponadto wpłynęło od nich zaledwie 14 pism zawierających propozycje zmian, uwag, postulatów etc.”  M. Jabłoński, K. Koźmiński, 10 years of the Polish Act on Lobbying Activity – 10 Years of Disappointments, Studia Iuridica, nr 68/2016.</vt:lpstr>
    </vt:vector>
  </TitlesOfParts>
  <Company>Uniwersytet Warszawski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marketingu</dc:title>
  <dc:creator>Krzysztof Koźmiński</dc:creator>
  <cp:lastModifiedBy>Krzysztof Koźmiński</cp:lastModifiedBy>
  <cp:revision>102</cp:revision>
  <dcterms:created xsi:type="dcterms:W3CDTF">2017-03-26T07:54:17Z</dcterms:created>
  <dcterms:modified xsi:type="dcterms:W3CDTF">2017-05-14T12:23:33Z</dcterms:modified>
</cp:coreProperties>
</file>