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3"/>
  </p:notesMasterIdLst>
  <p:sldIdLst>
    <p:sldId id="328" r:id="rId3"/>
    <p:sldId id="256" r:id="rId4"/>
    <p:sldId id="257" r:id="rId5"/>
    <p:sldId id="331" r:id="rId6"/>
    <p:sldId id="332" r:id="rId7"/>
    <p:sldId id="341" r:id="rId8"/>
    <p:sldId id="342" r:id="rId9"/>
    <p:sldId id="258" r:id="rId10"/>
    <p:sldId id="259" r:id="rId11"/>
    <p:sldId id="260" r:id="rId12"/>
    <p:sldId id="353" r:id="rId13"/>
    <p:sldId id="343" r:id="rId14"/>
    <p:sldId id="345" r:id="rId15"/>
    <p:sldId id="351" r:id="rId16"/>
    <p:sldId id="352" r:id="rId17"/>
    <p:sldId id="354" r:id="rId18"/>
    <p:sldId id="344" r:id="rId19"/>
    <p:sldId id="347" r:id="rId20"/>
    <p:sldId id="349" r:id="rId21"/>
    <p:sldId id="350" r:id="rId22"/>
    <p:sldId id="333" r:id="rId23"/>
    <p:sldId id="263" r:id="rId24"/>
    <p:sldId id="265" r:id="rId25"/>
    <p:sldId id="266" r:id="rId26"/>
    <p:sldId id="267" r:id="rId27"/>
    <p:sldId id="329" r:id="rId28"/>
    <p:sldId id="330" r:id="rId29"/>
    <p:sldId id="268" r:id="rId30"/>
    <p:sldId id="269" r:id="rId31"/>
    <p:sldId id="270" r:id="rId32"/>
    <p:sldId id="355" r:id="rId33"/>
    <p:sldId id="356" r:id="rId34"/>
    <p:sldId id="357" r:id="rId35"/>
    <p:sldId id="358" r:id="rId36"/>
    <p:sldId id="359" r:id="rId37"/>
    <p:sldId id="360" r:id="rId38"/>
    <p:sldId id="271" r:id="rId39"/>
    <p:sldId id="361" r:id="rId40"/>
    <p:sldId id="272" r:id="rId41"/>
    <p:sldId id="372" r:id="rId42"/>
    <p:sldId id="273" r:id="rId43"/>
    <p:sldId id="373" r:id="rId44"/>
    <p:sldId id="374"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362" r:id="rId63"/>
    <p:sldId id="291" r:id="rId64"/>
    <p:sldId id="292" r:id="rId65"/>
    <p:sldId id="363" r:id="rId66"/>
    <p:sldId id="368" r:id="rId67"/>
    <p:sldId id="367" r:id="rId68"/>
    <p:sldId id="364" r:id="rId69"/>
    <p:sldId id="365" r:id="rId70"/>
    <p:sldId id="366" r:id="rId71"/>
    <p:sldId id="370" r:id="rId72"/>
    <p:sldId id="371" r:id="rId73"/>
    <p:sldId id="293" r:id="rId74"/>
    <p:sldId id="294" r:id="rId75"/>
    <p:sldId id="295" r:id="rId76"/>
    <p:sldId id="296" r:id="rId77"/>
    <p:sldId id="297" r:id="rId78"/>
    <p:sldId id="298" r:id="rId79"/>
    <p:sldId id="299" r:id="rId80"/>
    <p:sldId id="300" r:id="rId81"/>
    <p:sldId id="301" r:id="rId82"/>
    <p:sldId id="375" r:id="rId83"/>
    <p:sldId id="302" r:id="rId84"/>
    <p:sldId id="304" r:id="rId85"/>
    <p:sldId id="334" r:id="rId86"/>
    <p:sldId id="336" r:id="rId87"/>
    <p:sldId id="338" r:id="rId88"/>
    <p:sldId id="369" r:id="rId89"/>
    <p:sldId id="337" r:id="rId90"/>
    <p:sldId id="339" r:id="rId91"/>
    <p:sldId id="340" r:id="rId9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7" autoAdjust="0"/>
    <p:restoredTop sz="94660"/>
  </p:normalViewPr>
  <p:slideViewPr>
    <p:cSldViewPr snapToGrid="0">
      <p:cViewPr varScale="1">
        <p:scale>
          <a:sx n="70" d="100"/>
          <a:sy n="70" d="100"/>
        </p:scale>
        <p:origin x="726" y="60"/>
      </p:cViewPr>
      <p:guideLst/>
    </p:cSldViewPr>
  </p:slideViewPr>
  <p:notesTextViewPr>
    <p:cViewPr>
      <p:scale>
        <a:sx n="1" d="1"/>
        <a:sy n="1" d="1"/>
      </p:scale>
      <p:origin x="0" y="0"/>
    </p:cViewPr>
  </p:notesTextViewPr>
  <p:sorterViewPr>
    <p:cViewPr varScale="1">
      <p:scale>
        <a:sx n="100" d="100"/>
        <a:sy n="100" d="100"/>
      </p:scale>
      <p:origin x="0" y="-149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3E864-5FBA-4369-BCF9-28088B24F624}" type="datetimeFigureOut">
              <a:rPr lang="pl-PL" smtClean="0"/>
              <a:t>2017-05-07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BD27D-8B87-45D7-B8C7-64D2F1E53368}" type="slidenum">
              <a:rPr lang="pl-PL" smtClean="0"/>
              <a:t>‹#›</a:t>
            </a:fld>
            <a:endParaRPr lang="pl-PL"/>
          </a:p>
        </p:txBody>
      </p:sp>
    </p:spTree>
    <p:extLst>
      <p:ext uri="{BB962C8B-B14F-4D97-AF65-F5344CB8AC3E}">
        <p14:creationId xmlns:p14="http://schemas.microsoft.com/office/powerpoint/2010/main" val="142876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smtClean="0"/>
          </a:p>
        </p:txBody>
      </p:sp>
    </p:spTree>
    <p:extLst>
      <p:ext uri="{BB962C8B-B14F-4D97-AF65-F5344CB8AC3E}">
        <p14:creationId xmlns:p14="http://schemas.microsoft.com/office/powerpoint/2010/main" val="224174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smtClean="0"/>
          </a:p>
        </p:txBody>
      </p:sp>
    </p:spTree>
    <p:extLst>
      <p:ext uri="{BB962C8B-B14F-4D97-AF65-F5344CB8AC3E}">
        <p14:creationId xmlns:p14="http://schemas.microsoft.com/office/powerpoint/2010/main" val="84136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5296DEE-E08D-4E35-B323-74E0F1F22B88}" type="datetimeFigureOut">
              <a:rPr lang="pl-PL" smtClean="0"/>
              <a:t>2017-05-07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103565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5296DEE-E08D-4E35-B323-74E0F1F22B88}" type="datetimeFigureOut">
              <a:rPr lang="pl-PL" smtClean="0"/>
              <a:t>2017-05-07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362450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5296DEE-E08D-4E35-B323-74E0F1F22B88}" type="datetimeFigureOut">
              <a:rPr lang="pl-PL" smtClean="0"/>
              <a:t>2017-05-07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333188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21C5433E-3D2B-46C4-8DDB-ECB068B1BBE4}" type="slidenum">
              <a:rPr lang="pl-PL" altLang="pl-PL"/>
              <a:pPr>
                <a:defRPr/>
              </a:pPr>
              <a:t>‹#›</a:t>
            </a:fld>
            <a:endParaRPr lang="pl-PL" altLang="pl-PL"/>
          </a:p>
        </p:txBody>
      </p:sp>
    </p:spTree>
    <p:extLst>
      <p:ext uri="{BB962C8B-B14F-4D97-AF65-F5344CB8AC3E}">
        <p14:creationId xmlns:p14="http://schemas.microsoft.com/office/powerpoint/2010/main" val="160167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048A8826-6D34-403B-9D81-A244ED35816A}" type="slidenum">
              <a:rPr lang="pl-PL" altLang="pl-PL"/>
              <a:pPr>
                <a:defRPr/>
              </a:pPr>
              <a:t>‹#›</a:t>
            </a:fld>
            <a:endParaRPr lang="pl-PL" altLang="pl-PL"/>
          </a:p>
        </p:txBody>
      </p:sp>
    </p:spTree>
    <p:extLst>
      <p:ext uri="{BB962C8B-B14F-4D97-AF65-F5344CB8AC3E}">
        <p14:creationId xmlns:p14="http://schemas.microsoft.com/office/powerpoint/2010/main" val="191081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88E6AD55-8D73-4FF7-873B-C15B65EA223B}" type="slidenum">
              <a:rPr lang="pl-PL" altLang="pl-PL"/>
              <a:pPr>
                <a:defRPr/>
              </a:pPr>
              <a:t>‹#›</a:t>
            </a:fld>
            <a:endParaRPr lang="pl-PL" altLang="pl-PL"/>
          </a:p>
        </p:txBody>
      </p:sp>
    </p:spTree>
    <p:extLst>
      <p:ext uri="{BB962C8B-B14F-4D97-AF65-F5344CB8AC3E}">
        <p14:creationId xmlns:p14="http://schemas.microsoft.com/office/powerpoint/2010/main" val="100297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59400"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361517"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E658BA5F-FD8B-425F-980E-51CDB775A1F0}" type="slidenum">
              <a:rPr lang="pl-PL" altLang="pl-PL"/>
              <a:pPr>
                <a:defRPr/>
              </a:pPr>
              <a:t>‹#›</a:t>
            </a:fld>
            <a:endParaRPr lang="pl-PL" altLang="pl-PL"/>
          </a:p>
        </p:txBody>
      </p:sp>
    </p:spTree>
    <p:extLst>
      <p:ext uri="{BB962C8B-B14F-4D97-AF65-F5344CB8AC3E}">
        <p14:creationId xmlns:p14="http://schemas.microsoft.com/office/powerpoint/2010/main" val="3614105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765A29B5-6DD3-4584-A42A-790CBC6ED9A4}" type="slidenum">
              <a:rPr lang="pl-PL" altLang="pl-PL"/>
              <a:pPr>
                <a:defRPr/>
              </a:pPr>
              <a:t>‹#›</a:t>
            </a:fld>
            <a:endParaRPr lang="pl-PL" altLang="pl-PL"/>
          </a:p>
        </p:txBody>
      </p:sp>
    </p:spTree>
    <p:extLst>
      <p:ext uri="{BB962C8B-B14F-4D97-AF65-F5344CB8AC3E}">
        <p14:creationId xmlns:p14="http://schemas.microsoft.com/office/powerpoint/2010/main" val="2836407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DD1954AB-244B-49E1-BCDB-DAF5F26DDC05}" type="slidenum">
              <a:rPr lang="pl-PL" altLang="pl-PL"/>
              <a:pPr>
                <a:defRPr/>
              </a:pPr>
              <a:t>‹#›</a:t>
            </a:fld>
            <a:endParaRPr lang="pl-PL" altLang="pl-PL"/>
          </a:p>
        </p:txBody>
      </p:sp>
    </p:spTree>
    <p:extLst>
      <p:ext uri="{BB962C8B-B14F-4D97-AF65-F5344CB8AC3E}">
        <p14:creationId xmlns:p14="http://schemas.microsoft.com/office/powerpoint/2010/main" val="2092151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C4687B89-5D75-498D-8D05-C7833F252E87}" type="slidenum">
              <a:rPr lang="pl-PL" altLang="pl-PL"/>
              <a:pPr>
                <a:defRPr/>
              </a:pPr>
              <a:t>‹#›</a:t>
            </a:fld>
            <a:endParaRPr lang="pl-PL" altLang="pl-PL"/>
          </a:p>
        </p:txBody>
      </p:sp>
    </p:spTree>
    <p:extLst>
      <p:ext uri="{BB962C8B-B14F-4D97-AF65-F5344CB8AC3E}">
        <p14:creationId xmlns:p14="http://schemas.microsoft.com/office/powerpoint/2010/main" val="3520067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D8F8043A-120B-4FF3-8C18-0962E11C7F01}" type="slidenum">
              <a:rPr lang="pl-PL" altLang="pl-PL"/>
              <a:pPr>
                <a:defRPr/>
              </a:pPr>
              <a:t>‹#›</a:t>
            </a:fld>
            <a:endParaRPr lang="pl-PL" altLang="pl-PL"/>
          </a:p>
        </p:txBody>
      </p:sp>
    </p:spTree>
    <p:extLst>
      <p:ext uri="{BB962C8B-B14F-4D97-AF65-F5344CB8AC3E}">
        <p14:creationId xmlns:p14="http://schemas.microsoft.com/office/powerpoint/2010/main" val="50953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5296DEE-E08D-4E35-B323-74E0F1F22B88}" type="datetimeFigureOut">
              <a:rPr lang="pl-PL" smtClean="0"/>
              <a:t>2017-05-07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3160154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182EBC1A-5FEC-4ED4-A32C-ECA4B3CDC978}" type="slidenum">
              <a:rPr lang="pl-PL" altLang="pl-PL"/>
              <a:pPr>
                <a:defRPr/>
              </a:pPr>
              <a:t>‹#›</a:t>
            </a:fld>
            <a:endParaRPr lang="pl-PL" altLang="pl-PL"/>
          </a:p>
        </p:txBody>
      </p:sp>
    </p:spTree>
    <p:extLst>
      <p:ext uri="{BB962C8B-B14F-4D97-AF65-F5344CB8AC3E}">
        <p14:creationId xmlns:p14="http://schemas.microsoft.com/office/powerpoint/2010/main" val="4211205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2DE0D63-4503-411E-8517-B3EE65F40EA5}" type="slidenum">
              <a:rPr lang="pl-PL" altLang="pl-PL"/>
              <a:pPr>
                <a:defRPr/>
              </a:pPr>
              <a:t>‹#›</a:t>
            </a:fld>
            <a:endParaRPr lang="pl-PL" altLang="pl-PL"/>
          </a:p>
        </p:txBody>
      </p:sp>
    </p:spTree>
    <p:extLst>
      <p:ext uri="{BB962C8B-B14F-4D97-AF65-F5344CB8AC3E}">
        <p14:creationId xmlns:p14="http://schemas.microsoft.com/office/powerpoint/2010/main" val="275627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03218" y="128588"/>
            <a:ext cx="2730500" cy="59610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8"/>
            <a:ext cx="7990417" cy="59610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AC799DD-2D88-4876-BD70-5B678589C67B}" type="slidenum">
              <a:rPr lang="pl-PL" altLang="pl-PL"/>
              <a:pPr>
                <a:defRPr/>
              </a:pPr>
              <a:t>‹#›</a:t>
            </a:fld>
            <a:endParaRPr lang="pl-PL" altLang="pl-PL"/>
          </a:p>
        </p:txBody>
      </p:sp>
    </p:spTree>
    <p:extLst>
      <p:ext uri="{BB962C8B-B14F-4D97-AF65-F5344CB8AC3E}">
        <p14:creationId xmlns:p14="http://schemas.microsoft.com/office/powerpoint/2010/main" val="2526085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6F271981-A9D0-4EDA-A1D5-C090A4D02F22}" type="slidenum">
              <a:rPr lang="pl-PL" altLang="pl-PL"/>
              <a:pPr>
                <a:defRPr/>
              </a:pPr>
              <a:t>‹#›</a:t>
            </a:fld>
            <a:endParaRPr lang="pl-PL" altLang="pl-PL"/>
          </a:p>
        </p:txBody>
      </p:sp>
    </p:spTree>
    <p:extLst>
      <p:ext uri="{BB962C8B-B14F-4D97-AF65-F5344CB8AC3E}">
        <p14:creationId xmlns:p14="http://schemas.microsoft.com/office/powerpoint/2010/main" val="41723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5296DEE-E08D-4E35-B323-74E0F1F22B88}" type="datetimeFigureOut">
              <a:rPr lang="pl-PL" smtClean="0"/>
              <a:t>2017-05-07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145651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5296DEE-E08D-4E35-B323-74E0F1F22B88}" type="datetimeFigureOut">
              <a:rPr lang="pl-PL" smtClean="0"/>
              <a:t>2017-05-07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256558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5296DEE-E08D-4E35-B323-74E0F1F22B88}" type="datetimeFigureOut">
              <a:rPr lang="pl-PL" smtClean="0"/>
              <a:t>2017-05-07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342300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5296DEE-E08D-4E35-B323-74E0F1F22B88}" type="datetimeFigureOut">
              <a:rPr lang="pl-PL" smtClean="0"/>
              <a:t>2017-05-07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61322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5296DEE-E08D-4E35-B323-74E0F1F22B88}" type="datetimeFigureOut">
              <a:rPr lang="pl-PL" smtClean="0"/>
              <a:t>2017-05-07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400240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5296DEE-E08D-4E35-B323-74E0F1F22B88}" type="datetimeFigureOut">
              <a:rPr lang="pl-PL" smtClean="0"/>
              <a:t>2017-05-07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32370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5296DEE-E08D-4E35-B323-74E0F1F22B88}" type="datetimeFigureOut">
              <a:rPr lang="pl-PL" smtClean="0"/>
              <a:t>2017-05-07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45EC918-BD70-433F-9777-4439070BD9CC}" type="slidenum">
              <a:rPr lang="pl-PL" smtClean="0"/>
              <a:t>‹#›</a:t>
            </a:fld>
            <a:endParaRPr lang="pl-PL"/>
          </a:p>
        </p:txBody>
      </p:sp>
    </p:spTree>
    <p:extLst>
      <p:ext uri="{BB962C8B-B14F-4D97-AF65-F5344CB8AC3E}">
        <p14:creationId xmlns:p14="http://schemas.microsoft.com/office/powerpoint/2010/main" val="52806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96DEE-E08D-4E35-B323-74E0F1F22B88}" type="datetimeFigureOut">
              <a:rPr lang="pl-PL" smtClean="0"/>
              <a:t>2017-05-07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EC918-BD70-433F-9777-4439070BD9CC}" type="slidenum">
              <a:rPr lang="pl-PL" smtClean="0"/>
              <a:t>‹#›</a:t>
            </a:fld>
            <a:endParaRPr lang="pl-PL"/>
          </a:p>
        </p:txBody>
      </p:sp>
    </p:spTree>
    <p:extLst>
      <p:ext uri="{BB962C8B-B14F-4D97-AF65-F5344CB8AC3E}">
        <p14:creationId xmlns:p14="http://schemas.microsoft.com/office/powerpoint/2010/main" val="207952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2411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24117"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12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fld id="{A72AF0F9-B2F5-463C-84C9-07E448218E79}"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36361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7.xml"/><Relationship Id="rId5" Type="http://schemas.openxmlformats.org/officeDocument/2006/relationships/image" Target="../media/image61.png"/><Relationship Id="rId4" Type="http://schemas.openxmlformats.org/officeDocument/2006/relationships/image" Target="../media/image60.jp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209800" y="3616657"/>
            <a:ext cx="7772400" cy="1129969"/>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dirty="0" smtClean="0"/>
              <a:t>Podstawy marketingu</a:t>
            </a:r>
          </a:p>
        </p:txBody>
      </p:sp>
      <p:sp>
        <p:nvSpPr>
          <p:cNvPr id="3075" name="Rectangle 2"/>
          <p:cNvSpPr>
            <a:spLocks noGrp="1" noChangeArrowheads="1"/>
          </p:cNvSpPr>
          <p:nvPr>
            <p:ph type="subTitle" idx="4294967295"/>
          </p:nvPr>
        </p:nvSpPr>
        <p:spPr>
          <a:xfrm>
            <a:off x="2895600" y="5181601"/>
            <a:ext cx="6400800" cy="1344613"/>
          </a:xfrm>
        </p:spPr>
        <p:txBody>
          <a:bodyPr/>
          <a:lstStyle/>
          <a:p>
            <a:pPr marL="0" indent="0" algn="ctr" eaLnBrk="1" hangingPunct="1">
              <a:lnSpc>
                <a:spcPct val="80000"/>
              </a:lnSpc>
              <a:spcBef>
                <a:spcPts val="5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2200" b="1" dirty="0"/>
              <a:t>dr Krzysztof Koźmiński</a:t>
            </a:r>
          </a:p>
          <a:p>
            <a:pPr marL="0" indent="0" algn="ctr" eaLnBrk="1" hangingPunct="1">
              <a:lnSpc>
                <a:spcPct val="80000"/>
              </a:lnSpc>
              <a:spcBef>
                <a:spcPts val="5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l-PL" altLang="pl-PL" sz="2200" b="1" dirty="0"/>
          </a:p>
          <a:p>
            <a:pPr marL="0" indent="0" algn="ctr" eaLnBrk="1" hangingPunct="1">
              <a:lnSpc>
                <a:spcPct val="80000"/>
              </a:lnSpc>
              <a:spcBef>
                <a:spcPts val="4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1800" dirty="0"/>
              <a:t>Wydział Prawa </a:t>
            </a:r>
            <a:r>
              <a:rPr lang="pl-PL" altLang="pl-PL" sz="1800" dirty="0" smtClean="0"/>
              <a:t>i Administracji</a:t>
            </a:r>
            <a:endParaRPr lang="pl-PL" altLang="pl-PL" sz="1800" dirty="0"/>
          </a:p>
          <a:p>
            <a:pPr marL="0" indent="0" algn="ctr" eaLnBrk="1" hangingPunct="1">
              <a:lnSpc>
                <a:spcPct val="80000"/>
              </a:lnSpc>
              <a:spcBef>
                <a:spcPts val="60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1800" dirty="0"/>
              <a:t>Uniwersytetu Warszawskiego</a:t>
            </a:r>
            <a:r>
              <a:rPr lang="pl-PL" altLang="pl-PL" sz="2400" dirty="0"/>
              <a:t> </a:t>
            </a:r>
          </a:p>
        </p:txBody>
      </p:sp>
      <p:pic>
        <p:nvPicPr>
          <p:cNvPr id="48132" name="Picture 4"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7" y="654381"/>
            <a:ext cx="40481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43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mwiedze.pl/system/images/media/p-xdfwogd-/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501" y="343467"/>
            <a:ext cx="7186920" cy="5289573"/>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7654129" y="6205898"/>
            <a:ext cx="4198585" cy="369332"/>
          </a:xfrm>
          <a:prstGeom prst="rect">
            <a:avLst/>
          </a:prstGeom>
        </p:spPr>
        <p:txBody>
          <a:bodyPr wrap="none">
            <a:spAutoFit/>
          </a:bodyPr>
          <a:lstStyle/>
          <a:p>
            <a:r>
              <a:rPr lang="pl-PL" b="1" dirty="0">
                <a:solidFill>
                  <a:srgbClr val="000000"/>
                </a:solidFill>
              </a:rPr>
              <a:t>http://mamwiedze.pl/qr/EOPILpvQQ3</a:t>
            </a:r>
          </a:p>
        </p:txBody>
      </p:sp>
    </p:spTree>
    <p:extLst>
      <p:ext uri="{BB962C8B-B14F-4D97-AF65-F5344CB8AC3E}">
        <p14:creationId xmlns:p14="http://schemas.microsoft.com/office/powerpoint/2010/main" val="160356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27796" y="1235588"/>
            <a:ext cx="11232107" cy="5016758"/>
          </a:xfrm>
          <a:prstGeom prst="rect">
            <a:avLst/>
          </a:prstGeom>
        </p:spPr>
        <p:txBody>
          <a:bodyPr wrap="square">
            <a:spAutoFit/>
          </a:bodyPr>
          <a:lstStyle/>
          <a:p>
            <a:r>
              <a:rPr lang="pl-PL" sz="2400" dirty="0" smtClean="0"/>
              <a:t>„Zaproponowana </a:t>
            </a:r>
            <a:r>
              <a:rPr lang="pl-PL" sz="2400" dirty="0"/>
              <a:t>przez A. Maslowa kolejność następujących po </a:t>
            </a:r>
            <a:r>
              <a:rPr lang="pl-PL" sz="2400" dirty="0" smtClean="0"/>
              <a:t>sobie potrzeb </a:t>
            </a:r>
            <a:r>
              <a:rPr lang="pl-PL" sz="2400" dirty="0"/>
              <a:t>nie powinna budzić wątpliwości, jeżeli będzie się ją </a:t>
            </a:r>
            <a:r>
              <a:rPr lang="pl-PL" sz="2400" dirty="0" smtClean="0"/>
              <a:t>analizować jako </a:t>
            </a:r>
            <a:r>
              <a:rPr lang="pl-PL" sz="2400" dirty="0"/>
              <a:t>proces dojrzewania jednostki. Zaspokajanie kolejnych w </a:t>
            </a:r>
            <a:r>
              <a:rPr lang="pl-PL" sz="2400" dirty="0" smtClean="0"/>
              <a:t>hierarchii potrzeb </a:t>
            </a:r>
            <a:r>
              <a:rPr lang="pl-PL" sz="2400" dirty="0"/>
              <a:t>jest procesem długotrwałym i należy go odnieść do </a:t>
            </a:r>
            <a:r>
              <a:rPr lang="pl-PL" sz="2400" dirty="0" smtClean="0"/>
              <a:t>procesu rozwoju </a:t>
            </a:r>
            <a:r>
              <a:rPr lang="pl-PL" sz="2400" dirty="0"/>
              <a:t>człowieka od chwili narodzin. I tak, aby człowiek mógł </a:t>
            </a:r>
            <a:r>
              <a:rPr lang="pl-PL" sz="2400" dirty="0" smtClean="0"/>
              <a:t>mieć szacunek </a:t>
            </a:r>
            <a:r>
              <a:rPr lang="pl-PL" sz="2400" dirty="0"/>
              <a:t>do samego siebie i chęć samorealizacji, od chwili </a:t>
            </a:r>
            <a:r>
              <a:rPr lang="pl-PL" sz="2400" dirty="0" smtClean="0"/>
              <a:t>narodzin powinien </a:t>
            </a:r>
            <a:r>
              <a:rPr lang="pl-PL" sz="2400" dirty="0"/>
              <a:t>mieć stale zaspokajane potrzeby </a:t>
            </a:r>
            <a:r>
              <a:rPr lang="pl-PL" sz="2400" dirty="0" smtClean="0"/>
              <a:t>fizjologiczne, w </a:t>
            </a:r>
            <a:r>
              <a:rPr lang="pl-PL" sz="2400" dirty="0"/>
              <a:t>dostosowanym do niego rytmie spożywać posiłki i spać. </a:t>
            </a:r>
            <a:r>
              <a:rPr lang="pl-PL" sz="2400" dirty="0" smtClean="0"/>
              <a:t>Najbliższa rodzina </a:t>
            </a:r>
            <a:r>
              <a:rPr lang="pl-PL" sz="2400" dirty="0"/>
              <a:t>musi mu zapewnić od chwili narodzin poczucie </a:t>
            </a:r>
            <a:r>
              <a:rPr lang="pl-PL" sz="2400" dirty="0" smtClean="0"/>
              <a:t>bezpieczeństwa, a </a:t>
            </a:r>
            <a:r>
              <a:rPr lang="pl-PL" sz="2400" dirty="0"/>
              <a:t>także okazywać akceptację i miłość</a:t>
            </a:r>
            <a:r>
              <a:rPr lang="pl-PL" sz="2400" dirty="0" smtClean="0"/>
              <a:t>… Czynnikami </a:t>
            </a:r>
            <a:r>
              <a:rPr lang="pl-PL" sz="2400" dirty="0"/>
              <a:t>inicjującym pojawianie się potrzeb coraz </a:t>
            </a:r>
            <a:r>
              <a:rPr lang="pl-PL" sz="2400" dirty="0" smtClean="0"/>
              <a:t>wyższych w </a:t>
            </a:r>
            <a:r>
              <a:rPr lang="pl-PL" sz="2400" dirty="0"/>
              <a:t>hierarchii, jest zadowalający poziom zaspokojenia </a:t>
            </a:r>
            <a:r>
              <a:rPr lang="pl-PL" sz="2400" dirty="0" smtClean="0"/>
              <a:t>potrzeb poprzedzających”</a:t>
            </a:r>
          </a:p>
          <a:p>
            <a:endParaRPr lang="pl-PL" sz="2400" dirty="0"/>
          </a:p>
          <a:p>
            <a:r>
              <a:rPr lang="pl-PL" sz="1600" b="1" dirty="0" smtClean="0"/>
              <a:t>J. </a:t>
            </a:r>
            <a:r>
              <a:rPr lang="pl-PL" sz="1600" b="1" dirty="0"/>
              <a:t>Bieńkowska, </a:t>
            </a:r>
            <a:r>
              <a:rPr lang="pl-PL" sz="1600" b="1" i="1" dirty="0"/>
              <a:t>Poszukiwanie metod </a:t>
            </a:r>
            <a:r>
              <a:rPr lang="pl-PL" sz="1600" b="1" i="1" dirty="0" smtClean="0"/>
              <a:t>skutecznego motywowania pracowników</a:t>
            </a:r>
            <a:r>
              <a:rPr lang="pl-PL" sz="1600" b="1" dirty="0"/>
              <a:t>, Acta </a:t>
            </a:r>
            <a:r>
              <a:rPr lang="pl-PL" sz="1600" b="1" dirty="0" err="1"/>
              <a:t>Universitatis</a:t>
            </a:r>
            <a:r>
              <a:rPr lang="pl-PL" sz="1600" b="1" dirty="0"/>
              <a:t> </a:t>
            </a:r>
            <a:r>
              <a:rPr lang="pl-PL" sz="1600" b="1" dirty="0" err="1"/>
              <a:t>Lodziensis</a:t>
            </a:r>
            <a:r>
              <a:rPr lang="pl-PL" sz="1600" b="1" dirty="0"/>
              <a:t>, Folia </a:t>
            </a:r>
            <a:r>
              <a:rPr lang="pl-PL" sz="1600" b="1" dirty="0" err="1"/>
              <a:t>Oeconomica</a:t>
            </a:r>
            <a:r>
              <a:rPr lang="pl-PL" sz="1600" b="1" dirty="0"/>
              <a:t> nr </a:t>
            </a:r>
            <a:r>
              <a:rPr lang="pl-PL" sz="1600" b="1" dirty="0" smtClean="0"/>
              <a:t>234/2010.</a:t>
            </a:r>
            <a:endParaRPr lang="pl-PL" sz="1600" b="1" dirty="0"/>
          </a:p>
        </p:txBody>
      </p:sp>
    </p:spTree>
    <p:extLst>
      <p:ext uri="{BB962C8B-B14F-4D97-AF65-F5344CB8AC3E}">
        <p14:creationId xmlns:p14="http://schemas.microsoft.com/office/powerpoint/2010/main" val="77553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17824"/>
          </a:xfrm>
        </p:spPr>
        <p:txBody>
          <a:bodyPr/>
          <a:lstStyle/>
          <a:p>
            <a:r>
              <a:rPr lang="pl-PL" sz="3200" dirty="0" smtClean="0"/>
              <a:t>Krytyka koncepcji Maslowa</a:t>
            </a:r>
            <a:endParaRPr lang="pl-PL" sz="3200" dirty="0"/>
          </a:p>
        </p:txBody>
      </p:sp>
      <p:sp>
        <p:nvSpPr>
          <p:cNvPr id="3" name="Prostokąt 2"/>
          <p:cNvSpPr/>
          <p:nvPr/>
        </p:nvSpPr>
        <p:spPr>
          <a:xfrm>
            <a:off x="232012" y="1452433"/>
            <a:ext cx="11709779" cy="5262979"/>
          </a:xfrm>
          <a:prstGeom prst="rect">
            <a:avLst/>
          </a:prstGeom>
        </p:spPr>
        <p:txBody>
          <a:bodyPr wrap="square">
            <a:spAutoFit/>
          </a:bodyPr>
          <a:lstStyle/>
          <a:p>
            <a:r>
              <a:rPr lang="pl-PL" sz="2400" b="1" u="sng" dirty="0" smtClean="0"/>
              <a:t>1) Popularność uproszczonego wyobrażenia koncepcji Maslowa</a:t>
            </a:r>
          </a:p>
          <a:p>
            <a:endParaRPr lang="pl-PL" sz="2400" dirty="0" smtClean="0"/>
          </a:p>
          <a:p>
            <a:r>
              <a:rPr lang="pl-PL" sz="2400" dirty="0" smtClean="0"/>
              <a:t>„</a:t>
            </a:r>
            <a:r>
              <a:rPr lang="pl-PL" sz="2400" i="1" dirty="0" smtClean="0"/>
              <a:t>Motywację dla </a:t>
            </a:r>
            <a:r>
              <a:rPr lang="pl-PL" sz="2400" i="1" dirty="0"/>
              <a:t>mnie stanowi uczucie pragnienia, </a:t>
            </a:r>
            <a:r>
              <a:rPr lang="pl-PL" sz="2400" i="1" dirty="0" smtClean="0"/>
              <a:t>potrzeby, tęsknoty</a:t>
            </a:r>
            <a:r>
              <a:rPr lang="pl-PL" sz="2400" i="1" dirty="0"/>
              <a:t>, chęci </a:t>
            </a:r>
            <a:r>
              <a:rPr lang="pl-PL" sz="2400" i="1" dirty="0" smtClean="0"/>
              <a:t>lub braku</a:t>
            </a:r>
            <a:r>
              <a:rPr lang="pl-PL" sz="2400" dirty="0" smtClean="0"/>
              <a:t>”</a:t>
            </a:r>
          </a:p>
          <a:p>
            <a:r>
              <a:rPr lang="pl-PL" sz="2400" dirty="0" smtClean="0"/>
              <a:t>	</a:t>
            </a:r>
            <a:r>
              <a:rPr lang="pl-PL" sz="2000" b="1" dirty="0" smtClean="0"/>
              <a:t>A. </a:t>
            </a:r>
            <a:r>
              <a:rPr lang="pl-PL" sz="2000" b="1" dirty="0"/>
              <a:t>Maslow, </a:t>
            </a:r>
            <a:r>
              <a:rPr lang="pl-PL" sz="2000" b="1" i="1" dirty="0"/>
              <a:t>W stronę psychologii </a:t>
            </a:r>
            <a:r>
              <a:rPr lang="pl-PL" sz="2000" b="1" i="1" dirty="0" smtClean="0"/>
              <a:t>istnienia, </a:t>
            </a:r>
            <a:r>
              <a:rPr lang="pl-PL" sz="2000" b="1" dirty="0" smtClean="0"/>
              <a:t>Warszawa 2004.</a:t>
            </a:r>
            <a:endParaRPr lang="pl-PL" sz="2000" b="1" i="1" dirty="0" smtClean="0"/>
          </a:p>
          <a:p>
            <a:endParaRPr lang="pl-PL" sz="2400" i="1" dirty="0"/>
          </a:p>
          <a:p>
            <a:r>
              <a:rPr lang="pl-PL" sz="2400" i="1" dirty="0" smtClean="0"/>
              <a:t>„Mówiliśmy </a:t>
            </a:r>
            <a:r>
              <a:rPr lang="pl-PL" sz="2400" i="1" dirty="0"/>
              <a:t>dotąd o hierarchii </a:t>
            </a:r>
            <a:r>
              <a:rPr lang="pl-PL" sz="2400" i="1" dirty="0" smtClean="0"/>
              <a:t>potrzeb tak</a:t>
            </a:r>
            <a:r>
              <a:rPr lang="pl-PL" sz="2400" i="1" dirty="0"/>
              <a:t>, jakby jej porządek był stały, ale </a:t>
            </a:r>
            <a:r>
              <a:rPr lang="pl-PL" sz="2400" i="1" dirty="0" smtClean="0"/>
              <a:t>w rzeczywistości </a:t>
            </a:r>
            <a:r>
              <a:rPr lang="pl-PL" sz="2400" i="1" dirty="0"/>
              <a:t>hierarchia ta nie jest </a:t>
            </a:r>
            <a:r>
              <a:rPr lang="pl-PL" sz="2400" i="1" dirty="0" smtClean="0"/>
              <a:t>tak sztywna</a:t>
            </a:r>
            <a:r>
              <a:rPr lang="pl-PL" sz="2400" i="1" dirty="0"/>
              <a:t>, jak moglibyśmy </a:t>
            </a:r>
            <a:r>
              <a:rPr lang="pl-PL" sz="2400" i="1" dirty="0" smtClean="0"/>
              <a:t>przypuszczać… A </a:t>
            </a:r>
            <a:r>
              <a:rPr lang="pl-PL" sz="2400" i="1" dirty="0"/>
              <a:t>już na pewno hierarchia jest sprawą indywidualną</a:t>
            </a:r>
            <a:r>
              <a:rPr lang="pl-PL" sz="2400" i="1" dirty="0" smtClean="0"/>
              <a:t>”</a:t>
            </a:r>
          </a:p>
          <a:p>
            <a:r>
              <a:rPr lang="pl-PL" sz="2400" i="1" dirty="0"/>
              <a:t>	</a:t>
            </a:r>
            <a:r>
              <a:rPr lang="pl-PL" sz="2000" b="1" dirty="0" smtClean="0"/>
              <a:t>A. Maslow</a:t>
            </a:r>
            <a:r>
              <a:rPr lang="pl-PL" sz="2000" b="1" dirty="0"/>
              <a:t>, </a:t>
            </a:r>
            <a:r>
              <a:rPr lang="pl-PL" sz="2000" b="1" i="1" dirty="0"/>
              <a:t>Motywacje </a:t>
            </a:r>
            <a:r>
              <a:rPr lang="pl-PL" sz="2000" b="1" i="1" dirty="0" smtClean="0"/>
              <a:t>i osobowość</a:t>
            </a:r>
            <a:r>
              <a:rPr lang="pl-PL" sz="2000" b="1" dirty="0" smtClean="0"/>
              <a:t>, Warszawa 1990.</a:t>
            </a:r>
          </a:p>
          <a:p>
            <a:r>
              <a:rPr lang="pl-PL" sz="2400" dirty="0" smtClean="0">
                <a:solidFill>
                  <a:srgbClr val="FF0000"/>
                </a:solidFill>
              </a:rPr>
              <a:t>* np. artysta tworzący dzieło, torturowany żołnierz</a:t>
            </a:r>
          </a:p>
          <a:p>
            <a:endParaRPr lang="pl-PL" sz="2400" dirty="0" smtClean="0">
              <a:solidFill>
                <a:srgbClr val="FF0000"/>
              </a:solidFill>
            </a:endParaRPr>
          </a:p>
          <a:p>
            <a:r>
              <a:rPr lang="pl-PL" sz="2400" b="1" u="sng" dirty="0" smtClean="0"/>
              <a:t>2) Uniwersalność i statyczność koncepcji Maslowa</a:t>
            </a:r>
            <a:endParaRPr lang="pl-PL" sz="2400" dirty="0" smtClean="0"/>
          </a:p>
          <a:p>
            <a:r>
              <a:rPr lang="pl-PL" sz="2400" dirty="0" smtClean="0">
                <a:solidFill>
                  <a:schemeClr val="accent6"/>
                </a:solidFill>
              </a:rPr>
              <a:t>* </a:t>
            </a:r>
            <a:r>
              <a:rPr lang="pl-PL" sz="2400" dirty="0">
                <a:solidFill>
                  <a:schemeClr val="accent6"/>
                </a:solidFill>
              </a:rPr>
              <a:t>n</a:t>
            </a:r>
            <a:r>
              <a:rPr lang="pl-PL" sz="2400" dirty="0" smtClean="0">
                <a:solidFill>
                  <a:schemeClr val="accent6"/>
                </a:solidFill>
              </a:rPr>
              <a:t>ie uwzględnia kontekstu kulturowego, organizacyjnego ani indywidualnego (potrzeby zmieniają się wraz z wiekiem, wykształceniem, są zależne od płci itp.…)</a:t>
            </a:r>
            <a:endParaRPr lang="pl-PL" sz="2400" dirty="0">
              <a:solidFill>
                <a:schemeClr val="accent6"/>
              </a:solidFill>
            </a:endParaRPr>
          </a:p>
        </p:txBody>
      </p:sp>
    </p:spTree>
    <p:extLst>
      <p:ext uri="{BB962C8B-B14F-4D97-AF65-F5344CB8AC3E}">
        <p14:creationId xmlns:p14="http://schemas.microsoft.com/office/powerpoint/2010/main" val="102694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17824"/>
          </a:xfrm>
        </p:spPr>
        <p:txBody>
          <a:bodyPr/>
          <a:lstStyle/>
          <a:p>
            <a:r>
              <a:rPr lang="pl-PL" sz="3200" dirty="0" smtClean="0"/>
              <a:t>Teoria ERG </a:t>
            </a:r>
            <a:r>
              <a:rPr lang="pl-PL" sz="3200" dirty="0"/>
              <a:t>(teoria </a:t>
            </a:r>
            <a:r>
              <a:rPr lang="pl-PL" sz="3200" dirty="0" smtClean="0"/>
              <a:t>Claytona </a:t>
            </a:r>
            <a:r>
              <a:rPr lang="pl-PL" sz="3200" dirty="0" err="1"/>
              <a:t>Alderfera</a:t>
            </a:r>
            <a:r>
              <a:rPr lang="pl-PL" sz="3200" dirty="0"/>
              <a:t>)</a:t>
            </a:r>
          </a:p>
        </p:txBody>
      </p:sp>
      <p:pic>
        <p:nvPicPr>
          <p:cNvPr id="5" name="Obraz 4"/>
          <p:cNvPicPr>
            <a:picLocks noChangeAspect="1"/>
          </p:cNvPicPr>
          <p:nvPr/>
        </p:nvPicPr>
        <p:blipFill>
          <a:blip r:embed="rId2"/>
          <a:stretch>
            <a:fillRect/>
          </a:stretch>
        </p:blipFill>
        <p:spPr>
          <a:xfrm>
            <a:off x="992416" y="986560"/>
            <a:ext cx="10158483" cy="5336022"/>
          </a:xfrm>
          <a:prstGeom prst="rect">
            <a:avLst/>
          </a:prstGeom>
        </p:spPr>
      </p:pic>
      <p:pic>
        <p:nvPicPr>
          <p:cNvPr id="6" name="Obraz 5"/>
          <p:cNvPicPr>
            <a:picLocks noChangeAspect="1"/>
          </p:cNvPicPr>
          <p:nvPr/>
        </p:nvPicPr>
        <p:blipFill>
          <a:blip r:embed="rId3"/>
          <a:stretch>
            <a:fillRect/>
          </a:stretch>
        </p:blipFill>
        <p:spPr>
          <a:xfrm>
            <a:off x="5570211" y="6360496"/>
            <a:ext cx="7029297" cy="451143"/>
          </a:xfrm>
          <a:prstGeom prst="rect">
            <a:avLst/>
          </a:prstGeom>
        </p:spPr>
      </p:pic>
    </p:spTree>
    <p:extLst>
      <p:ext uri="{BB962C8B-B14F-4D97-AF65-F5344CB8AC3E}">
        <p14:creationId xmlns:p14="http://schemas.microsoft.com/office/powerpoint/2010/main" val="304830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17824"/>
          </a:xfrm>
        </p:spPr>
        <p:txBody>
          <a:bodyPr/>
          <a:lstStyle/>
          <a:p>
            <a:r>
              <a:rPr lang="pl-PL" sz="3200" dirty="0" smtClean="0"/>
              <a:t>Teoria ERG </a:t>
            </a:r>
            <a:r>
              <a:rPr lang="pl-PL" sz="3200" dirty="0"/>
              <a:t>(teoria </a:t>
            </a:r>
            <a:r>
              <a:rPr lang="pl-PL" sz="3200" dirty="0" smtClean="0"/>
              <a:t>Claytona </a:t>
            </a:r>
            <a:r>
              <a:rPr lang="pl-PL" sz="3200" dirty="0" err="1"/>
              <a:t>Alderfera</a:t>
            </a:r>
            <a:r>
              <a:rPr lang="pl-PL" sz="3200" dirty="0"/>
              <a:t>)</a:t>
            </a:r>
          </a:p>
        </p:txBody>
      </p:sp>
      <p:sp>
        <p:nvSpPr>
          <p:cNvPr id="3" name="Prostokąt 2"/>
          <p:cNvSpPr/>
          <p:nvPr/>
        </p:nvSpPr>
        <p:spPr>
          <a:xfrm>
            <a:off x="818865" y="1542197"/>
            <a:ext cx="10085695" cy="5047536"/>
          </a:xfrm>
          <a:prstGeom prst="rect">
            <a:avLst/>
          </a:prstGeom>
        </p:spPr>
        <p:txBody>
          <a:bodyPr wrap="square">
            <a:spAutoFit/>
          </a:bodyPr>
          <a:lstStyle/>
          <a:p>
            <a:pPr marL="285750" indent="-285750">
              <a:buFontTx/>
              <a:buChar char="-"/>
            </a:pPr>
            <a:r>
              <a:rPr lang="pl-PL" sz="2200" b="1" dirty="0" smtClean="0"/>
              <a:t>potrzeby </a:t>
            </a:r>
            <a:r>
              <a:rPr lang="pl-PL" sz="2200" b="1" dirty="0"/>
              <a:t>z </a:t>
            </a:r>
            <a:r>
              <a:rPr lang="pl-PL" sz="2200" b="1" dirty="0" smtClean="0"/>
              <a:t>ró</a:t>
            </a:r>
            <a:r>
              <a:rPr lang="pl-PL" sz="2200" b="1" dirty="0"/>
              <a:t>ż</a:t>
            </a:r>
            <a:r>
              <a:rPr lang="pl-PL" sz="2200" b="1" dirty="0" smtClean="0"/>
              <a:t>nych </a:t>
            </a:r>
            <a:r>
              <a:rPr lang="pl-PL" sz="2200" b="1" dirty="0"/>
              <a:t>poziomów </a:t>
            </a:r>
            <a:r>
              <a:rPr lang="pl-PL" sz="2200" b="1" dirty="0" smtClean="0"/>
              <a:t>mogą jednocześnie oddziaływać </a:t>
            </a:r>
            <a:r>
              <a:rPr lang="pl-PL" sz="2200" b="1" dirty="0"/>
              <a:t>pobudzająco na </a:t>
            </a:r>
            <a:r>
              <a:rPr lang="pl-PL" sz="2200" b="1" dirty="0" smtClean="0"/>
              <a:t>człowieka (nie </a:t>
            </a:r>
            <a:r>
              <a:rPr lang="pl-PL" sz="2200" b="1" dirty="0"/>
              <a:t>wykluczają się wzajemnie i nie mają </a:t>
            </a:r>
            <a:r>
              <a:rPr lang="pl-PL" sz="2200" b="1" dirty="0" smtClean="0"/>
              <a:t>charakteru konkurencyjnego)</a:t>
            </a:r>
          </a:p>
          <a:p>
            <a:pPr marL="285750" indent="-285750">
              <a:buFontTx/>
              <a:buChar char="-"/>
            </a:pPr>
            <a:endParaRPr lang="pl-PL" sz="2200" b="1" dirty="0" smtClean="0"/>
          </a:p>
          <a:p>
            <a:pPr marL="285750" indent="-285750">
              <a:buFontTx/>
              <a:buChar char="-"/>
            </a:pPr>
            <a:r>
              <a:rPr lang="pl-PL" sz="2200" b="1" dirty="0"/>
              <a:t>r</a:t>
            </a:r>
            <a:r>
              <a:rPr lang="pl-PL" sz="2200" b="1" dirty="0" smtClean="0"/>
              <a:t>ozwój człowieka może </a:t>
            </a:r>
            <a:r>
              <a:rPr lang="pl-PL" sz="2200" b="1" dirty="0"/>
              <a:t>następować nawet </a:t>
            </a:r>
            <a:r>
              <a:rPr lang="pl-PL" sz="2200" b="1" dirty="0" smtClean="0"/>
              <a:t>bez zaspokajania </a:t>
            </a:r>
            <a:r>
              <a:rPr lang="pl-PL" sz="2200" b="1" dirty="0"/>
              <a:t>potrzeb </a:t>
            </a:r>
            <a:r>
              <a:rPr lang="pl-PL" sz="2200" b="1" dirty="0" smtClean="0"/>
              <a:t>wyższego </a:t>
            </a:r>
            <a:r>
              <a:rPr lang="pl-PL" sz="2200" b="1" dirty="0"/>
              <a:t>rzędu i zatrzymać się na którymś z </a:t>
            </a:r>
            <a:r>
              <a:rPr lang="pl-PL" sz="2200" b="1" dirty="0" smtClean="0"/>
              <a:t>niższych poziomów (frustrację można </a:t>
            </a:r>
            <a:r>
              <a:rPr lang="pl-PL" sz="2200" b="1" dirty="0"/>
              <a:t>zmniejszać na drodze pełniejszego zaspokojenia potrzeb </a:t>
            </a:r>
            <a:r>
              <a:rPr lang="pl-PL" sz="2200" b="1" dirty="0" smtClean="0"/>
              <a:t>niższego rzędu)</a:t>
            </a:r>
          </a:p>
          <a:p>
            <a:pPr marL="285750" indent="-285750">
              <a:buFontTx/>
              <a:buChar char="-"/>
            </a:pPr>
            <a:endParaRPr lang="pl-PL" sz="2200" b="1" dirty="0"/>
          </a:p>
          <a:p>
            <a:pPr marL="285750" indent="-285750">
              <a:buFontTx/>
              <a:buChar char="-"/>
            </a:pPr>
            <a:r>
              <a:rPr lang="pl-PL" sz="2200" b="1" dirty="0"/>
              <a:t>n</a:t>
            </a:r>
            <a:r>
              <a:rPr lang="pl-PL" sz="2200" b="1" dirty="0" smtClean="0"/>
              <a:t>iezaspokojenie potrzeb z jednego poziomu będzie rekompensowane sukcesami na innym poziomie</a:t>
            </a:r>
          </a:p>
          <a:p>
            <a:pPr marL="285750" indent="-285750">
              <a:buFontTx/>
              <a:buChar char="-"/>
            </a:pPr>
            <a:endParaRPr lang="pl-PL" sz="2200" b="1" dirty="0"/>
          </a:p>
          <a:p>
            <a:r>
              <a:rPr lang="pl-PL" sz="2200" b="1" dirty="0" smtClean="0">
                <a:solidFill>
                  <a:srgbClr val="FFC000"/>
                </a:solidFill>
              </a:rPr>
              <a:t>(ujęcie bardziej dynamiczne i elastyczne niż Maslowa)</a:t>
            </a:r>
          </a:p>
          <a:p>
            <a:pPr marL="285750" indent="-285750">
              <a:buFontTx/>
              <a:buChar char="-"/>
            </a:pPr>
            <a:endParaRPr lang="pl-PL" dirty="0"/>
          </a:p>
          <a:p>
            <a:pPr marL="285750" indent="-285750">
              <a:buFontTx/>
              <a:buChar char="-"/>
            </a:pPr>
            <a:endParaRPr lang="pl-PL" dirty="0"/>
          </a:p>
        </p:txBody>
      </p:sp>
    </p:spTree>
    <p:extLst>
      <p:ext uri="{BB962C8B-B14F-4D97-AF65-F5344CB8AC3E}">
        <p14:creationId xmlns:p14="http://schemas.microsoft.com/office/powerpoint/2010/main" val="206339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17824"/>
          </a:xfrm>
        </p:spPr>
        <p:txBody>
          <a:bodyPr/>
          <a:lstStyle/>
          <a:p>
            <a:r>
              <a:rPr lang="pl-PL" sz="3200" dirty="0"/>
              <a:t>Teoria </a:t>
            </a:r>
            <a:r>
              <a:rPr lang="pl-PL" sz="3200" dirty="0" smtClean="0"/>
              <a:t>Dawida </a:t>
            </a:r>
            <a:r>
              <a:rPr lang="pl-PL" sz="3200" dirty="0" err="1" smtClean="0"/>
              <a:t>McClellanda</a:t>
            </a:r>
            <a:endParaRPr lang="pl-PL" sz="3200" dirty="0"/>
          </a:p>
        </p:txBody>
      </p:sp>
      <p:sp>
        <p:nvSpPr>
          <p:cNvPr id="3" name="Prostokąt 2"/>
          <p:cNvSpPr/>
          <p:nvPr/>
        </p:nvSpPr>
        <p:spPr>
          <a:xfrm>
            <a:off x="846160" y="3862315"/>
            <a:ext cx="10085695" cy="2339102"/>
          </a:xfrm>
          <a:prstGeom prst="rect">
            <a:avLst/>
          </a:prstGeom>
        </p:spPr>
        <p:txBody>
          <a:bodyPr wrap="square">
            <a:spAutoFit/>
          </a:bodyPr>
          <a:lstStyle/>
          <a:p>
            <a:pPr marL="285750" indent="-285750">
              <a:buFontTx/>
              <a:buChar char="-"/>
            </a:pPr>
            <a:r>
              <a:rPr lang="pl-PL" sz="2200" b="1" dirty="0"/>
              <a:t>p</a:t>
            </a:r>
            <a:r>
              <a:rPr lang="pl-PL" sz="2200" b="1" dirty="0" smtClean="0"/>
              <a:t>otrzeby nabywane są indywidualnie, </a:t>
            </a:r>
            <a:r>
              <a:rPr lang="pl-PL" sz="2200" b="1" dirty="0"/>
              <a:t>poprzez </a:t>
            </a:r>
            <a:r>
              <a:rPr lang="pl-PL" sz="2200" b="1" dirty="0" smtClean="0"/>
              <a:t>niepowtarzalne doświadczenie</a:t>
            </a:r>
            <a:r>
              <a:rPr lang="pl-PL" sz="2200" b="1" dirty="0"/>
              <a:t>, i </a:t>
            </a:r>
            <a:r>
              <a:rPr lang="pl-PL" sz="2200" b="1" dirty="0" smtClean="0"/>
              <a:t>że </a:t>
            </a:r>
            <a:r>
              <a:rPr lang="pl-PL" sz="2200" b="1" dirty="0"/>
              <a:t>to środowisko, w którym </a:t>
            </a:r>
            <a:r>
              <a:rPr lang="pl-PL" sz="2200" b="1" dirty="0" smtClean="0"/>
              <a:t>żyją</a:t>
            </a:r>
            <a:r>
              <a:rPr lang="pl-PL" sz="2200" b="1" dirty="0"/>
              <a:t>, determinuje stan </a:t>
            </a:r>
            <a:r>
              <a:rPr lang="pl-PL" sz="2200" b="1" dirty="0" smtClean="0"/>
              <a:t>ich potrzeb (waga procesu wychowania i edukacji)</a:t>
            </a:r>
          </a:p>
          <a:p>
            <a:pPr marL="285750" indent="-285750">
              <a:buFontTx/>
              <a:buChar char="-"/>
            </a:pPr>
            <a:endParaRPr lang="pl-PL" sz="2200" b="1" dirty="0"/>
          </a:p>
          <a:p>
            <a:r>
              <a:rPr lang="pl-PL" sz="2200" b="1" dirty="0" smtClean="0">
                <a:solidFill>
                  <a:srgbClr val="00B0F0"/>
                </a:solidFill>
              </a:rPr>
              <a:t>(ujęcie bardziej dynamiczne i elastyczne niż Maslowa)</a:t>
            </a:r>
          </a:p>
          <a:p>
            <a:pPr marL="285750" indent="-285750">
              <a:buFontTx/>
              <a:buChar char="-"/>
            </a:pPr>
            <a:endParaRPr lang="pl-PL" dirty="0"/>
          </a:p>
          <a:p>
            <a:pPr marL="285750" indent="-285750">
              <a:buFontTx/>
              <a:buChar char="-"/>
            </a:pPr>
            <a:endParaRPr lang="pl-PL" dirty="0"/>
          </a:p>
        </p:txBody>
      </p:sp>
      <p:pic>
        <p:nvPicPr>
          <p:cNvPr id="4" name="Obraz 3"/>
          <p:cNvPicPr>
            <a:picLocks noChangeAspect="1"/>
          </p:cNvPicPr>
          <p:nvPr/>
        </p:nvPicPr>
        <p:blipFill>
          <a:blip r:embed="rId2"/>
          <a:stretch>
            <a:fillRect/>
          </a:stretch>
        </p:blipFill>
        <p:spPr>
          <a:xfrm>
            <a:off x="561831" y="419953"/>
            <a:ext cx="2095500" cy="2933700"/>
          </a:xfrm>
          <a:prstGeom prst="rect">
            <a:avLst/>
          </a:prstGeom>
        </p:spPr>
      </p:pic>
    </p:spTree>
    <p:extLst>
      <p:ext uri="{BB962C8B-B14F-4D97-AF65-F5344CB8AC3E}">
        <p14:creationId xmlns:p14="http://schemas.microsoft.com/office/powerpoint/2010/main" val="44388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17824"/>
          </a:xfrm>
        </p:spPr>
        <p:txBody>
          <a:bodyPr/>
          <a:lstStyle/>
          <a:p>
            <a:r>
              <a:rPr lang="pl-PL" sz="3200" dirty="0"/>
              <a:t>Model hierarchii potrzeb </a:t>
            </a:r>
            <a:r>
              <a:rPr lang="pl-PL" sz="3200" dirty="0" smtClean="0"/>
              <a:t>Rossa A</a:t>
            </a:r>
            <a:r>
              <a:rPr lang="pl-PL" sz="3200" dirty="0"/>
              <a:t>. Webbera</a:t>
            </a:r>
          </a:p>
        </p:txBody>
      </p:sp>
      <p:sp>
        <p:nvSpPr>
          <p:cNvPr id="3" name="Prostokąt 2"/>
          <p:cNvSpPr/>
          <p:nvPr/>
        </p:nvSpPr>
        <p:spPr>
          <a:xfrm>
            <a:off x="382136" y="2189413"/>
            <a:ext cx="11709779" cy="3262432"/>
          </a:xfrm>
          <a:prstGeom prst="rect">
            <a:avLst/>
          </a:prstGeom>
        </p:spPr>
        <p:txBody>
          <a:bodyPr wrap="square">
            <a:spAutoFit/>
          </a:bodyPr>
          <a:lstStyle/>
          <a:p>
            <a:r>
              <a:rPr lang="pl-PL" sz="2400" dirty="0" smtClean="0"/>
              <a:t>„…w </a:t>
            </a:r>
            <a:r>
              <a:rPr lang="pl-PL" sz="2400" dirty="0"/>
              <a:t>odniesieniu do analizy działań człowieka </a:t>
            </a:r>
            <a:r>
              <a:rPr lang="pl-PL" sz="2400" dirty="0" smtClean="0"/>
              <a:t>dojrzałego należałoby </a:t>
            </a:r>
            <a:r>
              <a:rPr lang="pl-PL" sz="2400" dirty="0"/>
              <a:t>raczej przyjąć sposób rozumowania R.A. Webbera, który </a:t>
            </a:r>
            <a:r>
              <a:rPr lang="pl-PL" sz="2400" dirty="0" smtClean="0"/>
              <a:t>nie nadaje </a:t>
            </a:r>
            <a:r>
              <a:rPr lang="pl-PL" sz="2400" dirty="0"/>
              <a:t>wagi potrzebom. Dopuszcza natomiast występowanie </a:t>
            </a:r>
            <a:r>
              <a:rPr lang="pl-PL" sz="2400" dirty="0" smtClean="0"/>
              <a:t>kilku potrzeb </a:t>
            </a:r>
            <a:r>
              <a:rPr lang="pl-PL" sz="2400" dirty="0"/>
              <a:t>jednocześnie, z których w określonej chwili, dominującą </a:t>
            </a:r>
            <a:r>
              <a:rPr lang="pl-PL" sz="2400" dirty="0" smtClean="0"/>
              <a:t>rolę odgrywa </a:t>
            </a:r>
            <a:r>
              <a:rPr lang="pl-PL" sz="2400" dirty="0"/>
              <a:t>tylko jedna</a:t>
            </a:r>
            <a:r>
              <a:rPr lang="pl-PL" sz="2400" dirty="0" smtClean="0"/>
              <a:t>”</a:t>
            </a:r>
          </a:p>
          <a:p>
            <a:endParaRPr lang="pl-PL" sz="2400" dirty="0" smtClean="0"/>
          </a:p>
          <a:p>
            <a:pPr lvl="0"/>
            <a:r>
              <a:rPr lang="pl-PL" sz="1600" b="1" dirty="0" smtClean="0">
                <a:solidFill>
                  <a:srgbClr val="000000"/>
                </a:solidFill>
              </a:rPr>
              <a:t>J</a:t>
            </a:r>
            <a:r>
              <a:rPr lang="pl-PL" sz="1600" b="1" dirty="0">
                <a:solidFill>
                  <a:srgbClr val="000000"/>
                </a:solidFill>
              </a:rPr>
              <a:t>. Bieńkowska, </a:t>
            </a:r>
            <a:r>
              <a:rPr lang="pl-PL" sz="1600" b="1" i="1" dirty="0">
                <a:solidFill>
                  <a:srgbClr val="000000"/>
                </a:solidFill>
              </a:rPr>
              <a:t>Poszukiwanie metod skutecznego motywowania pracowników</a:t>
            </a:r>
            <a:r>
              <a:rPr lang="pl-PL" sz="1600" b="1" dirty="0">
                <a:solidFill>
                  <a:srgbClr val="000000"/>
                </a:solidFill>
              </a:rPr>
              <a:t>, Acta </a:t>
            </a:r>
            <a:r>
              <a:rPr lang="pl-PL" sz="1600" b="1" dirty="0" err="1">
                <a:solidFill>
                  <a:srgbClr val="000000"/>
                </a:solidFill>
              </a:rPr>
              <a:t>Universitatis</a:t>
            </a:r>
            <a:r>
              <a:rPr lang="pl-PL" sz="1600" b="1" dirty="0">
                <a:solidFill>
                  <a:srgbClr val="000000"/>
                </a:solidFill>
              </a:rPr>
              <a:t> </a:t>
            </a:r>
            <a:r>
              <a:rPr lang="pl-PL" sz="1600" b="1" dirty="0" err="1">
                <a:solidFill>
                  <a:srgbClr val="000000"/>
                </a:solidFill>
              </a:rPr>
              <a:t>Lodziensis</a:t>
            </a:r>
            <a:r>
              <a:rPr lang="pl-PL" sz="1600" b="1" dirty="0">
                <a:solidFill>
                  <a:srgbClr val="000000"/>
                </a:solidFill>
              </a:rPr>
              <a:t>, Folia </a:t>
            </a:r>
            <a:r>
              <a:rPr lang="pl-PL" sz="1600" b="1" dirty="0" err="1">
                <a:solidFill>
                  <a:srgbClr val="000000"/>
                </a:solidFill>
              </a:rPr>
              <a:t>Oeconomica</a:t>
            </a:r>
            <a:r>
              <a:rPr lang="pl-PL" sz="1600" b="1" dirty="0">
                <a:solidFill>
                  <a:srgbClr val="000000"/>
                </a:solidFill>
              </a:rPr>
              <a:t> nr 234/2010</a:t>
            </a:r>
            <a:r>
              <a:rPr lang="pl-PL" sz="1600" b="1" dirty="0" smtClean="0">
                <a:solidFill>
                  <a:srgbClr val="000000"/>
                </a:solidFill>
              </a:rPr>
              <a:t>.</a:t>
            </a:r>
          </a:p>
          <a:p>
            <a:pPr lvl="0"/>
            <a:endParaRPr lang="pl-PL" sz="1600" b="1" dirty="0">
              <a:solidFill>
                <a:srgbClr val="000000"/>
              </a:solidFill>
            </a:endParaRPr>
          </a:p>
          <a:p>
            <a:pPr lvl="0"/>
            <a:r>
              <a:rPr lang="pl-PL" sz="2200" b="1" dirty="0">
                <a:solidFill>
                  <a:srgbClr val="C00000"/>
                </a:solidFill>
              </a:rPr>
              <a:t>(ujęcie bardziej dynamiczne i elastyczne niż Maslowa)</a:t>
            </a:r>
          </a:p>
          <a:p>
            <a:pPr lvl="0"/>
            <a:endParaRPr lang="pl-PL" sz="1600" b="1" dirty="0">
              <a:solidFill>
                <a:srgbClr val="000000"/>
              </a:solidFill>
            </a:endParaRPr>
          </a:p>
        </p:txBody>
      </p:sp>
    </p:spTree>
    <p:extLst>
      <p:ext uri="{BB962C8B-B14F-4D97-AF65-F5344CB8AC3E}">
        <p14:creationId xmlns:p14="http://schemas.microsoft.com/office/powerpoint/2010/main" val="392044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17824"/>
          </a:xfrm>
        </p:spPr>
        <p:txBody>
          <a:bodyPr/>
          <a:lstStyle/>
          <a:p>
            <a:r>
              <a:rPr lang="pl-PL" sz="3200" dirty="0" smtClean="0"/>
              <a:t>Znaczenie teorii potrzeb dla marketingu</a:t>
            </a:r>
            <a:endParaRPr lang="pl-PL" sz="3200" dirty="0"/>
          </a:p>
        </p:txBody>
      </p:sp>
      <p:sp>
        <p:nvSpPr>
          <p:cNvPr id="3" name="Prostokąt 2"/>
          <p:cNvSpPr/>
          <p:nvPr/>
        </p:nvSpPr>
        <p:spPr>
          <a:xfrm>
            <a:off x="216768" y="1602558"/>
            <a:ext cx="11709779" cy="4524315"/>
          </a:xfrm>
          <a:prstGeom prst="rect">
            <a:avLst/>
          </a:prstGeom>
        </p:spPr>
        <p:txBody>
          <a:bodyPr wrap="square">
            <a:spAutoFit/>
          </a:bodyPr>
          <a:lstStyle/>
          <a:p>
            <a:r>
              <a:rPr lang="pl-PL" sz="2400" b="1" dirty="0" smtClean="0"/>
              <a:t>WEWNĘTRZNE </a:t>
            </a:r>
          </a:p>
          <a:p>
            <a:r>
              <a:rPr lang="pl-PL" sz="2400" dirty="0" smtClean="0"/>
              <a:t>(do wykorzystania w przedsiębiorstwie)</a:t>
            </a:r>
          </a:p>
          <a:p>
            <a:r>
              <a:rPr lang="pl-PL" sz="2400" dirty="0" smtClean="0">
                <a:solidFill>
                  <a:schemeClr val="accent1">
                    <a:lumMod val="75000"/>
                  </a:schemeClr>
                </a:solidFill>
              </a:rPr>
              <a:t>* konieczność wywołania poczucia komfortu (stabilizacja psychiczna i emocjonalna) i motywacji pracowników: odpowiednia płaca, </a:t>
            </a:r>
            <a:r>
              <a:rPr lang="pl-PL" sz="2400" dirty="0">
                <a:solidFill>
                  <a:schemeClr val="accent1">
                    <a:lumMod val="75000"/>
                  </a:schemeClr>
                </a:solidFill>
              </a:rPr>
              <a:t>środowisko pracy, </a:t>
            </a:r>
            <a:r>
              <a:rPr lang="pl-PL" sz="2400" dirty="0" smtClean="0">
                <a:solidFill>
                  <a:schemeClr val="accent1">
                    <a:lumMod val="75000"/>
                  </a:schemeClr>
                </a:solidFill>
              </a:rPr>
              <a:t>temperatura, </a:t>
            </a:r>
            <a:r>
              <a:rPr lang="pl-PL" sz="2400" dirty="0">
                <a:solidFill>
                  <a:schemeClr val="accent1">
                    <a:lumMod val="75000"/>
                  </a:schemeClr>
                </a:solidFill>
              </a:rPr>
              <a:t>oświetlenie, </a:t>
            </a:r>
            <a:r>
              <a:rPr lang="pl-PL" sz="2400" dirty="0" smtClean="0">
                <a:solidFill>
                  <a:schemeClr val="accent1">
                    <a:lumMod val="75000"/>
                  </a:schemeClr>
                </a:solidFill>
              </a:rPr>
              <a:t>wentylacja, ciągłość </a:t>
            </a:r>
            <a:r>
              <a:rPr lang="pl-PL" sz="2400" dirty="0">
                <a:solidFill>
                  <a:schemeClr val="accent1">
                    <a:lumMod val="75000"/>
                  </a:schemeClr>
                </a:solidFill>
              </a:rPr>
              <a:t>zatrudnienia, system załatwiania </a:t>
            </a:r>
            <a:r>
              <a:rPr lang="pl-PL" sz="2400" dirty="0" smtClean="0">
                <a:solidFill>
                  <a:schemeClr val="accent1">
                    <a:lumMod val="75000"/>
                  </a:schemeClr>
                </a:solidFill>
              </a:rPr>
              <a:t>skarg, świadczenia </a:t>
            </a:r>
            <a:r>
              <a:rPr lang="pl-PL" sz="2400" dirty="0">
                <a:solidFill>
                  <a:schemeClr val="accent1">
                    <a:lumMod val="75000"/>
                  </a:schemeClr>
                </a:solidFill>
              </a:rPr>
              <a:t>z tytułu ubezpieczenia i zabezpieczenia </a:t>
            </a:r>
            <a:r>
              <a:rPr lang="pl-PL" sz="2400" dirty="0" smtClean="0">
                <a:solidFill>
                  <a:schemeClr val="accent1">
                    <a:lumMod val="75000"/>
                  </a:schemeClr>
                </a:solidFill>
              </a:rPr>
              <a:t>emerytalnego, przywiązanie </a:t>
            </a:r>
            <a:r>
              <a:rPr lang="pl-PL" sz="2400" dirty="0">
                <a:solidFill>
                  <a:schemeClr val="accent1">
                    <a:lumMod val="75000"/>
                  </a:schemeClr>
                </a:solidFill>
              </a:rPr>
              <a:t>i </a:t>
            </a:r>
            <a:r>
              <a:rPr lang="pl-PL" sz="2400" dirty="0" smtClean="0">
                <a:solidFill>
                  <a:schemeClr val="accent1">
                    <a:lumMod val="75000"/>
                  </a:schemeClr>
                </a:solidFill>
              </a:rPr>
              <a:t>akceptacja </a:t>
            </a:r>
            <a:r>
              <a:rPr lang="pl-PL" sz="2400" dirty="0">
                <a:solidFill>
                  <a:schemeClr val="accent1">
                    <a:lumMod val="75000"/>
                  </a:schemeClr>
                </a:solidFill>
              </a:rPr>
              <a:t>ze strony przyjaciół w </a:t>
            </a:r>
            <a:r>
              <a:rPr lang="pl-PL" sz="2400" dirty="0" smtClean="0">
                <a:solidFill>
                  <a:schemeClr val="accent1">
                    <a:lumMod val="75000"/>
                  </a:schemeClr>
                </a:solidFill>
              </a:rPr>
              <a:t>pracy, szacunek członków zespołu (tytuły służbowe, nagrody, ambitne zadania, funkcja lidera), nowe projekty</a:t>
            </a:r>
          </a:p>
          <a:p>
            <a:endParaRPr lang="pl-PL" sz="2400" dirty="0" smtClean="0"/>
          </a:p>
          <a:p>
            <a:r>
              <a:rPr lang="pl-PL" sz="2400" b="1" dirty="0" smtClean="0"/>
              <a:t>ZEWNĘTRZNE</a:t>
            </a:r>
            <a:endParaRPr lang="pl-PL" sz="2400" b="1" dirty="0"/>
          </a:p>
          <a:p>
            <a:r>
              <a:rPr lang="pl-PL" sz="2400" dirty="0" smtClean="0"/>
              <a:t>(</a:t>
            </a:r>
            <a:r>
              <a:rPr lang="pl-PL" sz="2400" dirty="0"/>
              <a:t>do wykorzystania w relacjach z otoczeniem biznesowym: przedsiębiorca-klient)</a:t>
            </a:r>
          </a:p>
          <a:p>
            <a:endParaRPr lang="pl-PL" sz="2400" dirty="0" smtClean="0"/>
          </a:p>
        </p:txBody>
      </p:sp>
    </p:spTree>
    <p:extLst>
      <p:ext uri="{BB962C8B-B14F-4D97-AF65-F5344CB8AC3E}">
        <p14:creationId xmlns:p14="http://schemas.microsoft.com/office/powerpoint/2010/main" val="20438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90983" y="325174"/>
            <a:ext cx="10818988" cy="584775"/>
          </a:xfrm>
          <a:prstGeom prst="rect">
            <a:avLst/>
          </a:prstGeom>
        </p:spPr>
        <p:txBody>
          <a:bodyPr wrap="none">
            <a:spAutoFit/>
          </a:bodyPr>
          <a:lstStyle/>
          <a:p>
            <a:pPr algn="ctr"/>
            <a:r>
              <a:rPr lang="pl-PL" sz="3200" dirty="0" smtClean="0">
                <a:solidFill>
                  <a:srgbClr val="000000"/>
                </a:solidFill>
                <a:ea typeface="+mj-ea"/>
              </a:rPr>
              <a:t>Znaczenie teorii potrzeba w prowadzeniu przedsiębiorstwa</a:t>
            </a:r>
            <a:endParaRPr lang="pl-PL" dirty="0"/>
          </a:p>
        </p:txBody>
      </p:sp>
      <p:sp>
        <p:nvSpPr>
          <p:cNvPr id="4" name="Prostokąt 3"/>
          <p:cNvSpPr/>
          <p:nvPr/>
        </p:nvSpPr>
        <p:spPr>
          <a:xfrm>
            <a:off x="590983" y="1396831"/>
            <a:ext cx="11296217" cy="5386090"/>
          </a:xfrm>
          <a:prstGeom prst="rect">
            <a:avLst/>
          </a:prstGeom>
        </p:spPr>
        <p:txBody>
          <a:bodyPr wrap="square">
            <a:spAutoFit/>
          </a:bodyPr>
          <a:lstStyle/>
          <a:p>
            <a:r>
              <a:rPr lang="pl-PL" dirty="0" smtClean="0"/>
              <a:t>„</a:t>
            </a:r>
            <a:r>
              <a:rPr lang="pl-PL" sz="2200" i="1" dirty="0" smtClean="0"/>
              <a:t>Potrzeby te mają decydujące znacznie przy podejmowaniu decyzji o pracy – praca związana jest z </a:t>
            </a:r>
            <a:r>
              <a:rPr lang="pl-PL" sz="2200" i="1" u="sng" dirty="0" smtClean="0"/>
              <a:t>wynagrodzeniem</a:t>
            </a:r>
            <a:r>
              <a:rPr lang="pl-PL" sz="2200" i="1" dirty="0" smtClean="0"/>
              <a:t>, które umożliwia zaspokojenie tych potrzeb podstawowych, dzięki wynagrodzeniu można kupić pożywienie, ubranie, wynająć mieszkanie itp. Dlatego też większość państw ustala pułap minimalnej płacy… również samo środowisko pracy służy zaspokajaniu potrzeb fizjologicznych i wiąże się to z odpowiednimi </a:t>
            </a:r>
            <a:r>
              <a:rPr lang="pl-PL" sz="2200" i="1" u="sng" dirty="0" err="1" smtClean="0"/>
              <a:t>socjalno</a:t>
            </a:r>
            <a:r>
              <a:rPr lang="pl-PL" sz="2200" i="1" u="sng" dirty="0" smtClean="0"/>
              <a:t> – higienicznymi warunkami pracy</a:t>
            </a:r>
            <a:r>
              <a:rPr lang="pl-PL" sz="2200" i="1" dirty="0" smtClean="0"/>
              <a:t>, musi być odpowiednio przygotowane i wyposażone, by móc sprostać potrzebom fizjologicznym swoich pracowników…</a:t>
            </a:r>
          </a:p>
          <a:p>
            <a:r>
              <a:rPr lang="pl-PL" sz="2200" i="1" dirty="0" smtClean="0"/>
              <a:t>Gwarancję bezpieczeństwa </a:t>
            </a:r>
            <a:r>
              <a:rPr lang="pl-PL" sz="2200" i="1" dirty="0"/>
              <a:t>w takiej sytuacji zapewnia </a:t>
            </a:r>
            <a:r>
              <a:rPr lang="pl-PL" sz="2200" i="1" u="sng" dirty="0"/>
              <a:t>ciągłość </a:t>
            </a:r>
            <a:r>
              <a:rPr lang="pl-PL" sz="2200" i="1" u="sng" dirty="0" smtClean="0"/>
              <a:t>zatrudnienia </a:t>
            </a:r>
            <a:r>
              <a:rPr lang="pl-PL" sz="2200" i="1" dirty="0" smtClean="0"/>
              <a:t>(podpisywanie bezterminowych </a:t>
            </a:r>
            <a:r>
              <a:rPr lang="pl-PL" sz="2200" i="1" dirty="0"/>
              <a:t>umów o pracę z uwzględnionym </a:t>
            </a:r>
            <a:r>
              <a:rPr lang="pl-PL" sz="2200" i="1" dirty="0" smtClean="0"/>
              <a:t>okresem wypowiedzenia</a:t>
            </a:r>
            <a:r>
              <a:rPr lang="pl-PL" sz="2200" i="1" dirty="0"/>
              <a:t>, </a:t>
            </a:r>
            <a:r>
              <a:rPr lang="pl-PL" sz="2200" i="1" dirty="0" smtClean="0"/>
              <a:t>stabilność gospodarcza </a:t>
            </a:r>
            <a:r>
              <a:rPr lang="pl-PL" sz="2200" i="1" dirty="0"/>
              <a:t>i ogólny sukces instytucji), </a:t>
            </a:r>
            <a:r>
              <a:rPr lang="pl-PL" sz="2200" i="1" u="sng" dirty="0"/>
              <a:t>odpowiedni program świadczeń </a:t>
            </a:r>
            <a:r>
              <a:rPr lang="pl-PL" sz="2200" i="1" u="sng" dirty="0" smtClean="0"/>
              <a:t>ubezpieczeniowych, emerytalnych </a:t>
            </a:r>
            <a:r>
              <a:rPr lang="pl-PL" sz="2200" i="1" u="sng" dirty="0"/>
              <a:t>i socjalnych, zapewniających dochód w razie ewentualnego niepowodzenia, jasne zasady regulujące </a:t>
            </a:r>
            <a:r>
              <a:rPr lang="pl-PL" sz="2200" i="1" u="sng" dirty="0" smtClean="0"/>
              <a:t>współżycie </a:t>
            </a:r>
            <a:r>
              <a:rPr lang="pl-PL" sz="2200" i="1" u="sng" dirty="0"/>
              <a:t>pracowników w organizacji</a:t>
            </a:r>
            <a:r>
              <a:rPr lang="pl-PL" sz="2200" i="1" dirty="0"/>
              <a:t> (brak samowoli </a:t>
            </a:r>
            <a:r>
              <a:rPr lang="pl-PL" sz="2200" i="1" dirty="0" smtClean="0"/>
              <a:t>kierowniczej, sprawiedliwe </a:t>
            </a:r>
            <a:r>
              <a:rPr lang="pl-PL" sz="2200" i="1" dirty="0"/>
              <a:t>rozpatrywanie skarg itp</a:t>
            </a:r>
            <a:r>
              <a:rPr lang="pl-PL" sz="2200" i="1" dirty="0" smtClean="0"/>
              <a:t>.)</a:t>
            </a:r>
            <a:r>
              <a:rPr lang="pl-PL" dirty="0" smtClean="0"/>
              <a:t>.”</a:t>
            </a:r>
          </a:p>
          <a:p>
            <a:endParaRPr lang="pl-PL" dirty="0" smtClean="0"/>
          </a:p>
          <a:p>
            <a:endParaRPr lang="pl-PL" dirty="0"/>
          </a:p>
        </p:txBody>
      </p:sp>
      <p:sp>
        <p:nvSpPr>
          <p:cNvPr id="5" name="Prostokąt 4"/>
          <p:cNvSpPr/>
          <p:nvPr/>
        </p:nvSpPr>
        <p:spPr>
          <a:xfrm>
            <a:off x="5349922" y="6340991"/>
            <a:ext cx="7029956" cy="415498"/>
          </a:xfrm>
          <a:prstGeom prst="rect">
            <a:avLst/>
          </a:prstGeom>
        </p:spPr>
        <p:txBody>
          <a:bodyPr wrap="square">
            <a:spAutoFit/>
          </a:bodyPr>
          <a:lstStyle/>
          <a:p>
            <a:r>
              <a:rPr lang="pl-PL" sz="1050" b="1" i="1" dirty="0" smtClean="0"/>
              <a:t>„</a:t>
            </a:r>
            <a:r>
              <a:rPr lang="pl-PL" sz="1050" b="1" i="1" dirty="0"/>
              <a:t>Zarządzanie zasobami ludzkimi w </a:t>
            </a:r>
            <a:r>
              <a:rPr lang="pl-PL" sz="1050" b="1" i="1" dirty="0" smtClean="0"/>
              <a:t>urzędzie i administracji </a:t>
            </a:r>
            <a:r>
              <a:rPr lang="pl-PL" sz="1050" b="1" i="1" dirty="0"/>
              <a:t>rządowej – jak motywować i</a:t>
            </a:r>
          </a:p>
          <a:p>
            <a:r>
              <a:rPr lang="pl-PL" sz="1050" b="1" i="1" dirty="0"/>
              <a:t>zatrzymać najlepszych pracowników</a:t>
            </a:r>
            <a:r>
              <a:rPr lang="pl-PL" sz="1050" b="1" i="1" dirty="0" smtClean="0"/>
              <a:t>”, </a:t>
            </a:r>
            <a:r>
              <a:rPr lang="pl-PL" sz="1050" b="1" dirty="0"/>
              <a:t>KPRM https://dsc.kprm.gov.pl/sites/default/files/pliki/82.pdf</a:t>
            </a:r>
          </a:p>
        </p:txBody>
      </p:sp>
    </p:spTree>
    <p:extLst>
      <p:ext uri="{BB962C8B-B14F-4D97-AF65-F5344CB8AC3E}">
        <p14:creationId xmlns:p14="http://schemas.microsoft.com/office/powerpoint/2010/main" val="272674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90983" y="325174"/>
            <a:ext cx="10818988" cy="584775"/>
          </a:xfrm>
          <a:prstGeom prst="rect">
            <a:avLst/>
          </a:prstGeom>
        </p:spPr>
        <p:txBody>
          <a:bodyPr wrap="none">
            <a:spAutoFit/>
          </a:bodyPr>
          <a:lstStyle/>
          <a:p>
            <a:pPr algn="ctr"/>
            <a:r>
              <a:rPr lang="pl-PL" sz="3200" dirty="0" smtClean="0">
                <a:solidFill>
                  <a:srgbClr val="000000"/>
                </a:solidFill>
                <a:ea typeface="+mj-ea"/>
              </a:rPr>
              <a:t>Znaczenie teorii potrzeba w prowadzeniu przedsiębiorstwa</a:t>
            </a:r>
            <a:endParaRPr lang="pl-PL" dirty="0"/>
          </a:p>
        </p:txBody>
      </p:sp>
      <p:sp>
        <p:nvSpPr>
          <p:cNvPr id="4" name="Prostokąt 3"/>
          <p:cNvSpPr/>
          <p:nvPr/>
        </p:nvSpPr>
        <p:spPr>
          <a:xfrm>
            <a:off x="590983" y="1396831"/>
            <a:ext cx="11296217" cy="5878532"/>
          </a:xfrm>
          <a:prstGeom prst="rect">
            <a:avLst/>
          </a:prstGeom>
        </p:spPr>
        <p:txBody>
          <a:bodyPr wrap="square">
            <a:spAutoFit/>
          </a:bodyPr>
          <a:lstStyle/>
          <a:p>
            <a:r>
              <a:rPr lang="pl-PL" sz="2000" dirty="0" smtClean="0"/>
              <a:t>„</a:t>
            </a:r>
            <a:r>
              <a:rPr lang="pl-PL" sz="2000" i="1" dirty="0" smtClean="0"/>
              <a:t>…kierownicy </a:t>
            </a:r>
            <a:r>
              <a:rPr lang="pl-PL" sz="2000" i="1" dirty="0"/>
              <a:t>dobierając członków zespołu zwracają uwagę na </a:t>
            </a:r>
            <a:r>
              <a:rPr lang="pl-PL" sz="2000" i="1" dirty="0" smtClean="0"/>
              <a:t>ich cechy </a:t>
            </a:r>
            <a:r>
              <a:rPr lang="pl-PL" sz="2000" i="1" dirty="0"/>
              <a:t>osobowościowe i </a:t>
            </a:r>
            <a:r>
              <a:rPr lang="pl-PL" sz="2000" i="1" dirty="0" smtClean="0"/>
              <a:t>dążą</a:t>
            </a:r>
            <a:r>
              <a:rPr lang="pl-PL" sz="2000" i="1" dirty="0"/>
              <a:t>, by pracownicy w przyszłości nawiązali </a:t>
            </a:r>
            <a:r>
              <a:rPr lang="pl-PL" sz="2000" i="1" u="sng" dirty="0"/>
              <a:t>pozytywne </a:t>
            </a:r>
            <a:r>
              <a:rPr lang="pl-PL" sz="2000" i="1" u="sng" dirty="0" smtClean="0"/>
              <a:t>relacje między </a:t>
            </a:r>
            <a:r>
              <a:rPr lang="pl-PL" sz="2000" i="1" u="sng" dirty="0"/>
              <a:t>so</a:t>
            </a:r>
            <a:r>
              <a:rPr lang="pl-PL" sz="2000" i="1" dirty="0"/>
              <a:t>bą. Badania wykazują, </a:t>
            </a:r>
            <a:r>
              <a:rPr lang="pl-PL" sz="2000" i="1" dirty="0" smtClean="0"/>
              <a:t>że </a:t>
            </a:r>
            <a:r>
              <a:rPr lang="pl-PL" sz="2000" i="1" dirty="0"/>
              <a:t>praca zespołowa działa mobilizująco na </a:t>
            </a:r>
            <a:r>
              <a:rPr lang="pl-PL" sz="2000" i="1" dirty="0" smtClean="0"/>
              <a:t>członków zespołu</a:t>
            </a:r>
            <a:r>
              <a:rPr lang="pl-PL" sz="2000" i="1" dirty="0"/>
              <a:t>. Zachodzi wtedy tzw. efekt facylitacji, z którego wynika, </a:t>
            </a:r>
            <a:r>
              <a:rPr lang="pl-PL" sz="2000" i="1" dirty="0" smtClean="0"/>
              <a:t>że </a:t>
            </a:r>
            <a:r>
              <a:rPr lang="pl-PL" sz="2000" i="1" dirty="0"/>
              <a:t>obecność innych </a:t>
            </a:r>
            <a:r>
              <a:rPr lang="pl-PL" sz="2000" i="1" dirty="0" smtClean="0"/>
              <a:t>sprawia, że </a:t>
            </a:r>
            <a:r>
              <a:rPr lang="pl-PL" sz="2000" i="1" dirty="0"/>
              <a:t>powstaje wzajemny doping i następuje </a:t>
            </a:r>
            <a:r>
              <a:rPr lang="pl-PL" sz="2000" i="1" dirty="0" smtClean="0"/>
              <a:t>podwyższenie </a:t>
            </a:r>
            <a:r>
              <a:rPr lang="pl-PL" sz="2000" i="1" dirty="0"/>
              <a:t>poziomu wykonania </a:t>
            </a:r>
            <a:r>
              <a:rPr lang="pl-PL" sz="2000" i="1" dirty="0" smtClean="0"/>
              <a:t>zadań organizacyjnych</a:t>
            </a:r>
            <a:r>
              <a:rPr lang="pl-PL" sz="2000" i="1" dirty="0"/>
              <a:t>. Według Maslowa potrzeba akceptacji jest niezwykle </a:t>
            </a:r>
            <a:r>
              <a:rPr lang="pl-PL" sz="2000" i="1" dirty="0" smtClean="0"/>
              <a:t>ważna dla nowoprzyjętych </a:t>
            </a:r>
            <a:r>
              <a:rPr lang="pl-PL" sz="2000" i="1" dirty="0"/>
              <a:t>pracowników i ludzi młodych, </a:t>
            </a:r>
            <a:r>
              <a:rPr lang="pl-PL" sz="2000" i="1" dirty="0" smtClean="0"/>
              <a:t>ponieważ </a:t>
            </a:r>
            <a:r>
              <a:rPr lang="pl-PL" sz="2000" i="1" dirty="0"/>
              <a:t>związana jest z </a:t>
            </a:r>
            <a:r>
              <a:rPr lang="pl-PL" sz="2000" i="1" dirty="0" smtClean="0"/>
              <a:t>wypracowywaniem własnej </a:t>
            </a:r>
            <a:r>
              <a:rPr lang="pl-PL" sz="2000" i="1" dirty="0"/>
              <a:t>pozycji w danej </a:t>
            </a:r>
            <a:r>
              <a:rPr lang="pl-PL" sz="2000" i="1" dirty="0" smtClean="0"/>
              <a:t>grupie</a:t>
            </a:r>
            <a:r>
              <a:rPr lang="pl-PL" sz="2000" dirty="0" smtClean="0"/>
              <a:t>…</a:t>
            </a:r>
            <a:endParaRPr lang="pl-PL" sz="2000" dirty="0"/>
          </a:p>
          <a:p>
            <a:r>
              <a:rPr lang="pl-PL" sz="2000" i="1" dirty="0"/>
              <a:t>przyjaźń i pozytywne relacje z innymi powinny </a:t>
            </a:r>
            <a:r>
              <a:rPr lang="pl-PL" sz="2000" i="1" dirty="0" smtClean="0"/>
              <a:t>zostać uzupełnione </a:t>
            </a:r>
            <a:r>
              <a:rPr lang="pl-PL" sz="2000" i="1" dirty="0"/>
              <a:t>uznaniem i szacunkiem zarówno ze strony </a:t>
            </a:r>
            <a:r>
              <a:rPr lang="pl-PL" sz="2000" i="1" dirty="0" smtClean="0"/>
              <a:t>przełożonych</a:t>
            </a:r>
            <a:r>
              <a:rPr lang="pl-PL" sz="2000" i="1" dirty="0"/>
              <a:t>, jak i </a:t>
            </a:r>
            <a:r>
              <a:rPr lang="pl-PL" sz="2000" i="1" dirty="0" smtClean="0"/>
              <a:t>kolegów. Pracownikom zależy </a:t>
            </a:r>
            <a:r>
              <a:rPr lang="pl-PL" sz="2000" i="1" dirty="0"/>
              <a:t>na tym, aby ich profesjonalizm, kompetencje i osiągnięcia </a:t>
            </a:r>
            <a:r>
              <a:rPr lang="pl-PL" sz="2000" i="1" dirty="0" smtClean="0"/>
              <a:t>zostały dostrzeżone</a:t>
            </a:r>
            <a:r>
              <a:rPr lang="pl-PL" sz="2000" i="1" dirty="0"/>
              <a:t>, stąd </a:t>
            </a:r>
            <a:r>
              <a:rPr lang="pl-PL" sz="2000" i="1" dirty="0" smtClean="0"/>
              <a:t>też </a:t>
            </a:r>
            <a:r>
              <a:rPr lang="pl-PL" sz="2000" i="1" dirty="0"/>
              <a:t>odczuwają bardzo silną potrzebę publicznego uznania i </a:t>
            </a:r>
            <a:r>
              <a:rPr lang="pl-PL" sz="2000" i="1" dirty="0" smtClean="0"/>
              <a:t>poczucia ważności</a:t>
            </a:r>
            <a:r>
              <a:rPr lang="pl-PL" sz="2000" i="1" dirty="0"/>
              <a:t>. </a:t>
            </a:r>
            <a:r>
              <a:rPr lang="pl-PL" sz="2000" i="1" u="sng" dirty="0"/>
              <a:t>Potrzeby szacunku </a:t>
            </a:r>
            <a:r>
              <a:rPr lang="pl-PL" sz="2000" i="1" dirty="0"/>
              <a:t>uzewnętrzniają się w </a:t>
            </a:r>
            <a:r>
              <a:rPr lang="pl-PL" sz="2000" i="1" dirty="0" smtClean="0"/>
              <a:t>dążeniu </a:t>
            </a:r>
            <a:r>
              <a:rPr lang="pl-PL" sz="2000" i="1" dirty="0"/>
              <a:t>jednostki do </a:t>
            </a:r>
            <a:r>
              <a:rPr lang="pl-PL" sz="2000" i="1" dirty="0" smtClean="0"/>
              <a:t>uzyskiwania sukcesów</a:t>
            </a:r>
            <a:r>
              <a:rPr lang="pl-PL" sz="2000" i="1" dirty="0"/>
              <a:t>, </a:t>
            </a:r>
            <a:r>
              <a:rPr lang="pl-PL" sz="2000" i="1" dirty="0" smtClean="0"/>
              <a:t>niezależności</a:t>
            </a:r>
            <a:r>
              <a:rPr lang="pl-PL" sz="2000" i="1" dirty="0"/>
              <a:t>, odpowiedniej pozycji w zakładzie pracy, </a:t>
            </a:r>
            <a:r>
              <a:rPr lang="pl-PL" sz="2000" i="1" u="sng" dirty="0"/>
              <a:t>bycia </a:t>
            </a:r>
            <a:r>
              <a:rPr lang="pl-PL" sz="2000" i="1" u="sng" dirty="0" smtClean="0"/>
              <a:t>obdarzanym odpowiednim prestiżem</a:t>
            </a:r>
            <a:r>
              <a:rPr lang="pl-PL" sz="2000" i="1" u="sng" dirty="0"/>
              <a:t>, posiadania przywilejów</a:t>
            </a:r>
            <a:r>
              <a:rPr lang="pl-PL" sz="2000" i="1" dirty="0"/>
              <a:t>, np. samodzielnego </a:t>
            </a:r>
            <a:r>
              <a:rPr lang="pl-PL" sz="2000" i="1" dirty="0" smtClean="0"/>
              <a:t>pomieszczenia, </a:t>
            </a:r>
            <a:r>
              <a:rPr lang="pl-PL" sz="2000" i="1" dirty="0"/>
              <a:t>służbowego samochodu… stosuje </a:t>
            </a:r>
            <a:r>
              <a:rPr lang="pl-PL" sz="2000" i="1" dirty="0" smtClean="0"/>
              <a:t>takie określenia </a:t>
            </a:r>
            <a:r>
              <a:rPr lang="pl-PL" sz="2000" i="1" dirty="0"/>
              <a:t>stanowisk pracy, które zwiększają ich atrakcyjność, np. zamiast </a:t>
            </a:r>
            <a:r>
              <a:rPr lang="pl-PL" sz="2000" i="1" dirty="0" smtClean="0"/>
              <a:t>używania słowa „sprzątaczka</a:t>
            </a:r>
            <a:r>
              <a:rPr lang="pl-PL" sz="2000" i="1" dirty="0"/>
              <a:t>”, </a:t>
            </a:r>
            <a:r>
              <a:rPr lang="pl-PL" sz="2000" i="1" dirty="0" smtClean="0"/>
              <a:t>używa </a:t>
            </a:r>
            <a:r>
              <a:rPr lang="pl-PL" sz="2000" i="1" dirty="0"/>
              <a:t>się pojęcia „konserwator urządzeń biurowych”, zamiast „sprzedawca” –</a:t>
            </a:r>
          </a:p>
          <a:p>
            <a:r>
              <a:rPr lang="pl-PL" sz="2000" i="1" dirty="0"/>
              <a:t>„przedstawiciel handlowy”.”</a:t>
            </a:r>
            <a:endParaRPr lang="pl-PL" sz="2000" i="1" dirty="0" smtClean="0"/>
          </a:p>
          <a:p>
            <a:endParaRPr lang="pl-PL" dirty="0" smtClean="0"/>
          </a:p>
          <a:p>
            <a:endParaRPr lang="pl-PL" dirty="0"/>
          </a:p>
        </p:txBody>
      </p:sp>
      <p:sp>
        <p:nvSpPr>
          <p:cNvPr id="5" name="Prostokąt 4"/>
          <p:cNvSpPr/>
          <p:nvPr/>
        </p:nvSpPr>
        <p:spPr>
          <a:xfrm>
            <a:off x="5349922" y="6340991"/>
            <a:ext cx="7029956" cy="415498"/>
          </a:xfrm>
          <a:prstGeom prst="rect">
            <a:avLst/>
          </a:prstGeom>
        </p:spPr>
        <p:txBody>
          <a:bodyPr wrap="square">
            <a:spAutoFit/>
          </a:bodyPr>
          <a:lstStyle/>
          <a:p>
            <a:r>
              <a:rPr lang="pl-PL" sz="1050" b="1" i="1" dirty="0" smtClean="0"/>
              <a:t>„</a:t>
            </a:r>
            <a:r>
              <a:rPr lang="pl-PL" sz="1050" b="1" i="1" dirty="0"/>
              <a:t>Zarządzanie zasobami ludzkimi w </a:t>
            </a:r>
            <a:r>
              <a:rPr lang="pl-PL" sz="1050" b="1" i="1" dirty="0" smtClean="0"/>
              <a:t>urzędzie i administracji </a:t>
            </a:r>
            <a:r>
              <a:rPr lang="pl-PL" sz="1050" b="1" i="1" dirty="0"/>
              <a:t>rządowej – jak motywować i</a:t>
            </a:r>
          </a:p>
          <a:p>
            <a:r>
              <a:rPr lang="pl-PL" sz="1050" b="1" i="1" dirty="0"/>
              <a:t>zatrzymać najlepszych pracowników</a:t>
            </a:r>
            <a:r>
              <a:rPr lang="pl-PL" sz="1050" b="1" i="1" dirty="0" smtClean="0"/>
              <a:t>”, </a:t>
            </a:r>
            <a:r>
              <a:rPr lang="pl-PL" sz="1050" b="1" dirty="0"/>
              <a:t>KPRM https://dsc.kprm.gov.pl/sites/default/files/pliki/82.pdf</a:t>
            </a:r>
          </a:p>
        </p:txBody>
      </p:sp>
    </p:spTree>
    <p:extLst>
      <p:ext uri="{BB962C8B-B14F-4D97-AF65-F5344CB8AC3E}">
        <p14:creationId xmlns:p14="http://schemas.microsoft.com/office/powerpoint/2010/main" val="245275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752600" y="274638"/>
            <a:ext cx="8458200" cy="6354762"/>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4800" dirty="0"/>
              <a:t>Wykład </a:t>
            </a:r>
            <a:r>
              <a:rPr lang="pl-PL" altLang="pl-PL" sz="4800" dirty="0" smtClean="0"/>
              <a:t>II</a:t>
            </a:r>
            <a:r>
              <a:rPr lang="pl-PL" altLang="pl-PL" sz="4800" dirty="0"/>
              <a:t/>
            </a:r>
            <a:br>
              <a:rPr lang="pl-PL" altLang="pl-PL" sz="4800" dirty="0"/>
            </a:br>
            <a:r>
              <a:rPr lang="pl-PL" altLang="pl-PL" sz="4800" dirty="0"/>
              <a:t/>
            </a:r>
            <a:br>
              <a:rPr lang="pl-PL" altLang="pl-PL" sz="4800" dirty="0"/>
            </a:br>
            <a:r>
              <a:rPr lang="pl-PL" altLang="pl-PL" sz="3200" dirty="0" smtClean="0"/>
              <a:t>Podstawowe terminy</a:t>
            </a:r>
            <a:endParaRPr lang="pl-PL" altLang="pl-PL" sz="3200" dirty="0"/>
          </a:p>
        </p:txBody>
      </p:sp>
    </p:spTree>
    <p:extLst>
      <p:ext uri="{BB962C8B-B14F-4D97-AF65-F5344CB8AC3E}">
        <p14:creationId xmlns:p14="http://schemas.microsoft.com/office/powerpoint/2010/main" val="1544058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90983" y="325174"/>
            <a:ext cx="10818988" cy="584775"/>
          </a:xfrm>
          <a:prstGeom prst="rect">
            <a:avLst/>
          </a:prstGeom>
        </p:spPr>
        <p:txBody>
          <a:bodyPr wrap="none">
            <a:spAutoFit/>
          </a:bodyPr>
          <a:lstStyle/>
          <a:p>
            <a:pPr algn="ctr"/>
            <a:r>
              <a:rPr lang="pl-PL" sz="3200" dirty="0" smtClean="0">
                <a:solidFill>
                  <a:srgbClr val="000000"/>
                </a:solidFill>
                <a:ea typeface="+mj-ea"/>
              </a:rPr>
              <a:t>Znaczenie teorii potrzeba w prowadzeniu przedsiębiorstwa</a:t>
            </a:r>
            <a:endParaRPr lang="pl-PL" dirty="0"/>
          </a:p>
        </p:txBody>
      </p:sp>
      <p:sp>
        <p:nvSpPr>
          <p:cNvPr id="4" name="Prostokąt 3"/>
          <p:cNvSpPr/>
          <p:nvPr/>
        </p:nvSpPr>
        <p:spPr>
          <a:xfrm>
            <a:off x="590983" y="2065571"/>
            <a:ext cx="11296217" cy="3416320"/>
          </a:xfrm>
          <a:prstGeom prst="rect">
            <a:avLst/>
          </a:prstGeom>
        </p:spPr>
        <p:txBody>
          <a:bodyPr wrap="square">
            <a:spAutoFit/>
          </a:bodyPr>
          <a:lstStyle/>
          <a:p>
            <a:r>
              <a:rPr lang="pl-PL" sz="2000" dirty="0"/>
              <a:t>„</a:t>
            </a:r>
            <a:r>
              <a:rPr lang="pl-PL" sz="2000" i="1" dirty="0"/>
              <a:t>Samorealizacja polega głównie na </a:t>
            </a:r>
            <a:r>
              <a:rPr lang="pl-PL" sz="2000" i="1" u="sng" dirty="0"/>
              <a:t>osiąganiu coraz </a:t>
            </a:r>
            <a:r>
              <a:rPr lang="pl-PL" sz="2000" i="1" u="sng" dirty="0" smtClean="0"/>
              <a:t>to wyższych </a:t>
            </a:r>
            <a:r>
              <a:rPr lang="pl-PL" sz="2000" i="1" u="sng" dirty="0"/>
              <a:t>celów, stawianiu sobie nowych wyzwań</a:t>
            </a:r>
            <a:r>
              <a:rPr lang="pl-PL" sz="2000" i="1" dirty="0"/>
              <a:t>, przy pokonywaniu których będzie </a:t>
            </a:r>
            <a:r>
              <a:rPr lang="pl-PL" sz="2000" i="1" dirty="0" smtClean="0"/>
              <a:t>można uaktywnić </a:t>
            </a:r>
            <a:r>
              <a:rPr lang="pl-PL" sz="2000" i="1" dirty="0"/>
              <a:t>cały tkwiący w człowieku twórczy potencjał. Satysfakcję w tym </a:t>
            </a:r>
            <a:r>
              <a:rPr lang="pl-PL" sz="2000" i="1" dirty="0" smtClean="0"/>
              <a:t>przypadku przynosi </a:t>
            </a:r>
            <a:r>
              <a:rPr lang="pl-PL" sz="2000" i="1" dirty="0"/>
              <a:t>zaspokojenie osobistych ambicji</a:t>
            </a:r>
            <a:r>
              <a:rPr lang="pl-PL" sz="2000" i="1" dirty="0" smtClean="0"/>
              <a:t>.…</a:t>
            </a:r>
          </a:p>
          <a:p>
            <a:r>
              <a:rPr lang="pl-PL" sz="2000" i="1" dirty="0" smtClean="0"/>
              <a:t>Organizacja może </a:t>
            </a:r>
            <a:r>
              <a:rPr lang="pl-PL" sz="2000" i="1" dirty="0"/>
              <a:t>starać się wspierać </a:t>
            </a:r>
            <a:r>
              <a:rPr lang="pl-PL" sz="2000" i="1" dirty="0" smtClean="0"/>
              <a:t>dążenia samorealizacyjne </a:t>
            </a:r>
            <a:r>
              <a:rPr lang="pl-PL" sz="2000" i="1" dirty="0"/>
              <a:t>swoich pracowników poprzez stwarzanie im szansy na dalszy </a:t>
            </a:r>
            <a:r>
              <a:rPr lang="pl-PL" sz="2000" i="1" dirty="0" smtClean="0"/>
              <a:t>rozwój (wysyłanie </a:t>
            </a:r>
            <a:r>
              <a:rPr lang="pl-PL" sz="2000" i="1" dirty="0"/>
              <a:t>na szkolenia i treningi, zachęcanie do podejmowania studiów itp.), </a:t>
            </a:r>
            <a:r>
              <a:rPr lang="pl-PL" sz="2000" i="1" dirty="0" smtClean="0"/>
              <a:t>dopuszczając ich </a:t>
            </a:r>
            <a:r>
              <a:rPr lang="pl-PL" sz="2000" i="1" dirty="0"/>
              <a:t>do podejmowania decyzji, stawiając przed nimi </a:t>
            </a:r>
            <a:r>
              <a:rPr lang="pl-PL" sz="2000" i="1" u="sng" dirty="0"/>
              <a:t>nowe, trudniejsze zadania, wymagając </a:t>
            </a:r>
            <a:r>
              <a:rPr lang="pl-PL" sz="2000" i="1" u="sng" dirty="0" smtClean="0"/>
              <a:t>od nich </a:t>
            </a:r>
            <a:r>
              <a:rPr lang="pl-PL" sz="2000" i="1" u="sng" dirty="0"/>
              <a:t>większych osiągnięć i oryginalnych rozwiązań</a:t>
            </a:r>
            <a:r>
              <a:rPr lang="pl-PL" sz="2000" i="1" dirty="0"/>
              <a:t>, wzbogacając ich obowiązki o </a:t>
            </a:r>
            <a:r>
              <a:rPr lang="pl-PL" sz="2000" i="1" dirty="0" smtClean="0"/>
              <a:t>nowe elementy…</a:t>
            </a:r>
          </a:p>
          <a:p>
            <a:endParaRPr lang="pl-PL" sz="2000" i="1" dirty="0" smtClean="0"/>
          </a:p>
          <a:p>
            <a:endParaRPr lang="pl-PL" dirty="0" smtClean="0"/>
          </a:p>
          <a:p>
            <a:endParaRPr lang="pl-PL" dirty="0"/>
          </a:p>
        </p:txBody>
      </p:sp>
      <p:sp>
        <p:nvSpPr>
          <p:cNvPr id="5" name="Prostokąt 4"/>
          <p:cNvSpPr/>
          <p:nvPr/>
        </p:nvSpPr>
        <p:spPr>
          <a:xfrm>
            <a:off x="5363570" y="5481891"/>
            <a:ext cx="7029956" cy="415498"/>
          </a:xfrm>
          <a:prstGeom prst="rect">
            <a:avLst/>
          </a:prstGeom>
        </p:spPr>
        <p:txBody>
          <a:bodyPr wrap="square">
            <a:spAutoFit/>
          </a:bodyPr>
          <a:lstStyle/>
          <a:p>
            <a:r>
              <a:rPr lang="pl-PL" sz="1050" b="1" i="1" dirty="0" smtClean="0"/>
              <a:t>„</a:t>
            </a:r>
            <a:r>
              <a:rPr lang="pl-PL" sz="1050" b="1" i="1" dirty="0"/>
              <a:t>Zarządzanie zasobami ludzkimi w </a:t>
            </a:r>
            <a:r>
              <a:rPr lang="pl-PL" sz="1050" b="1" i="1" dirty="0" smtClean="0"/>
              <a:t>urzędzie i administracji </a:t>
            </a:r>
            <a:r>
              <a:rPr lang="pl-PL" sz="1050" b="1" i="1" dirty="0"/>
              <a:t>rządowej – jak motywować i</a:t>
            </a:r>
          </a:p>
          <a:p>
            <a:r>
              <a:rPr lang="pl-PL" sz="1050" b="1" i="1" dirty="0"/>
              <a:t>zatrzymać najlepszych pracowników</a:t>
            </a:r>
            <a:r>
              <a:rPr lang="pl-PL" sz="1050" b="1" i="1" dirty="0" smtClean="0"/>
              <a:t>”, </a:t>
            </a:r>
            <a:r>
              <a:rPr lang="pl-PL" sz="1050" b="1" dirty="0"/>
              <a:t>KPRM https://dsc.kprm.gov.pl/sites/default/files/pliki/82.pdf</a:t>
            </a:r>
          </a:p>
        </p:txBody>
      </p:sp>
    </p:spTree>
    <p:extLst>
      <p:ext uri="{BB962C8B-B14F-4D97-AF65-F5344CB8AC3E}">
        <p14:creationId xmlns:p14="http://schemas.microsoft.com/office/powerpoint/2010/main" val="167669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418" y="2906973"/>
            <a:ext cx="10924117" cy="2804046"/>
          </a:xfrm>
        </p:spPr>
        <p:txBody>
          <a:bodyPr/>
          <a:lstStyle/>
          <a:p>
            <a:r>
              <a:rPr lang="pl-PL" sz="2400" dirty="0" smtClean="0">
                <a:latin typeface="MinionPro-Regular"/>
              </a:rPr>
              <a:t/>
            </a:r>
            <a:br>
              <a:rPr lang="pl-PL" sz="2400" dirty="0" smtClean="0">
                <a:latin typeface="MinionPro-Regular"/>
              </a:rPr>
            </a:br>
            <a:r>
              <a:rPr lang="pl-PL" sz="2400" dirty="0" smtClean="0">
                <a:latin typeface="MinionPro-Regular"/>
              </a:rPr>
              <a:t>„</a:t>
            </a:r>
            <a:r>
              <a:rPr lang="pl-PL" sz="2400" i="1" dirty="0" smtClean="0">
                <a:latin typeface="MinionPro-Regular"/>
              </a:rPr>
              <a:t>Marketing próbuje </a:t>
            </a:r>
            <a:r>
              <a:rPr lang="pl-PL" sz="2400" i="1" dirty="0">
                <a:latin typeface="MinionPro-Regular"/>
              </a:rPr>
              <a:t>wyszukiwać ukryte potrzeby i wkraczać tam, gdzie</a:t>
            </a:r>
            <a:br>
              <a:rPr lang="pl-PL" sz="2400" i="1" dirty="0">
                <a:latin typeface="MinionPro-Regular"/>
              </a:rPr>
            </a:br>
            <a:r>
              <a:rPr lang="pl-PL" sz="2400" i="1" dirty="0">
                <a:latin typeface="MinionPro-Regular"/>
              </a:rPr>
              <a:t>nie osiągnięto jeszcze 100% zadowolenia klienta (zaspokojenie potrzeby).</a:t>
            </a:r>
            <a:br>
              <a:rPr lang="pl-PL" sz="2400" i="1" dirty="0">
                <a:latin typeface="MinionPro-Regular"/>
              </a:rPr>
            </a:br>
            <a:r>
              <a:rPr lang="pl-PL" sz="2400" i="1" dirty="0">
                <a:latin typeface="MinionPro-Regular"/>
              </a:rPr>
              <a:t>Należy więc świadomie i celowo reagować na pojawiające się potrzeby</a:t>
            </a:r>
            <a:br>
              <a:rPr lang="pl-PL" sz="2400" i="1" dirty="0">
                <a:latin typeface="MinionPro-Regular"/>
              </a:rPr>
            </a:br>
            <a:r>
              <a:rPr lang="pl-PL" sz="2400" i="1" dirty="0">
                <a:latin typeface="MinionPro-Regular"/>
              </a:rPr>
              <a:t>i w ten </a:t>
            </a:r>
            <a:r>
              <a:rPr lang="pl-PL" sz="2400" i="1" dirty="0" smtClean="0">
                <a:latin typeface="MinionPro-Regular"/>
              </a:rPr>
              <a:t>sposób </a:t>
            </a:r>
            <a:r>
              <a:rPr lang="pl-PL" sz="2400" i="1" dirty="0">
                <a:latin typeface="MinionPro-Regular"/>
              </a:rPr>
              <a:t>aktywizować potencjalnego </a:t>
            </a:r>
            <a:r>
              <a:rPr lang="pl-PL" sz="2400" i="1" dirty="0" smtClean="0">
                <a:latin typeface="MinionPro-Regular"/>
              </a:rPr>
              <a:t>nabywcę</a:t>
            </a:r>
            <a:r>
              <a:rPr lang="pl-PL" sz="2400" dirty="0" smtClean="0">
                <a:latin typeface="MinionPro-Regular"/>
              </a:rPr>
              <a:t>”</a:t>
            </a:r>
            <a:br>
              <a:rPr lang="pl-PL" sz="2400" dirty="0" smtClean="0">
                <a:latin typeface="MinionPro-Regular"/>
              </a:rPr>
            </a:br>
            <a:r>
              <a:rPr lang="pl-PL" sz="2400" dirty="0">
                <a:latin typeface="MinionPro-Regular"/>
              </a:rPr>
              <a:t/>
            </a:r>
            <a:br>
              <a:rPr lang="pl-PL" sz="2400" dirty="0">
                <a:latin typeface="MinionPro-Regular"/>
              </a:rPr>
            </a:br>
            <a:r>
              <a:rPr lang="pl-PL" sz="1800" b="1" dirty="0" smtClean="0">
                <a:latin typeface="MinionPro-Regular"/>
              </a:rPr>
              <a:t>M</a:t>
            </a:r>
            <a:r>
              <a:rPr lang="pl-PL" sz="1800" b="1" dirty="0" smtClean="0"/>
              <a:t>. </a:t>
            </a:r>
            <a:r>
              <a:rPr lang="pl-PL" sz="1800" b="1" dirty="0" err="1"/>
              <a:t>Düssel</a:t>
            </a:r>
            <a:r>
              <a:rPr lang="pl-PL" sz="1800" b="1" dirty="0"/>
              <a:t>, </a:t>
            </a:r>
            <a:r>
              <a:rPr lang="pl-PL" sz="1800" b="1" i="1" dirty="0"/>
              <a:t>Marketing w praktyce</a:t>
            </a:r>
            <a:r>
              <a:rPr lang="pl-PL" sz="1800" b="1" dirty="0"/>
              <a:t>, Warszawa 2009.</a:t>
            </a:r>
            <a:br>
              <a:rPr lang="pl-PL" sz="1800" b="1" dirty="0"/>
            </a:br>
            <a:r>
              <a:rPr lang="pl-PL" sz="2400" dirty="0" smtClean="0">
                <a:latin typeface="MinionPro-Regular"/>
              </a:rPr>
              <a:t/>
            </a:r>
            <a:br>
              <a:rPr lang="pl-PL" sz="2400" dirty="0" smtClean="0">
                <a:latin typeface="MinionPro-Regular"/>
              </a:rPr>
            </a:br>
            <a:endParaRPr lang="pl-PL" sz="2200" dirty="0"/>
          </a:p>
        </p:txBody>
      </p:sp>
      <p:sp>
        <p:nvSpPr>
          <p:cNvPr id="3" name="Prostokąt 2"/>
          <p:cNvSpPr/>
          <p:nvPr/>
        </p:nvSpPr>
        <p:spPr>
          <a:xfrm>
            <a:off x="474435" y="382075"/>
            <a:ext cx="10976083" cy="1077218"/>
          </a:xfrm>
          <a:prstGeom prst="rect">
            <a:avLst/>
          </a:prstGeom>
        </p:spPr>
        <p:txBody>
          <a:bodyPr wrap="none">
            <a:spAutoFit/>
          </a:bodyPr>
          <a:lstStyle/>
          <a:p>
            <a:pPr algn="ctr"/>
            <a:r>
              <a:rPr lang="pl-PL" sz="3200" b="1" dirty="0" smtClean="0">
                <a:solidFill>
                  <a:srgbClr val="000000"/>
                </a:solidFill>
                <a:ea typeface="+mj-ea"/>
              </a:rPr>
              <a:t>Potrzeby klienta, a marketing </a:t>
            </a:r>
          </a:p>
          <a:p>
            <a:pPr algn="ctr"/>
            <a:r>
              <a:rPr lang="pl-PL" sz="3200" b="1" dirty="0" smtClean="0">
                <a:solidFill>
                  <a:srgbClr val="000000"/>
                </a:solidFill>
                <a:ea typeface="+mj-ea"/>
              </a:rPr>
              <a:t>(„znaczenie zewnętrzne” teorii potrzeb dla marketingu) </a:t>
            </a:r>
            <a:endParaRPr lang="pl-PL" b="1" dirty="0"/>
          </a:p>
        </p:txBody>
      </p:sp>
    </p:spTree>
    <p:extLst>
      <p:ext uri="{BB962C8B-B14F-4D97-AF65-F5344CB8AC3E}">
        <p14:creationId xmlns:p14="http://schemas.microsoft.com/office/powerpoint/2010/main" val="2459107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7"/>
            <a:ext cx="10924117" cy="6012905"/>
          </a:xfrm>
        </p:spPr>
        <p:txBody>
          <a:bodyPr/>
          <a:lstStyle/>
          <a:p>
            <a:pPr algn="l"/>
            <a:r>
              <a:rPr lang="pl-PL" sz="2200" dirty="0" smtClean="0"/>
              <a:t>„</a:t>
            </a:r>
            <a:r>
              <a:rPr lang="pl-PL" sz="2200" i="1" dirty="0" smtClean="0"/>
              <a:t>Marketing </a:t>
            </a:r>
            <a:r>
              <a:rPr lang="pl-PL" sz="2200" i="1" dirty="0"/>
              <a:t>polega na zaspokajaniu </a:t>
            </a:r>
            <a:r>
              <a:rPr lang="pl-PL" sz="2200" i="1" dirty="0" smtClean="0"/>
              <a:t>potrzeb… Nie </a:t>
            </a:r>
            <a:r>
              <a:rPr lang="pl-PL" sz="2200" i="1" dirty="0"/>
              <a:t>chodzi o to, że jest to nieprawda, ale o to, że jest to </a:t>
            </a:r>
            <a:r>
              <a:rPr lang="pl-PL" sz="2200" i="1" dirty="0" smtClean="0"/>
              <a:t>prawda przestarzała</a:t>
            </a:r>
            <a:r>
              <a:rPr lang="pl-PL" sz="2200" i="1" dirty="0"/>
              <a:t>. Jest to nawet stary paradygmat </a:t>
            </a:r>
            <a:r>
              <a:rPr lang="pl-PL" sz="2200" i="1" dirty="0" smtClean="0"/>
              <a:t>marketingu upatrujący </a:t>
            </a:r>
            <a:r>
              <a:rPr lang="pl-PL" sz="2200" i="1" dirty="0"/>
              <a:t>głównej funkcji tej dyscypliny w poszukiwaniu niezaspokojonych</a:t>
            </a:r>
            <a:br>
              <a:rPr lang="pl-PL" sz="2200" i="1" dirty="0"/>
            </a:br>
            <a:r>
              <a:rPr lang="pl-PL" sz="2200" i="1" dirty="0"/>
              <a:t>potrzeb i znajdowaniu sposobów </a:t>
            </a:r>
            <a:r>
              <a:rPr lang="pl-PL" sz="2200" i="1" dirty="0" smtClean="0"/>
              <a:t>zyskownego ich </a:t>
            </a:r>
            <a:r>
              <a:rPr lang="pl-PL" sz="2200" i="1" dirty="0"/>
              <a:t>zaspokajania. </a:t>
            </a:r>
            <a:r>
              <a:rPr lang="pl-PL" sz="2200" i="1" dirty="0" smtClean="0"/>
              <a:t>(..)</a:t>
            </a:r>
            <a:br>
              <a:rPr lang="pl-PL" sz="2200" i="1" dirty="0" smtClean="0"/>
            </a:br>
            <a:r>
              <a:rPr lang="pl-PL" sz="2200" i="1" dirty="0" smtClean="0"/>
              <a:t/>
            </a:r>
            <a:br>
              <a:rPr lang="pl-PL" sz="2200" i="1" dirty="0" smtClean="0"/>
            </a:br>
            <a:r>
              <a:rPr lang="pl-PL" sz="2200" i="1" dirty="0" smtClean="0"/>
              <a:t>Dziś </a:t>
            </a:r>
            <a:r>
              <a:rPr lang="pl-PL" sz="2200" i="1" dirty="0"/>
              <a:t>odbiorcy poszukują odpowiedzi dotyczących </a:t>
            </a:r>
            <a:r>
              <a:rPr lang="pl-PL" sz="2200" i="1" dirty="0" smtClean="0"/>
              <a:t>znaczenia egzystencji</a:t>
            </a:r>
            <a:r>
              <a:rPr lang="pl-PL" sz="2200" i="1" dirty="0"/>
              <a:t>, potwierdzenia lub możliwości </a:t>
            </a:r>
            <a:r>
              <a:rPr lang="pl-PL" sz="2200" i="1" dirty="0" smtClean="0"/>
              <a:t>kształtowania własnej </a:t>
            </a:r>
            <a:r>
              <a:rPr lang="pl-PL" sz="2200" i="1" dirty="0"/>
              <a:t>tożsamości, wzrostu wydajności i efektywności w </a:t>
            </a:r>
            <a:r>
              <a:rPr lang="pl-PL" sz="2200" i="1" dirty="0" smtClean="0"/>
              <a:t>odgrywaniu istotnych </a:t>
            </a:r>
            <a:r>
              <a:rPr lang="pl-PL" sz="2200" i="1" dirty="0"/>
              <a:t>ról życiowych oraz spełniania marzeń. </a:t>
            </a:r>
            <a:r>
              <a:rPr lang="pl-PL" sz="2200" i="1" dirty="0" smtClean="0"/>
              <a:t>Wielu analityków </a:t>
            </a:r>
            <a:r>
              <a:rPr lang="pl-PL" sz="2200" i="1" dirty="0"/>
              <a:t>marketingowych twierdzi, że generalnie </a:t>
            </a:r>
            <a:r>
              <a:rPr lang="pl-PL" sz="2200" i="1" dirty="0" smtClean="0"/>
              <a:t>przesunęliśmy się </a:t>
            </a:r>
            <a:r>
              <a:rPr lang="pl-PL" sz="2200" i="1" dirty="0"/>
              <a:t>na poziom samorealizacji. Nawet gdy </a:t>
            </a:r>
            <a:r>
              <a:rPr lang="pl-PL" sz="2200" i="1" dirty="0" smtClean="0"/>
              <a:t>spojrzymy na </a:t>
            </a:r>
            <a:r>
              <a:rPr lang="pl-PL" sz="2200" i="1" dirty="0"/>
              <a:t>hierarchię wartości Abrahama Maslowa, to od razu </a:t>
            </a:r>
            <a:r>
              <a:rPr lang="pl-PL" sz="2200" i="1" dirty="0" smtClean="0"/>
              <a:t>zobaczymy, że </a:t>
            </a:r>
            <a:r>
              <a:rPr lang="pl-PL" sz="2200" i="1" dirty="0"/>
              <a:t>samorealizacja jest na samym wierzchołku </a:t>
            </a:r>
            <a:r>
              <a:rPr lang="pl-PL" sz="2200" i="1" dirty="0" smtClean="0"/>
              <a:t>piramidy</a:t>
            </a:r>
            <a:r>
              <a:rPr lang="pl-PL" sz="2200" dirty="0" smtClean="0"/>
              <a:t>”</a:t>
            </a:r>
            <a:br>
              <a:rPr lang="pl-PL" sz="2200" dirty="0" smtClean="0"/>
            </a:br>
            <a:r>
              <a:rPr lang="pl-PL" sz="2200" dirty="0" smtClean="0"/>
              <a:t/>
            </a:r>
            <a:br>
              <a:rPr lang="pl-PL" sz="2200" dirty="0" smtClean="0"/>
            </a:br>
            <a:r>
              <a:rPr lang="pl-PL" sz="2200" b="1" dirty="0" smtClean="0"/>
              <a:t>J. Pogorzelski, </a:t>
            </a:r>
            <a:r>
              <a:rPr lang="pl-PL" sz="2200" b="1" i="1" dirty="0"/>
              <a:t>Mity marketingowe</a:t>
            </a:r>
            <a:r>
              <a:rPr lang="pl-PL" sz="2200" b="1" dirty="0"/>
              <a:t>, Warszawa </a:t>
            </a:r>
            <a:r>
              <a:rPr lang="pl-PL" sz="2200" b="1" dirty="0" smtClean="0"/>
              <a:t>2010.</a:t>
            </a:r>
            <a:r>
              <a:rPr lang="pl-PL" sz="2200" dirty="0"/>
              <a:t/>
            </a:r>
            <a:br>
              <a:rPr lang="pl-PL" sz="2200" dirty="0"/>
            </a:br>
            <a:endParaRPr lang="pl-PL" sz="2200" dirty="0"/>
          </a:p>
        </p:txBody>
      </p:sp>
    </p:spTree>
    <p:extLst>
      <p:ext uri="{BB962C8B-B14F-4D97-AF65-F5344CB8AC3E}">
        <p14:creationId xmlns:p14="http://schemas.microsoft.com/office/powerpoint/2010/main" val="2420951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22290"/>
          </a:xfrm>
        </p:spPr>
        <p:txBody>
          <a:bodyPr/>
          <a:lstStyle/>
          <a:p>
            <a:r>
              <a:rPr lang="pl-PL" sz="3200" dirty="0" smtClean="0"/>
              <a:t>Pragnienia</a:t>
            </a:r>
            <a:endParaRPr lang="pl-PL" sz="3200" dirty="0"/>
          </a:p>
        </p:txBody>
      </p:sp>
      <p:pic>
        <p:nvPicPr>
          <p:cNvPr id="3074" name="Picture 2" descr="Znalezione obrazy dla zapytania pragnienia potrze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50878"/>
            <a:ext cx="5999565" cy="562727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6845726" y="5847158"/>
            <a:ext cx="5346274" cy="830997"/>
          </a:xfrm>
          <a:prstGeom prst="rect">
            <a:avLst/>
          </a:prstGeom>
        </p:spPr>
        <p:txBody>
          <a:bodyPr wrap="square">
            <a:spAutoFit/>
          </a:bodyPr>
          <a:lstStyle/>
          <a:p>
            <a:r>
              <a:rPr lang="pl-PL" sz="1600" b="1" dirty="0">
                <a:solidFill>
                  <a:srgbClr val="000000"/>
                </a:solidFill>
              </a:rPr>
              <a:t>Źródło:</a:t>
            </a:r>
          </a:p>
          <a:p>
            <a:r>
              <a:rPr lang="pl-PL" sz="1600" b="1" dirty="0">
                <a:solidFill>
                  <a:srgbClr val="000000"/>
                </a:solidFill>
              </a:rPr>
              <a:t>http://dzieci-licza-pieniadze.pl/wp-content/uploads/2016/04/Pragnienia-i-Potrzeby.jpg</a:t>
            </a:r>
          </a:p>
        </p:txBody>
      </p:sp>
    </p:spTree>
    <p:extLst>
      <p:ext uri="{BB962C8B-B14F-4D97-AF65-F5344CB8AC3E}">
        <p14:creationId xmlns:p14="http://schemas.microsoft.com/office/powerpoint/2010/main" val="194732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798" y="251419"/>
            <a:ext cx="5914030" cy="1017824"/>
          </a:xfrm>
        </p:spPr>
        <p:txBody>
          <a:bodyPr/>
          <a:lstStyle/>
          <a:p>
            <a:r>
              <a:rPr lang="pl-PL" sz="3200" dirty="0" smtClean="0"/>
              <a:t>Potrzeby </a:t>
            </a:r>
            <a:r>
              <a:rPr lang="pl-PL" sz="3200" i="1" dirty="0" smtClean="0"/>
              <a:t>vs</a:t>
            </a:r>
            <a:r>
              <a:rPr lang="pl-PL" sz="3200" dirty="0" smtClean="0"/>
              <a:t>. pragnienia</a:t>
            </a:r>
            <a:endParaRPr lang="pl-PL" sz="3200" dirty="0"/>
          </a:p>
        </p:txBody>
      </p:sp>
      <p:pic>
        <p:nvPicPr>
          <p:cNvPr id="4098" name="Picture 2" descr="Podobny obra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883" y="4138683"/>
            <a:ext cx="67341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nalezione obrazy dla zapytania pragnienia motocyk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697" y="395358"/>
            <a:ext cx="55149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9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30502" y="299412"/>
            <a:ext cx="6029356" cy="5262979"/>
          </a:xfrm>
          <a:prstGeom prst="rect">
            <a:avLst/>
          </a:prstGeom>
        </p:spPr>
        <p:txBody>
          <a:bodyPr wrap="square">
            <a:spAutoFit/>
          </a:bodyPr>
          <a:lstStyle/>
          <a:p>
            <a:r>
              <a:rPr lang="pl-PL" sz="2400" dirty="0">
                <a:solidFill>
                  <a:srgbClr val="000000"/>
                </a:solidFill>
              </a:rPr>
              <a:t>„</a:t>
            </a:r>
            <a:r>
              <a:rPr lang="pl-PL" sz="2400" i="1" dirty="0">
                <a:solidFill>
                  <a:srgbClr val="000000"/>
                </a:solidFill>
              </a:rPr>
              <a:t>Pragnienia ludzkie to forma, jaką przyjmują ludzkie potrzeby, ukształtowana przez kulturę i</a:t>
            </a:r>
          </a:p>
          <a:p>
            <a:r>
              <a:rPr lang="pl-PL" sz="2400" i="1" dirty="0">
                <a:solidFill>
                  <a:srgbClr val="000000"/>
                </a:solidFill>
              </a:rPr>
              <a:t>indywidualne cechy osobowości. Głodny człowiek w </a:t>
            </a:r>
            <a:r>
              <a:rPr lang="pl-PL" sz="2400" i="1" dirty="0" err="1">
                <a:solidFill>
                  <a:srgbClr val="000000"/>
                </a:solidFill>
              </a:rPr>
              <a:t>Bahrainie</a:t>
            </a:r>
            <a:r>
              <a:rPr lang="pl-PL" sz="2400" i="1" dirty="0">
                <a:solidFill>
                  <a:srgbClr val="000000"/>
                </a:solidFill>
              </a:rPr>
              <a:t> zapragnie curry z warzyw z sosem</a:t>
            </a:r>
          </a:p>
          <a:p>
            <a:r>
              <a:rPr lang="pl-PL" sz="2400" i="1" dirty="0">
                <a:solidFill>
                  <a:srgbClr val="000000"/>
                </a:solidFill>
              </a:rPr>
              <a:t>mango i ryżem, w Holandii ukształtowana przez kulturę pragnieniem tym będzie bułka z szynką,</a:t>
            </a:r>
          </a:p>
          <a:p>
            <a:r>
              <a:rPr lang="pl-PL" sz="2400" i="1" dirty="0">
                <a:solidFill>
                  <a:srgbClr val="000000"/>
                </a:solidFill>
              </a:rPr>
              <a:t>serem i sałatą, a do tego jeszcze piwo, i indywidualną osobowość. W Hongkongu głodny zamarzy o</a:t>
            </a:r>
          </a:p>
          <a:p>
            <a:r>
              <a:rPr lang="pl-PL" sz="2400" i="1" dirty="0">
                <a:solidFill>
                  <a:srgbClr val="000000"/>
                </a:solidFill>
              </a:rPr>
              <a:t>miseczce makaronu z wieprzowiną char siu i herbacie jaśminowej.</a:t>
            </a:r>
            <a:r>
              <a:rPr lang="pl-PL" sz="2400" dirty="0">
                <a:solidFill>
                  <a:srgbClr val="000000"/>
                </a:solidFill>
              </a:rPr>
              <a:t>”</a:t>
            </a:r>
          </a:p>
        </p:txBody>
      </p:sp>
      <p:pic>
        <p:nvPicPr>
          <p:cNvPr id="5122" name="Picture 2" descr="Znalezione obrazy dla zapytania pragnie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739" y="687297"/>
            <a:ext cx="4729429" cy="5666664"/>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218364" y="5855903"/>
            <a:ext cx="6141494" cy="646331"/>
          </a:xfrm>
          <a:prstGeom prst="rect">
            <a:avLst/>
          </a:prstGeom>
        </p:spPr>
        <p:txBody>
          <a:bodyPr wrap="square">
            <a:spAutoFit/>
          </a:bodyPr>
          <a:lstStyle/>
          <a:p>
            <a:pPr marL="342900" indent="-342900" defTabSz="449263" eaLnBrk="0" fontAlgn="base" hangingPunct="0">
              <a:spcBef>
                <a:spcPts val="800"/>
              </a:spcBef>
              <a:spcAft>
                <a:spcPct val="0"/>
              </a:spcAft>
              <a:buClr>
                <a:srgbClr val="000000"/>
              </a:buClr>
              <a:buSzPct val="100000"/>
            </a:pPr>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p>
        </p:txBody>
      </p:sp>
    </p:spTree>
    <p:extLst>
      <p:ext uri="{BB962C8B-B14F-4D97-AF65-F5344CB8AC3E}">
        <p14:creationId xmlns:p14="http://schemas.microsoft.com/office/powerpoint/2010/main" val="167693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23081" y="813518"/>
            <a:ext cx="11177516" cy="5416868"/>
          </a:xfrm>
          <a:prstGeom prst="rect">
            <a:avLst/>
          </a:prstGeom>
        </p:spPr>
        <p:txBody>
          <a:bodyPr wrap="square">
            <a:spAutoFit/>
          </a:bodyPr>
          <a:lstStyle/>
          <a:p>
            <a:r>
              <a:rPr lang="pl-PL" sz="2200" dirty="0" smtClean="0"/>
              <a:t>„Chociaż </a:t>
            </a:r>
            <a:r>
              <a:rPr lang="pl-PL" sz="2200" dirty="0"/>
              <a:t>konsumenci w różnych krajach mogą mieć ze sobą wiele wspólnego, ich wartości, postawy </a:t>
            </a:r>
            <a:r>
              <a:rPr lang="pl-PL" sz="2200" dirty="0" smtClean="0"/>
              <a:t>i zachowania </a:t>
            </a:r>
            <a:r>
              <a:rPr lang="pl-PL" sz="2200" dirty="0"/>
              <a:t>na </a:t>
            </a:r>
            <a:r>
              <a:rPr lang="pl-PL" sz="2200" dirty="0" smtClean="0"/>
              <a:t>ogół </a:t>
            </a:r>
            <a:r>
              <a:rPr lang="pl-PL" sz="2200" dirty="0"/>
              <a:t>znacznie się różnią. Działając na międzynarodowych rynkach, należy </a:t>
            </a:r>
            <a:r>
              <a:rPr lang="pl-PL" sz="2200" dirty="0" smtClean="0"/>
              <a:t>zrozumieć te </a:t>
            </a:r>
            <a:r>
              <a:rPr lang="pl-PL" sz="2200" dirty="0"/>
              <a:t>różnice i dostosować do nich swoje produkty i programy marketingowe.</a:t>
            </a:r>
          </a:p>
          <a:p>
            <a:r>
              <a:rPr lang="pl-PL" sz="2200" dirty="0"/>
              <a:t>Czasami różnice są łatwe do pojęcia. Na przykład w Wielkiej Brytanii, gdzie większość ludzi </a:t>
            </a:r>
            <a:r>
              <a:rPr lang="pl-PL" sz="2200" dirty="0" smtClean="0"/>
              <a:t>regularnie je </a:t>
            </a:r>
            <a:r>
              <a:rPr lang="pl-PL" sz="2200" dirty="0"/>
              <a:t>rano płatki śniadaniowe, firma Kellogg skupia się w swoich wysiłkach marketingowych </a:t>
            </a:r>
            <a:r>
              <a:rPr lang="pl-PL" sz="2200" dirty="0" smtClean="0"/>
              <a:t>na przekonaniu </a:t>
            </a:r>
            <a:r>
              <a:rPr lang="pl-PL" sz="2200" dirty="0"/>
              <a:t>konsumentów, by wybrali jej markę. Jednak we Francji, gdzie preferuje się </a:t>
            </a:r>
            <a:r>
              <a:rPr lang="pl-PL" sz="2200" dirty="0" smtClean="0"/>
              <a:t>raczej croissant </a:t>
            </a:r>
            <a:r>
              <a:rPr lang="pl-PL" sz="2200" dirty="0"/>
              <a:t>i kawę lub w ogóle nie je się porannego posiłku, firma w swych reklamach po </a:t>
            </a:r>
            <a:r>
              <a:rPr lang="pl-PL" sz="2200" dirty="0" smtClean="0"/>
              <a:t>prostu namawia </a:t>
            </a:r>
            <a:r>
              <a:rPr lang="pl-PL" sz="2200" dirty="0"/>
              <a:t>do jedzenia płatków na śniadanie. Na opakowaniach tego produktu są </a:t>
            </a:r>
            <a:r>
              <a:rPr lang="pl-PL" sz="2200" dirty="0" smtClean="0"/>
              <a:t>zamieszczone szczegółowe </a:t>
            </a:r>
            <a:r>
              <a:rPr lang="pl-PL" sz="2200" dirty="0"/>
              <a:t>instrukcje, jak przyrządzić danie. W Indiach z kolei, gdzie są popularne </a:t>
            </a:r>
            <a:r>
              <a:rPr lang="pl-PL" sz="2200" dirty="0" smtClean="0"/>
              <a:t>ciężkostrawne śniadania </a:t>
            </a:r>
            <a:r>
              <a:rPr lang="pl-PL" sz="2200" dirty="0"/>
              <a:t>ze smażonymi potrawami, a 22% konsumentów w ogóle nic nie je rano, reklamy </a:t>
            </a:r>
            <a:r>
              <a:rPr lang="pl-PL" sz="2200" dirty="0" smtClean="0"/>
              <a:t>Kellogga perswadują</a:t>
            </a:r>
            <a:r>
              <a:rPr lang="pl-PL" sz="2200" dirty="0"/>
              <a:t>, by przejść na lżejszą, bardziej pożywną dietę śniadaniową</a:t>
            </a:r>
            <a:r>
              <a:rPr lang="pl-PL" sz="2200" dirty="0" smtClean="0"/>
              <a:t>.”</a:t>
            </a:r>
            <a:endParaRPr lang="pl-PL" sz="2200" dirty="0"/>
          </a:p>
          <a:p>
            <a:endParaRPr lang="pl-PL" sz="2000" dirty="0" smtClean="0"/>
          </a:p>
          <a:p>
            <a:r>
              <a:rPr lang="pl-PL" sz="2000" b="1" dirty="0" smtClean="0">
                <a:solidFill>
                  <a:srgbClr val="000000"/>
                </a:solidFill>
              </a:rPr>
              <a:t>P. </a:t>
            </a:r>
            <a:r>
              <a:rPr lang="pl-PL" sz="2000" b="1" dirty="0" err="1">
                <a:solidFill>
                  <a:srgbClr val="000000"/>
                </a:solidFill>
              </a:rPr>
              <a:t>Kotler</a:t>
            </a:r>
            <a:r>
              <a:rPr lang="pl-PL" sz="2000" b="1" dirty="0">
                <a:solidFill>
                  <a:srgbClr val="000000"/>
                </a:solidFill>
              </a:rPr>
              <a:t>, G. Armstrong, J. </a:t>
            </a:r>
            <a:r>
              <a:rPr lang="pl-PL" sz="2000" b="1" dirty="0" err="1">
                <a:solidFill>
                  <a:srgbClr val="000000"/>
                </a:solidFill>
              </a:rPr>
              <a:t>Saunders</a:t>
            </a:r>
            <a:r>
              <a:rPr lang="pl-PL" sz="2000" b="1" dirty="0">
                <a:solidFill>
                  <a:srgbClr val="000000"/>
                </a:solidFill>
              </a:rPr>
              <a:t>, V. Wong, </a:t>
            </a:r>
            <a:r>
              <a:rPr lang="pl-PL" sz="2000" b="1" i="1" dirty="0">
                <a:solidFill>
                  <a:srgbClr val="000000"/>
                </a:solidFill>
              </a:rPr>
              <a:t>Marketing – podręcznik europejski</a:t>
            </a:r>
            <a:r>
              <a:rPr lang="pl-PL" sz="2000" b="1" dirty="0">
                <a:solidFill>
                  <a:srgbClr val="000000"/>
                </a:solidFill>
              </a:rPr>
              <a:t>, Warszawa 2002.</a:t>
            </a:r>
            <a:endParaRPr lang="pl-PL" sz="2000" dirty="0"/>
          </a:p>
        </p:txBody>
      </p:sp>
    </p:spTree>
    <p:extLst>
      <p:ext uri="{BB962C8B-B14F-4D97-AF65-F5344CB8AC3E}">
        <p14:creationId xmlns:p14="http://schemas.microsoft.com/office/powerpoint/2010/main" val="4281385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82137" y="302359"/>
            <a:ext cx="11177516" cy="6678751"/>
          </a:xfrm>
          <a:prstGeom prst="rect">
            <a:avLst/>
          </a:prstGeom>
        </p:spPr>
        <p:txBody>
          <a:bodyPr wrap="square">
            <a:spAutoFit/>
          </a:bodyPr>
          <a:lstStyle/>
          <a:p>
            <a:r>
              <a:rPr lang="pl-PL" sz="2000" dirty="0" smtClean="0"/>
              <a:t>„</a:t>
            </a:r>
            <a:r>
              <a:rPr lang="pl-PL" sz="2000" dirty="0"/>
              <a:t>Często się zdarza, że różnice między narodowymi rynkami są bardziej subtelne. Mogą one być</a:t>
            </a:r>
          </a:p>
          <a:p>
            <a:r>
              <a:rPr lang="pl-PL" sz="2000" dirty="0"/>
              <a:t>wynikiem różnic w fizycznej budowie konsumentów, a także odmienności środowisk, w których </a:t>
            </a:r>
            <a:r>
              <a:rPr lang="pl-PL" sz="2000" dirty="0" smtClean="0"/>
              <a:t>żyją. Remington </a:t>
            </a:r>
            <a:r>
              <a:rPr lang="pl-PL" sz="2000" dirty="0"/>
              <a:t>produkuje mniejsze golarki elektryczne na japoński rynek, by łatwiej mieściły się </a:t>
            </a:r>
            <a:r>
              <a:rPr lang="pl-PL" sz="2000" dirty="0" smtClean="0"/>
              <a:t>w drobniejszych </a:t>
            </a:r>
            <a:r>
              <a:rPr lang="pl-PL" sz="2000" dirty="0"/>
              <a:t>dłoniach konsumentów. Z kolei na brytyjski rynek wytwarza golarki zasilane </a:t>
            </a:r>
            <a:r>
              <a:rPr lang="pl-PL" sz="2000" dirty="0" smtClean="0"/>
              <a:t>bateriami, co </a:t>
            </a:r>
            <a:r>
              <a:rPr lang="pl-PL" sz="2000" dirty="0"/>
              <a:t>jest uzasadnione faktem, że nie w każdej łazience w tym kraju znajduje się gniazdko </a:t>
            </a:r>
            <a:r>
              <a:rPr lang="pl-PL" sz="2000" dirty="0" smtClean="0"/>
              <a:t>elektryczne. Inne </a:t>
            </a:r>
            <a:r>
              <a:rPr lang="pl-PL" sz="2000" dirty="0"/>
              <a:t>z różnic są wynikiem odmiennych obyczajów. Na przykład:</a:t>
            </a:r>
          </a:p>
          <a:p>
            <a:endParaRPr lang="pl-PL" sz="2000" dirty="0" smtClean="0"/>
          </a:p>
          <a:p>
            <a:r>
              <a:rPr lang="pl-PL" sz="2000" dirty="0" smtClean="0"/>
              <a:t>• </a:t>
            </a:r>
            <a:r>
              <a:rPr lang="pl-PL" sz="2000" dirty="0"/>
              <a:t>kręcenie głową oznacza „nie" w większości krajów, ale w Bułgarii i Sri Lance jest to potakniecie;</a:t>
            </a:r>
          </a:p>
          <a:p>
            <a:endParaRPr lang="pl-PL" sz="2000" dirty="0" smtClean="0"/>
          </a:p>
          <a:p>
            <a:r>
              <a:rPr lang="pl-PL" sz="2000" dirty="0" smtClean="0"/>
              <a:t>• </a:t>
            </a:r>
            <a:r>
              <a:rPr lang="pl-PL" sz="2000" dirty="0"/>
              <a:t>w Ameryce Południowej, południowej Europie i wielu krajach arabskich dotknięcie innej osoby </a:t>
            </a:r>
            <a:r>
              <a:rPr lang="pl-PL" sz="2000" dirty="0" smtClean="0"/>
              <a:t>jest oznaką </a:t>
            </a:r>
            <a:r>
              <a:rPr lang="pl-PL" sz="2000" dirty="0"/>
              <a:t>ciepłych uczuć i przyjaźni; w krajach Wschodu jest to natomiast poczytywane za </a:t>
            </a:r>
            <a:r>
              <a:rPr lang="pl-PL" sz="2000" dirty="0" smtClean="0"/>
              <a:t>naruszenie prywatności</a:t>
            </a:r>
            <a:r>
              <a:rPr lang="pl-PL" sz="2000" dirty="0"/>
              <a:t>;</a:t>
            </a:r>
          </a:p>
          <a:p>
            <a:endParaRPr lang="pl-PL" sz="2000" dirty="0" smtClean="0"/>
          </a:p>
          <a:p>
            <a:r>
              <a:rPr lang="pl-PL" sz="2000" dirty="0" smtClean="0"/>
              <a:t>• </a:t>
            </a:r>
            <a:r>
              <a:rPr lang="pl-PL" sz="2000" dirty="0"/>
              <a:t>w Norwegii lub Malezji nietaktem jest pozostawienie czegokolwiek na talerzu w trakcie posiłku; </a:t>
            </a:r>
            <a:r>
              <a:rPr lang="pl-PL" sz="2000" dirty="0" smtClean="0"/>
              <a:t>w Egipcie </a:t>
            </a:r>
            <a:r>
              <a:rPr lang="pl-PL" sz="2000" dirty="0"/>
              <a:t>nietaktem jest nie pozostawić resztek;</a:t>
            </a:r>
          </a:p>
          <a:p>
            <a:endParaRPr lang="pl-PL" sz="2000" dirty="0" smtClean="0"/>
          </a:p>
          <a:p>
            <a:r>
              <a:rPr lang="pl-PL" sz="2000" dirty="0" smtClean="0"/>
              <a:t>• </a:t>
            </a:r>
            <a:r>
              <a:rPr lang="pl-PL" sz="2000" dirty="0"/>
              <a:t>domokrążca mógłby mieć ciężkie życie we Włoszech, gdzie składanie wizyt kobiecie; która jest </a:t>
            </a:r>
            <a:r>
              <a:rPr lang="pl-PL" sz="2000" dirty="0" smtClean="0"/>
              <a:t>w domu </a:t>
            </a:r>
            <a:r>
              <a:rPr lang="pl-PL" sz="2000" dirty="0"/>
              <a:t>sama, jest uznawane za </a:t>
            </a:r>
            <a:r>
              <a:rPr lang="pl-PL" sz="2000" dirty="0" smtClean="0"/>
              <a:t>niestosowne”</a:t>
            </a:r>
            <a:endParaRPr lang="pl-PL" sz="2000" dirty="0"/>
          </a:p>
          <a:p>
            <a:endParaRPr lang="pl-PL" sz="2000" dirty="0" smtClean="0"/>
          </a:p>
          <a:p>
            <a:r>
              <a:rPr lang="pl-PL" sz="2000" b="1" dirty="0" smtClean="0">
                <a:solidFill>
                  <a:srgbClr val="000000"/>
                </a:solidFill>
              </a:rPr>
              <a:t>P. </a:t>
            </a:r>
            <a:r>
              <a:rPr lang="pl-PL" sz="2000" b="1" dirty="0" err="1">
                <a:solidFill>
                  <a:srgbClr val="000000"/>
                </a:solidFill>
              </a:rPr>
              <a:t>Kotler</a:t>
            </a:r>
            <a:r>
              <a:rPr lang="pl-PL" sz="2000" b="1" dirty="0">
                <a:solidFill>
                  <a:srgbClr val="000000"/>
                </a:solidFill>
              </a:rPr>
              <a:t>, G. Armstrong, J. </a:t>
            </a:r>
            <a:r>
              <a:rPr lang="pl-PL" sz="2000" b="1" dirty="0" err="1">
                <a:solidFill>
                  <a:srgbClr val="000000"/>
                </a:solidFill>
              </a:rPr>
              <a:t>Saunders</a:t>
            </a:r>
            <a:r>
              <a:rPr lang="pl-PL" sz="2000" b="1" dirty="0">
                <a:solidFill>
                  <a:srgbClr val="000000"/>
                </a:solidFill>
              </a:rPr>
              <a:t>, V. Wong, </a:t>
            </a:r>
            <a:r>
              <a:rPr lang="pl-PL" sz="2000" b="1" i="1" dirty="0">
                <a:solidFill>
                  <a:srgbClr val="000000"/>
                </a:solidFill>
              </a:rPr>
              <a:t>Marketing – podręcznik europejski</a:t>
            </a:r>
            <a:r>
              <a:rPr lang="pl-PL" sz="2000" b="1" dirty="0">
                <a:solidFill>
                  <a:srgbClr val="000000"/>
                </a:solidFill>
              </a:rPr>
              <a:t>, Warszawa 2002.</a:t>
            </a:r>
            <a:endParaRPr lang="pl-PL" sz="2000" dirty="0"/>
          </a:p>
        </p:txBody>
      </p:sp>
    </p:spTree>
    <p:extLst>
      <p:ext uri="{BB962C8B-B14F-4D97-AF65-F5344CB8AC3E}">
        <p14:creationId xmlns:p14="http://schemas.microsoft.com/office/powerpoint/2010/main" val="408788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13358"/>
          </a:xfrm>
        </p:spPr>
        <p:txBody>
          <a:bodyPr/>
          <a:lstStyle/>
          <a:p>
            <a:r>
              <a:rPr lang="pl-PL" sz="3200" dirty="0" smtClean="0"/>
              <a:t>Popyt</a:t>
            </a:r>
            <a:endParaRPr lang="pl-PL" sz="3200" dirty="0"/>
          </a:p>
        </p:txBody>
      </p:sp>
      <p:sp>
        <p:nvSpPr>
          <p:cNvPr id="5" name="Prostokąt 4"/>
          <p:cNvSpPr/>
          <p:nvPr/>
        </p:nvSpPr>
        <p:spPr>
          <a:xfrm>
            <a:off x="304800" y="1241946"/>
            <a:ext cx="11887200" cy="5355312"/>
          </a:xfrm>
          <a:prstGeom prst="rect">
            <a:avLst/>
          </a:prstGeom>
        </p:spPr>
        <p:txBody>
          <a:bodyPr wrap="square">
            <a:spAutoFit/>
          </a:bodyPr>
          <a:lstStyle/>
          <a:p>
            <a:endParaRPr lang="pl-PL" sz="2200" dirty="0">
              <a:solidFill>
                <a:srgbClr val="000000"/>
              </a:solidFill>
            </a:endParaRPr>
          </a:p>
          <a:p>
            <a:r>
              <a:rPr lang="pl-PL" sz="2200" dirty="0">
                <a:solidFill>
                  <a:srgbClr val="000000"/>
                </a:solidFill>
              </a:rPr>
              <a:t>„</a:t>
            </a:r>
            <a:r>
              <a:rPr lang="pl-PL" sz="2200" i="1" dirty="0">
                <a:solidFill>
                  <a:srgbClr val="000000"/>
                </a:solidFill>
              </a:rPr>
              <a:t>Fundamentalnym czynnikiem formującym zapotrzebowanie na dobro ekonomiczne, czyli skłonność do jego zakupu po pewnej cenie, jest subiektywna ocena przez nabywcę wartości tegoż i koszt alternatywny jego uzyskania. Im większą wartość przypisują ludzie dobru, porównując ją z wartością innych oferowanych towarów, tym – przy pozostałych czynnikach niezmienionych – większy popyt na nie.</a:t>
            </a:r>
            <a:r>
              <a:rPr lang="pl-PL" sz="2200" dirty="0">
                <a:solidFill>
                  <a:srgbClr val="000000"/>
                </a:solidFill>
              </a:rPr>
              <a:t>”</a:t>
            </a:r>
            <a:endParaRPr lang="pl-PL" b="1" dirty="0">
              <a:solidFill>
                <a:srgbClr val="000000"/>
              </a:solidFill>
            </a:endParaRPr>
          </a:p>
          <a:p>
            <a:r>
              <a:rPr lang="pl-PL" b="1" dirty="0">
                <a:solidFill>
                  <a:srgbClr val="000000"/>
                </a:solidFill>
              </a:rPr>
              <a:t>	Portal Edukacji Ekonomicznej NBP, https://www.nbportal.pl/wiedza/artykuly/na-			</a:t>
            </a:r>
            <a:r>
              <a:rPr lang="pl-PL" b="1" dirty="0" err="1">
                <a:solidFill>
                  <a:srgbClr val="000000"/>
                </a:solidFill>
              </a:rPr>
              <a:t>poczatek</a:t>
            </a:r>
            <a:r>
              <a:rPr lang="pl-PL" b="1" dirty="0">
                <a:solidFill>
                  <a:srgbClr val="000000"/>
                </a:solidFill>
              </a:rPr>
              <a:t>/</a:t>
            </a:r>
            <a:r>
              <a:rPr lang="pl-PL" b="1" dirty="0" err="1">
                <a:solidFill>
                  <a:srgbClr val="000000"/>
                </a:solidFill>
              </a:rPr>
              <a:t>czynniki_ksztaltujace_popyt</a:t>
            </a:r>
            <a:endParaRPr lang="pl-PL" b="1" dirty="0">
              <a:solidFill>
                <a:srgbClr val="000000"/>
              </a:solidFill>
            </a:endParaRPr>
          </a:p>
          <a:p>
            <a:endParaRPr lang="pl-PL" sz="2200" dirty="0">
              <a:solidFill>
                <a:srgbClr val="000000"/>
              </a:solidFill>
            </a:endParaRPr>
          </a:p>
          <a:p>
            <a:r>
              <a:rPr lang="pl-PL" sz="2200" dirty="0">
                <a:solidFill>
                  <a:srgbClr val="000000"/>
                </a:solidFill>
              </a:rPr>
              <a:t>		„</a:t>
            </a:r>
            <a:r>
              <a:rPr lang="pl-PL" sz="2200" i="1" dirty="0">
                <a:solidFill>
                  <a:srgbClr val="000000"/>
                </a:solidFill>
              </a:rPr>
              <a:t>Popyt = potrzeba + siła nabywcza</a:t>
            </a:r>
            <a:r>
              <a:rPr lang="pl-PL" sz="2200" dirty="0">
                <a:solidFill>
                  <a:srgbClr val="000000"/>
                </a:solidFill>
              </a:rPr>
              <a:t>”</a:t>
            </a:r>
          </a:p>
          <a:p>
            <a:r>
              <a:rPr lang="pl-PL" sz="2200" dirty="0">
                <a:solidFill>
                  <a:srgbClr val="000000"/>
                </a:solidFill>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br>
              <a:rPr lang="pl-PL" b="1" dirty="0">
                <a:solidFill>
                  <a:srgbClr val="000000"/>
                </a:solidFill>
              </a:rPr>
            </a:br>
            <a:endParaRPr lang="pl-PL" dirty="0">
              <a:solidFill>
                <a:srgbClr val="000000"/>
              </a:solidFill>
            </a:endParaRPr>
          </a:p>
          <a:p>
            <a:endParaRPr lang="pl-PL" sz="2200" dirty="0">
              <a:solidFill>
                <a:srgbClr val="000000"/>
              </a:solidFill>
            </a:endParaRPr>
          </a:p>
          <a:p>
            <a:r>
              <a:rPr lang="pl-PL" sz="2200" dirty="0">
                <a:solidFill>
                  <a:srgbClr val="000000"/>
                </a:solidFill>
              </a:rPr>
              <a:t>„</a:t>
            </a:r>
            <a:r>
              <a:rPr lang="pl-PL" sz="2200" i="1" dirty="0">
                <a:solidFill>
                  <a:srgbClr val="000000"/>
                </a:solidFill>
              </a:rPr>
              <a:t>Potrzeby ludzkie poparte zdolnością do zapłacenia — czyli siłą nabywczą — stają się popytem.</a:t>
            </a:r>
            <a:r>
              <a:rPr lang="pl-PL" sz="2200" dirty="0">
                <a:solidFill>
                  <a:srgbClr val="000000"/>
                </a:solidFill>
              </a:rPr>
              <a:t>”</a:t>
            </a:r>
            <a:endParaRPr lang="pl-PL" dirty="0">
              <a:solidFill>
                <a:srgbClr val="000000"/>
              </a:solidFill>
            </a:endParaRPr>
          </a:p>
          <a:p>
            <a:r>
              <a:rPr lang="pl-PL" b="1" dirty="0">
                <a:solidFill>
                  <a:srgbClr val="000000"/>
                </a:solidFill>
              </a:rPr>
              <a:t>	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Marketing – podręcznik europejski, Warszawa 2002.</a:t>
            </a:r>
          </a:p>
        </p:txBody>
      </p:sp>
    </p:spTree>
    <p:extLst>
      <p:ext uri="{BB962C8B-B14F-4D97-AF65-F5344CB8AC3E}">
        <p14:creationId xmlns:p14="http://schemas.microsoft.com/office/powerpoint/2010/main" val="3860753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81971" y="959599"/>
            <a:ext cx="11887200" cy="5047536"/>
          </a:xfrm>
          <a:prstGeom prst="rect">
            <a:avLst/>
          </a:prstGeom>
        </p:spPr>
        <p:txBody>
          <a:bodyPr wrap="square">
            <a:spAutoFit/>
          </a:bodyPr>
          <a:lstStyle/>
          <a:p>
            <a:r>
              <a:rPr lang="pl-PL" sz="2200" dirty="0">
                <a:solidFill>
                  <a:srgbClr val="000000"/>
                </a:solidFill>
              </a:rPr>
              <a:t>„</a:t>
            </a:r>
            <a:r>
              <a:rPr lang="pl-PL" sz="2200" i="1" dirty="0">
                <a:solidFill>
                  <a:srgbClr val="000000"/>
                </a:solidFill>
              </a:rPr>
              <a:t>Brak popytu jest stanem, w którym wszystkie lub ważniejsze segmenty rynku nie zgłaszają zapotrzebowania na dany produkt lub wykazują obojętność wobec oferowanej podaży. Celem marketingowym będzie stworzenie popytu. (…) Potencjalny lub "wyczekujący" popyt oznacza stan, w którym konsumenci lub inni finalni nabywcy oczekują pojawienia się dobra (lub usługi) zdolnego do zaspokojenia już istniejącej potrzeby, która dotychczas nie została zaspokojona, ponieważ produkt taki ani usługa nie pojawiły się na rynku. Celem marketingu będzie pobudzanie producenta oraz rozwój nowego produktu (marketing rozwojowy). (…) Popyt nowy oznacza sytuację, w której konsumenci na znacznej części rynku po raz pierwszy zakupują dany produkt, zazwyczaj dobro trwałego użytku. Należy stosować marketing rozwojowy, ale tym razem skierowany na finalnego nabywcę. (…) Obniżanie się popytu jest stanem, w którym spadek zapotrzebowania został wywołany głównie przez niedostatecznie aktywne oddziaływanie na finalnych odbiorców. Celem marketingowym będzie pobudzanie popytu - jego odnowa</a:t>
            </a:r>
            <a:r>
              <a:rPr lang="pl-PL" sz="2200" dirty="0">
                <a:solidFill>
                  <a:srgbClr val="000000"/>
                </a:solidFill>
              </a:rPr>
              <a:t>”</a:t>
            </a:r>
          </a:p>
          <a:p>
            <a:endParaRPr lang="pl-PL" dirty="0">
              <a:solidFill>
                <a:srgbClr val="000000"/>
              </a:solidFill>
            </a:endParaRPr>
          </a:p>
          <a:p>
            <a:r>
              <a:rPr lang="pl-PL" sz="2000" b="1" dirty="0">
                <a:solidFill>
                  <a:srgbClr val="000000"/>
                </a:solidFill>
              </a:rPr>
              <a:t>J. Dietl, </a:t>
            </a:r>
            <a:r>
              <a:rPr lang="pl-PL" sz="2000" b="1" i="1" dirty="0">
                <a:solidFill>
                  <a:srgbClr val="000000"/>
                </a:solidFill>
              </a:rPr>
              <a:t>Marketing</a:t>
            </a:r>
            <a:r>
              <a:rPr lang="pl-PL" sz="2000" b="1" dirty="0">
                <a:solidFill>
                  <a:srgbClr val="000000"/>
                </a:solidFill>
              </a:rPr>
              <a:t>, Warszawa 1985.</a:t>
            </a:r>
          </a:p>
        </p:txBody>
      </p:sp>
    </p:spTree>
    <p:extLst>
      <p:ext uri="{BB962C8B-B14F-4D97-AF65-F5344CB8AC3E}">
        <p14:creationId xmlns:p14="http://schemas.microsoft.com/office/powerpoint/2010/main" val="401302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81597"/>
          </a:xfrm>
        </p:spPr>
        <p:txBody>
          <a:bodyPr/>
          <a:lstStyle/>
          <a:p>
            <a:r>
              <a:rPr lang="pl-PL" sz="3200" dirty="0"/>
              <a:t>Podstawowe </a:t>
            </a:r>
            <a:r>
              <a:rPr lang="pl-PL" sz="3200" dirty="0" smtClean="0"/>
              <a:t>terminy</a:t>
            </a:r>
            <a:endParaRPr lang="pl-PL" sz="3200" dirty="0"/>
          </a:p>
        </p:txBody>
      </p:sp>
      <p:sp>
        <p:nvSpPr>
          <p:cNvPr id="3" name="Prostokąt 2"/>
          <p:cNvSpPr/>
          <p:nvPr/>
        </p:nvSpPr>
        <p:spPr>
          <a:xfrm>
            <a:off x="609600" y="1501254"/>
            <a:ext cx="10924117" cy="5570756"/>
          </a:xfrm>
          <a:prstGeom prst="rect">
            <a:avLst/>
          </a:prstGeom>
        </p:spPr>
        <p:txBody>
          <a:bodyPr wrap="square">
            <a:spAutoFit/>
          </a:bodyPr>
          <a:lstStyle/>
          <a:p>
            <a:r>
              <a:rPr lang="pl-PL" sz="2600" b="1" dirty="0">
                <a:solidFill>
                  <a:srgbClr val="C00000"/>
                </a:solidFill>
              </a:rPr>
              <a:t>PRAGNIENIA</a:t>
            </a:r>
          </a:p>
          <a:p>
            <a:r>
              <a:rPr lang="pl-PL" sz="2600" b="1" dirty="0">
                <a:solidFill>
                  <a:srgbClr val="000000"/>
                </a:solidFill>
              </a:rPr>
              <a:t>						</a:t>
            </a:r>
            <a:r>
              <a:rPr lang="pl-PL" sz="2600" b="1" dirty="0">
                <a:solidFill>
                  <a:srgbClr val="00CC99">
                    <a:lumMod val="50000"/>
                  </a:srgbClr>
                </a:solidFill>
              </a:rPr>
              <a:t>POTRZEBY</a:t>
            </a:r>
          </a:p>
          <a:p>
            <a:endParaRPr lang="pl-PL" sz="2600" b="1" dirty="0">
              <a:solidFill>
                <a:srgbClr val="000000"/>
              </a:solidFill>
            </a:endParaRPr>
          </a:p>
          <a:p>
            <a:r>
              <a:rPr lang="pl-PL" sz="2600" b="1" dirty="0">
                <a:solidFill>
                  <a:srgbClr val="000000"/>
                </a:solidFill>
              </a:rPr>
              <a:t>	</a:t>
            </a:r>
            <a:r>
              <a:rPr lang="pl-PL" sz="2600" b="1" dirty="0">
                <a:solidFill>
                  <a:srgbClr val="3333CC"/>
                </a:solidFill>
              </a:rPr>
              <a:t>RYNEK</a:t>
            </a:r>
          </a:p>
          <a:p>
            <a:r>
              <a:rPr lang="pl-PL" sz="2600" b="1" dirty="0">
                <a:solidFill>
                  <a:srgbClr val="FFC000"/>
                </a:solidFill>
              </a:rPr>
              <a:t>						POPYT </a:t>
            </a:r>
          </a:p>
          <a:p>
            <a:endParaRPr lang="pl-PL" sz="2600" b="1" dirty="0">
              <a:solidFill>
                <a:srgbClr val="000000"/>
              </a:solidFill>
            </a:endParaRPr>
          </a:p>
          <a:p>
            <a:r>
              <a:rPr lang="pl-PL" sz="2600" b="1" dirty="0">
                <a:solidFill>
                  <a:srgbClr val="7030A0"/>
                </a:solidFill>
              </a:rPr>
              <a:t>	SATYSFAKCJA </a:t>
            </a:r>
          </a:p>
          <a:p>
            <a:r>
              <a:rPr lang="pl-PL" sz="2600" b="1" dirty="0">
                <a:solidFill>
                  <a:srgbClr val="000000"/>
                </a:solidFill>
              </a:rPr>
              <a:t>								</a:t>
            </a:r>
            <a:r>
              <a:rPr lang="pl-PL" sz="2600" b="1" dirty="0">
                <a:solidFill>
                  <a:srgbClr val="FF0000"/>
                </a:solidFill>
              </a:rPr>
              <a:t>PRODUKTY</a:t>
            </a:r>
          </a:p>
          <a:p>
            <a:endParaRPr lang="pl-PL" sz="2600" b="1" dirty="0">
              <a:solidFill>
                <a:srgbClr val="000000"/>
              </a:solidFill>
            </a:endParaRPr>
          </a:p>
          <a:p>
            <a:r>
              <a:rPr lang="pl-PL" sz="2600" b="1" dirty="0">
                <a:solidFill>
                  <a:srgbClr val="00CC99"/>
                </a:solidFill>
              </a:rPr>
              <a:t>JAKOŚĆ</a:t>
            </a:r>
          </a:p>
          <a:p>
            <a:r>
              <a:rPr lang="pl-PL" sz="2600" b="1" dirty="0">
                <a:solidFill>
                  <a:srgbClr val="000000"/>
                </a:solidFill>
              </a:rPr>
              <a:t>						</a:t>
            </a:r>
            <a:r>
              <a:rPr lang="pl-PL" sz="2600" b="1" dirty="0">
                <a:solidFill>
                  <a:srgbClr val="00B0F0"/>
                </a:solidFill>
              </a:rPr>
              <a:t>KLIENT</a:t>
            </a:r>
          </a:p>
          <a:p>
            <a:r>
              <a:rPr lang="pl-PL" sz="2600" b="1" dirty="0">
                <a:solidFill>
                  <a:srgbClr val="000000"/>
                </a:solidFill>
              </a:rPr>
              <a:t>		</a:t>
            </a:r>
            <a:r>
              <a:rPr lang="pl-PL" sz="2600" b="1" dirty="0">
                <a:solidFill>
                  <a:srgbClr val="FFFF00"/>
                </a:solidFill>
              </a:rPr>
              <a:t>WYMIANA</a:t>
            </a:r>
          </a:p>
          <a:p>
            <a:r>
              <a:rPr lang="pl-PL" sz="2600" b="1" dirty="0">
                <a:solidFill>
                  <a:srgbClr val="000000"/>
                </a:solidFill>
              </a:rPr>
              <a:t>						</a:t>
            </a:r>
            <a:r>
              <a:rPr lang="pl-PL" sz="2600" b="1" dirty="0">
                <a:solidFill>
                  <a:srgbClr val="000000">
                    <a:lumMod val="65000"/>
                    <a:lumOff val="35000"/>
                  </a:srgbClr>
                </a:solidFill>
              </a:rPr>
              <a:t>TRANSAKCJE</a:t>
            </a:r>
          </a:p>
          <a:p>
            <a:endParaRPr lang="pl-PL" b="1" dirty="0">
              <a:solidFill>
                <a:srgbClr val="000000"/>
              </a:solidFill>
            </a:endParaRPr>
          </a:p>
        </p:txBody>
      </p:sp>
    </p:spTree>
    <p:extLst>
      <p:ext uri="{BB962C8B-B14F-4D97-AF65-F5344CB8AC3E}">
        <p14:creationId xmlns:p14="http://schemas.microsoft.com/office/powerpoint/2010/main" val="17581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723331" y="504967"/>
            <a:ext cx="10549720" cy="4985980"/>
          </a:xfrm>
          <a:prstGeom prst="rect">
            <a:avLst/>
          </a:prstGeom>
        </p:spPr>
        <p:txBody>
          <a:bodyPr wrap="square">
            <a:spAutoFit/>
          </a:bodyPr>
          <a:lstStyle/>
          <a:p>
            <a:r>
              <a:rPr lang="pl-PL" sz="2200" i="1" dirty="0">
                <a:solidFill>
                  <a:srgbClr val="000000"/>
                </a:solidFill>
              </a:rPr>
              <a:t>„Potrzeby mieszkaniowe w przedstawionym ujęciu są uzależnione od kilku czynników, w tym przede wszystkim od struktury wiekowej i liczby osób zamieszkujących gospodarstwo domowe. Z punktu widzenia zaspokojenia podstawowych potrzeb bytowych (sen, utrzymanie higieny, przygotowanie i spożywanie posiłków czy odpoczynek), im więcej osób we wspólnym gospodarstwie domowym, tym większe zapotrzebowanie na powierzchnię mieszkaniową (…)</a:t>
            </a:r>
          </a:p>
          <a:p>
            <a:r>
              <a:rPr lang="pl-PL" sz="2200" i="1" dirty="0">
                <a:solidFill>
                  <a:srgbClr val="000000"/>
                </a:solidFill>
              </a:rPr>
              <a:t>Inne  potrzeby  generuje  gospodarstwo  domowe  wielopokoleniowe,  a inne </a:t>
            </a:r>
          </a:p>
          <a:p>
            <a:r>
              <a:rPr lang="pl-PL" sz="2200" i="1" dirty="0">
                <a:solidFill>
                  <a:srgbClr val="000000"/>
                </a:solidFill>
              </a:rPr>
              <a:t>„małe” gospodarstwo domowe, na przykład jedno- lub dwuosobowe. (…)</a:t>
            </a:r>
          </a:p>
          <a:p>
            <a:r>
              <a:rPr lang="pl-PL" sz="2200" i="1" dirty="0">
                <a:solidFill>
                  <a:srgbClr val="000000"/>
                </a:solidFill>
              </a:rPr>
              <a:t>Indywidualne  potrzeby  mieszkaniowe,  poparte  możliwościami  finansowymi  ich  zrealizowania,  wyznaczają indywidualny  popyt  na  mieszkania,  a ich suma  –  popyt  na  danym  rynku”</a:t>
            </a:r>
          </a:p>
          <a:p>
            <a:endParaRPr lang="pl-PL" sz="2200" i="1" dirty="0">
              <a:solidFill>
                <a:srgbClr val="000000"/>
              </a:solidFill>
            </a:endParaRPr>
          </a:p>
          <a:p>
            <a:r>
              <a:rPr lang="pl-PL" sz="1600" b="1" dirty="0">
                <a:solidFill>
                  <a:srgbClr val="000000"/>
                </a:solidFill>
              </a:rPr>
              <a:t>M. Gazińska, M. Foryś, A. </a:t>
            </a:r>
            <a:r>
              <a:rPr lang="pl-PL" sz="1600" b="1" dirty="0" err="1">
                <a:solidFill>
                  <a:srgbClr val="000000"/>
                </a:solidFill>
              </a:rPr>
              <a:t>Gdakowicz</a:t>
            </a:r>
            <a:r>
              <a:rPr lang="pl-PL" sz="1600" b="1" dirty="0">
                <a:solidFill>
                  <a:srgbClr val="000000"/>
                </a:solidFill>
              </a:rPr>
              <a:t>, </a:t>
            </a:r>
            <a:r>
              <a:rPr lang="pl-PL" sz="1600" b="1" i="1" dirty="0">
                <a:solidFill>
                  <a:srgbClr val="000000"/>
                </a:solidFill>
              </a:rPr>
              <a:t>Popyt i potrzeby mieszkaniowe na przykładzie Pyrzyc – ujęcie statystyczne</a:t>
            </a:r>
            <a:r>
              <a:rPr lang="pl-PL" sz="1600" b="1" dirty="0">
                <a:solidFill>
                  <a:srgbClr val="000000"/>
                </a:solidFill>
              </a:rPr>
              <a:t>, Zeszyty Naukowe UŚ, nr 17/2006.</a:t>
            </a:r>
            <a:endParaRPr lang="pl-PL" sz="1600" b="1" i="1" dirty="0">
              <a:solidFill>
                <a:srgbClr val="000000"/>
              </a:solidFill>
            </a:endParaRPr>
          </a:p>
        </p:txBody>
      </p:sp>
    </p:spTree>
    <p:extLst>
      <p:ext uri="{BB962C8B-B14F-4D97-AF65-F5344CB8AC3E}">
        <p14:creationId xmlns:p14="http://schemas.microsoft.com/office/powerpoint/2010/main" val="3339633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13358"/>
          </a:xfrm>
        </p:spPr>
        <p:txBody>
          <a:bodyPr/>
          <a:lstStyle/>
          <a:p>
            <a:r>
              <a:rPr lang="pl-PL" sz="3200" dirty="0" smtClean="0"/>
              <a:t>Krzywa popytu</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527"/>
            <a:ext cx="6943725" cy="5219700"/>
          </a:xfrm>
          <a:prstGeom prst="rect">
            <a:avLst/>
          </a:prstGeom>
        </p:spPr>
      </p:pic>
      <p:sp>
        <p:nvSpPr>
          <p:cNvPr id="6" name="Prostokąt 5"/>
          <p:cNvSpPr/>
          <p:nvPr/>
        </p:nvSpPr>
        <p:spPr>
          <a:xfrm>
            <a:off x="4453719" y="6334780"/>
            <a:ext cx="7488072" cy="307777"/>
          </a:xfrm>
          <a:prstGeom prst="rect">
            <a:avLst/>
          </a:prstGeom>
        </p:spPr>
        <p:txBody>
          <a:bodyPr wrap="square">
            <a:spAutoFit/>
          </a:bodyPr>
          <a:lstStyle/>
          <a:p>
            <a:r>
              <a:rPr lang="pl-PL" sz="1400" b="1" dirty="0"/>
              <a:t>https://pl.wikipedia.org/wiki/Krzywa_popytu#/media/File:Krzywa_popytu.svg</a:t>
            </a:r>
          </a:p>
        </p:txBody>
      </p:sp>
      <p:sp>
        <p:nvSpPr>
          <p:cNvPr id="7" name="Prostokąt 6"/>
          <p:cNvSpPr/>
          <p:nvPr/>
        </p:nvSpPr>
        <p:spPr>
          <a:xfrm>
            <a:off x="5437717" y="2048999"/>
            <a:ext cx="6096000" cy="923330"/>
          </a:xfrm>
          <a:prstGeom prst="rect">
            <a:avLst/>
          </a:prstGeom>
        </p:spPr>
        <p:txBody>
          <a:bodyPr>
            <a:spAutoFit/>
          </a:bodyPr>
          <a:lstStyle/>
          <a:p>
            <a:r>
              <a:rPr lang="pl-PL" b="1" dirty="0" smtClean="0">
                <a:solidFill>
                  <a:srgbClr val="FF0000"/>
                </a:solidFill>
              </a:rPr>
              <a:t>„Wraz ze wzrostem ceny - ilość sprzedawanego dobra (produktu) spada, a wraz ze spadkiem ceny – ilość sprzedawanego dobra (produktu) wzrasta”</a:t>
            </a:r>
            <a:endParaRPr lang="pl-PL" b="1" dirty="0">
              <a:solidFill>
                <a:srgbClr val="FF0000"/>
              </a:solidFill>
            </a:endParaRPr>
          </a:p>
        </p:txBody>
      </p:sp>
    </p:spTree>
    <p:extLst>
      <p:ext uri="{BB962C8B-B14F-4D97-AF65-F5344CB8AC3E}">
        <p14:creationId xmlns:p14="http://schemas.microsoft.com/office/powerpoint/2010/main" val="157104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13358"/>
          </a:xfrm>
        </p:spPr>
        <p:txBody>
          <a:bodyPr/>
          <a:lstStyle/>
          <a:p>
            <a:r>
              <a:rPr lang="pl-PL" sz="3200" dirty="0" smtClean="0"/>
              <a:t>Paradoksy – odchylenia (wyjątki)</a:t>
            </a:r>
            <a:endParaRPr lang="pl-PL" sz="3200" dirty="0"/>
          </a:p>
        </p:txBody>
      </p:sp>
      <p:sp>
        <p:nvSpPr>
          <p:cNvPr id="3" name="Prostokąt 2"/>
          <p:cNvSpPr/>
          <p:nvPr/>
        </p:nvSpPr>
        <p:spPr>
          <a:xfrm>
            <a:off x="2175222" y="2238234"/>
            <a:ext cx="7792872" cy="2677656"/>
          </a:xfrm>
          <a:prstGeom prst="rect">
            <a:avLst/>
          </a:prstGeom>
        </p:spPr>
        <p:txBody>
          <a:bodyPr wrap="square">
            <a:spAutoFit/>
          </a:bodyPr>
          <a:lstStyle/>
          <a:p>
            <a:pPr marL="457200" indent="-457200">
              <a:buAutoNum type="arabicParenR"/>
            </a:pPr>
            <a:r>
              <a:rPr lang="pl-PL" sz="2400" b="1" dirty="0" smtClean="0">
                <a:solidFill>
                  <a:schemeClr val="accent6">
                    <a:lumMod val="75000"/>
                  </a:schemeClr>
                </a:solidFill>
              </a:rPr>
              <a:t>Paradoks </a:t>
            </a:r>
            <a:r>
              <a:rPr lang="pl-PL" sz="2400" b="1" dirty="0" err="1" smtClean="0">
                <a:solidFill>
                  <a:schemeClr val="accent6">
                    <a:lumMod val="75000"/>
                  </a:schemeClr>
                </a:solidFill>
              </a:rPr>
              <a:t>Giffena</a:t>
            </a:r>
            <a:endParaRPr lang="pl-PL" sz="2400" b="1" dirty="0" smtClean="0">
              <a:solidFill>
                <a:schemeClr val="accent6">
                  <a:lumMod val="75000"/>
                </a:schemeClr>
              </a:solidFill>
            </a:endParaRPr>
          </a:p>
          <a:p>
            <a:pPr marL="457200" indent="-457200">
              <a:buAutoNum type="arabicParenR"/>
            </a:pPr>
            <a:endParaRPr lang="pl-PL" sz="2400" b="1" dirty="0" smtClean="0">
              <a:solidFill>
                <a:schemeClr val="accent6">
                  <a:lumMod val="75000"/>
                </a:schemeClr>
              </a:solidFill>
            </a:endParaRPr>
          </a:p>
          <a:p>
            <a:r>
              <a:rPr lang="pl-PL" sz="2400" b="1" dirty="0" smtClean="0">
                <a:solidFill>
                  <a:schemeClr val="accent6">
                    <a:lumMod val="75000"/>
                  </a:schemeClr>
                </a:solidFill>
              </a:rPr>
              <a:t>2) Paradoks </a:t>
            </a:r>
            <a:r>
              <a:rPr lang="pl-PL" sz="2400" b="1" dirty="0" err="1" smtClean="0">
                <a:solidFill>
                  <a:schemeClr val="accent6">
                    <a:lumMod val="75000"/>
                  </a:schemeClr>
                </a:solidFill>
              </a:rPr>
              <a:t>Veblena</a:t>
            </a:r>
            <a:endParaRPr lang="pl-PL" sz="2400" b="1" dirty="0" smtClean="0">
              <a:solidFill>
                <a:schemeClr val="accent6">
                  <a:lumMod val="75000"/>
                </a:schemeClr>
              </a:solidFill>
            </a:endParaRPr>
          </a:p>
          <a:p>
            <a:endParaRPr lang="pl-PL" sz="2400" b="1" dirty="0" smtClean="0">
              <a:solidFill>
                <a:schemeClr val="accent6">
                  <a:lumMod val="75000"/>
                </a:schemeClr>
              </a:solidFill>
            </a:endParaRPr>
          </a:p>
          <a:p>
            <a:r>
              <a:rPr lang="pl-PL" sz="2400" b="1" dirty="0" smtClean="0">
                <a:solidFill>
                  <a:schemeClr val="accent6">
                    <a:lumMod val="75000"/>
                  </a:schemeClr>
                </a:solidFill>
              </a:rPr>
              <a:t>3) Paradoks naśladownictwa („owczego pędu”)</a:t>
            </a:r>
          </a:p>
          <a:p>
            <a:endParaRPr lang="pl-PL" sz="2400" b="1" dirty="0">
              <a:solidFill>
                <a:schemeClr val="accent6">
                  <a:lumMod val="75000"/>
                </a:schemeClr>
              </a:solidFill>
            </a:endParaRPr>
          </a:p>
          <a:p>
            <a:r>
              <a:rPr lang="pl-PL" sz="2400" b="1" dirty="0" smtClean="0">
                <a:solidFill>
                  <a:schemeClr val="accent6">
                    <a:lumMod val="75000"/>
                  </a:schemeClr>
                </a:solidFill>
              </a:rPr>
              <a:t>4) Paradoks spekulacyjny</a:t>
            </a:r>
            <a:endParaRPr lang="pl-PL" sz="2400" b="1" dirty="0">
              <a:solidFill>
                <a:schemeClr val="accent6">
                  <a:lumMod val="75000"/>
                </a:schemeClr>
              </a:solidFill>
            </a:endParaRPr>
          </a:p>
        </p:txBody>
      </p:sp>
    </p:spTree>
    <p:extLst>
      <p:ext uri="{BB962C8B-B14F-4D97-AF65-F5344CB8AC3E}">
        <p14:creationId xmlns:p14="http://schemas.microsoft.com/office/powerpoint/2010/main" val="2581708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13358"/>
          </a:xfrm>
        </p:spPr>
        <p:txBody>
          <a:bodyPr/>
          <a:lstStyle/>
          <a:p>
            <a:r>
              <a:rPr lang="pl-PL" sz="3200" dirty="0"/>
              <a:t>Paradoks </a:t>
            </a:r>
            <a:r>
              <a:rPr lang="pl-PL" sz="3200" dirty="0" err="1"/>
              <a:t>Giffena</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07" y="1241946"/>
            <a:ext cx="2857500" cy="4038600"/>
          </a:xfrm>
          <a:prstGeom prst="rect">
            <a:avLst/>
          </a:prstGeom>
        </p:spPr>
      </p:pic>
      <p:sp>
        <p:nvSpPr>
          <p:cNvPr id="5" name="Prostokąt 4"/>
          <p:cNvSpPr/>
          <p:nvPr/>
        </p:nvSpPr>
        <p:spPr>
          <a:xfrm>
            <a:off x="5796824" y="1108270"/>
            <a:ext cx="6096000" cy="4708981"/>
          </a:xfrm>
          <a:prstGeom prst="rect">
            <a:avLst/>
          </a:prstGeom>
        </p:spPr>
        <p:txBody>
          <a:bodyPr>
            <a:spAutoFit/>
          </a:bodyPr>
          <a:lstStyle/>
          <a:p>
            <a:r>
              <a:rPr lang="pl-PL" sz="2000" dirty="0" smtClean="0"/>
              <a:t>„Robert </a:t>
            </a:r>
            <a:r>
              <a:rPr lang="pl-PL" sz="2000" dirty="0" err="1"/>
              <a:t>Giffen</a:t>
            </a:r>
            <a:r>
              <a:rPr lang="pl-PL" sz="2000" dirty="0"/>
              <a:t> w II połowie XIX wieku w Wielkiej Brytanii podczas swoich badań stwierdził, że mimo wzrostu cen chleba, wielkość popytu na to dobro również wzrasta. Zaobserwował to przede wszystkim u najuboższych gospodarstw domowych, w których wydatki na chleb były wysokie w stosunku do całości wydatków. Chleb jest specyficznym dobrem konsumpcyjnym, dlatego też nie posiada bliskich substytutów, a gospodarstwa nie mogą go wyeliminować ze swojego koszyka nabywanych dóbr i usług. Zaistniała wręcz sytuacja odwrotna, a mianowicie to chleb był substytutem innych dóbr żywnościowych, których ceny były relatywnie wyższe od ceny chleba. Taka sytuacja powoduje wzrost jego </a:t>
            </a:r>
            <a:r>
              <a:rPr lang="pl-PL" sz="2000" dirty="0" smtClean="0"/>
              <a:t>spożycia…”</a:t>
            </a:r>
            <a:endParaRPr lang="pl-PL" sz="2000" dirty="0"/>
          </a:p>
        </p:txBody>
      </p:sp>
      <p:sp>
        <p:nvSpPr>
          <p:cNvPr id="6" name="Prostokąt 5"/>
          <p:cNvSpPr/>
          <p:nvPr/>
        </p:nvSpPr>
        <p:spPr>
          <a:xfrm>
            <a:off x="381844" y="6393259"/>
            <a:ext cx="3550972" cy="276999"/>
          </a:xfrm>
          <a:prstGeom prst="rect">
            <a:avLst/>
          </a:prstGeom>
        </p:spPr>
        <p:txBody>
          <a:bodyPr wrap="none">
            <a:spAutoFit/>
          </a:bodyPr>
          <a:lstStyle/>
          <a:p>
            <a:r>
              <a:rPr lang="pl-PL" sz="1200" b="1" dirty="0"/>
              <a:t>https://pl.wikipedia.org/wiki/Paradoks_Giffena</a:t>
            </a:r>
          </a:p>
        </p:txBody>
      </p:sp>
      <p:sp>
        <p:nvSpPr>
          <p:cNvPr id="7" name="Prostokąt 6"/>
          <p:cNvSpPr/>
          <p:nvPr/>
        </p:nvSpPr>
        <p:spPr>
          <a:xfrm>
            <a:off x="5796824" y="6261583"/>
            <a:ext cx="3002745" cy="276999"/>
          </a:xfrm>
          <a:prstGeom prst="rect">
            <a:avLst/>
          </a:prstGeom>
        </p:spPr>
        <p:txBody>
          <a:bodyPr wrap="none">
            <a:spAutoFit/>
          </a:bodyPr>
          <a:lstStyle/>
          <a:p>
            <a:r>
              <a:rPr lang="pl-PL" sz="1200" b="1" dirty="0" smtClean="0">
                <a:solidFill>
                  <a:schemeClr val="accent5">
                    <a:lumMod val="75000"/>
                  </a:schemeClr>
                </a:solidFill>
              </a:rPr>
              <a:t>Dobro </a:t>
            </a:r>
            <a:r>
              <a:rPr lang="pl-PL" sz="1200" b="1" dirty="0" err="1" smtClean="0">
                <a:solidFill>
                  <a:schemeClr val="accent5">
                    <a:lumMod val="75000"/>
                  </a:schemeClr>
                </a:solidFill>
              </a:rPr>
              <a:t>Giffena</a:t>
            </a:r>
            <a:r>
              <a:rPr lang="pl-PL" sz="1200" b="1" dirty="0" smtClean="0">
                <a:solidFill>
                  <a:schemeClr val="accent5">
                    <a:lumMod val="75000"/>
                  </a:schemeClr>
                </a:solidFill>
              </a:rPr>
              <a:t> – ziemniaki, ryż, chleb…</a:t>
            </a:r>
            <a:endParaRPr lang="pl-PL" sz="1200" b="1" dirty="0">
              <a:solidFill>
                <a:schemeClr val="accent5">
                  <a:lumMod val="75000"/>
                </a:schemeClr>
              </a:solidFill>
            </a:endParaRPr>
          </a:p>
        </p:txBody>
      </p:sp>
    </p:spTree>
    <p:extLst>
      <p:ext uri="{BB962C8B-B14F-4D97-AF65-F5344CB8AC3E}">
        <p14:creationId xmlns:p14="http://schemas.microsoft.com/office/powerpoint/2010/main" val="167954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13358"/>
          </a:xfrm>
        </p:spPr>
        <p:txBody>
          <a:bodyPr/>
          <a:lstStyle/>
          <a:p>
            <a:r>
              <a:rPr lang="pl-PL" sz="3200" dirty="0"/>
              <a:t>Paradoks </a:t>
            </a:r>
            <a:r>
              <a:rPr lang="pl-PL" sz="3200" dirty="0" err="1" smtClean="0"/>
              <a:t>Veblena</a:t>
            </a:r>
            <a:r>
              <a:rPr lang="pl-PL" sz="3200" dirty="0" smtClean="0"/>
              <a:t> </a:t>
            </a:r>
            <a:br>
              <a:rPr lang="pl-PL" sz="3200" dirty="0" smtClean="0"/>
            </a:br>
            <a:r>
              <a:rPr lang="pl-PL" sz="3200" dirty="0" smtClean="0"/>
              <a:t>(</a:t>
            </a:r>
            <a:r>
              <a:rPr lang="pl-PL" sz="3200" dirty="0"/>
              <a:t>efekt demonstracji, efekt </a:t>
            </a:r>
            <a:r>
              <a:rPr lang="pl-PL" sz="3200" dirty="0" smtClean="0"/>
              <a:t>prestiżowy, efekt snoba)</a:t>
            </a:r>
            <a:endParaRPr lang="pl-PL" sz="3200" dirty="0"/>
          </a:p>
        </p:txBody>
      </p:sp>
      <p:sp>
        <p:nvSpPr>
          <p:cNvPr id="5" name="Prostokąt 4"/>
          <p:cNvSpPr/>
          <p:nvPr/>
        </p:nvSpPr>
        <p:spPr>
          <a:xfrm>
            <a:off x="5437717" y="3083595"/>
            <a:ext cx="6096000" cy="1015663"/>
          </a:xfrm>
          <a:prstGeom prst="rect">
            <a:avLst/>
          </a:prstGeom>
        </p:spPr>
        <p:txBody>
          <a:bodyPr>
            <a:spAutoFit/>
          </a:bodyPr>
          <a:lstStyle/>
          <a:p>
            <a:pPr marL="342900" indent="-342900">
              <a:buFontTx/>
              <a:buChar char="-"/>
            </a:pPr>
            <a:r>
              <a:rPr lang="pl-PL" sz="2000" dirty="0" smtClean="0"/>
              <a:t>efekt badania </a:t>
            </a:r>
            <a:r>
              <a:rPr lang="pl-PL" sz="2000" dirty="0" err="1" smtClean="0"/>
              <a:t>zachowań</a:t>
            </a:r>
            <a:r>
              <a:rPr lang="pl-PL" sz="2000" dirty="0" smtClean="0"/>
              <a:t> tzw. „klasy próżniaczej”</a:t>
            </a:r>
          </a:p>
          <a:p>
            <a:pPr marL="342900" indent="-342900">
              <a:buFontTx/>
              <a:buChar char="-"/>
            </a:pPr>
            <a:endParaRPr lang="pl-PL" sz="2000" dirty="0" smtClean="0"/>
          </a:p>
          <a:p>
            <a:pPr marL="342900" indent="-342900">
              <a:buFontTx/>
              <a:buChar char="-"/>
            </a:pPr>
            <a:r>
              <a:rPr lang="pl-PL" sz="2000" dirty="0" smtClean="0"/>
              <a:t>Dobro </a:t>
            </a:r>
            <a:r>
              <a:rPr lang="pl-PL" sz="2000" dirty="0" err="1" smtClean="0"/>
              <a:t>Veblena</a:t>
            </a:r>
            <a:r>
              <a:rPr lang="pl-PL" sz="2000" dirty="0" smtClean="0"/>
              <a:t> = dobro luksusowe</a:t>
            </a:r>
            <a:endParaRPr lang="pl-PL" sz="2000" dirty="0"/>
          </a:p>
        </p:txBody>
      </p:sp>
      <p:sp>
        <p:nvSpPr>
          <p:cNvPr id="6" name="Prostokąt 5"/>
          <p:cNvSpPr/>
          <p:nvPr/>
        </p:nvSpPr>
        <p:spPr>
          <a:xfrm>
            <a:off x="381844" y="6393259"/>
            <a:ext cx="5568256" cy="276999"/>
          </a:xfrm>
          <a:prstGeom prst="rect">
            <a:avLst/>
          </a:prstGeom>
        </p:spPr>
        <p:txBody>
          <a:bodyPr wrap="none">
            <a:spAutoFit/>
          </a:bodyPr>
          <a:lstStyle/>
          <a:p>
            <a:r>
              <a:rPr lang="pl-PL" sz="1200" b="1" dirty="0"/>
              <a:t>https://pl.wikipedia.org/wiki/Efekt_Veblena#/media/File:Efekt_Veblena.svg</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12361"/>
            <a:ext cx="3533897" cy="3533897"/>
          </a:xfrm>
          <a:prstGeom prst="rect">
            <a:avLst/>
          </a:prstGeom>
        </p:spPr>
      </p:pic>
    </p:spTree>
    <p:extLst>
      <p:ext uri="{BB962C8B-B14F-4D97-AF65-F5344CB8AC3E}">
        <p14:creationId xmlns:p14="http://schemas.microsoft.com/office/powerpoint/2010/main" val="1459490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13358"/>
          </a:xfrm>
        </p:spPr>
        <p:txBody>
          <a:bodyPr/>
          <a:lstStyle/>
          <a:p>
            <a:r>
              <a:rPr lang="pl-PL" sz="3200" dirty="0"/>
              <a:t>Paradoks </a:t>
            </a:r>
            <a:r>
              <a:rPr lang="pl-PL" sz="3200" dirty="0" smtClean="0"/>
              <a:t>owczego pędu </a:t>
            </a:r>
            <a:r>
              <a:rPr lang="pl-PL" sz="3200" dirty="0"/>
              <a:t>(efekt </a:t>
            </a:r>
            <a:r>
              <a:rPr lang="pl-PL" sz="3200" dirty="0" smtClean="0"/>
              <a:t>naśladownictwa)</a:t>
            </a:r>
            <a:endParaRPr lang="pl-PL" sz="3200" dirty="0"/>
          </a:p>
        </p:txBody>
      </p:sp>
      <p:sp>
        <p:nvSpPr>
          <p:cNvPr id="6" name="Prostokąt 5"/>
          <p:cNvSpPr/>
          <p:nvPr/>
        </p:nvSpPr>
        <p:spPr>
          <a:xfrm>
            <a:off x="381844" y="6393259"/>
            <a:ext cx="7720383" cy="276999"/>
          </a:xfrm>
          <a:prstGeom prst="rect">
            <a:avLst/>
          </a:prstGeom>
        </p:spPr>
        <p:txBody>
          <a:bodyPr wrap="none">
            <a:spAutoFit/>
          </a:bodyPr>
          <a:lstStyle/>
          <a:p>
            <a:r>
              <a:rPr lang="pl-PL" sz="1200" b="1" dirty="0"/>
              <a:t>https://pl.wikipedia.org/wiki/Efekt_owczego_p%C4%99du#/media/File:Efekt_owczego_p%C4%99du.svg</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44" y="1945305"/>
            <a:ext cx="5431798" cy="3181283"/>
          </a:xfrm>
          <a:prstGeom prst="rect">
            <a:avLst/>
          </a:prstGeom>
        </p:spPr>
      </p:pic>
      <p:pic>
        <p:nvPicPr>
          <p:cNvPr id="7" name="Obraz 6"/>
          <p:cNvPicPr>
            <a:picLocks noChangeAspect="1"/>
          </p:cNvPicPr>
          <p:nvPr/>
        </p:nvPicPr>
        <p:blipFill>
          <a:blip r:embed="rId3"/>
          <a:stretch>
            <a:fillRect/>
          </a:stretch>
        </p:blipFill>
        <p:spPr>
          <a:xfrm>
            <a:off x="7319181" y="1484194"/>
            <a:ext cx="4269190" cy="3415352"/>
          </a:xfrm>
          <a:prstGeom prst="rect">
            <a:avLst/>
          </a:prstGeom>
        </p:spPr>
      </p:pic>
    </p:spTree>
    <p:extLst>
      <p:ext uri="{BB962C8B-B14F-4D97-AF65-F5344CB8AC3E}">
        <p14:creationId xmlns:p14="http://schemas.microsoft.com/office/powerpoint/2010/main" val="3157143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113358"/>
          </a:xfrm>
        </p:spPr>
        <p:txBody>
          <a:bodyPr/>
          <a:lstStyle/>
          <a:p>
            <a:r>
              <a:rPr lang="pl-PL" sz="3200" dirty="0"/>
              <a:t>Paradoks </a:t>
            </a:r>
            <a:r>
              <a:rPr lang="pl-PL" sz="3200" dirty="0" smtClean="0"/>
              <a:t>spekulacyjny</a:t>
            </a:r>
            <a:endParaRPr lang="pl-PL" sz="3200" dirty="0"/>
          </a:p>
        </p:txBody>
      </p:sp>
      <p:sp>
        <p:nvSpPr>
          <p:cNvPr id="3" name="Prostokąt 2"/>
          <p:cNvSpPr/>
          <p:nvPr/>
        </p:nvSpPr>
        <p:spPr>
          <a:xfrm>
            <a:off x="1692322" y="1754236"/>
            <a:ext cx="8598090" cy="1200329"/>
          </a:xfrm>
          <a:prstGeom prst="rect">
            <a:avLst/>
          </a:prstGeom>
        </p:spPr>
        <p:txBody>
          <a:bodyPr wrap="square">
            <a:spAutoFit/>
          </a:bodyPr>
          <a:lstStyle/>
          <a:p>
            <a:r>
              <a:rPr lang="pl-PL" dirty="0" smtClean="0"/>
              <a:t>„</a:t>
            </a:r>
            <a:r>
              <a:rPr lang="pl-PL" b="1" i="1" dirty="0" smtClean="0"/>
              <a:t>Jeśli </a:t>
            </a:r>
            <a:r>
              <a:rPr lang="pl-PL" b="1" i="1" dirty="0"/>
              <a:t>wiemy, że coś będzie drożało w </a:t>
            </a:r>
            <a:r>
              <a:rPr lang="pl-PL" b="1" i="1" dirty="0" smtClean="0"/>
              <a:t>przyszłości - </a:t>
            </a:r>
            <a:r>
              <a:rPr lang="pl-PL" b="1" i="1" dirty="0"/>
              <a:t>to jeśli tylko mamy trochę gotówki, chętnie nabędziemy to dziś, by w przyszłości sprzedać z zyskiem. Jeśli wie o tym więcej osób, to chętnych do kupowania przybywa i windują oni </a:t>
            </a:r>
            <a:r>
              <a:rPr lang="pl-PL" b="1" i="1" dirty="0" smtClean="0"/>
              <a:t>cenę</a:t>
            </a:r>
            <a:r>
              <a:rPr lang="pl-PL" dirty="0" smtClean="0"/>
              <a:t>…” </a:t>
            </a:r>
            <a:r>
              <a:rPr lang="pl-PL" b="1" dirty="0" smtClean="0"/>
              <a:t>(kupowanie „na zapas”)</a:t>
            </a:r>
            <a:endParaRPr lang="pl-PL" b="1" dirty="0"/>
          </a:p>
        </p:txBody>
      </p:sp>
      <p:sp>
        <p:nvSpPr>
          <p:cNvPr id="5" name="Strzałka w dół 4"/>
          <p:cNvSpPr/>
          <p:nvPr/>
        </p:nvSpPr>
        <p:spPr bwMode="auto">
          <a:xfrm>
            <a:off x="5622878" y="3302758"/>
            <a:ext cx="1269241" cy="1187355"/>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sp>
        <p:nvSpPr>
          <p:cNvPr id="8" name="Prostokąt 7"/>
          <p:cNvSpPr/>
          <p:nvPr/>
        </p:nvSpPr>
        <p:spPr>
          <a:xfrm>
            <a:off x="4547222" y="4838306"/>
            <a:ext cx="3420552" cy="369332"/>
          </a:xfrm>
          <a:prstGeom prst="rect">
            <a:avLst/>
          </a:prstGeom>
        </p:spPr>
        <p:txBody>
          <a:bodyPr wrap="none">
            <a:spAutoFit/>
          </a:bodyPr>
          <a:lstStyle/>
          <a:p>
            <a:pPr lvl="1"/>
            <a:r>
              <a:rPr lang="pl-PL" b="1" dirty="0" smtClean="0"/>
              <a:t>BAŃKA SPEKULACYJNA</a:t>
            </a:r>
            <a:endParaRPr lang="pl-PL" dirty="0"/>
          </a:p>
        </p:txBody>
      </p:sp>
    </p:spTree>
    <p:extLst>
      <p:ext uri="{BB962C8B-B14F-4D97-AF65-F5344CB8AC3E}">
        <p14:creationId xmlns:p14="http://schemas.microsoft.com/office/powerpoint/2010/main" val="122891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90612"/>
          </a:xfrm>
        </p:spPr>
        <p:txBody>
          <a:bodyPr/>
          <a:lstStyle/>
          <a:p>
            <a:r>
              <a:rPr lang="pl-PL" sz="3200" dirty="0" smtClean="0"/>
              <a:t>Podaż</a:t>
            </a:r>
            <a:endParaRPr lang="pl-PL" sz="3200" dirty="0"/>
          </a:p>
        </p:txBody>
      </p:sp>
      <p:sp>
        <p:nvSpPr>
          <p:cNvPr id="5" name="Prostokąt 4"/>
          <p:cNvSpPr/>
          <p:nvPr/>
        </p:nvSpPr>
        <p:spPr>
          <a:xfrm>
            <a:off x="304800" y="1392071"/>
            <a:ext cx="11887200" cy="4093428"/>
          </a:xfrm>
          <a:prstGeom prst="rect">
            <a:avLst/>
          </a:prstGeom>
        </p:spPr>
        <p:txBody>
          <a:bodyPr wrap="square">
            <a:spAutoFit/>
          </a:bodyPr>
          <a:lstStyle/>
          <a:p>
            <a:endParaRPr lang="pl-PL" sz="2200" dirty="0">
              <a:solidFill>
                <a:srgbClr val="000000"/>
              </a:solidFill>
            </a:endParaRPr>
          </a:p>
          <a:p>
            <a:r>
              <a:rPr lang="pl-PL" sz="2400" dirty="0">
                <a:solidFill>
                  <a:srgbClr val="000000"/>
                </a:solidFill>
              </a:rPr>
              <a:t>„</a:t>
            </a:r>
            <a:r>
              <a:rPr lang="pl-PL" sz="2400" i="1" dirty="0">
                <a:solidFill>
                  <a:srgbClr val="000000"/>
                </a:solidFill>
              </a:rPr>
              <a:t>ilość towaru oferowana do sprzedaży na rynku</a:t>
            </a:r>
            <a:r>
              <a:rPr lang="pl-PL" sz="2400" dirty="0">
                <a:solidFill>
                  <a:srgbClr val="000000"/>
                </a:solidFill>
              </a:rPr>
              <a:t>”</a:t>
            </a:r>
            <a:endParaRPr lang="pl-PL" sz="2400" b="1" dirty="0">
              <a:solidFill>
                <a:srgbClr val="000000"/>
              </a:solidFill>
            </a:endParaRPr>
          </a:p>
          <a:p>
            <a:r>
              <a:rPr lang="pl-PL" b="1" dirty="0">
                <a:solidFill>
                  <a:srgbClr val="000000"/>
                </a:solidFill>
              </a:rPr>
              <a:t>	</a:t>
            </a:r>
            <a:r>
              <a:rPr lang="pl-PL" sz="2000" b="1" dirty="0">
                <a:solidFill>
                  <a:srgbClr val="000000"/>
                </a:solidFill>
              </a:rPr>
              <a:t>Słownik Języka Polskiego SJP, http://sjp.pl/podaz</a:t>
            </a:r>
          </a:p>
          <a:p>
            <a:endParaRPr lang="pl-PL" sz="2200" dirty="0" smtClean="0">
              <a:solidFill>
                <a:srgbClr val="000000"/>
              </a:solidFill>
            </a:endParaRPr>
          </a:p>
          <a:p>
            <a:endParaRPr lang="pl-PL" sz="2200" dirty="0">
              <a:solidFill>
                <a:srgbClr val="000000"/>
              </a:solidFill>
            </a:endParaRPr>
          </a:p>
          <a:p>
            <a:r>
              <a:rPr lang="pl-PL" sz="2200" dirty="0">
                <a:solidFill>
                  <a:srgbClr val="000000"/>
                </a:solidFill>
              </a:rPr>
              <a:t>„</a:t>
            </a:r>
            <a:r>
              <a:rPr lang="pl-PL" sz="2400" i="1" dirty="0">
                <a:solidFill>
                  <a:srgbClr val="000000"/>
                </a:solidFill>
              </a:rPr>
              <a:t>oferowanie towarów na sprzedaż; też: ilość pewnego towaru znajdująca się na rynku</a:t>
            </a:r>
            <a:r>
              <a:rPr lang="pl-PL" sz="2200" dirty="0">
                <a:solidFill>
                  <a:srgbClr val="000000"/>
                </a:solidFill>
              </a:rPr>
              <a:t>”</a:t>
            </a:r>
          </a:p>
          <a:p>
            <a:r>
              <a:rPr lang="pl-PL" sz="2200" dirty="0">
                <a:solidFill>
                  <a:srgbClr val="000000"/>
                </a:solidFill>
              </a:rPr>
              <a:t>	</a:t>
            </a:r>
            <a:r>
              <a:rPr lang="pl-PL" sz="2000" b="1" dirty="0">
                <a:solidFill>
                  <a:srgbClr val="000000"/>
                </a:solidFill>
              </a:rPr>
              <a:t>Słownik PWN, </a:t>
            </a:r>
            <a:r>
              <a:rPr lang="pl-PL" sz="2000" b="1" dirty="0">
                <a:solidFill>
                  <a:srgbClr val="000000"/>
                </a:solidFill>
                <a:latin typeface="MinionPro-Regular"/>
              </a:rPr>
              <a:t>http://sjp.pwn.pl/sjp/;2501957</a:t>
            </a:r>
            <a:r>
              <a:rPr lang="pl-PL" sz="2000" b="1" dirty="0">
                <a:solidFill>
                  <a:srgbClr val="000000"/>
                </a:solidFill>
              </a:rPr>
              <a:t>.</a:t>
            </a:r>
            <a:r>
              <a:rPr lang="pl-PL" b="1" dirty="0">
                <a:solidFill>
                  <a:srgbClr val="000000"/>
                </a:solidFill>
              </a:rPr>
              <a:t/>
            </a:r>
            <a:br>
              <a:rPr lang="pl-PL" b="1" dirty="0">
                <a:solidFill>
                  <a:srgbClr val="000000"/>
                </a:solidFill>
              </a:rPr>
            </a:br>
            <a:endParaRPr lang="pl-PL" dirty="0">
              <a:solidFill>
                <a:srgbClr val="000000"/>
              </a:solidFill>
            </a:endParaRPr>
          </a:p>
          <a:p>
            <a:endParaRPr lang="pl-PL" sz="2200" dirty="0">
              <a:solidFill>
                <a:srgbClr val="000000"/>
              </a:solidFill>
            </a:endParaRPr>
          </a:p>
          <a:p>
            <a:r>
              <a:rPr lang="pl-PL" sz="2400" dirty="0">
                <a:solidFill>
                  <a:srgbClr val="000000"/>
                </a:solidFill>
              </a:rPr>
              <a:t>„…</a:t>
            </a:r>
            <a:r>
              <a:rPr lang="pl-PL" sz="2400" i="1" dirty="0">
                <a:solidFill>
                  <a:srgbClr val="000000"/>
                </a:solidFill>
              </a:rPr>
              <a:t>to ilość dóbr, oferowana na rynku przez producentów..</a:t>
            </a:r>
            <a:r>
              <a:rPr lang="pl-PL" sz="2400" dirty="0">
                <a:solidFill>
                  <a:srgbClr val="000000"/>
                </a:solidFill>
              </a:rPr>
              <a:t>”</a:t>
            </a:r>
          </a:p>
          <a:p>
            <a:r>
              <a:rPr lang="pl-PL" b="1" dirty="0">
                <a:solidFill>
                  <a:srgbClr val="000000"/>
                </a:solidFill>
              </a:rPr>
              <a:t>	</a:t>
            </a:r>
            <a:r>
              <a:rPr lang="pl-PL" sz="2000" b="1" dirty="0">
                <a:solidFill>
                  <a:srgbClr val="000000"/>
                </a:solidFill>
              </a:rPr>
              <a:t>https://</a:t>
            </a:r>
            <a:r>
              <a:rPr lang="pl-PL" sz="2000" b="1" dirty="0" smtClean="0">
                <a:solidFill>
                  <a:srgbClr val="000000"/>
                </a:solidFill>
              </a:rPr>
              <a:t>pl.wikipedia.org/wiki/Podaz</a:t>
            </a:r>
          </a:p>
          <a:p>
            <a:endParaRPr lang="pl-PL" sz="2000" b="1" dirty="0">
              <a:solidFill>
                <a:srgbClr val="000000"/>
              </a:solidFill>
            </a:endParaRPr>
          </a:p>
        </p:txBody>
      </p:sp>
    </p:spTree>
    <p:extLst>
      <p:ext uri="{BB962C8B-B14F-4D97-AF65-F5344CB8AC3E}">
        <p14:creationId xmlns:p14="http://schemas.microsoft.com/office/powerpoint/2010/main" val="3142121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290779"/>
          </a:xfrm>
        </p:spPr>
        <p:txBody>
          <a:bodyPr/>
          <a:lstStyle/>
          <a:p>
            <a:r>
              <a:rPr lang="pl-PL" sz="3200" dirty="0" smtClean="0"/>
              <a:t>Krzywa podaży</a:t>
            </a:r>
            <a:endParaRPr lang="pl-PL" sz="3200"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30" y="1419367"/>
            <a:ext cx="6014922" cy="4521505"/>
          </a:xfrm>
          <a:prstGeom prst="rect">
            <a:avLst/>
          </a:prstGeom>
        </p:spPr>
      </p:pic>
      <p:sp>
        <p:nvSpPr>
          <p:cNvPr id="4" name="Prostokąt 3"/>
          <p:cNvSpPr/>
          <p:nvPr/>
        </p:nvSpPr>
        <p:spPr>
          <a:xfrm>
            <a:off x="832513" y="6299412"/>
            <a:ext cx="10478290" cy="276999"/>
          </a:xfrm>
          <a:prstGeom prst="rect">
            <a:avLst/>
          </a:prstGeom>
        </p:spPr>
        <p:txBody>
          <a:bodyPr wrap="square">
            <a:spAutoFit/>
          </a:bodyPr>
          <a:lstStyle/>
          <a:p>
            <a:r>
              <a:rPr lang="pl-PL" sz="1200" b="1" dirty="0"/>
              <a:t>https://pl.wikipedia.org/wiki/Krzywa_poda%C5%BCy#/media/File:Krzywa_poda%C5%BCy.svg</a:t>
            </a:r>
          </a:p>
        </p:txBody>
      </p:sp>
      <p:sp>
        <p:nvSpPr>
          <p:cNvPr id="5" name="Prostokąt 4"/>
          <p:cNvSpPr/>
          <p:nvPr/>
        </p:nvSpPr>
        <p:spPr>
          <a:xfrm>
            <a:off x="5915389" y="2936059"/>
            <a:ext cx="6096000" cy="646331"/>
          </a:xfrm>
          <a:prstGeom prst="rect">
            <a:avLst/>
          </a:prstGeom>
        </p:spPr>
        <p:txBody>
          <a:bodyPr>
            <a:spAutoFit/>
          </a:bodyPr>
          <a:lstStyle/>
          <a:p>
            <a:r>
              <a:rPr lang="pl-PL" b="1" dirty="0" smtClean="0">
                <a:solidFill>
                  <a:schemeClr val="accent6"/>
                </a:solidFill>
              </a:rPr>
              <a:t>„wyższej cenie dobra odpowiada większa ilość dobra dostarczanego na rynek”</a:t>
            </a:r>
            <a:endParaRPr lang="pl-PL" b="1" dirty="0">
              <a:solidFill>
                <a:schemeClr val="accent6"/>
              </a:solidFill>
            </a:endParaRPr>
          </a:p>
        </p:txBody>
      </p:sp>
    </p:spTree>
    <p:extLst>
      <p:ext uri="{BB962C8B-B14F-4D97-AF65-F5344CB8AC3E}">
        <p14:creationId xmlns:p14="http://schemas.microsoft.com/office/powerpoint/2010/main" val="3334832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341194" y="2063584"/>
            <a:ext cx="5841241" cy="3504744"/>
          </a:xfrm>
          <a:prstGeom prst="rect">
            <a:avLst/>
          </a:prstGeom>
        </p:spPr>
      </p:pic>
      <p:sp>
        <p:nvSpPr>
          <p:cNvPr id="4" name="Prostokąt 3"/>
          <p:cNvSpPr/>
          <p:nvPr/>
        </p:nvSpPr>
        <p:spPr>
          <a:xfrm>
            <a:off x="441277" y="6244820"/>
            <a:ext cx="9985611" cy="307777"/>
          </a:xfrm>
          <a:prstGeom prst="rect">
            <a:avLst/>
          </a:prstGeom>
        </p:spPr>
        <p:txBody>
          <a:bodyPr wrap="square">
            <a:spAutoFit/>
          </a:bodyPr>
          <a:lstStyle/>
          <a:p>
            <a:r>
              <a:rPr lang="pl-PL" sz="1400" b="1" dirty="0">
                <a:solidFill>
                  <a:srgbClr val="000000"/>
                </a:solidFill>
              </a:rPr>
              <a:t>http://inwestomierz.pl/page/baza-wiedzy/podstawowe-wiadomosci-o-rynku-kapitalowym.html</a:t>
            </a: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471" y="470411"/>
            <a:ext cx="4667535" cy="4218284"/>
          </a:xfrm>
          <a:prstGeom prst="rect">
            <a:avLst/>
          </a:prstGeom>
        </p:spPr>
      </p:pic>
      <p:sp>
        <p:nvSpPr>
          <p:cNvPr id="5" name="Prostokąt 4"/>
          <p:cNvSpPr/>
          <p:nvPr/>
        </p:nvSpPr>
        <p:spPr>
          <a:xfrm>
            <a:off x="6096000" y="5143592"/>
            <a:ext cx="6096000" cy="523220"/>
          </a:xfrm>
          <a:prstGeom prst="rect">
            <a:avLst/>
          </a:prstGeom>
        </p:spPr>
        <p:txBody>
          <a:bodyPr>
            <a:spAutoFit/>
          </a:bodyPr>
          <a:lstStyle/>
          <a:p>
            <a:r>
              <a:rPr lang="pl-PL" sz="1400" b="1" dirty="0"/>
              <a:t>https://pl.wikipedia.org/wiki/R%C3%B3wnowaga_rynkowa#/media/File:R%C3%B3wnowaga_rynkowa.png</a:t>
            </a:r>
          </a:p>
        </p:txBody>
      </p:sp>
    </p:spTree>
    <p:extLst>
      <p:ext uri="{BB962C8B-B14F-4D97-AF65-F5344CB8AC3E}">
        <p14:creationId xmlns:p14="http://schemas.microsoft.com/office/powerpoint/2010/main" val="420326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50375" y="313059"/>
            <a:ext cx="10769442" cy="5816977"/>
          </a:xfrm>
          <a:prstGeom prst="rect">
            <a:avLst/>
          </a:prstGeom>
        </p:spPr>
        <p:txBody>
          <a:bodyPr wrap="square">
            <a:spAutoFit/>
          </a:bodyPr>
          <a:lstStyle/>
          <a:p>
            <a:r>
              <a:rPr lang="pl-PL" sz="2400" dirty="0">
                <a:solidFill>
                  <a:srgbClr val="000000"/>
                </a:solidFill>
              </a:rPr>
              <a:t>„</a:t>
            </a:r>
            <a:r>
              <a:rPr lang="pl-PL" sz="2400" i="1" dirty="0">
                <a:solidFill>
                  <a:srgbClr val="000000"/>
                </a:solidFill>
              </a:rPr>
              <a:t>Najkrótsza definicja marketingu brzmi „zaspokajać potrzeby, osiągając zysk</a:t>
            </a:r>
            <a:r>
              <a:rPr lang="pl-PL" sz="2400" i="1" dirty="0" smtClean="0">
                <a:solidFill>
                  <a:srgbClr val="000000"/>
                </a:solidFill>
              </a:rPr>
              <a:t>”</a:t>
            </a:r>
            <a:r>
              <a:rPr lang="pl-PL" sz="2400" dirty="0" smtClean="0">
                <a:solidFill>
                  <a:srgbClr val="000000"/>
                </a:solidFill>
              </a:rPr>
              <a:t> ”</a:t>
            </a:r>
          </a:p>
          <a:p>
            <a:r>
              <a:rPr lang="pl-PL" b="1" dirty="0" smtClean="0">
                <a:solidFill>
                  <a:srgbClr val="000000"/>
                </a:solidFill>
              </a:rPr>
              <a:t>	P. </a:t>
            </a:r>
            <a:r>
              <a:rPr lang="pl-PL" b="1" dirty="0" err="1" smtClean="0">
                <a:solidFill>
                  <a:srgbClr val="000000"/>
                </a:solidFill>
              </a:rPr>
              <a:t>Kotler</a:t>
            </a:r>
            <a:r>
              <a:rPr lang="pl-PL" b="1" dirty="0" smtClean="0">
                <a:solidFill>
                  <a:srgbClr val="000000"/>
                </a:solidFill>
              </a:rPr>
              <a:t>, K.L. Keller, </a:t>
            </a:r>
            <a:r>
              <a:rPr lang="pl-PL" b="1" i="1" dirty="0">
                <a:solidFill>
                  <a:srgbClr val="000000"/>
                </a:solidFill>
              </a:rPr>
              <a:t>Marketing</a:t>
            </a:r>
            <a:r>
              <a:rPr lang="pl-PL" b="1" dirty="0">
                <a:solidFill>
                  <a:srgbClr val="000000"/>
                </a:solidFill>
              </a:rPr>
              <a:t>, </a:t>
            </a:r>
            <a:r>
              <a:rPr lang="pl-PL" b="1" dirty="0" smtClean="0">
                <a:solidFill>
                  <a:srgbClr val="000000"/>
                </a:solidFill>
              </a:rPr>
              <a:t>Poznań 2012.</a:t>
            </a:r>
          </a:p>
          <a:p>
            <a:endParaRPr lang="pl-PL" sz="2400" dirty="0">
              <a:solidFill>
                <a:srgbClr val="000000"/>
              </a:solidFill>
            </a:endParaRPr>
          </a:p>
          <a:p>
            <a:r>
              <a:rPr lang="pl-PL" sz="2400" dirty="0" smtClean="0">
                <a:solidFill>
                  <a:srgbClr val="000000"/>
                </a:solidFill>
              </a:rPr>
              <a:t>„</a:t>
            </a:r>
            <a:r>
              <a:rPr lang="pl-PL" sz="2400" i="1" dirty="0">
                <a:solidFill>
                  <a:srgbClr val="000000"/>
                </a:solidFill>
              </a:rPr>
              <a:t>Marketing to zyskowne zaspokajanie potrzeb nabywców</a:t>
            </a:r>
            <a:r>
              <a:rPr lang="pl-PL" sz="2400" dirty="0" smtClean="0">
                <a:solidFill>
                  <a:srgbClr val="000000"/>
                </a:solidFill>
              </a:rPr>
              <a:t>”</a:t>
            </a:r>
          </a:p>
          <a:p>
            <a:endParaRPr lang="pl-PL" sz="2400" dirty="0" smtClean="0">
              <a:solidFill>
                <a:srgbClr val="000000"/>
              </a:solidFill>
            </a:endParaRPr>
          </a:p>
          <a:p>
            <a:endParaRPr lang="pl-PL" sz="2400" dirty="0">
              <a:solidFill>
                <a:srgbClr val="000000"/>
              </a:solidFill>
            </a:endParaRPr>
          </a:p>
          <a:p>
            <a:endParaRPr lang="pl-PL" sz="2400" dirty="0">
              <a:solidFill>
                <a:srgbClr val="000000"/>
              </a:solidFill>
            </a:endParaRPr>
          </a:p>
          <a:p>
            <a:r>
              <a:rPr lang="pl-PL" sz="2400" dirty="0">
                <a:solidFill>
                  <a:srgbClr val="000000"/>
                </a:solidFill>
              </a:rPr>
              <a:t>„</a:t>
            </a:r>
            <a:r>
              <a:rPr lang="pl-PL" sz="2400" i="1" dirty="0">
                <a:solidFill>
                  <a:srgbClr val="000000"/>
                </a:solidFill>
              </a:rPr>
              <a:t>Potrzeba – poczucie braku połączone z pragnieniem jego zaspokojenia</a:t>
            </a:r>
            <a:r>
              <a:rPr lang="pl-PL" sz="2400" dirty="0">
                <a:solidFill>
                  <a:srgbClr val="000000"/>
                </a:solidFill>
              </a:rPr>
              <a:t>”</a:t>
            </a:r>
          </a:p>
          <a:p>
            <a:r>
              <a:rPr lang="pl-PL" b="1" dirty="0">
                <a:solidFill>
                  <a:srgbClr val="000000"/>
                </a:solidFill>
              </a:rPr>
              <a:t>		M.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p>
          <a:p>
            <a:endParaRPr lang="pl-PL" sz="2400" dirty="0">
              <a:solidFill>
                <a:srgbClr val="000000"/>
              </a:solidFill>
            </a:endParaRPr>
          </a:p>
          <a:p>
            <a:r>
              <a:rPr lang="pl-PL" sz="2400" dirty="0">
                <a:solidFill>
                  <a:srgbClr val="000000"/>
                </a:solidFill>
              </a:rPr>
              <a:t>„</a:t>
            </a:r>
            <a:r>
              <a:rPr lang="pl-PL" sz="2400" i="1" dirty="0">
                <a:solidFill>
                  <a:srgbClr val="000000"/>
                </a:solidFill>
              </a:rPr>
              <a:t>Potrzeb tych nie stworzyli ludzie zajmujący się marketingiem, wynikają one z</a:t>
            </a:r>
          </a:p>
          <a:p>
            <a:r>
              <a:rPr lang="pl-PL" sz="2400" i="1" dirty="0">
                <a:solidFill>
                  <a:srgbClr val="000000"/>
                </a:solidFill>
              </a:rPr>
              <a:t>podstawowych cech natury ludzkiej. Jeżeli potrzeba nie zostanie zaspokojona, pozostaje do wyboru</a:t>
            </a:r>
          </a:p>
          <a:p>
            <a:r>
              <a:rPr lang="pl-PL" sz="2400" i="1" dirty="0">
                <a:solidFill>
                  <a:srgbClr val="000000"/>
                </a:solidFill>
              </a:rPr>
              <a:t>jedna z dwóch możliwości:</a:t>
            </a:r>
          </a:p>
          <a:p>
            <a:r>
              <a:rPr lang="pl-PL" sz="2400" i="1" dirty="0">
                <a:solidFill>
                  <a:srgbClr val="000000"/>
                </a:solidFill>
              </a:rPr>
              <a:t>• poszukiwanie obiektu, który ją zaspokoi, lub</a:t>
            </a:r>
          </a:p>
          <a:p>
            <a:r>
              <a:rPr lang="pl-PL" sz="2400" i="1" dirty="0">
                <a:solidFill>
                  <a:srgbClr val="000000"/>
                </a:solidFill>
              </a:rPr>
              <a:t>• próba stłumienia potrzeby…</a:t>
            </a:r>
            <a:r>
              <a:rPr lang="pl-PL" sz="2400" dirty="0">
                <a:solidFill>
                  <a:srgbClr val="000000"/>
                </a:solidFill>
              </a:rPr>
              <a:t>”</a:t>
            </a:r>
          </a:p>
        </p:txBody>
      </p:sp>
      <p:sp>
        <p:nvSpPr>
          <p:cNvPr id="4" name="Prostokąt 3"/>
          <p:cNvSpPr/>
          <p:nvPr/>
        </p:nvSpPr>
        <p:spPr>
          <a:xfrm>
            <a:off x="723331" y="6115210"/>
            <a:ext cx="11118376" cy="369332"/>
          </a:xfrm>
          <a:prstGeom prst="rect">
            <a:avLst/>
          </a:prstGeom>
        </p:spPr>
        <p:txBody>
          <a:bodyPr wrap="square">
            <a:spAutoFit/>
          </a:bodyPr>
          <a:lstStyle/>
          <a:p>
            <a:pPr marL="342900" indent="-342900" defTabSz="449263" eaLnBrk="0" fontAlgn="base" hangingPunct="0">
              <a:spcBef>
                <a:spcPts val="800"/>
              </a:spcBef>
              <a:spcAft>
                <a:spcPct val="0"/>
              </a:spcAft>
              <a:buClr>
                <a:srgbClr val="000000"/>
              </a:buClr>
              <a:buSzPct val="100000"/>
            </a:pPr>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p>
        </p:txBody>
      </p:sp>
      <p:sp>
        <p:nvSpPr>
          <p:cNvPr id="5" name="Prostokąt 4"/>
          <p:cNvSpPr/>
          <p:nvPr/>
        </p:nvSpPr>
        <p:spPr>
          <a:xfrm>
            <a:off x="1173707" y="1791145"/>
            <a:ext cx="11118376" cy="369332"/>
          </a:xfrm>
          <a:prstGeom prst="rect">
            <a:avLst/>
          </a:prstGeom>
        </p:spPr>
        <p:txBody>
          <a:bodyPr wrap="square">
            <a:spAutoFit/>
          </a:bodyPr>
          <a:lstStyle/>
          <a:p>
            <a:pPr marL="342900" indent="-342900" defTabSz="449263" eaLnBrk="0" fontAlgn="base" hangingPunct="0">
              <a:spcBef>
                <a:spcPts val="800"/>
              </a:spcBef>
              <a:spcAft>
                <a:spcPct val="0"/>
              </a:spcAft>
              <a:buClr>
                <a:srgbClr val="000000"/>
              </a:buClr>
              <a:buSzPct val="100000"/>
            </a:pPr>
            <a:r>
              <a:rPr lang="pl-PL" b="1" dirty="0">
                <a:solidFill>
                  <a:srgbClr val="000000"/>
                </a:solidFill>
              </a:rPr>
              <a:t>K. Kielan, K. Pokora, </a:t>
            </a:r>
            <a:r>
              <a:rPr lang="pl-PL" b="1" i="1" dirty="0">
                <a:solidFill>
                  <a:srgbClr val="000000"/>
                </a:solidFill>
              </a:rPr>
              <a:t>Przygotowanie do działalności usługowej: marketing usług</a:t>
            </a:r>
            <a:r>
              <a:rPr lang="pl-PL" b="1" dirty="0">
                <a:solidFill>
                  <a:srgbClr val="000000"/>
                </a:solidFill>
              </a:rPr>
              <a:t>, Warszawa 2004.</a:t>
            </a:r>
          </a:p>
        </p:txBody>
      </p:sp>
    </p:spTree>
    <p:extLst>
      <p:ext uri="{BB962C8B-B14F-4D97-AF65-F5344CB8AC3E}">
        <p14:creationId xmlns:p14="http://schemas.microsoft.com/office/powerpoint/2010/main" val="3668210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90612"/>
          </a:xfrm>
        </p:spPr>
        <p:txBody>
          <a:bodyPr/>
          <a:lstStyle/>
          <a:p>
            <a:r>
              <a:rPr lang="pl-PL" sz="3200" dirty="0" smtClean="0"/>
              <a:t>Równowaga rynkowa</a:t>
            </a:r>
            <a:endParaRPr lang="pl-PL" sz="3200" dirty="0"/>
          </a:p>
        </p:txBody>
      </p:sp>
      <p:sp>
        <p:nvSpPr>
          <p:cNvPr id="5" name="Prostokąt 4"/>
          <p:cNvSpPr/>
          <p:nvPr/>
        </p:nvSpPr>
        <p:spPr>
          <a:xfrm>
            <a:off x="304800" y="1392071"/>
            <a:ext cx="11887200" cy="4708981"/>
          </a:xfrm>
          <a:prstGeom prst="rect">
            <a:avLst/>
          </a:prstGeom>
        </p:spPr>
        <p:txBody>
          <a:bodyPr wrap="square">
            <a:spAutoFit/>
          </a:bodyPr>
          <a:lstStyle/>
          <a:p>
            <a:endParaRPr lang="pl-PL" sz="2200" dirty="0">
              <a:solidFill>
                <a:srgbClr val="000000"/>
              </a:solidFill>
            </a:endParaRPr>
          </a:p>
          <a:p>
            <a:r>
              <a:rPr lang="pl-PL" sz="2400" dirty="0" smtClean="0">
                <a:solidFill>
                  <a:srgbClr val="000000"/>
                </a:solidFill>
              </a:rPr>
              <a:t>„</a:t>
            </a:r>
            <a:r>
              <a:rPr lang="pl-PL" sz="2400" i="1" dirty="0">
                <a:solidFill>
                  <a:srgbClr val="000000"/>
                </a:solidFill>
              </a:rPr>
              <a:t>w mikroekonomii sytuacja na konkurencyjnym rynku, gdy krzywa popytu przecina krzywą podaży, wyznaczając cenę w równowadze i wielkość transakcji w równowadze. W takiej sytuacji rynek został oczyszczony, czyli wielkość popytu równa się wielkości </a:t>
            </a:r>
            <a:r>
              <a:rPr lang="pl-PL" sz="2400" i="1" dirty="0" smtClean="0">
                <a:solidFill>
                  <a:srgbClr val="000000"/>
                </a:solidFill>
              </a:rPr>
              <a:t>podaży.</a:t>
            </a:r>
            <a:r>
              <a:rPr lang="pl-PL" sz="2400" dirty="0" smtClean="0">
                <a:solidFill>
                  <a:srgbClr val="000000"/>
                </a:solidFill>
              </a:rPr>
              <a:t>”</a:t>
            </a:r>
            <a:endParaRPr lang="pl-PL" sz="2400" b="1" dirty="0">
              <a:solidFill>
                <a:srgbClr val="000000"/>
              </a:solidFill>
            </a:endParaRPr>
          </a:p>
          <a:p>
            <a:r>
              <a:rPr lang="pl-PL" b="1" dirty="0">
                <a:solidFill>
                  <a:srgbClr val="000000"/>
                </a:solidFill>
              </a:rPr>
              <a:t>	</a:t>
            </a:r>
            <a:r>
              <a:rPr lang="pl-PL" sz="2000" b="1" dirty="0">
                <a:solidFill>
                  <a:srgbClr val="000000"/>
                </a:solidFill>
              </a:rPr>
              <a:t>https://pl.wikipedia.org/wiki/R%C3%B3wnowaga_rynkowa</a:t>
            </a:r>
          </a:p>
          <a:p>
            <a:endParaRPr lang="pl-PL" sz="2200" dirty="0" smtClean="0">
              <a:solidFill>
                <a:srgbClr val="000000"/>
              </a:solidFill>
            </a:endParaRPr>
          </a:p>
          <a:p>
            <a:endParaRPr lang="pl-PL" sz="2200" dirty="0">
              <a:solidFill>
                <a:srgbClr val="000000"/>
              </a:solidFill>
            </a:endParaRPr>
          </a:p>
          <a:p>
            <a:r>
              <a:rPr lang="pl-PL" sz="2200" dirty="0" smtClean="0">
                <a:solidFill>
                  <a:srgbClr val="000000"/>
                </a:solidFill>
              </a:rPr>
              <a:t>„</a:t>
            </a:r>
            <a:r>
              <a:rPr lang="pl-PL" sz="2400" i="1" dirty="0">
                <a:solidFill>
                  <a:srgbClr val="000000"/>
                </a:solidFill>
              </a:rPr>
              <a:t>sytuacja na rynku, w której popyt na dane dobra jest równy ich podaży. Cena, która zapewnia to zrównoważenie nazywa się </a:t>
            </a:r>
            <a:r>
              <a:rPr lang="pl-PL" sz="2400" i="1" dirty="0" smtClean="0">
                <a:solidFill>
                  <a:srgbClr val="000000"/>
                </a:solidFill>
              </a:rPr>
              <a:t>ceną </a:t>
            </a:r>
            <a:r>
              <a:rPr lang="pl-PL" sz="2400" i="1" dirty="0">
                <a:solidFill>
                  <a:srgbClr val="000000"/>
                </a:solidFill>
              </a:rPr>
              <a:t>równowagi rynkowej. Równowaga rynkowa powstaje w procesie wzajemnej konfrontacji popytu i podaży, które podlegają wahaniom w zależności od wzajemnych relacji sprzedających i kupujących.</a:t>
            </a:r>
            <a:r>
              <a:rPr lang="pl-PL" sz="2200" dirty="0" smtClean="0">
                <a:solidFill>
                  <a:srgbClr val="000000"/>
                </a:solidFill>
              </a:rPr>
              <a:t>”</a:t>
            </a:r>
            <a:endParaRPr lang="pl-PL" sz="2200" dirty="0">
              <a:solidFill>
                <a:srgbClr val="000000"/>
              </a:solidFill>
            </a:endParaRPr>
          </a:p>
          <a:p>
            <a:r>
              <a:rPr lang="pl-PL" sz="2200" dirty="0">
                <a:solidFill>
                  <a:srgbClr val="000000"/>
                </a:solidFill>
              </a:rPr>
              <a:t>	</a:t>
            </a:r>
            <a:r>
              <a:rPr lang="pl-PL" sz="2000" b="1" dirty="0">
                <a:solidFill>
                  <a:srgbClr val="000000"/>
                </a:solidFill>
              </a:rPr>
              <a:t>http://www.placet.pl/?mod=Leksykon&amp;hs=%20r%F3wnowaga%20rynkowa&amp;act=View&amp;r=2</a:t>
            </a:r>
            <a:endParaRPr lang="pl-PL" dirty="0">
              <a:solidFill>
                <a:srgbClr val="000000"/>
              </a:solidFill>
            </a:endParaRPr>
          </a:p>
        </p:txBody>
      </p:sp>
    </p:spTree>
    <p:extLst>
      <p:ext uri="{BB962C8B-B14F-4D97-AF65-F5344CB8AC3E}">
        <p14:creationId xmlns:p14="http://schemas.microsoft.com/office/powerpoint/2010/main" val="3307498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2204113" y="0"/>
            <a:ext cx="7620000" cy="5724525"/>
          </a:xfrm>
          <a:prstGeom prst="rect">
            <a:avLst/>
          </a:prstGeom>
        </p:spPr>
      </p:pic>
      <p:sp>
        <p:nvSpPr>
          <p:cNvPr id="5" name="Prostokąt 4"/>
          <p:cNvSpPr/>
          <p:nvPr/>
        </p:nvSpPr>
        <p:spPr>
          <a:xfrm>
            <a:off x="413981" y="6285763"/>
            <a:ext cx="11200264" cy="338554"/>
          </a:xfrm>
          <a:prstGeom prst="rect">
            <a:avLst/>
          </a:prstGeom>
        </p:spPr>
        <p:txBody>
          <a:bodyPr wrap="square">
            <a:spAutoFit/>
          </a:bodyPr>
          <a:lstStyle/>
          <a:p>
            <a:r>
              <a:rPr lang="pl-PL" sz="1600" b="1" dirty="0">
                <a:solidFill>
                  <a:srgbClr val="000000"/>
                </a:solidFill>
              </a:rPr>
              <a:t>https://www.tes.com/lessons/_msTVWgfXgGCPg/chapter-2-the-demand-and-supply-theory</a:t>
            </a:r>
          </a:p>
        </p:txBody>
      </p:sp>
    </p:spTree>
    <p:extLst>
      <p:ext uri="{BB962C8B-B14F-4D97-AF65-F5344CB8AC3E}">
        <p14:creationId xmlns:p14="http://schemas.microsoft.com/office/powerpoint/2010/main" val="147663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Nierównowaga rynkowa</a:t>
            </a:r>
            <a:endParaRPr lang="pl-PL" sz="3200" dirty="0"/>
          </a:p>
        </p:txBody>
      </p:sp>
      <p:pic>
        <p:nvPicPr>
          <p:cNvPr id="3" name="Obraz 2"/>
          <p:cNvPicPr>
            <a:picLocks noChangeAspect="1"/>
          </p:cNvPicPr>
          <p:nvPr/>
        </p:nvPicPr>
        <p:blipFill>
          <a:blip r:embed="rId2"/>
          <a:stretch>
            <a:fillRect/>
          </a:stretch>
        </p:blipFill>
        <p:spPr>
          <a:xfrm>
            <a:off x="1865194" y="1941535"/>
            <a:ext cx="7892955" cy="3191453"/>
          </a:xfrm>
          <a:prstGeom prst="rect">
            <a:avLst/>
          </a:prstGeom>
        </p:spPr>
      </p:pic>
      <p:sp>
        <p:nvSpPr>
          <p:cNvPr id="4" name="Prostokąt 3"/>
          <p:cNvSpPr/>
          <p:nvPr/>
        </p:nvSpPr>
        <p:spPr>
          <a:xfrm>
            <a:off x="250208" y="6184654"/>
            <a:ext cx="11122925" cy="523220"/>
          </a:xfrm>
          <a:prstGeom prst="rect">
            <a:avLst/>
          </a:prstGeom>
        </p:spPr>
        <p:txBody>
          <a:bodyPr wrap="square">
            <a:spAutoFit/>
          </a:bodyPr>
          <a:lstStyle/>
          <a:p>
            <a:r>
              <a:rPr lang="pl-PL" sz="1400" b="1" dirty="0" smtClean="0"/>
              <a:t>I. </a:t>
            </a:r>
            <a:r>
              <a:rPr lang="pl-PL" sz="1400" b="1" dirty="0" err="1" smtClean="0"/>
              <a:t>Zawiślińska</a:t>
            </a:r>
            <a:r>
              <a:rPr lang="pl-PL" sz="1400" b="1" dirty="0" smtClean="0"/>
              <a:t>, </a:t>
            </a:r>
            <a:r>
              <a:rPr lang="pl-PL" sz="1400" b="1" i="1" dirty="0" smtClean="0"/>
              <a:t>Podstawy </a:t>
            </a:r>
            <a:r>
              <a:rPr lang="pl-PL" sz="1400" b="1" i="1" dirty="0"/>
              <a:t>gospodarki rynkowej</a:t>
            </a:r>
            <a:r>
              <a:rPr lang="pl-PL" sz="1400" b="1" dirty="0"/>
              <a:t>, http://pecsa.edu.pl/sites/default/files/pics/Podstawy%20gospodarki%20rynkowej-AME-Izabela%20Zawi%C5%9Bli%C5%84ska%20.pdf</a:t>
            </a:r>
          </a:p>
        </p:txBody>
      </p:sp>
    </p:spTree>
    <p:extLst>
      <p:ext uri="{BB962C8B-B14F-4D97-AF65-F5344CB8AC3E}">
        <p14:creationId xmlns:p14="http://schemas.microsoft.com/office/powerpoint/2010/main" val="1128348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5952" y="-42080"/>
            <a:ext cx="10924117" cy="1256731"/>
          </a:xfrm>
        </p:spPr>
        <p:txBody>
          <a:bodyPr/>
          <a:lstStyle/>
          <a:p>
            <a:r>
              <a:rPr lang="pl-PL" sz="3200" dirty="0" smtClean="0"/>
              <a:t>Nierównowaga rynkowa</a:t>
            </a:r>
            <a:endParaRPr lang="pl-PL" sz="3200" dirty="0"/>
          </a:p>
        </p:txBody>
      </p:sp>
      <p:pic>
        <p:nvPicPr>
          <p:cNvPr id="4" name="Obraz 3"/>
          <p:cNvPicPr>
            <a:picLocks noChangeAspect="1"/>
          </p:cNvPicPr>
          <p:nvPr/>
        </p:nvPicPr>
        <p:blipFill>
          <a:blip r:embed="rId2"/>
          <a:stretch>
            <a:fillRect/>
          </a:stretch>
        </p:blipFill>
        <p:spPr>
          <a:xfrm>
            <a:off x="1414817" y="1320497"/>
            <a:ext cx="7237863" cy="4908436"/>
          </a:xfrm>
          <a:prstGeom prst="rect">
            <a:avLst/>
          </a:prstGeom>
        </p:spPr>
      </p:pic>
      <p:sp>
        <p:nvSpPr>
          <p:cNvPr id="5" name="Prostokąt 4"/>
          <p:cNvSpPr/>
          <p:nvPr/>
        </p:nvSpPr>
        <p:spPr>
          <a:xfrm>
            <a:off x="0" y="6334780"/>
            <a:ext cx="11122925" cy="523220"/>
          </a:xfrm>
          <a:prstGeom prst="rect">
            <a:avLst/>
          </a:prstGeom>
        </p:spPr>
        <p:txBody>
          <a:bodyPr wrap="square">
            <a:spAutoFit/>
          </a:bodyPr>
          <a:lstStyle/>
          <a:p>
            <a:r>
              <a:rPr lang="pl-PL" sz="1400" b="1" dirty="0" smtClean="0"/>
              <a:t>I. </a:t>
            </a:r>
            <a:r>
              <a:rPr lang="pl-PL" sz="1400" b="1" dirty="0" err="1" smtClean="0"/>
              <a:t>Zawiślińska</a:t>
            </a:r>
            <a:r>
              <a:rPr lang="pl-PL" sz="1400" b="1" dirty="0" smtClean="0"/>
              <a:t>, </a:t>
            </a:r>
            <a:r>
              <a:rPr lang="pl-PL" sz="1400" b="1" i="1" dirty="0" smtClean="0"/>
              <a:t>Podstawy </a:t>
            </a:r>
            <a:r>
              <a:rPr lang="pl-PL" sz="1400" b="1" i="1" dirty="0"/>
              <a:t>gospodarki rynkowej</a:t>
            </a:r>
            <a:r>
              <a:rPr lang="pl-PL" sz="1400" b="1" dirty="0"/>
              <a:t>, http://pecsa.edu.pl/sites/default/files/pics/Podstawy%20gospodarki%20rynkowej-AME-Izabela%20Zawi%C5%9Bli%C5%84ska%20.pdf</a:t>
            </a:r>
          </a:p>
        </p:txBody>
      </p:sp>
    </p:spTree>
    <p:extLst>
      <p:ext uri="{BB962C8B-B14F-4D97-AF65-F5344CB8AC3E}">
        <p14:creationId xmlns:p14="http://schemas.microsoft.com/office/powerpoint/2010/main" val="3429454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524299" y="1022445"/>
            <a:ext cx="11017158" cy="3672386"/>
          </a:xfrm>
          <a:prstGeom prst="rect">
            <a:avLst/>
          </a:prstGeom>
        </p:spPr>
      </p:pic>
      <p:sp>
        <p:nvSpPr>
          <p:cNvPr id="4" name="Prostokąt 3"/>
          <p:cNvSpPr/>
          <p:nvPr/>
        </p:nvSpPr>
        <p:spPr>
          <a:xfrm>
            <a:off x="2251879" y="6094695"/>
            <a:ext cx="9785446" cy="369332"/>
          </a:xfrm>
          <a:prstGeom prst="rect">
            <a:avLst/>
          </a:prstGeom>
        </p:spPr>
        <p:txBody>
          <a:bodyPr wrap="square">
            <a:spAutoFit/>
          </a:bodyPr>
          <a:lstStyle/>
          <a:p>
            <a:r>
              <a:rPr lang="pl-PL" b="1" dirty="0">
                <a:solidFill>
                  <a:srgbClr val="000000"/>
                </a:solidFill>
              </a:rPr>
              <a:t>D. Filar (red.), </a:t>
            </a:r>
            <a:r>
              <a:rPr lang="pl-PL" b="1" i="1" dirty="0">
                <a:solidFill>
                  <a:srgbClr val="000000"/>
                </a:solidFill>
              </a:rPr>
              <a:t>Współczesny marketing. Skuteczna komunikacja i promocja</a:t>
            </a:r>
            <a:r>
              <a:rPr lang="pl-PL" b="1" dirty="0">
                <a:solidFill>
                  <a:srgbClr val="000000"/>
                </a:solidFill>
              </a:rPr>
              <a:t>, Lublin 2012.</a:t>
            </a:r>
            <a:endParaRPr lang="pl-PL" sz="2000" i="1" dirty="0">
              <a:solidFill>
                <a:srgbClr val="000000"/>
              </a:solidFill>
            </a:endParaRPr>
          </a:p>
        </p:txBody>
      </p:sp>
    </p:spTree>
    <p:extLst>
      <p:ext uri="{BB962C8B-B14F-4D97-AF65-F5344CB8AC3E}">
        <p14:creationId xmlns:p14="http://schemas.microsoft.com/office/powerpoint/2010/main" val="3715342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72415"/>
          </a:xfrm>
        </p:spPr>
        <p:txBody>
          <a:bodyPr/>
          <a:lstStyle/>
          <a:p>
            <a:r>
              <a:rPr lang="pl-PL" sz="3200" dirty="0" smtClean="0"/>
              <a:t>Produkty</a:t>
            </a:r>
            <a:endParaRPr lang="pl-PL" sz="3200" dirty="0"/>
          </a:p>
        </p:txBody>
      </p:sp>
      <p:sp>
        <p:nvSpPr>
          <p:cNvPr id="3" name="Prostokąt 2"/>
          <p:cNvSpPr/>
          <p:nvPr/>
        </p:nvSpPr>
        <p:spPr>
          <a:xfrm>
            <a:off x="345743" y="1423623"/>
            <a:ext cx="11527809" cy="4154984"/>
          </a:xfrm>
          <a:prstGeom prst="rect">
            <a:avLst/>
          </a:prstGeom>
        </p:spPr>
        <p:txBody>
          <a:bodyPr wrap="square">
            <a:spAutoFit/>
          </a:bodyPr>
          <a:lstStyle/>
          <a:p>
            <a:r>
              <a:rPr lang="pl-PL" sz="2200" i="1" dirty="0">
                <a:solidFill>
                  <a:srgbClr val="000000"/>
                </a:solidFill>
              </a:rPr>
              <a:t>„Zazwyczaj wyraz produkt sugeruje obiekt fizyczny, np. samochód, telewizor lub kawałek mydła. Pojęcie produktu nie ogranicza się jednak do przedmiotów fizycznych — produktem można nazwać wszystko, co zdolne jest zaspokoić potrzebę. Oprócz realnych towarów produkty obejmują usługi, którymi są oferowane na sprzedaż działania lub korzyści nie mające charakteru rzeczowego i nie prowadzące do posiadania czegokolwiek na własność. Przykładem mogą być usługi banków, linii lotniczych, hoteli czy warsztatów naprawy sprzętu domowego. W szerokiej definicji produktu znajdują się także inne elementy: osoby, miejsca, organizacje, działania i idee. To konsumenci decydują, które programy oglądać w telewizji, na jaką partię głosować, jakie miejsca odwiedzić w czasie wakacji, jaką</a:t>
            </a:r>
          </a:p>
          <a:p>
            <a:r>
              <a:rPr lang="pl-PL" sz="2200" i="1" dirty="0">
                <a:solidFill>
                  <a:srgbClr val="000000"/>
                </a:solidFill>
              </a:rPr>
              <a:t>organizację wspierać składkami i jakie idee zaaprobować. Termin produkt obejmuje zatem dobra fizyczne, usługi i różnorakie inne środki mogące zaspokajać potrzeby i pragnienia konsumentów”</a:t>
            </a:r>
          </a:p>
        </p:txBody>
      </p:sp>
      <p:sp>
        <p:nvSpPr>
          <p:cNvPr id="4" name="Prostokąt 3"/>
          <p:cNvSpPr/>
          <p:nvPr/>
        </p:nvSpPr>
        <p:spPr>
          <a:xfrm>
            <a:off x="609600" y="5801227"/>
            <a:ext cx="11141122" cy="369332"/>
          </a:xfrm>
          <a:prstGeom prst="rect">
            <a:avLst/>
          </a:prstGeom>
        </p:spPr>
        <p:txBody>
          <a:bodyPr wrap="square">
            <a:spAutoFit/>
          </a:bodyPr>
          <a:lstStyle/>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p>
        </p:txBody>
      </p:sp>
    </p:spTree>
    <p:extLst>
      <p:ext uri="{BB962C8B-B14F-4D97-AF65-F5344CB8AC3E}">
        <p14:creationId xmlns:p14="http://schemas.microsoft.com/office/powerpoint/2010/main" val="424982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7713" y="633555"/>
            <a:ext cx="10924117" cy="5944666"/>
          </a:xfrm>
        </p:spPr>
        <p:txBody>
          <a:bodyPr/>
          <a:lstStyle/>
          <a:p>
            <a:pPr algn="l"/>
            <a:r>
              <a:rPr lang="pl-PL" sz="2400" dirty="0" smtClean="0"/>
              <a:t>„</a:t>
            </a:r>
            <a:r>
              <a:rPr lang="pl-PL" sz="2400" i="1" dirty="0" smtClean="0"/>
              <a:t>każdy </a:t>
            </a:r>
            <a:r>
              <a:rPr lang="pl-PL" sz="2400" i="1" dirty="0"/>
              <a:t>obiekt rynkowej wymiany oraz wszystko co może być oferowane na rynku. Produktem może być dobro materialne, usługa, miejsce, organizacja bądź </a:t>
            </a:r>
            <a:r>
              <a:rPr lang="pl-PL" sz="2400" i="1" dirty="0" smtClean="0"/>
              <a:t>idea</a:t>
            </a:r>
            <a:r>
              <a:rPr lang="pl-PL" sz="2400" dirty="0" smtClean="0"/>
              <a:t>”</a:t>
            </a:r>
            <a:br>
              <a:rPr lang="pl-PL" sz="2400" dirty="0" smtClean="0"/>
            </a:br>
            <a:r>
              <a:rPr lang="pl-PL" sz="2400" dirty="0"/>
              <a:t>	</a:t>
            </a:r>
            <a:r>
              <a:rPr lang="pl-PL" sz="2400" dirty="0" smtClean="0"/>
              <a:t>			</a:t>
            </a:r>
            <a:r>
              <a:rPr lang="pl-PL" sz="2000" b="1" dirty="0" smtClean="0"/>
              <a:t>Wikipedia</a:t>
            </a:r>
            <a:r>
              <a:rPr lang="pl-PL" sz="2000" b="1" dirty="0"/>
              <a:t>, https://pl.wikipedia.org/wiki/Produkt_(marketing</a:t>
            </a:r>
            <a:r>
              <a:rPr lang="pl-PL" sz="2000" b="1" dirty="0" smtClean="0"/>
              <a:t>)</a:t>
            </a:r>
            <a:br>
              <a:rPr lang="pl-PL" sz="2000" b="1" dirty="0" smtClean="0"/>
            </a:br>
            <a:r>
              <a:rPr lang="pl-PL" sz="2000" b="1" dirty="0" smtClean="0"/>
              <a:t/>
            </a:r>
            <a:br>
              <a:rPr lang="pl-PL" sz="2000" b="1" dirty="0" smtClean="0"/>
            </a:br>
            <a:r>
              <a:rPr lang="pl-PL" sz="2000" b="1" dirty="0"/>
              <a:t/>
            </a:r>
            <a:br>
              <a:rPr lang="pl-PL" sz="2000" b="1" dirty="0"/>
            </a:br>
            <a:r>
              <a:rPr lang="pl-PL" sz="2400" dirty="0"/>
              <a:t>„</a:t>
            </a:r>
            <a:r>
              <a:rPr lang="pl-PL" sz="2400" i="1" dirty="0"/>
              <a:t>Produkt można zdefiniować jako dobro fizyczne (przedmiot), usługę (świadczenie), osobę, organizację, ideę lub miejsce zawierające w sobie cechy, które jednostki lub organizację jako niezbędne. Produkt według koncepcji marketingowej to zespół cech i właściwości które mogą służyć do zaspokojenia konkretnych potrzeb przez potencjalnego nabywcę, użytkownika, właściciela produktu lub osobę doświadczającą </a:t>
            </a:r>
            <a:r>
              <a:rPr lang="pl-PL" sz="2400" i="1" dirty="0" smtClean="0"/>
              <a:t>możliwości </a:t>
            </a:r>
            <a:r>
              <a:rPr lang="pl-PL" sz="2400" i="1" dirty="0"/>
              <a:t>korzystania z produktu. Produktem może być wszystko to, co można zaoferować na rynku nabywcom i co jest w stanie zaspokoić ich określoną potrzebę lub </a:t>
            </a:r>
            <a:r>
              <a:rPr lang="pl-PL" sz="2400" i="1" dirty="0" smtClean="0"/>
              <a:t>pragnienie</a:t>
            </a:r>
            <a:r>
              <a:rPr lang="pl-PL" sz="2400" dirty="0"/>
              <a:t>”</a:t>
            </a:r>
            <a:br>
              <a:rPr lang="pl-PL" sz="2400" dirty="0"/>
            </a:br>
            <a:r>
              <a:rPr lang="pl-PL" sz="2400" dirty="0" smtClean="0"/>
              <a:t>					</a:t>
            </a:r>
            <a:r>
              <a:rPr lang="pl-PL" sz="2000" b="1" dirty="0" smtClean="0"/>
              <a:t>A. Czubała, T. Smoleń</a:t>
            </a:r>
            <a:r>
              <a:rPr lang="pl-PL" sz="2000" b="1" dirty="0"/>
              <a:t>, </a:t>
            </a:r>
            <a:r>
              <a:rPr lang="pl-PL" sz="2000" b="1" i="1" dirty="0"/>
              <a:t>Podstawy marketingu</a:t>
            </a:r>
            <a:r>
              <a:rPr lang="pl-PL" sz="2000" b="1" dirty="0"/>
              <a:t>, Warszawa </a:t>
            </a:r>
            <a:r>
              <a:rPr lang="pl-PL" sz="2000" b="1" dirty="0" smtClean="0"/>
              <a:t>2012.</a:t>
            </a:r>
            <a:endParaRPr lang="pl-PL" sz="2000" b="1" dirty="0"/>
          </a:p>
        </p:txBody>
      </p:sp>
    </p:spTree>
    <p:extLst>
      <p:ext uri="{BB962C8B-B14F-4D97-AF65-F5344CB8AC3E}">
        <p14:creationId xmlns:p14="http://schemas.microsoft.com/office/powerpoint/2010/main" val="908362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501" y="573205"/>
            <a:ext cx="10645254" cy="4612944"/>
          </a:xfrm>
        </p:spPr>
        <p:txBody>
          <a:bodyPr/>
          <a:lstStyle/>
          <a:p>
            <a:pPr algn="l"/>
            <a:r>
              <a:rPr lang="pl-PL" sz="2000" dirty="0" smtClean="0"/>
              <a:t>„</a:t>
            </a:r>
            <a:r>
              <a:rPr lang="pl-PL" sz="2000" i="1" dirty="0" smtClean="0"/>
              <a:t>Przykładowo</a:t>
            </a:r>
            <a:r>
              <a:rPr lang="pl-PL" sz="2000" i="1" dirty="0"/>
              <a:t>, zarówno ziemniak, jak i jabłko ma pewne znaczenie dla naszych potrzeb kulinarnych – jednak dla różnych osób ich użyteczność będzie zupełnie inna. Robinson może uważać, że jabłko jest szczególnie dobre i pożywne, a ziemniak niesmaczny. Piętaszek może przepadać za ziemniakami, a jabłek nie znosić. Z kolei Paweł może twierdzić, że omawiane warzywa i owoce mają zbliżone walory smakowe. O żadnej z tych ocen nie powiemy, że jest irracjonalna – każda z wymienionych osób wycenia po prostu według własnych nieporównywalnych preferencji. Gdybyśmy stwierdzili, że się mylą, uwzględnilibyśmy jedynie naszą hierarchię</a:t>
            </a:r>
            <a:r>
              <a:rPr lang="pl-PL" sz="2000" dirty="0" smtClean="0"/>
              <a:t>.”</a:t>
            </a:r>
            <a:br>
              <a:rPr lang="pl-PL" sz="2000" dirty="0" smtClean="0"/>
            </a:br>
            <a:r>
              <a:rPr lang="pl-PL" sz="2000" dirty="0"/>
              <a:t/>
            </a:r>
            <a:br>
              <a:rPr lang="pl-PL" sz="2000" dirty="0"/>
            </a:br>
            <a:r>
              <a:rPr lang="pl-PL" sz="2000" dirty="0" smtClean="0"/>
              <a:t>	</a:t>
            </a:r>
            <a:r>
              <a:rPr lang="pl-PL" sz="1800" b="1" dirty="0" smtClean="0"/>
              <a:t>Portal </a:t>
            </a:r>
            <a:r>
              <a:rPr lang="pl-PL" sz="1800" b="1" dirty="0"/>
              <a:t>Edukacji Ekonomicznej NBP, https://</a:t>
            </a:r>
            <a:r>
              <a:rPr lang="pl-PL" sz="1800" b="1" dirty="0" smtClean="0"/>
              <a:t>www.nbportal.pl/wiedza/artykuly/na-	</a:t>
            </a:r>
            <a:r>
              <a:rPr lang="pl-PL" sz="1800" b="1" dirty="0" err="1" smtClean="0"/>
              <a:t>poczatek</a:t>
            </a:r>
            <a:r>
              <a:rPr lang="pl-PL" sz="1800" b="1" dirty="0" smtClean="0"/>
              <a:t>/</a:t>
            </a:r>
            <a:r>
              <a:rPr lang="pl-PL" sz="1800" b="1" dirty="0" err="1" smtClean="0"/>
              <a:t>czynniki_ksztaltujace_popyt</a:t>
            </a:r>
            <a:r>
              <a:rPr lang="pl-PL" sz="2000" b="1" dirty="0" smtClean="0"/>
              <a:t/>
            </a:r>
            <a:br>
              <a:rPr lang="pl-PL" sz="2000" b="1" dirty="0" smtClean="0"/>
            </a:br>
            <a:r>
              <a:rPr lang="pl-PL" sz="2000" b="1" dirty="0" smtClean="0"/>
              <a:t/>
            </a:r>
            <a:br>
              <a:rPr lang="pl-PL" sz="2000" b="1" dirty="0" smtClean="0"/>
            </a:br>
            <a:r>
              <a:rPr lang="pl-PL" sz="2000" b="1" dirty="0"/>
              <a:t/>
            </a:r>
            <a:br>
              <a:rPr lang="pl-PL" sz="2000" b="1" dirty="0"/>
            </a:br>
            <a:r>
              <a:rPr lang="pl-PL" sz="2000" dirty="0"/>
              <a:t>„</a:t>
            </a:r>
            <a:r>
              <a:rPr lang="pl-PL" sz="2000" i="1" dirty="0"/>
              <a:t>Produktem jest wszystko, co się oferuje i co </a:t>
            </a:r>
            <a:r>
              <a:rPr lang="pl-PL" sz="2000" i="1" dirty="0" smtClean="0"/>
              <a:t>stanowi wartość </a:t>
            </a:r>
            <a:r>
              <a:rPr lang="pl-PL" sz="2000" i="1" dirty="0"/>
              <a:t>dla jakiejś </a:t>
            </a:r>
            <a:r>
              <a:rPr lang="pl-PL" sz="2000" i="1" dirty="0" smtClean="0"/>
              <a:t>osoby</a:t>
            </a:r>
            <a:r>
              <a:rPr lang="pl-PL" sz="2000" dirty="0" smtClean="0"/>
              <a:t>”</a:t>
            </a:r>
            <a:br>
              <a:rPr lang="pl-PL" sz="2000" dirty="0" smtClean="0"/>
            </a:br>
            <a:r>
              <a:rPr lang="pl-PL" sz="2000" dirty="0" smtClean="0"/>
              <a:t/>
            </a:r>
            <a:br>
              <a:rPr lang="pl-PL" sz="2000" dirty="0" smtClean="0"/>
            </a:br>
            <a:r>
              <a:rPr lang="pl-PL" sz="2000" dirty="0" smtClean="0"/>
              <a:t>	</a:t>
            </a:r>
            <a:r>
              <a:rPr lang="pl-PL" sz="1800" b="1" dirty="0" smtClean="0">
                <a:latin typeface="MinionPro-Regular"/>
                <a:ea typeface="+mn-ea"/>
              </a:rPr>
              <a:t>M</a:t>
            </a:r>
            <a:r>
              <a:rPr lang="pl-PL" sz="1800" b="1" dirty="0">
                <a:ea typeface="+mn-ea"/>
              </a:rPr>
              <a:t>. </a:t>
            </a:r>
            <a:r>
              <a:rPr lang="pl-PL" sz="1800" b="1" dirty="0" err="1">
                <a:ea typeface="+mn-ea"/>
              </a:rPr>
              <a:t>Düssel</a:t>
            </a:r>
            <a:r>
              <a:rPr lang="pl-PL" sz="1800" b="1" dirty="0">
                <a:ea typeface="+mn-ea"/>
              </a:rPr>
              <a:t>, </a:t>
            </a:r>
            <a:r>
              <a:rPr lang="pl-PL" sz="1800" b="1" i="1" dirty="0">
                <a:ea typeface="+mn-ea"/>
              </a:rPr>
              <a:t>Marketing w praktyce</a:t>
            </a:r>
            <a:r>
              <a:rPr lang="pl-PL" sz="1800" b="1" dirty="0">
                <a:ea typeface="+mn-ea"/>
              </a:rPr>
              <a:t>, Warszawa 2009.</a:t>
            </a:r>
            <a:endParaRPr lang="pl-PL" sz="2000" dirty="0"/>
          </a:p>
        </p:txBody>
      </p:sp>
    </p:spTree>
    <p:extLst>
      <p:ext uri="{BB962C8B-B14F-4D97-AF65-F5344CB8AC3E}">
        <p14:creationId xmlns:p14="http://schemas.microsoft.com/office/powerpoint/2010/main" val="1995891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864359" y="186731"/>
            <a:ext cx="2124501" cy="6863417"/>
          </a:xfrm>
          <a:prstGeom prst="rect">
            <a:avLst/>
          </a:prstGeom>
        </p:spPr>
        <p:txBody>
          <a:bodyPr wrap="square">
            <a:spAutoFit/>
          </a:bodyPr>
          <a:lstStyle/>
          <a:p>
            <a:r>
              <a:rPr lang="pl-PL" sz="2000" b="1" u="sng" dirty="0">
                <a:solidFill>
                  <a:srgbClr val="000000"/>
                </a:solidFill>
              </a:rPr>
              <a:t>Produkt:</a:t>
            </a:r>
          </a:p>
          <a:p>
            <a:endParaRPr lang="pl-PL" sz="2000" b="1" dirty="0">
              <a:solidFill>
                <a:srgbClr val="000000"/>
              </a:solidFill>
            </a:endParaRPr>
          </a:p>
          <a:p>
            <a:r>
              <a:rPr lang="pl-PL" sz="2000" b="1" dirty="0">
                <a:solidFill>
                  <a:srgbClr val="000000"/>
                </a:solidFill>
              </a:rPr>
              <a:t>- towary </a:t>
            </a:r>
          </a:p>
          <a:p>
            <a:endParaRPr lang="pl-PL" sz="2000" b="1" dirty="0">
              <a:solidFill>
                <a:srgbClr val="000000"/>
              </a:solidFill>
            </a:endParaRPr>
          </a:p>
          <a:p>
            <a:endParaRPr lang="pl-PL" sz="2000" b="1" dirty="0">
              <a:solidFill>
                <a:srgbClr val="000000"/>
              </a:solidFill>
            </a:endParaRPr>
          </a:p>
          <a:p>
            <a:r>
              <a:rPr lang="pl-PL" sz="2000" b="1" dirty="0">
                <a:solidFill>
                  <a:srgbClr val="000000"/>
                </a:solidFill>
              </a:rPr>
              <a:t>- usługi</a:t>
            </a:r>
          </a:p>
          <a:p>
            <a:endParaRPr lang="pl-PL" sz="2000" b="1" dirty="0">
              <a:solidFill>
                <a:srgbClr val="000000"/>
              </a:solidFill>
            </a:endParaRPr>
          </a:p>
          <a:p>
            <a:endParaRPr lang="pl-PL" sz="2000" b="1" dirty="0">
              <a:solidFill>
                <a:srgbClr val="000000"/>
              </a:solidFill>
            </a:endParaRPr>
          </a:p>
          <a:p>
            <a:r>
              <a:rPr lang="pl-PL" sz="2000" b="1" dirty="0">
                <a:solidFill>
                  <a:srgbClr val="000000"/>
                </a:solidFill>
              </a:rPr>
              <a:t>- idee</a:t>
            </a:r>
          </a:p>
          <a:p>
            <a:endParaRPr lang="pl-PL" sz="2000" b="1" dirty="0">
              <a:solidFill>
                <a:srgbClr val="000000"/>
              </a:solidFill>
            </a:endParaRPr>
          </a:p>
          <a:p>
            <a:endParaRPr lang="pl-PL" sz="2000" b="1" dirty="0">
              <a:solidFill>
                <a:srgbClr val="000000"/>
              </a:solidFill>
            </a:endParaRPr>
          </a:p>
          <a:p>
            <a:r>
              <a:rPr lang="pl-PL" sz="2000" b="1" dirty="0">
                <a:solidFill>
                  <a:srgbClr val="000000"/>
                </a:solidFill>
              </a:rPr>
              <a:t>- osoby</a:t>
            </a:r>
          </a:p>
          <a:p>
            <a:endParaRPr lang="pl-PL" sz="2000" b="1" dirty="0">
              <a:solidFill>
                <a:srgbClr val="000000"/>
              </a:solidFill>
            </a:endParaRPr>
          </a:p>
          <a:p>
            <a:endParaRPr lang="pl-PL" sz="2000" b="1" dirty="0">
              <a:solidFill>
                <a:srgbClr val="000000"/>
              </a:solidFill>
            </a:endParaRPr>
          </a:p>
          <a:p>
            <a:r>
              <a:rPr lang="pl-PL" sz="2000" b="1" dirty="0">
                <a:solidFill>
                  <a:srgbClr val="000000"/>
                </a:solidFill>
              </a:rPr>
              <a:t>- miejsca</a:t>
            </a:r>
          </a:p>
          <a:p>
            <a:endParaRPr lang="pl-PL" sz="2000" b="1" dirty="0">
              <a:solidFill>
                <a:srgbClr val="000000"/>
              </a:solidFill>
            </a:endParaRPr>
          </a:p>
          <a:p>
            <a:endParaRPr lang="pl-PL" sz="2000" b="1" dirty="0">
              <a:solidFill>
                <a:srgbClr val="000000"/>
              </a:solidFill>
            </a:endParaRPr>
          </a:p>
          <a:p>
            <a:r>
              <a:rPr lang="pl-PL" sz="2000" b="1" dirty="0">
                <a:solidFill>
                  <a:srgbClr val="000000"/>
                </a:solidFill>
              </a:rPr>
              <a:t>- działania</a:t>
            </a:r>
          </a:p>
          <a:p>
            <a:endParaRPr lang="pl-PL" sz="2000" b="1" dirty="0">
              <a:solidFill>
                <a:srgbClr val="000000"/>
              </a:solidFill>
            </a:endParaRPr>
          </a:p>
          <a:p>
            <a:endParaRPr lang="pl-PL" sz="2000" b="1" dirty="0">
              <a:solidFill>
                <a:srgbClr val="000000"/>
              </a:solidFill>
            </a:endParaRPr>
          </a:p>
          <a:p>
            <a:r>
              <a:rPr lang="pl-PL" sz="2000" b="1" dirty="0">
                <a:solidFill>
                  <a:srgbClr val="000000"/>
                </a:solidFill>
              </a:rPr>
              <a:t>- organizacje</a:t>
            </a:r>
          </a:p>
          <a:p>
            <a:pPr marL="342900" indent="-342900">
              <a:buFontTx/>
              <a:buChar char="-"/>
            </a:pPr>
            <a:endParaRPr lang="pl-PL" sz="2000" b="1" dirty="0">
              <a:solidFill>
                <a:srgbClr val="000000"/>
              </a:solidFill>
            </a:endParaRPr>
          </a:p>
        </p:txBody>
      </p:sp>
      <p:pic>
        <p:nvPicPr>
          <p:cNvPr id="4" name="Obraz 3"/>
          <p:cNvPicPr>
            <a:picLocks noChangeAspect="1"/>
          </p:cNvPicPr>
          <p:nvPr/>
        </p:nvPicPr>
        <p:blipFill>
          <a:blip r:embed="rId2"/>
          <a:stretch>
            <a:fillRect/>
          </a:stretch>
        </p:blipFill>
        <p:spPr>
          <a:xfrm>
            <a:off x="6597271" y="186731"/>
            <a:ext cx="5344520" cy="2519559"/>
          </a:xfrm>
          <a:prstGeom prst="rect">
            <a:avLst/>
          </a:prstGeom>
        </p:spPr>
      </p:pic>
      <p:pic>
        <p:nvPicPr>
          <p:cNvPr id="5" name="Obraz 4"/>
          <p:cNvPicPr>
            <a:picLocks noChangeAspect="1"/>
          </p:cNvPicPr>
          <p:nvPr/>
        </p:nvPicPr>
        <p:blipFill>
          <a:blip r:embed="rId3"/>
          <a:stretch>
            <a:fillRect/>
          </a:stretch>
        </p:blipFill>
        <p:spPr>
          <a:xfrm>
            <a:off x="2988860" y="309349"/>
            <a:ext cx="2555543" cy="2555543"/>
          </a:xfrm>
          <a:prstGeom prst="rect">
            <a:avLst/>
          </a:prstGeom>
        </p:spPr>
      </p:pic>
      <p:pic>
        <p:nvPicPr>
          <p:cNvPr id="7" name="Obraz 6"/>
          <p:cNvPicPr>
            <a:picLocks noChangeAspect="1"/>
          </p:cNvPicPr>
          <p:nvPr/>
        </p:nvPicPr>
        <p:blipFill>
          <a:blip r:embed="rId4"/>
          <a:stretch>
            <a:fillRect/>
          </a:stretch>
        </p:blipFill>
        <p:spPr>
          <a:xfrm>
            <a:off x="5544403" y="1453508"/>
            <a:ext cx="2050007" cy="2505564"/>
          </a:xfrm>
          <a:prstGeom prst="rect">
            <a:avLst/>
          </a:prstGeom>
        </p:spPr>
      </p:pic>
      <p:pic>
        <p:nvPicPr>
          <p:cNvPr id="8" name="Obraz 7"/>
          <p:cNvPicPr>
            <a:picLocks noChangeAspect="1"/>
          </p:cNvPicPr>
          <p:nvPr/>
        </p:nvPicPr>
        <p:blipFill>
          <a:blip r:embed="rId5"/>
          <a:stretch>
            <a:fillRect/>
          </a:stretch>
        </p:blipFill>
        <p:spPr>
          <a:xfrm>
            <a:off x="8099946" y="2776311"/>
            <a:ext cx="1828800" cy="1828800"/>
          </a:xfrm>
          <a:prstGeom prst="rect">
            <a:avLst/>
          </a:prstGeom>
        </p:spPr>
      </p:pic>
      <p:pic>
        <p:nvPicPr>
          <p:cNvPr id="9" name="Obraz 8"/>
          <p:cNvPicPr>
            <a:picLocks noChangeAspect="1"/>
          </p:cNvPicPr>
          <p:nvPr/>
        </p:nvPicPr>
        <p:blipFill>
          <a:blip r:embed="rId6"/>
          <a:stretch>
            <a:fillRect/>
          </a:stretch>
        </p:blipFill>
        <p:spPr>
          <a:xfrm>
            <a:off x="2662735" y="3087534"/>
            <a:ext cx="2628900" cy="1743075"/>
          </a:xfrm>
          <a:prstGeom prst="rect">
            <a:avLst/>
          </a:prstGeom>
        </p:spPr>
      </p:pic>
      <p:pic>
        <p:nvPicPr>
          <p:cNvPr id="10" name="Obraz 9"/>
          <p:cNvPicPr>
            <a:picLocks noChangeAspect="1"/>
          </p:cNvPicPr>
          <p:nvPr/>
        </p:nvPicPr>
        <p:blipFill>
          <a:blip r:embed="rId7"/>
          <a:stretch>
            <a:fillRect/>
          </a:stretch>
        </p:blipFill>
        <p:spPr>
          <a:xfrm>
            <a:off x="2813144" y="4978460"/>
            <a:ext cx="3409950" cy="1343025"/>
          </a:xfrm>
          <a:prstGeom prst="rect">
            <a:avLst/>
          </a:prstGeom>
        </p:spPr>
      </p:pic>
      <p:pic>
        <p:nvPicPr>
          <p:cNvPr id="11" name="Obraz 10"/>
          <p:cNvPicPr>
            <a:picLocks noChangeAspect="1"/>
          </p:cNvPicPr>
          <p:nvPr/>
        </p:nvPicPr>
        <p:blipFill>
          <a:blip r:embed="rId8"/>
          <a:stretch>
            <a:fillRect/>
          </a:stretch>
        </p:blipFill>
        <p:spPr>
          <a:xfrm>
            <a:off x="7349746" y="4690079"/>
            <a:ext cx="3839570" cy="1919785"/>
          </a:xfrm>
          <a:prstGeom prst="rect">
            <a:avLst/>
          </a:prstGeom>
        </p:spPr>
      </p:pic>
    </p:spTree>
    <p:extLst>
      <p:ext uri="{BB962C8B-B14F-4D97-AF65-F5344CB8AC3E}">
        <p14:creationId xmlns:p14="http://schemas.microsoft.com/office/powerpoint/2010/main" val="2083035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98449"/>
            <a:ext cx="10924117" cy="1017824"/>
          </a:xfrm>
        </p:spPr>
        <p:txBody>
          <a:bodyPr/>
          <a:lstStyle/>
          <a:p>
            <a:r>
              <a:rPr lang="pl-PL" sz="3200" dirty="0" smtClean="0"/>
              <a:t>Błąd „krótkowzroczności marketingowej”</a:t>
            </a:r>
            <a:br>
              <a:rPr lang="pl-PL" sz="3200" dirty="0" smtClean="0"/>
            </a:br>
            <a:r>
              <a:rPr lang="pl-PL" sz="3200" dirty="0" smtClean="0"/>
              <a:t>(nadmiernego skupienia na produkcie zamiast na kliencie)</a:t>
            </a:r>
            <a:endParaRPr lang="pl-PL" sz="3200" dirty="0"/>
          </a:p>
        </p:txBody>
      </p:sp>
      <p:sp>
        <p:nvSpPr>
          <p:cNvPr id="3" name="Prostokąt 2"/>
          <p:cNvSpPr/>
          <p:nvPr/>
        </p:nvSpPr>
        <p:spPr>
          <a:xfrm>
            <a:off x="416256" y="1764817"/>
            <a:ext cx="11527809" cy="3139321"/>
          </a:xfrm>
          <a:prstGeom prst="rect">
            <a:avLst/>
          </a:prstGeom>
        </p:spPr>
        <p:txBody>
          <a:bodyPr wrap="square">
            <a:spAutoFit/>
          </a:bodyPr>
          <a:lstStyle/>
          <a:p>
            <a:r>
              <a:rPr lang="pl-PL" sz="2200" i="1" dirty="0">
                <a:solidFill>
                  <a:srgbClr val="000000"/>
                </a:solidFill>
              </a:rPr>
              <a:t>„Wielu sprzedawców popełnia błąd polegający na zwracaniu większej uwagi na oferowane przez nich materialne produkty niż na korzyści, jakie przynoszą te produkty. Widzą swoją rolę jako dostarczyciela produktu, a nie rozwiązania istniejącej potrzeby. Jednak znaczenie dóbr materialnych tkwi nie w ich posiadaniu, lecz w dostarczanych przez nie korzyściach. Nie kupujemy produktów żywnościowych, aby na nie patrzeć, lecz dlatego, że zaspokajają nasz głód. Kupno kuchenki mikrofalowej nie wynika z chęci jej podziwiania, lecz przyrządzania w niej potraw. Producent wierteł może sądzić, że klient potrzebuje</a:t>
            </a:r>
          </a:p>
          <a:p>
            <a:r>
              <a:rPr lang="pl-PL" sz="2200" i="1" dirty="0">
                <a:solidFill>
                  <a:srgbClr val="000000"/>
                </a:solidFill>
              </a:rPr>
              <a:t>wiertła, lecz tym, czego klient naprawdę potrzebuje, jest wywiercona dziura. Sprzedawcy,</a:t>
            </a:r>
          </a:p>
          <a:p>
            <a:r>
              <a:rPr lang="pl-PL" sz="2200" i="1" dirty="0">
                <a:solidFill>
                  <a:srgbClr val="000000"/>
                </a:solidFill>
              </a:rPr>
              <a:t>którzy tego nie dostrzegają, cierpią na „krótkowzroczność marketingową.”</a:t>
            </a:r>
          </a:p>
        </p:txBody>
      </p:sp>
      <p:sp>
        <p:nvSpPr>
          <p:cNvPr id="4" name="Prostokąt 3"/>
          <p:cNvSpPr/>
          <p:nvPr/>
        </p:nvSpPr>
        <p:spPr>
          <a:xfrm>
            <a:off x="416256" y="5168016"/>
            <a:ext cx="11141122" cy="369332"/>
          </a:xfrm>
          <a:prstGeom prst="rect">
            <a:avLst/>
          </a:prstGeom>
        </p:spPr>
        <p:txBody>
          <a:bodyPr wrap="square">
            <a:spAutoFit/>
          </a:bodyPr>
          <a:lstStyle/>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p>
        </p:txBody>
      </p:sp>
      <p:sp>
        <p:nvSpPr>
          <p:cNvPr id="5" name="Prostokąt 4"/>
          <p:cNvSpPr/>
          <p:nvPr/>
        </p:nvSpPr>
        <p:spPr>
          <a:xfrm>
            <a:off x="810170" y="6001182"/>
            <a:ext cx="9589424" cy="646331"/>
          </a:xfrm>
          <a:prstGeom prst="rect">
            <a:avLst/>
          </a:prstGeom>
        </p:spPr>
        <p:txBody>
          <a:bodyPr wrap="square">
            <a:spAutoFit/>
          </a:bodyPr>
          <a:lstStyle/>
          <a:p>
            <a:r>
              <a:rPr lang="pl-PL" b="1" dirty="0" smtClean="0">
                <a:solidFill>
                  <a:srgbClr val="00B050"/>
                </a:solidFill>
              </a:rPr>
              <a:t>KONSEKWENCJA ORIENTACJI </a:t>
            </a:r>
            <a:r>
              <a:rPr lang="pl-PL" b="1" dirty="0" smtClean="0">
                <a:solidFill>
                  <a:srgbClr val="00B050"/>
                </a:solidFill>
              </a:rPr>
              <a:t>PRODUKTOWEJ I SPRZEDAŻOWEJ</a:t>
            </a:r>
            <a:r>
              <a:rPr lang="pl-PL" b="1" smtClean="0">
                <a:solidFill>
                  <a:srgbClr val="00B050"/>
                </a:solidFill>
              </a:rPr>
              <a:t>, </a:t>
            </a:r>
          </a:p>
          <a:p>
            <a:r>
              <a:rPr lang="pl-PL" b="1" smtClean="0">
                <a:solidFill>
                  <a:srgbClr val="00B050"/>
                </a:solidFill>
              </a:rPr>
              <a:t>A </a:t>
            </a:r>
            <a:r>
              <a:rPr lang="pl-PL" b="1" dirty="0" smtClean="0">
                <a:solidFill>
                  <a:srgbClr val="00B050"/>
                </a:solidFill>
              </a:rPr>
              <a:t>NIE MARKETINGOWEJ</a:t>
            </a:r>
            <a:endParaRPr lang="pl-PL" dirty="0">
              <a:solidFill>
                <a:srgbClr val="00B050"/>
              </a:solidFill>
            </a:endParaRPr>
          </a:p>
        </p:txBody>
      </p:sp>
    </p:spTree>
    <p:extLst>
      <p:ext uri="{BB962C8B-B14F-4D97-AF65-F5344CB8AC3E}">
        <p14:creationId xmlns:p14="http://schemas.microsoft.com/office/powerpoint/2010/main" val="404380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300251" y="195191"/>
            <a:ext cx="8708978" cy="6482807"/>
          </a:xfrm>
          <a:prstGeom prst="rect">
            <a:avLst/>
          </a:prstGeom>
        </p:spPr>
      </p:pic>
      <p:sp>
        <p:nvSpPr>
          <p:cNvPr id="4" name="Prostokąt 3"/>
          <p:cNvSpPr/>
          <p:nvPr/>
        </p:nvSpPr>
        <p:spPr>
          <a:xfrm>
            <a:off x="9116704" y="4222928"/>
            <a:ext cx="2966113" cy="2308324"/>
          </a:xfrm>
          <a:prstGeom prst="rect">
            <a:avLst/>
          </a:prstGeom>
        </p:spPr>
        <p:txBody>
          <a:bodyPr wrap="square">
            <a:spAutoFit/>
          </a:bodyPr>
          <a:lstStyle/>
          <a:p>
            <a:r>
              <a:rPr lang="pl-PL" b="1" dirty="0">
                <a:solidFill>
                  <a:srgbClr val="000000"/>
                </a:solidFill>
              </a:rPr>
              <a:t>A. Grzelak, M. Gałązka, </a:t>
            </a:r>
            <a:r>
              <a:rPr lang="pl-PL" b="1" i="1" dirty="0">
                <a:solidFill>
                  <a:srgbClr val="000000"/>
                </a:solidFill>
              </a:rPr>
              <a:t>Związki potrzeb, popytu i konsumpcji żywności – ujęcie teoretyczne</a:t>
            </a:r>
            <a:r>
              <a:rPr lang="pl-PL" b="1" dirty="0">
                <a:solidFill>
                  <a:srgbClr val="000000"/>
                </a:solidFill>
              </a:rPr>
              <a:t>, </a:t>
            </a:r>
          </a:p>
          <a:p>
            <a:r>
              <a:rPr lang="pl-PL" b="1" dirty="0">
                <a:solidFill>
                  <a:srgbClr val="000000"/>
                </a:solidFill>
              </a:rPr>
              <a:t>Roczniki Ekonomiczne Kujawsko-Pomorskiej Szkoły Wyższej w Bydgoszczy, nr 4/2011.</a:t>
            </a:r>
          </a:p>
        </p:txBody>
      </p:sp>
    </p:spTree>
    <p:extLst>
      <p:ext uri="{BB962C8B-B14F-4D97-AF65-F5344CB8AC3E}">
        <p14:creationId xmlns:p14="http://schemas.microsoft.com/office/powerpoint/2010/main" val="3248646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500418" y="354842"/>
            <a:ext cx="10924117" cy="6141493"/>
          </a:xfrm>
        </p:spPr>
        <p:txBody>
          <a:bodyPr/>
          <a:lstStyle/>
          <a:p>
            <a:pPr lvl="0" algn="l" defTabSz="914400" eaLnBrk="1" fontAlgn="auto" hangingPunct="1">
              <a:spcBef>
                <a:spcPts val="0"/>
              </a:spcBef>
              <a:spcAft>
                <a:spcPts val="0"/>
              </a:spcAft>
              <a:buClrTx/>
              <a:buSzTx/>
            </a:pPr>
            <a:r>
              <a:rPr lang="pl-PL" sz="2000" b="1" dirty="0" smtClean="0">
                <a:solidFill>
                  <a:srgbClr val="FF0000"/>
                </a:solidFill>
              </a:rPr>
              <a:t>KLIENT NIE ZAWSZE POSTĘPUJE RACJONALNIE</a:t>
            </a:r>
            <a:r>
              <a:rPr lang="pl-PL" sz="2000" dirty="0" smtClean="0"/>
              <a:t/>
            </a:r>
            <a:br>
              <a:rPr lang="pl-PL" sz="2000" dirty="0" smtClean="0"/>
            </a:br>
            <a:r>
              <a:rPr lang="pl-PL" sz="2000" dirty="0" smtClean="0"/>
              <a:t>„</a:t>
            </a:r>
            <a:r>
              <a:rPr lang="pl-PL" sz="2000" i="1" dirty="0"/>
              <a:t>Głównym problemem marketingu jest poznanie konsumentów oraz </a:t>
            </a:r>
            <a:r>
              <a:rPr lang="pl-PL" sz="2000" i="1" dirty="0" smtClean="0"/>
              <a:t>ich </a:t>
            </a:r>
            <a:r>
              <a:rPr lang="pl-PL" sz="2000" i="1" dirty="0" err="1" smtClean="0"/>
              <a:t>zachowań</a:t>
            </a:r>
            <a:r>
              <a:rPr lang="pl-PL" sz="2000" i="1" dirty="0" smtClean="0"/>
              <a:t> </a:t>
            </a:r>
            <a:r>
              <a:rPr lang="pl-PL" sz="2000" i="1" dirty="0"/>
              <a:t>na rynku. Od nich właśnie zależy powodzenie </a:t>
            </a:r>
            <a:r>
              <a:rPr lang="pl-PL" sz="2000" i="1" dirty="0" smtClean="0"/>
              <a:t>przedsiębiorstw oferujących </a:t>
            </a:r>
            <a:r>
              <a:rPr lang="pl-PL" sz="2000" i="1" dirty="0"/>
              <a:t>swoje usługi. Klient może określić swoje potrzeby, lecz nie </a:t>
            </a:r>
            <a:r>
              <a:rPr lang="pl-PL" sz="2000" i="1" dirty="0" smtClean="0"/>
              <a:t>zawsze postępuje </a:t>
            </a:r>
            <a:r>
              <a:rPr lang="pl-PL" sz="2000" i="1" dirty="0"/>
              <a:t>racjonalnie, czasami kierują nim określone motywacje a </a:t>
            </a:r>
            <a:r>
              <a:rPr lang="pl-PL" sz="2000" i="1" dirty="0" smtClean="0"/>
              <a:t>czasami ulega </a:t>
            </a:r>
            <a:r>
              <a:rPr lang="pl-PL" sz="2000" i="1" dirty="0"/>
              <a:t>impulsom, które zmieniają jego decyzje w ostatniej chwili. Zadaniem </a:t>
            </a:r>
            <a:r>
              <a:rPr lang="pl-PL" sz="2000" i="1" dirty="0" smtClean="0"/>
              <a:t>firm oferujących </a:t>
            </a:r>
            <a:r>
              <a:rPr lang="pl-PL" sz="2000" i="1" dirty="0"/>
              <a:t>swoje usługi jest, więc poznanie rynku. Należy odpowiedzieć </a:t>
            </a:r>
            <a:r>
              <a:rPr lang="pl-PL" sz="2000" i="1" dirty="0" smtClean="0"/>
              <a:t>sobie na </a:t>
            </a:r>
            <a:r>
              <a:rPr lang="pl-PL" sz="2000" i="1" dirty="0"/>
              <a:t>pytania, kto tworzy rynek i dlaczego kupuje na tym rynku oraz w jaki </a:t>
            </a:r>
            <a:r>
              <a:rPr lang="pl-PL" sz="2000" i="1" dirty="0" smtClean="0"/>
              <a:t>sposób dokonuje </a:t>
            </a:r>
            <a:r>
              <a:rPr lang="pl-PL" sz="2000" i="1" dirty="0"/>
              <a:t>się tego zakupu. Firmy chcąc posiadać wiedzę o swoich </a:t>
            </a:r>
            <a:r>
              <a:rPr lang="pl-PL" sz="2000" i="1" dirty="0" smtClean="0"/>
              <a:t>klientach i powinny </a:t>
            </a:r>
            <a:r>
              <a:rPr lang="pl-PL" sz="2000" i="1" dirty="0"/>
              <a:t>dokonywać pomiaru ich </a:t>
            </a:r>
            <a:r>
              <a:rPr lang="pl-PL" sz="2000" i="1" dirty="0" smtClean="0"/>
              <a:t>zadowolenia</a:t>
            </a:r>
            <a:r>
              <a:rPr lang="pl-PL" sz="2000" dirty="0" smtClean="0"/>
              <a:t>”</a:t>
            </a:r>
            <a:br>
              <a:rPr lang="pl-PL" sz="2000" dirty="0" smtClean="0"/>
            </a:br>
            <a:r>
              <a:rPr lang="pl-PL" sz="1800" b="1" dirty="0" smtClean="0"/>
              <a:t>R. Ratajski, </a:t>
            </a:r>
            <a:r>
              <a:rPr lang="pl-PL" sz="1800" b="1" i="1" dirty="0" smtClean="0"/>
              <a:t>Klient jako najważniejsza wartość firmy usługowej</a:t>
            </a:r>
            <a:r>
              <a:rPr lang="pl-PL" sz="1800" b="1" dirty="0" smtClean="0"/>
              <a:t>, Zeszyty Naukowe Instytutu Ekonomii i Zarządzania, s. 61.</a:t>
            </a:r>
            <a:r>
              <a:rPr lang="pl-PL" sz="2000" dirty="0" smtClean="0"/>
              <a:t/>
            </a:r>
            <a:br>
              <a:rPr lang="pl-PL" sz="2000" dirty="0" smtClean="0"/>
            </a:br>
            <a:r>
              <a:rPr lang="pl-PL" sz="2000" dirty="0" smtClean="0"/>
              <a:t/>
            </a:r>
            <a:br>
              <a:rPr lang="pl-PL" sz="2000" dirty="0" smtClean="0"/>
            </a:br>
            <a:r>
              <a:rPr lang="pl-PL" sz="2000" b="1" dirty="0" smtClean="0">
                <a:solidFill>
                  <a:schemeClr val="accent6">
                    <a:lumMod val="75000"/>
                  </a:schemeClr>
                </a:solidFill>
              </a:rPr>
              <a:t>KONIECZNOŚĆ „ZAUWAŻENIA” ZAPOTRZEBOWANIA (KREOWANIA TRENDÓW)</a:t>
            </a:r>
            <a:r>
              <a:rPr lang="pl-PL" sz="2000" b="1" dirty="0" smtClean="0"/>
              <a:t/>
            </a:r>
            <a:br>
              <a:rPr lang="pl-PL" sz="2000" b="1" dirty="0" smtClean="0"/>
            </a:br>
            <a:r>
              <a:rPr lang="pl-PL" sz="2200" i="1" dirty="0"/>
              <a:t>„Strategia firmy Nike opierała się na zauważaniu zapotrzebowania. Na początku to </a:t>
            </a:r>
            <a:r>
              <a:rPr lang="pl-PL" sz="2200" i="1" dirty="0" smtClean="0"/>
              <a:t>zapotrzebowanie nie </a:t>
            </a:r>
            <a:r>
              <a:rPr lang="pl-PL" sz="2200" i="1" dirty="0"/>
              <a:t>dotyczyło butów do biegania, ale samego biegania. A kiedy trend </a:t>
            </a:r>
            <a:r>
              <a:rPr lang="pl-PL" sz="2200" i="1" dirty="0" smtClean="0"/>
              <a:t>został już </a:t>
            </a:r>
            <a:r>
              <a:rPr lang="pl-PL" sz="2200" i="1" dirty="0"/>
              <a:t>zakorzeniony, potrzeba zmieniła obiekt, którym stało się obuwie. Pierwotnym </a:t>
            </a:r>
            <a:r>
              <a:rPr lang="pl-PL" sz="2200" i="1" dirty="0" smtClean="0"/>
              <a:t>celem </a:t>
            </a:r>
            <a:r>
              <a:rPr lang="pl-PL" sz="2200" i="1" dirty="0" err="1" smtClean="0"/>
              <a:t>Bowermana</a:t>
            </a:r>
            <a:r>
              <a:rPr lang="pl-PL" sz="2200" i="1" dirty="0" smtClean="0"/>
              <a:t> </a:t>
            </a:r>
            <a:r>
              <a:rPr lang="pl-PL" sz="2200" i="1" dirty="0"/>
              <a:t>była promocja sportu, idea, w którą wierzył. Firma Nike pewnie nie byłaby </a:t>
            </a:r>
            <a:r>
              <a:rPr lang="pl-PL" sz="2200" i="1" dirty="0" smtClean="0"/>
              <a:t>tym, czym </a:t>
            </a:r>
            <a:r>
              <a:rPr lang="pl-PL" sz="2200" i="1" dirty="0"/>
              <a:t>jest dzisiaj, gdyby nie </a:t>
            </a:r>
            <a:r>
              <a:rPr lang="pl-PL" sz="2200" i="1" dirty="0" err="1"/>
              <a:t>content</a:t>
            </a:r>
            <a:r>
              <a:rPr lang="pl-PL" sz="2200" i="1" dirty="0"/>
              <a:t> </a:t>
            </a:r>
            <a:r>
              <a:rPr lang="pl-PL" sz="2200" i="1" dirty="0" smtClean="0"/>
              <a:t>marketing”</a:t>
            </a:r>
            <a:r>
              <a:rPr lang="pl-PL" sz="2000" i="1" dirty="0"/>
              <a:t/>
            </a:r>
            <a:br>
              <a:rPr lang="pl-PL" sz="2000" i="1" dirty="0"/>
            </a:br>
            <a:r>
              <a:rPr lang="pl-PL" sz="1800" b="1" dirty="0">
                <a:ea typeface="+mn-ea"/>
              </a:rPr>
              <a:t>P. Maczuga (i in.), </a:t>
            </a:r>
            <a:r>
              <a:rPr lang="pl-PL" sz="1800" b="1" i="1" dirty="0">
                <a:ea typeface="+mn-ea"/>
              </a:rPr>
              <a:t>Podręcznik do </a:t>
            </a:r>
            <a:r>
              <a:rPr lang="pl-PL" sz="1800" b="1" i="1" dirty="0" err="1">
                <a:ea typeface="+mn-ea"/>
              </a:rPr>
              <a:t>content</a:t>
            </a:r>
            <a:r>
              <a:rPr lang="pl-PL" sz="1800" b="1" i="1" dirty="0">
                <a:ea typeface="+mn-ea"/>
              </a:rPr>
              <a:t> marketingu</a:t>
            </a:r>
            <a:r>
              <a:rPr lang="pl-PL" sz="1800" b="1" dirty="0">
                <a:ea typeface="+mn-ea"/>
              </a:rPr>
              <a:t>, Warszawa </a:t>
            </a:r>
            <a:r>
              <a:rPr lang="pl-PL" sz="1800" b="1" dirty="0" smtClean="0">
                <a:ea typeface="+mn-ea"/>
              </a:rPr>
              <a:t>2014.</a:t>
            </a:r>
            <a:endParaRPr lang="pl-PL" sz="2000" i="1" dirty="0"/>
          </a:p>
        </p:txBody>
      </p:sp>
    </p:spTree>
    <p:extLst>
      <p:ext uri="{BB962C8B-B14F-4D97-AF65-F5344CB8AC3E}">
        <p14:creationId xmlns:p14="http://schemas.microsoft.com/office/powerpoint/2010/main" val="550195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alezione obrazy dla zapytania marketing quotes n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999" y="150125"/>
            <a:ext cx="8701822" cy="650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97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nalezione obrazy dla zapytania marketing quotes n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98" y="381023"/>
            <a:ext cx="3200477" cy="41090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nalezione obrazy dla zapytania marketing quotes ni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085" y="4084660"/>
            <a:ext cx="4784915" cy="269023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Znalezione obrazy dla zapytania marketing quotes ni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650" y="381023"/>
            <a:ext cx="5295332" cy="330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5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nalezione obrazy dla zapytania coca cola christ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82" y="680066"/>
            <a:ext cx="6283766" cy="23497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nalezione obrazy dla zapytania coca cola f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23" y="3780430"/>
            <a:ext cx="5011209" cy="278030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Znalezione obrazy dla zapytania coca cola fe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0774" y="911556"/>
            <a:ext cx="3474729" cy="521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37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nalezione obrazy dla zapytania harley david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08" y="2583407"/>
            <a:ext cx="6734792" cy="40971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nalezione obrazy dla zapytania harley davidson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847" y="122830"/>
            <a:ext cx="5230513" cy="31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19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463738" y="307927"/>
            <a:ext cx="3076717" cy="3076717"/>
          </a:xfrm>
          <a:prstGeom prst="rect">
            <a:avLst/>
          </a:prstGeom>
        </p:spPr>
      </p:pic>
      <p:pic>
        <p:nvPicPr>
          <p:cNvPr id="6146" name="Picture 2" descr="Znalezione obrazy dla zapytania mars bar rekl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024" y="2991845"/>
            <a:ext cx="24765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4"/>
          <a:stretch>
            <a:fillRect/>
          </a:stretch>
        </p:blipFill>
        <p:spPr>
          <a:xfrm>
            <a:off x="4271178" y="406552"/>
            <a:ext cx="3794649" cy="2172022"/>
          </a:xfrm>
          <a:prstGeom prst="rect">
            <a:avLst/>
          </a:prstGeom>
        </p:spPr>
      </p:pic>
      <p:pic>
        <p:nvPicPr>
          <p:cNvPr id="6150" name="Picture 6" descr="Znalezione obrazy dla zapytania camel cigarettes cowbo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8632" y="307927"/>
            <a:ext cx="27241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Znalezione obrazy dla zapytania language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0" y="4218009"/>
            <a:ext cx="6060189" cy="22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07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alezione obrazy dla zapytania trump g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468" y="200190"/>
            <a:ext cx="481965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844" y="3962992"/>
            <a:ext cx="4667407" cy="238321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Znalezione obrazy dla zapytania sld billbo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702" y="345743"/>
            <a:ext cx="4092626" cy="1933433"/>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p:cNvPicPr>
            <a:picLocks noChangeAspect="1"/>
          </p:cNvPicPr>
          <p:nvPr/>
        </p:nvPicPr>
        <p:blipFill>
          <a:blip r:embed="rId5"/>
          <a:stretch>
            <a:fillRect/>
          </a:stretch>
        </p:blipFill>
        <p:spPr>
          <a:xfrm>
            <a:off x="305702" y="3783000"/>
            <a:ext cx="1666875" cy="2743200"/>
          </a:xfrm>
          <a:prstGeom prst="rect">
            <a:avLst/>
          </a:prstGeom>
        </p:spPr>
      </p:pic>
      <p:pic>
        <p:nvPicPr>
          <p:cNvPr id="7178" name="Picture 10" descr="Znalezione obrazy dla zapytania franklin roosevelt bill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67" y="3420493"/>
            <a:ext cx="2856599" cy="285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37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45119"/>
          </a:xfrm>
        </p:spPr>
        <p:txBody>
          <a:bodyPr/>
          <a:lstStyle/>
          <a:p>
            <a:r>
              <a:rPr lang="pl-PL" sz="3200" dirty="0" smtClean="0"/>
              <a:t>Klient (konsument)</a:t>
            </a:r>
            <a:endParaRPr lang="pl-PL" sz="3200" dirty="0"/>
          </a:p>
        </p:txBody>
      </p:sp>
      <p:sp>
        <p:nvSpPr>
          <p:cNvPr id="3" name="Prostokąt 2"/>
          <p:cNvSpPr/>
          <p:nvPr/>
        </p:nvSpPr>
        <p:spPr>
          <a:xfrm>
            <a:off x="609600" y="1173706"/>
            <a:ext cx="11059236" cy="5539978"/>
          </a:xfrm>
          <a:prstGeom prst="rect">
            <a:avLst/>
          </a:prstGeom>
        </p:spPr>
        <p:txBody>
          <a:bodyPr wrap="square">
            <a:spAutoFit/>
          </a:bodyPr>
          <a:lstStyle/>
          <a:p>
            <a:r>
              <a:rPr lang="pl-PL" sz="2400" dirty="0">
                <a:solidFill>
                  <a:srgbClr val="000000"/>
                </a:solidFill>
                <a:latin typeface="MinionPro-Regular"/>
              </a:rPr>
              <a:t>„</a:t>
            </a:r>
            <a:r>
              <a:rPr lang="pl-PL" sz="2400" i="1" dirty="0">
                <a:solidFill>
                  <a:srgbClr val="000000"/>
                </a:solidFill>
                <a:latin typeface="MinionPro-Regular"/>
              </a:rPr>
              <a:t>Klient to każdy bezpośredni i pośredni odbiorca świadczenia</a:t>
            </a:r>
            <a:r>
              <a:rPr lang="pl-PL" sz="2400" dirty="0">
                <a:solidFill>
                  <a:srgbClr val="000000"/>
                </a:solidFill>
                <a:latin typeface="MinionPro-Regular"/>
              </a:rPr>
              <a:t>”</a:t>
            </a:r>
          </a:p>
          <a:p>
            <a:r>
              <a:rPr lang="pl-PL" sz="2400"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p>
          <a:p>
            <a:endParaRPr lang="pl-PL" sz="2400" b="1" dirty="0">
              <a:solidFill>
                <a:srgbClr val="000000"/>
              </a:solidFill>
            </a:endParaRPr>
          </a:p>
          <a:p>
            <a:r>
              <a:rPr lang="pl-PL" sz="2400" i="1" dirty="0">
                <a:solidFill>
                  <a:srgbClr val="000000"/>
                </a:solidFill>
              </a:rPr>
              <a:t>„Klienci często nie oceniają wartości produktu i kosztów w sposób dokładny i obiektywny. Posługują się postrzeganą wartością. Pewną firmę mogą postrzegać jako zapewniającą szybsze i bardziej niezawodne dostawy, są zatem przygotowani do zapłacenia cen wyższych (…) Satysfakcja klienta zależy od tego, jak postrzega on dostarczaną przez produkt wartość w odniesieniu do swych oczekiwań. Jeżeli walory produktu nie dorastają do oczekiwań klienta, będzie on rozczarowany; jeżeli oczekiwania te spełnią— dozna zadowolenia. Natomiast gdyby przerosły oczekiwania — będzie zachwycony (…) Zadowoleni klienci mogą powtarzać zakupy i powiedzą innym o swych dobrych doświadczeniach związanych z produktem”</a:t>
            </a:r>
          </a:p>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endParaRPr lang="pl-PL" sz="2400" dirty="0">
              <a:solidFill>
                <a:srgbClr val="000000"/>
              </a:solidFill>
            </a:endParaRPr>
          </a:p>
          <a:p>
            <a:endParaRPr lang="pl-PL" sz="2400" i="1" dirty="0">
              <a:solidFill>
                <a:srgbClr val="000000"/>
              </a:solidFill>
            </a:endParaRPr>
          </a:p>
        </p:txBody>
      </p:sp>
    </p:spTree>
    <p:extLst>
      <p:ext uri="{BB962C8B-B14F-4D97-AF65-F5344CB8AC3E}">
        <p14:creationId xmlns:p14="http://schemas.microsoft.com/office/powerpoint/2010/main" val="3113592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392073" y="2780311"/>
            <a:ext cx="9144000" cy="3539430"/>
          </a:xfrm>
          <a:prstGeom prst="rect">
            <a:avLst/>
          </a:prstGeom>
        </p:spPr>
        <p:txBody>
          <a:bodyPr wrap="square">
            <a:spAutoFit/>
          </a:bodyPr>
          <a:lstStyle/>
          <a:p>
            <a:pPr algn="ctr"/>
            <a:r>
              <a:rPr lang="pl-PL" sz="3200" b="1" dirty="0">
                <a:solidFill>
                  <a:srgbClr val="002060"/>
                </a:solidFill>
              </a:rPr>
              <a:t>OCZEKIWANIA	&gt;	PRODUKT</a:t>
            </a:r>
          </a:p>
          <a:p>
            <a:pPr algn="ctr"/>
            <a:endParaRPr lang="pl-PL" sz="3200" b="1" dirty="0">
              <a:solidFill>
                <a:srgbClr val="002060"/>
              </a:solidFill>
            </a:endParaRPr>
          </a:p>
          <a:p>
            <a:pPr algn="ctr"/>
            <a:endParaRPr lang="pl-PL" sz="3200" b="1" dirty="0">
              <a:solidFill>
                <a:srgbClr val="002060"/>
              </a:solidFill>
            </a:endParaRPr>
          </a:p>
          <a:p>
            <a:pPr algn="ctr"/>
            <a:r>
              <a:rPr lang="pl-PL" sz="3200" b="1" dirty="0">
                <a:solidFill>
                  <a:srgbClr val="002060"/>
                </a:solidFill>
              </a:rPr>
              <a:t>OCZEKIWANIA	=	PRODUKT</a:t>
            </a:r>
          </a:p>
          <a:p>
            <a:pPr algn="ctr"/>
            <a:endParaRPr lang="pl-PL" sz="3200" b="1" dirty="0">
              <a:solidFill>
                <a:srgbClr val="002060"/>
              </a:solidFill>
            </a:endParaRPr>
          </a:p>
          <a:p>
            <a:pPr algn="ctr"/>
            <a:endParaRPr lang="pl-PL" sz="3200" b="1" dirty="0">
              <a:solidFill>
                <a:srgbClr val="002060"/>
              </a:solidFill>
            </a:endParaRPr>
          </a:p>
          <a:p>
            <a:pPr algn="ctr"/>
            <a:r>
              <a:rPr lang="pl-PL" sz="3200" b="1" dirty="0">
                <a:solidFill>
                  <a:srgbClr val="002060"/>
                </a:solidFill>
              </a:rPr>
              <a:t>OCZEKIWANIA	&lt;	PRODUKT</a:t>
            </a:r>
          </a:p>
        </p:txBody>
      </p:sp>
      <p:pic>
        <p:nvPicPr>
          <p:cNvPr id="2" name="Obraz 1"/>
          <p:cNvPicPr>
            <a:picLocks noChangeAspect="1"/>
          </p:cNvPicPr>
          <p:nvPr/>
        </p:nvPicPr>
        <p:blipFill>
          <a:blip r:embed="rId2"/>
          <a:stretch>
            <a:fillRect/>
          </a:stretch>
        </p:blipFill>
        <p:spPr>
          <a:xfrm>
            <a:off x="2606438" y="554440"/>
            <a:ext cx="2857500" cy="1600200"/>
          </a:xfrm>
          <a:prstGeom prst="rect">
            <a:avLst/>
          </a:prstGeom>
        </p:spPr>
      </p:pic>
      <p:pic>
        <p:nvPicPr>
          <p:cNvPr id="4" name="Obraz 3"/>
          <p:cNvPicPr>
            <a:picLocks noChangeAspect="1"/>
          </p:cNvPicPr>
          <p:nvPr/>
        </p:nvPicPr>
        <p:blipFill>
          <a:blip r:embed="rId3"/>
          <a:stretch>
            <a:fillRect/>
          </a:stretch>
        </p:blipFill>
        <p:spPr>
          <a:xfrm>
            <a:off x="7155550" y="668740"/>
            <a:ext cx="3067050" cy="1485900"/>
          </a:xfrm>
          <a:prstGeom prst="rect">
            <a:avLst/>
          </a:prstGeom>
        </p:spPr>
      </p:pic>
    </p:spTree>
    <p:extLst>
      <p:ext uri="{BB962C8B-B14F-4D97-AF65-F5344CB8AC3E}">
        <p14:creationId xmlns:p14="http://schemas.microsoft.com/office/powerpoint/2010/main" val="1532580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nalezione obrazy dla zapytania klient oczekiwania produ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7" y="375314"/>
            <a:ext cx="7255159" cy="5334676"/>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6787957" y="6356024"/>
            <a:ext cx="5404043" cy="369332"/>
          </a:xfrm>
          <a:prstGeom prst="rect">
            <a:avLst/>
          </a:prstGeom>
        </p:spPr>
        <p:txBody>
          <a:bodyPr wrap="none">
            <a:spAutoFit/>
          </a:bodyPr>
          <a:lstStyle/>
          <a:p>
            <a:r>
              <a:rPr lang="pl-PL" b="1" dirty="0">
                <a:solidFill>
                  <a:srgbClr val="000000"/>
                </a:solidFill>
              </a:rPr>
              <a:t>Źródło: http://poswojsku.info/taxonomy/term/83</a:t>
            </a:r>
          </a:p>
        </p:txBody>
      </p:sp>
    </p:spTree>
    <p:extLst>
      <p:ext uri="{BB962C8B-B14F-4D97-AF65-F5344CB8AC3E}">
        <p14:creationId xmlns:p14="http://schemas.microsoft.com/office/powerpoint/2010/main" val="167125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318075"/>
          </a:xfrm>
        </p:spPr>
        <p:txBody>
          <a:bodyPr/>
          <a:lstStyle/>
          <a:p>
            <a:r>
              <a:rPr lang="pl-PL" sz="3200" dirty="0" smtClean="0"/>
              <a:t>Dwa elementy konstytuujące potrzebę</a:t>
            </a:r>
            <a:endParaRPr lang="pl-PL" sz="3200" dirty="0"/>
          </a:p>
        </p:txBody>
      </p:sp>
      <p:pic>
        <p:nvPicPr>
          <p:cNvPr id="3" name="Obraz 2"/>
          <p:cNvPicPr>
            <a:picLocks noChangeAspect="1"/>
          </p:cNvPicPr>
          <p:nvPr/>
        </p:nvPicPr>
        <p:blipFill>
          <a:blip r:embed="rId2"/>
          <a:stretch>
            <a:fillRect/>
          </a:stretch>
        </p:blipFill>
        <p:spPr>
          <a:xfrm>
            <a:off x="774807" y="1869744"/>
            <a:ext cx="6854215" cy="3275462"/>
          </a:xfrm>
          <a:prstGeom prst="rect">
            <a:avLst/>
          </a:prstGeom>
        </p:spPr>
      </p:pic>
      <p:pic>
        <p:nvPicPr>
          <p:cNvPr id="5" name="Obraz 4"/>
          <p:cNvPicPr>
            <a:picLocks noChangeAspect="1"/>
          </p:cNvPicPr>
          <p:nvPr/>
        </p:nvPicPr>
        <p:blipFill>
          <a:blip r:embed="rId3"/>
          <a:stretch>
            <a:fillRect/>
          </a:stretch>
        </p:blipFill>
        <p:spPr>
          <a:xfrm>
            <a:off x="8234910" y="1909037"/>
            <a:ext cx="3847907" cy="4431954"/>
          </a:xfrm>
          <a:prstGeom prst="rect">
            <a:avLst/>
          </a:prstGeom>
        </p:spPr>
      </p:pic>
      <p:sp>
        <p:nvSpPr>
          <p:cNvPr id="6" name="Prostokąt 5"/>
          <p:cNvSpPr/>
          <p:nvPr/>
        </p:nvSpPr>
        <p:spPr>
          <a:xfrm>
            <a:off x="5349922" y="6340991"/>
            <a:ext cx="7029956" cy="415498"/>
          </a:xfrm>
          <a:prstGeom prst="rect">
            <a:avLst/>
          </a:prstGeom>
        </p:spPr>
        <p:txBody>
          <a:bodyPr wrap="square">
            <a:spAutoFit/>
          </a:bodyPr>
          <a:lstStyle/>
          <a:p>
            <a:r>
              <a:rPr lang="pl-PL" sz="1050" b="1" i="1" dirty="0" smtClean="0"/>
              <a:t>„</a:t>
            </a:r>
            <a:r>
              <a:rPr lang="pl-PL" sz="1050" b="1" i="1" dirty="0"/>
              <a:t>Zarządzanie zasobami ludzkimi w </a:t>
            </a:r>
            <a:r>
              <a:rPr lang="pl-PL" sz="1050" b="1" i="1" dirty="0" smtClean="0"/>
              <a:t>urzędzie i administracji </a:t>
            </a:r>
            <a:r>
              <a:rPr lang="pl-PL" sz="1050" b="1" i="1" dirty="0"/>
              <a:t>rządowej – jak motywować i</a:t>
            </a:r>
          </a:p>
          <a:p>
            <a:r>
              <a:rPr lang="pl-PL" sz="1050" b="1" i="1" dirty="0"/>
              <a:t>zatrzymać najlepszych pracowników</a:t>
            </a:r>
            <a:r>
              <a:rPr lang="pl-PL" sz="1050" b="1" i="1" dirty="0" smtClean="0"/>
              <a:t>”, </a:t>
            </a:r>
            <a:r>
              <a:rPr lang="pl-PL" sz="1050" b="1" dirty="0"/>
              <a:t>KPRM https://dsc.kprm.gov.pl/sites/default/files/pliki/82.pdf</a:t>
            </a:r>
          </a:p>
        </p:txBody>
      </p:sp>
    </p:spTree>
    <p:extLst>
      <p:ext uri="{BB962C8B-B14F-4D97-AF65-F5344CB8AC3E}">
        <p14:creationId xmlns:p14="http://schemas.microsoft.com/office/powerpoint/2010/main" val="2750423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599" y="374248"/>
            <a:ext cx="10924117" cy="1045119"/>
          </a:xfrm>
        </p:spPr>
        <p:txBody>
          <a:bodyPr/>
          <a:lstStyle/>
          <a:p>
            <a:r>
              <a:rPr lang="pl-PL" sz="3200" dirty="0" smtClean="0"/>
              <a:t>Podejście do klienta: </a:t>
            </a:r>
            <a:br>
              <a:rPr lang="pl-PL" sz="3200" dirty="0" smtClean="0"/>
            </a:br>
            <a:r>
              <a:rPr lang="pl-PL" sz="3200" dirty="0" smtClean="0"/>
              <a:t>marketing transakcji </a:t>
            </a:r>
            <a:r>
              <a:rPr lang="pl-PL" sz="3200" i="1" dirty="0" smtClean="0"/>
              <a:t>vs</a:t>
            </a:r>
            <a:r>
              <a:rPr lang="pl-PL" sz="3200" dirty="0" smtClean="0"/>
              <a:t>. marketing relacji</a:t>
            </a:r>
            <a:endParaRPr lang="pl-PL" sz="3200" dirty="0"/>
          </a:p>
        </p:txBody>
      </p:sp>
      <p:sp>
        <p:nvSpPr>
          <p:cNvPr id="3" name="Prostokąt 2"/>
          <p:cNvSpPr/>
          <p:nvPr/>
        </p:nvSpPr>
        <p:spPr>
          <a:xfrm>
            <a:off x="0" y="6268962"/>
            <a:ext cx="12192000" cy="584775"/>
          </a:xfrm>
          <a:prstGeom prst="rect">
            <a:avLst/>
          </a:prstGeom>
        </p:spPr>
        <p:txBody>
          <a:bodyPr wrap="square">
            <a:spAutoFit/>
          </a:bodyPr>
          <a:lstStyle/>
          <a:p>
            <a:r>
              <a:rPr lang="pl-PL" sz="1600" b="1" dirty="0" smtClean="0">
                <a:solidFill>
                  <a:srgbClr val="000000"/>
                </a:solidFill>
              </a:rPr>
              <a:t>R</a:t>
            </a:r>
            <a:r>
              <a:rPr lang="pl-PL" sz="1600" b="1" dirty="0">
                <a:solidFill>
                  <a:srgbClr val="000000"/>
                </a:solidFill>
              </a:rPr>
              <a:t>. Ratajski, </a:t>
            </a:r>
            <a:r>
              <a:rPr lang="pl-PL" sz="1600" b="1" i="1" dirty="0">
                <a:solidFill>
                  <a:srgbClr val="000000"/>
                </a:solidFill>
              </a:rPr>
              <a:t>Klient jako najważniejsza wartość firmy usługowej</a:t>
            </a:r>
            <a:r>
              <a:rPr lang="pl-PL" sz="1600" b="1" dirty="0">
                <a:solidFill>
                  <a:srgbClr val="000000"/>
                </a:solidFill>
              </a:rPr>
              <a:t>, Zeszyty Naukowe Wydziału Nauk Ekonomicznych Politechniki Koszalińskiej, nr 11/2007</a:t>
            </a:r>
            <a:r>
              <a:rPr lang="pl-PL" sz="1600" b="1" dirty="0" smtClean="0">
                <a:solidFill>
                  <a:srgbClr val="000000"/>
                </a:solidFill>
              </a:rPr>
              <a:t>.</a:t>
            </a:r>
            <a:endParaRPr lang="pl-PL" sz="1600" dirty="0">
              <a:solidFill>
                <a:srgbClr val="000000"/>
              </a:solidFill>
            </a:endParaRPr>
          </a:p>
        </p:txBody>
      </p:sp>
      <p:pic>
        <p:nvPicPr>
          <p:cNvPr id="4" name="Obraz 3"/>
          <p:cNvPicPr>
            <a:picLocks noChangeAspect="1"/>
          </p:cNvPicPr>
          <p:nvPr/>
        </p:nvPicPr>
        <p:blipFill>
          <a:blip r:embed="rId2"/>
          <a:stretch>
            <a:fillRect/>
          </a:stretch>
        </p:blipFill>
        <p:spPr>
          <a:xfrm>
            <a:off x="1341820" y="2372820"/>
            <a:ext cx="9459674" cy="3730102"/>
          </a:xfrm>
          <a:prstGeom prst="rect">
            <a:avLst/>
          </a:prstGeom>
        </p:spPr>
      </p:pic>
      <p:sp>
        <p:nvSpPr>
          <p:cNvPr id="5" name="Prostokąt 4"/>
          <p:cNvSpPr/>
          <p:nvPr/>
        </p:nvSpPr>
        <p:spPr>
          <a:xfrm>
            <a:off x="609599" y="1643469"/>
            <a:ext cx="11407791" cy="646331"/>
          </a:xfrm>
          <a:prstGeom prst="rect">
            <a:avLst/>
          </a:prstGeom>
        </p:spPr>
        <p:txBody>
          <a:bodyPr wrap="square">
            <a:spAutoFit/>
          </a:bodyPr>
          <a:lstStyle/>
          <a:p>
            <a:pPr algn="ctr"/>
            <a:r>
              <a:rPr lang="pl-PL" b="1" u="sng" dirty="0" smtClean="0">
                <a:solidFill>
                  <a:srgbClr val="FF0000"/>
                </a:solidFill>
              </a:rPr>
              <a:t>UZASADNIENIE: UTRZYMYWANIE STAŁYCH KLIENTÓW JEST MNIEJ KOSZTOWNE NIŻ POZYSKIWANIE NOWYCH </a:t>
            </a:r>
            <a:endParaRPr lang="pl-PL" u="sng" dirty="0"/>
          </a:p>
        </p:txBody>
      </p:sp>
    </p:spTree>
    <p:extLst>
      <p:ext uri="{BB962C8B-B14F-4D97-AF65-F5344CB8AC3E}">
        <p14:creationId xmlns:p14="http://schemas.microsoft.com/office/powerpoint/2010/main" val="1002063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599" y="374248"/>
            <a:ext cx="10924117" cy="1045119"/>
          </a:xfrm>
        </p:spPr>
        <p:txBody>
          <a:bodyPr/>
          <a:lstStyle/>
          <a:p>
            <a:r>
              <a:rPr lang="pl-PL" sz="3200" dirty="0"/>
              <a:t>M</a:t>
            </a:r>
            <a:r>
              <a:rPr lang="pl-PL" sz="3200" dirty="0" smtClean="0"/>
              <a:t>arketing relacji („partnerski”, „skierowany na klienta”)</a:t>
            </a:r>
            <a:endParaRPr lang="pl-PL" sz="3200" dirty="0"/>
          </a:p>
        </p:txBody>
      </p:sp>
      <p:sp>
        <p:nvSpPr>
          <p:cNvPr id="5" name="Prostokąt 4"/>
          <p:cNvSpPr/>
          <p:nvPr/>
        </p:nvSpPr>
        <p:spPr>
          <a:xfrm>
            <a:off x="709684" y="1774209"/>
            <a:ext cx="10824032" cy="5416868"/>
          </a:xfrm>
          <a:prstGeom prst="rect">
            <a:avLst/>
          </a:prstGeom>
        </p:spPr>
        <p:txBody>
          <a:bodyPr wrap="square">
            <a:spAutoFit/>
          </a:bodyPr>
          <a:lstStyle/>
          <a:p>
            <a:r>
              <a:rPr lang="pl-PL" sz="2200" dirty="0" smtClean="0"/>
              <a:t>„…</a:t>
            </a:r>
            <a:r>
              <a:rPr lang="pl-PL" sz="2200" i="1" dirty="0" smtClean="0"/>
              <a:t>koncepcja zarządzania   </a:t>
            </a:r>
            <a:r>
              <a:rPr lang="pl-PL" sz="2200" i="1" dirty="0"/>
              <a:t>i   działania   na   rynku,   według   której   skuteczność   rynkowa   </a:t>
            </a:r>
            <a:r>
              <a:rPr lang="pl-PL" sz="2200" i="1" dirty="0" smtClean="0"/>
              <a:t>firm zależna   </a:t>
            </a:r>
            <a:r>
              <a:rPr lang="pl-PL" sz="2200" i="1" dirty="0"/>
              <a:t>jest   od   nawiązania   partnerskich   stosunków   z   uczestnikami   </a:t>
            </a:r>
            <a:r>
              <a:rPr lang="pl-PL" sz="2200" i="1" dirty="0" smtClean="0"/>
              <a:t>rynku. Koncepcja </a:t>
            </a:r>
            <a:r>
              <a:rPr lang="pl-PL" sz="2200" i="1" dirty="0"/>
              <a:t>ta zakłada budowę związków lojalnościowych z klientami i </a:t>
            </a:r>
            <a:r>
              <a:rPr lang="pl-PL" sz="2200" i="1" dirty="0" smtClean="0"/>
              <a:t>aliansów strategicznych   </a:t>
            </a:r>
            <a:r>
              <a:rPr lang="pl-PL" sz="2200" i="1" dirty="0"/>
              <a:t>z   partnerami   w   </a:t>
            </a:r>
            <a:r>
              <a:rPr lang="pl-PL" sz="2200" i="1" dirty="0" smtClean="0"/>
              <a:t>biznesie</a:t>
            </a:r>
            <a:r>
              <a:rPr lang="pl-PL" sz="2200" dirty="0" smtClean="0"/>
              <a:t>”</a:t>
            </a:r>
          </a:p>
          <a:p>
            <a:pPr marL="342900" indent="-342900">
              <a:buAutoNum type="alphaUcPeriod"/>
            </a:pPr>
            <a:r>
              <a:rPr lang="pl-PL" b="1" dirty="0" err="1" smtClean="0"/>
              <a:t>Dejnaka</a:t>
            </a:r>
            <a:r>
              <a:rPr lang="pl-PL" b="1" dirty="0" smtClean="0"/>
              <a:t>, </a:t>
            </a:r>
            <a:r>
              <a:rPr lang="pl-PL" b="1" i="1" dirty="0"/>
              <a:t>CRM Zarządzanie kontaktami z klientami</a:t>
            </a:r>
            <a:r>
              <a:rPr lang="pl-PL" b="1" dirty="0"/>
              <a:t>, </a:t>
            </a:r>
            <a:r>
              <a:rPr lang="pl-PL" b="1" dirty="0" smtClean="0"/>
              <a:t>Gliwice 2002, </a:t>
            </a:r>
            <a:r>
              <a:rPr lang="pl-PL" b="1" dirty="0"/>
              <a:t>s. 9</a:t>
            </a:r>
            <a:r>
              <a:rPr lang="pl-PL" b="1" dirty="0" smtClean="0"/>
              <a:t>.</a:t>
            </a:r>
          </a:p>
          <a:p>
            <a:pPr marL="342900" indent="-342900">
              <a:buAutoNum type="alphaUcPeriod"/>
            </a:pPr>
            <a:endParaRPr lang="pl-PL" b="1" dirty="0"/>
          </a:p>
          <a:p>
            <a:endParaRPr lang="pl-PL" b="1" dirty="0" smtClean="0"/>
          </a:p>
          <a:p>
            <a:r>
              <a:rPr lang="pl-PL" sz="2200" i="1" dirty="0"/>
              <a:t>„marketing relacji </a:t>
            </a:r>
            <a:r>
              <a:rPr lang="pl-PL" sz="2200" i="1" dirty="0" smtClean="0"/>
              <a:t>oznacza mobilizację </a:t>
            </a:r>
            <a:r>
              <a:rPr lang="pl-PL" sz="2200" i="1" dirty="0"/>
              <a:t>personelu mającą na celu uczynić z nabywcy nie tylko </a:t>
            </a:r>
            <a:r>
              <a:rPr lang="pl-PL" sz="2200" i="1" dirty="0" smtClean="0"/>
              <a:t>współtwórcę wartości   </a:t>
            </a:r>
            <a:r>
              <a:rPr lang="pl-PL" sz="2200" i="1" dirty="0"/>
              <a:t>–   produktu,   ale   związać   go   na   stałe   z   firmą</a:t>
            </a:r>
            <a:r>
              <a:rPr lang="pl-PL" sz="2200" i="1" dirty="0" smtClean="0"/>
              <a:t>”</a:t>
            </a:r>
          </a:p>
          <a:p>
            <a:r>
              <a:rPr lang="pl-PL" b="1" dirty="0">
                <a:solidFill>
                  <a:srgbClr val="000000"/>
                </a:solidFill>
              </a:rPr>
              <a:t>J. Otto, </a:t>
            </a:r>
            <a:r>
              <a:rPr lang="pl-PL" b="1" i="1" dirty="0">
                <a:solidFill>
                  <a:srgbClr val="000000"/>
                </a:solidFill>
              </a:rPr>
              <a:t>Marketing relacji, Koncepcja i stosowanie</a:t>
            </a:r>
            <a:r>
              <a:rPr lang="pl-PL" b="1" dirty="0">
                <a:solidFill>
                  <a:srgbClr val="000000"/>
                </a:solidFill>
              </a:rPr>
              <a:t>, Warszawa 2004 s</a:t>
            </a:r>
            <a:r>
              <a:rPr lang="pl-PL" b="1" dirty="0" smtClean="0">
                <a:solidFill>
                  <a:srgbClr val="000000"/>
                </a:solidFill>
              </a:rPr>
              <a:t>. 43.</a:t>
            </a:r>
            <a:endParaRPr lang="pl-PL" sz="2200" i="1" dirty="0" smtClean="0"/>
          </a:p>
          <a:p>
            <a:endParaRPr lang="pl-PL" sz="2200" i="1" dirty="0"/>
          </a:p>
          <a:p>
            <a:r>
              <a:rPr lang="pl-PL" sz="2200" i="1" dirty="0" smtClean="0"/>
              <a:t>„…marketing </a:t>
            </a:r>
            <a:r>
              <a:rPr lang="pl-PL" sz="2200" i="1" dirty="0"/>
              <a:t>relacji to koncepcja, w zgodzie z którą </a:t>
            </a:r>
            <a:r>
              <a:rPr lang="pl-PL" sz="2200" i="1" dirty="0" smtClean="0"/>
              <a:t>do tradycyjnego </a:t>
            </a:r>
            <a:r>
              <a:rPr lang="pl-PL" sz="2200" i="1" dirty="0"/>
              <a:t>marketingu mix dodaje się obsługę klienta i </a:t>
            </a:r>
            <a:r>
              <a:rPr lang="pl-PL" sz="2200" i="1" dirty="0" smtClean="0"/>
              <a:t>jakość”</a:t>
            </a:r>
            <a:endParaRPr lang="pl-PL" b="1" dirty="0" smtClean="0"/>
          </a:p>
          <a:p>
            <a:r>
              <a:rPr lang="pl-PL" b="1" dirty="0" smtClean="0"/>
              <a:t>J. Otto, </a:t>
            </a:r>
            <a:r>
              <a:rPr lang="pl-PL" b="1" i="1" dirty="0"/>
              <a:t>Marketing relacji, Koncepcja i stosowanie</a:t>
            </a:r>
            <a:r>
              <a:rPr lang="pl-PL" b="1" dirty="0"/>
              <a:t>, </a:t>
            </a:r>
            <a:r>
              <a:rPr lang="pl-PL" b="1" dirty="0" smtClean="0"/>
              <a:t>Warszawa </a:t>
            </a:r>
            <a:r>
              <a:rPr lang="pl-PL" b="1" dirty="0"/>
              <a:t>2004 s</a:t>
            </a:r>
            <a:r>
              <a:rPr lang="pl-PL" b="1" dirty="0" smtClean="0"/>
              <a:t>. 42.</a:t>
            </a:r>
          </a:p>
          <a:p>
            <a:endParaRPr lang="pl-PL" b="1" dirty="0" smtClean="0"/>
          </a:p>
          <a:p>
            <a:endParaRPr lang="pl-PL" b="1" dirty="0"/>
          </a:p>
          <a:p>
            <a:endParaRPr lang="pl-PL" b="1" dirty="0"/>
          </a:p>
        </p:txBody>
      </p:sp>
    </p:spTree>
    <p:extLst>
      <p:ext uri="{BB962C8B-B14F-4D97-AF65-F5344CB8AC3E}">
        <p14:creationId xmlns:p14="http://schemas.microsoft.com/office/powerpoint/2010/main" val="407571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3081" y="5882185"/>
            <a:ext cx="11356295" cy="573205"/>
          </a:xfrm>
        </p:spPr>
        <p:txBody>
          <a:bodyPr/>
          <a:lstStyle/>
          <a:p>
            <a:pPr algn="l"/>
            <a:r>
              <a:rPr lang="pl-PL" sz="2000" i="1" dirty="0" smtClean="0"/>
              <a:t/>
            </a:r>
            <a:br>
              <a:rPr lang="pl-PL" sz="2000" i="1" dirty="0" smtClean="0"/>
            </a:br>
            <a:r>
              <a:rPr lang="pl-PL" sz="2000" i="1" dirty="0" smtClean="0"/>
              <a:t/>
            </a:r>
            <a:br>
              <a:rPr lang="pl-PL" sz="2000" i="1" dirty="0" smtClean="0"/>
            </a:br>
            <a:r>
              <a:rPr lang="pl-PL" sz="1800" b="1" dirty="0" smtClean="0"/>
              <a:t>M. Jasiak, </a:t>
            </a:r>
            <a:r>
              <a:rPr lang="pl-PL" sz="1800" b="1" i="1" dirty="0" smtClean="0"/>
              <a:t>Marketing relacji</a:t>
            </a:r>
            <a:r>
              <a:rPr lang="pl-PL" sz="1800" b="1" dirty="0"/>
              <a:t>, Zeszyty Naukowe Uniwersytetu Ekonomicznego w Krakowie, </a:t>
            </a:r>
            <a:r>
              <a:rPr lang="pl-PL" sz="1800" b="1" dirty="0" smtClean="0"/>
              <a:t>nr 905/2013.</a:t>
            </a:r>
            <a:endParaRPr lang="pl-PL" sz="1800" b="1" dirty="0"/>
          </a:p>
        </p:txBody>
      </p:sp>
      <p:pic>
        <p:nvPicPr>
          <p:cNvPr id="3" name="Obraz 2"/>
          <p:cNvPicPr>
            <a:picLocks noChangeAspect="1"/>
          </p:cNvPicPr>
          <p:nvPr/>
        </p:nvPicPr>
        <p:blipFill>
          <a:blip r:embed="rId2"/>
          <a:stretch>
            <a:fillRect/>
          </a:stretch>
        </p:blipFill>
        <p:spPr>
          <a:xfrm>
            <a:off x="1649641" y="259306"/>
            <a:ext cx="8903173" cy="5909481"/>
          </a:xfrm>
          <a:prstGeom prst="rect">
            <a:avLst/>
          </a:prstGeom>
        </p:spPr>
      </p:pic>
    </p:spTree>
    <p:extLst>
      <p:ext uri="{BB962C8B-B14F-4D97-AF65-F5344CB8AC3E}">
        <p14:creationId xmlns:p14="http://schemas.microsoft.com/office/powerpoint/2010/main" val="693514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3081" y="101291"/>
            <a:ext cx="11356295" cy="6354100"/>
          </a:xfrm>
        </p:spPr>
        <p:txBody>
          <a:bodyPr/>
          <a:lstStyle/>
          <a:p>
            <a:pPr algn="l"/>
            <a:r>
              <a:rPr lang="pl-PL" sz="2000" i="1" dirty="0" smtClean="0"/>
              <a:t>„Termin </a:t>
            </a:r>
            <a:r>
              <a:rPr lang="pl-PL" sz="2000" i="1" dirty="0" err="1"/>
              <a:t>relationship</a:t>
            </a:r>
            <a:r>
              <a:rPr lang="pl-PL" sz="2000" i="1" dirty="0"/>
              <a:t> marketing po raz pierwszy w literaturze marketingu został użyty</a:t>
            </a:r>
            <a:br>
              <a:rPr lang="pl-PL" sz="2000" i="1" dirty="0"/>
            </a:br>
            <a:r>
              <a:rPr lang="pl-PL" sz="2000" i="1" dirty="0"/>
              <a:t>przez Barbarę Bund </a:t>
            </a:r>
            <a:r>
              <a:rPr lang="pl-PL" sz="2000" i="1" dirty="0" err="1"/>
              <a:t>Jackon</a:t>
            </a:r>
            <a:r>
              <a:rPr lang="pl-PL" sz="2000" i="1" dirty="0"/>
              <a:t> w latach 70-tych XX wieku w opracowaniu dotyczącym projektu</a:t>
            </a:r>
            <a:br>
              <a:rPr lang="pl-PL" sz="2000" i="1" dirty="0"/>
            </a:br>
            <a:r>
              <a:rPr lang="pl-PL" sz="2000" i="1" dirty="0"/>
              <a:t>związanego z marketingiem przemysłowym. Z upływem czasu termin ten upowszechnił się i</a:t>
            </a:r>
            <a:br>
              <a:rPr lang="pl-PL" sz="2000" i="1" dirty="0"/>
            </a:br>
            <a:r>
              <a:rPr lang="pl-PL" sz="2000" i="1" dirty="0"/>
              <a:t>zyskał szeroką akceptację, aby na początku lat 80-tych pojawić się na stałe w literaturze</a:t>
            </a:r>
            <a:br>
              <a:rPr lang="pl-PL" sz="2000" i="1" dirty="0"/>
            </a:br>
            <a:r>
              <a:rPr lang="pl-PL" sz="2000" i="1" dirty="0"/>
              <a:t>przedmiotu jako podejście do marketingu w odniesieniu do rynku usług.</a:t>
            </a:r>
            <a:br>
              <a:rPr lang="pl-PL" sz="2000" i="1" dirty="0"/>
            </a:br>
            <a:r>
              <a:rPr lang="pl-PL" sz="2000" i="1" dirty="0"/>
              <a:t>(…)</a:t>
            </a:r>
            <a:br>
              <a:rPr lang="pl-PL" sz="2000" i="1" dirty="0"/>
            </a:br>
            <a:r>
              <a:rPr lang="pl-PL" sz="2000" i="1" dirty="0"/>
              <a:t>W przeciwieństwie do marketingu transakcji, marketing relacji nie koncentruje się na</a:t>
            </a:r>
            <a:br>
              <a:rPr lang="pl-PL" sz="2000" i="1" dirty="0"/>
            </a:br>
            <a:r>
              <a:rPr lang="pl-PL" sz="2000" i="1" dirty="0"/>
              <a:t>pojedynczej sprzedaży, lecz na utrzymaniu trwałej więzi z klientem. Celem marketingu relacji</a:t>
            </a:r>
            <a:br>
              <a:rPr lang="pl-PL" sz="2000" i="1" dirty="0"/>
            </a:br>
            <a:r>
              <a:rPr lang="pl-PL" sz="2000" i="1" dirty="0"/>
              <a:t>jest uzyskanie lojalności klienta, a o jego zadowolenie dbają wszyscy pracownicy przedsiębiorstwa,</a:t>
            </a:r>
            <a:br>
              <a:rPr lang="pl-PL" sz="2000" i="1" dirty="0"/>
            </a:br>
            <a:r>
              <a:rPr lang="pl-PL" sz="2000" i="1" dirty="0"/>
              <a:t>nie tylko dział produkcji, koncentrujący się na jakości produktów, czy dział</a:t>
            </a:r>
            <a:br>
              <a:rPr lang="pl-PL" sz="2000" i="1" dirty="0"/>
            </a:br>
            <a:r>
              <a:rPr lang="pl-PL" sz="2000" i="1" dirty="0"/>
              <a:t>marketingu zajmujący się pozyskaniem nowych klientów. Podstawową jednostką analizy</a:t>
            </a:r>
            <a:br>
              <a:rPr lang="pl-PL" sz="2000" i="1" dirty="0"/>
            </a:br>
            <a:r>
              <a:rPr lang="pl-PL" sz="2000" i="1" dirty="0"/>
              <a:t>marketingowej powinna być w związku z tym nie transakcja, lecz relacja. Główny punkt</a:t>
            </a:r>
            <a:br>
              <a:rPr lang="pl-PL" sz="2000" i="1" dirty="0"/>
            </a:br>
            <a:r>
              <a:rPr lang="pl-PL" sz="2000" i="1" dirty="0"/>
              <a:t>koncentracji marketingu relacji zostaje przesunięty z procesu zdobywania klientów na proces</a:t>
            </a:r>
            <a:br>
              <a:rPr lang="pl-PL" sz="2000" i="1" dirty="0"/>
            </a:br>
            <a:r>
              <a:rPr lang="pl-PL" sz="2000" i="1" dirty="0"/>
              <a:t>ich utrzymania</a:t>
            </a:r>
            <a:r>
              <a:rPr lang="pl-PL" sz="2000" i="1" dirty="0" smtClean="0"/>
              <a:t>”</a:t>
            </a:r>
            <a:br>
              <a:rPr lang="pl-PL" sz="2000" i="1" dirty="0" smtClean="0"/>
            </a:br>
            <a:r>
              <a:rPr lang="pl-PL" sz="2000" i="1" dirty="0"/>
              <a:t/>
            </a:r>
            <a:br>
              <a:rPr lang="pl-PL" sz="2000" i="1" dirty="0"/>
            </a:br>
            <a:r>
              <a:rPr lang="pl-PL" sz="1800" b="1" dirty="0" smtClean="0"/>
              <a:t>I. Michalska-Dudek, </a:t>
            </a:r>
            <a:r>
              <a:rPr lang="pl-PL" sz="1800" b="1" i="1" dirty="0"/>
              <a:t>Marketing relacji jako sposób na </a:t>
            </a:r>
            <a:r>
              <a:rPr lang="pl-PL" sz="1800" b="1" i="1" dirty="0" smtClean="0"/>
              <a:t>podniesienie konkurencyjności </a:t>
            </a:r>
            <a:r>
              <a:rPr lang="pl-PL" sz="1800" b="1" i="1" dirty="0"/>
              <a:t>przedsiębiorstw usługowych</a:t>
            </a:r>
            <a:r>
              <a:rPr lang="pl-PL" sz="1800" b="1" dirty="0"/>
              <a:t>, Prace Naukowe Akademii </a:t>
            </a:r>
            <a:r>
              <a:rPr lang="pl-PL" sz="1800" b="1" dirty="0" smtClean="0"/>
              <a:t>Ekonomicznej we Wrocławiu, </a:t>
            </a:r>
            <a:r>
              <a:rPr lang="pl-PL" sz="1800" b="1" dirty="0"/>
              <a:t>nr </a:t>
            </a:r>
            <a:r>
              <a:rPr lang="pl-PL" sz="1800" b="1" dirty="0" smtClean="0"/>
              <a:t>1043/2004.</a:t>
            </a:r>
            <a:endParaRPr lang="pl-PL" sz="1800" b="1" dirty="0"/>
          </a:p>
        </p:txBody>
      </p:sp>
    </p:spTree>
    <p:extLst>
      <p:ext uri="{BB962C8B-B14F-4D97-AF65-F5344CB8AC3E}">
        <p14:creationId xmlns:p14="http://schemas.microsoft.com/office/powerpoint/2010/main" val="3702933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3081" y="101291"/>
            <a:ext cx="11356295" cy="6354100"/>
          </a:xfrm>
        </p:spPr>
        <p:txBody>
          <a:bodyPr/>
          <a:lstStyle/>
          <a:p>
            <a:pPr algn="l"/>
            <a:r>
              <a:rPr lang="pl-PL" sz="2200" i="1" dirty="0"/>
              <a:t>„Lojalny klient to taki, który jest </a:t>
            </a:r>
            <a:r>
              <a:rPr lang="pl-PL" sz="2200" i="1" dirty="0" smtClean="0"/>
              <a:t>pozytywnie zaangażowany</a:t>
            </a:r>
            <a:r>
              <a:rPr lang="pl-PL" sz="2200" i="1" dirty="0"/>
              <a:t>, czyli gotowy do współdziałania z firmą i wymiany </a:t>
            </a:r>
            <a:r>
              <a:rPr lang="pl-PL" sz="2200" i="1" dirty="0" smtClean="0"/>
              <a:t>informacji. Ostrożne </a:t>
            </a:r>
            <a:r>
              <a:rPr lang="pl-PL" sz="2200" i="1" dirty="0"/>
              <a:t>przedsiębiorstwo powinno jednak zdawać sobie sprawę, że nie </a:t>
            </a:r>
            <a:r>
              <a:rPr lang="pl-PL" sz="2200" i="1" dirty="0" smtClean="0"/>
              <a:t>zawsze lojalność </a:t>
            </a:r>
            <a:r>
              <a:rPr lang="pl-PL" sz="2200" i="1" dirty="0"/>
              <a:t>klienta wynika z więzi, która jest wyznacznikiem systemu </a:t>
            </a:r>
            <a:r>
              <a:rPr lang="pl-PL" sz="2200" i="1" dirty="0" smtClean="0"/>
              <a:t>wartości firmy</a:t>
            </a:r>
            <a:r>
              <a:rPr lang="pl-PL" sz="2200" i="1" dirty="0"/>
              <a:t>. Lojalny klient jest związany z firmą na różnych poziomach </a:t>
            </a:r>
            <a:r>
              <a:rPr lang="pl-PL" sz="2200" i="1" dirty="0" smtClean="0"/>
              <a:t>relacji. Istnieją </a:t>
            </a:r>
            <a:r>
              <a:rPr lang="pl-PL" sz="2200" i="1" dirty="0"/>
              <a:t>więzi wymuszone czyli ekonomiczne, polityczne, </a:t>
            </a:r>
            <a:r>
              <a:rPr lang="pl-PL" sz="2200" i="1" dirty="0" smtClean="0"/>
              <a:t>technologiczne i </a:t>
            </a:r>
            <a:r>
              <a:rPr lang="pl-PL" sz="2200" i="1" dirty="0"/>
              <a:t>czasowe. Nabywca jest tu niejako zmuszony do korzystania z tej a nie </a:t>
            </a:r>
            <a:r>
              <a:rPr lang="pl-PL" sz="2200" i="1" dirty="0" smtClean="0"/>
              <a:t>innej firmy </a:t>
            </a:r>
            <a:r>
              <a:rPr lang="pl-PL" sz="2200" i="1" dirty="0"/>
              <a:t>i może zerwać tę relację, jeśli tylko nadarzy się </a:t>
            </a:r>
            <a:r>
              <a:rPr lang="pl-PL" sz="2200" i="1" dirty="0" smtClean="0"/>
              <a:t>okazja(…)”</a:t>
            </a:r>
            <a:br>
              <a:rPr lang="pl-PL" sz="2200" i="1" dirty="0" smtClean="0"/>
            </a:br>
            <a:r>
              <a:rPr lang="pl-PL" sz="2000" i="1" dirty="0"/>
              <a:t/>
            </a:r>
            <a:br>
              <a:rPr lang="pl-PL" sz="2000" i="1" dirty="0"/>
            </a:br>
            <a:r>
              <a:rPr lang="pl-PL" sz="1800" b="1" dirty="0"/>
              <a:t>R. Ratajski, </a:t>
            </a:r>
            <a:r>
              <a:rPr lang="pl-PL" sz="1800" b="1" i="1" dirty="0"/>
              <a:t>Klient jako najważniejsza wartość firmy usługowej</a:t>
            </a:r>
            <a:r>
              <a:rPr lang="pl-PL" sz="1800" b="1" dirty="0"/>
              <a:t>, Zeszyty Naukowe Wydziału Nauk Ekonomicznych Politechniki Koszalińskiej, nr </a:t>
            </a:r>
            <a:r>
              <a:rPr lang="pl-PL" sz="1800" b="1" dirty="0" smtClean="0"/>
              <a:t>11/2007.</a:t>
            </a:r>
            <a:endParaRPr lang="pl-PL" sz="1800" b="1" dirty="0"/>
          </a:p>
        </p:txBody>
      </p:sp>
    </p:spTree>
    <p:extLst>
      <p:ext uri="{BB962C8B-B14F-4D97-AF65-F5344CB8AC3E}">
        <p14:creationId xmlns:p14="http://schemas.microsoft.com/office/powerpoint/2010/main" val="3092940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84" y="212464"/>
            <a:ext cx="7906319" cy="3622385"/>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387" y="95534"/>
            <a:ext cx="4772818" cy="1856096"/>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20" y="3834849"/>
            <a:ext cx="5118836" cy="2804379"/>
          </a:xfrm>
          <a:prstGeom prst="rect">
            <a:avLst/>
          </a:prstGeom>
        </p:spPr>
      </p:pic>
      <p:pic>
        <p:nvPicPr>
          <p:cNvPr id="7" name="Obraz 6"/>
          <p:cNvPicPr>
            <a:picLocks noChangeAspect="1"/>
          </p:cNvPicPr>
          <p:nvPr/>
        </p:nvPicPr>
        <p:blipFill>
          <a:blip r:embed="rId5"/>
          <a:stretch>
            <a:fillRect/>
          </a:stretch>
        </p:blipFill>
        <p:spPr>
          <a:xfrm>
            <a:off x="8707271" y="2090669"/>
            <a:ext cx="3235163" cy="4548559"/>
          </a:xfrm>
          <a:prstGeom prst="rect">
            <a:avLst/>
          </a:prstGeom>
        </p:spPr>
      </p:pic>
    </p:spTree>
    <p:extLst>
      <p:ext uri="{BB962C8B-B14F-4D97-AF65-F5344CB8AC3E}">
        <p14:creationId xmlns:p14="http://schemas.microsoft.com/office/powerpoint/2010/main" val="1047280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900468" y="581735"/>
            <a:ext cx="3152998" cy="1765679"/>
          </a:xfrm>
          <a:prstGeom prst="rect">
            <a:avLst/>
          </a:prstGeom>
        </p:spPr>
      </p:pic>
      <p:pic>
        <p:nvPicPr>
          <p:cNvPr id="4" name="Obraz 3"/>
          <p:cNvPicPr>
            <a:picLocks noChangeAspect="1"/>
          </p:cNvPicPr>
          <p:nvPr/>
        </p:nvPicPr>
        <p:blipFill>
          <a:blip r:embed="rId3"/>
          <a:stretch>
            <a:fillRect/>
          </a:stretch>
        </p:blipFill>
        <p:spPr>
          <a:xfrm>
            <a:off x="7244918" y="166189"/>
            <a:ext cx="4591050" cy="4362450"/>
          </a:xfrm>
          <a:prstGeom prst="rect">
            <a:avLst/>
          </a:prstGeom>
        </p:spPr>
      </p:pic>
      <p:pic>
        <p:nvPicPr>
          <p:cNvPr id="5" name="Obraz 4"/>
          <p:cNvPicPr>
            <a:picLocks noChangeAspect="1"/>
          </p:cNvPicPr>
          <p:nvPr/>
        </p:nvPicPr>
        <p:blipFill>
          <a:blip r:embed="rId4"/>
          <a:stretch>
            <a:fillRect/>
          </a:stretch>
        </p:blipFill>
        <p:spPr>
          <a:xfrm>
            <a:off x="510512" y="3737567"/>
            <a:ext cx="6734406" cy="2882593"/>
          </a:xfrm>
          <a:prstGeom prst="rect">
            <a:avLst/>
          </a:prstGeom>
        </p:spPr>
      </p:pic>
    </p:spTree>
    <p:extLst>
      <p:ext uri="{BB962C8B-B14F-4D97-AF65-F5344CB8AC3E}">
        <p14:creationId xmlns:p14="http://schemas.microsoft.com/office/powerpoint/2010/main" val="3223175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742207" y="1133356"/>
            <a:ext cx="10658902" cy="5724644"/>
          </a:xfrm>
          <a:prstGeom prst="rect">
            <a:avLst/>
          </a:prstGeom>
        </p:spPr>
        <p:txBody>
          <a:bodyPr wrap="square">
            <a:spAutoFit/>
          </a:bodyPr>
          <a:lstStyle/>
          <a:p>
            <a:r>
              <a:rPr lang="pl-PL" sz="2200" dirty="0" smtClean="0"/>
              <a:t>„Badania </a:t>
            </a:r>
            <a:r>
              <a:rPr lang="pl-PL" sz="2200" dirty="0"/>
              <a:t>potwierdzają – już cztery wizyty jednego klienta rocznie to bezpieczne minimum, które pozwala wprowadzić program lojalnościowy przynoszący realnie wymierne korzyści dla firmy. Są jednak wyjątki od tej reguły. Salony jubilerskie odwiedzane stosunkowo rzadko, bo średnio raz, dwa razy w roku, nie tylko w Polsce mają karty stałego klienta, nazywane najczęściej programem lojalnościowym. Tak jest chociażby w przypadku salonów </a:t>
            </a:r>
            <a:r>
              <a:rPr lang="pl-PL" sz="2200" dirty="0" err="1"/>
              <a:t>Apart</a:t>
            </a:r>
            <a:r>
              <a:rPr lang="pl-PL" sz="2200" dirty="0"/>
              <a:t> czy </a:t>
            </a:r>
            <a:r>
              <a:rPr lang="pl-PL" sz="2200" dirty="0" smtClean="0"/>
              <a:t>W. Kruk</a:t>
            </a:r>
            <a:r>
              <a:rPr lang="pl-PL" sz="2200" dirty="0"/>
              <a:t>. W tym miejscu nie bez powodu dotykamy drugiego ważnego czynnika, jakim jest </a:t>
            </a:r>
            <a:r>
              <a:rPr lang="pl-PL" sz="2200" dirty="0" smtClean="0"/>
              <a:t>marża… Salony </a:t>
            </a:r>
            <a:r>
              <a:rPr lang="pl-PL" sz="2200" dirty="0"/>
              <a:t>jubilerskie, operując odpowiednio wysokimi marżami, mogą pozwolić sobie na działania w obrębie programu, licząc na zwrot z poniesionych inwestycji. Weźmy inny przykład. Sieć sklepów spożywczych, operując niską marżą, ma także grupę towarową z marżą oscylującą wokół 100 proc. Dla segmentu klientów z koszykiem zakupowym z niską marżą znaczenia nabiera częstotliwość wizyt. Klientom z koszykiem o wysokiej marży można zaproponować coś więcej. </a:t>
            </a:r>
            <a:r>
              <a:rPr lang="pl-PL" sz="2200" u="sng" dirty="0"/>
              <a:t>Zasada numer 1 – wartość nagród rzeczowych czy serwisu ekstra nie może przekraczać zysków generowanych przez </a:t>
            </a:r>
            <a:r>
              <a:rPr lang="pl-PL" sz="2200" u="sng" dirty="0" smtClean="0"/>
              <a:t>klienta</a:t>
            </a:r>
            <a:r>
              <a:rPr lang="pl-PL" sz="2200" dirty="0" smtClean="0"/>
              <a:t>”</a:t>
            </a:r>
          </a:p>
          <a:p>
            <a:r>
              <a:rPr lang="pl-PL" sz="1600" b="1" dirty="0" smtClean="0"/>
              <a:t>M. </a:t>
            </a:r>
            <a:r>
              <a:rPr lang="pl-PL" sz="1600" b="1" dirty="0"/>
              <a:t>Turska, </a:t>
            </a:r>
            <a:r>
              <a:rPr lang="pl-PL" sz="1600" b="1" i="1" dirty="0"/>
              <a:t>Dla kogo i po co program </a:t>
            </a:r>
            <a:r>
              <a:rPr lang="pl-PL" sz="1600" b="1" i="1" dirty="0" smtClean="0"/>
              <a:t>lojalnościowy</a:t>
            </a:r>
            <a:r>
              <a:rPr lang="pl-PL" sz="1600" b="1" dirty="0"/>
              <a:t>, http://marketing.org.pl/czytelnia/sprzedaz/237-dla-kogo-i-po-co-program-lojalnosciowy</a:t>
            </a:r>
            <a:endParaRPr lang="pl-PL" sz="1600" b="1" i="1" dirty="0"/>
          </a:p>
        </p:txBody>
      </p:sp>
      <p:sp>
        <p:nvSpPr>
          <p:cNvPr id="4" name="Tytuł 1"/>
          <p:cNvSpPr>
            <a:spLocks noGrp="1"/>
          </p:cNvSpPr>
          <p:nvPr>
            <p:ph type="title"/>
          </p:nvPr>
        </p:nvSpPr>
        <p:spPr>
          <a:xfrm>
            <a:off x="609600" y="128588"/>
            <a:ext cx="10924117" cy="935937"/>
          </a:xfrm>
        </p:spPr>
        <p:txBody>
          <a:bodyPr/>
          <a:lstStyle/>
          <a:p>
            <a:r>
              <a:rPr lang="pl-PL" sz="3200" dirty="0" smtClean="0"/>
              <a:t>Zasady wprowadzania programów lojalnościowych</a:t>
            </a:r>
            <a:endParaRPr lang="pl-PL" sz="3200" dirty="0"/>
          </a:p>
        </p:txBody>
      </p:sp>
    </p:spTree>
    <p:extLst>
      <p:ext uri="{BB962C8B-B14F-4D97-AF65-F5344CB8AC3E}">
        <p14:creationId xmlns:p14="http://schemas.microsoft.com/office/powerpoint/2010/main" val="797287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37489" y="2648258"/>
            <a:ext cx="11267823" cy="3970318"/>
          </a:xfrm>
          <a:prstGeom prst="rect">
            <a:avLst/>
          </a:prstGeom>
        </p:spPr>
        <p:txBody>
          <a:bodyPr wrap="square">
            <a:spAutoFit/>
          </a:bodyPr>
          <a:lstStyle/>
          <a:p>
            <a:r>
              <a:rPr lang="pl-PL" sz="2200" dirty="0"/>
              <a:t>„Słynny londyński </a:t>
            </a:r>
            <a:r>
              <a:rPr lang="pl-PL" sz="2200" dirty="0" err="1"/>
              <a:t>Harrods</a:t>
            </a:r>
            <a:r>
              <a:rPr lang="pl-PL" sz="2200" dirty="0"/>
              <a:t> </a:t>
            </a:r>
            <a:r>
              <a:rPr lang="pl-PL" sz="2200" dirty="0" smtClean="0"/>
              <a:t>miał </a:t>
            </a:r>
            <a:r>
              <a:rPr lang="pl-PL" sz="2200" dirty="0"/>
              <a:t>przed sobą niełatwe zadanie </a:t>
            </a:r>
            <a:r>
              <a:rPr lang="pl-PL" sz="2200" dirty="0" smtClean="0"/>
              <a:t>dotarcia </a:t>
            </a:r>
            <a:r>
              <a:rPr lang="pl-PL" sz="2200" dirty="0"/>
              <a:t>do klientów dóbr luksusowych, </a:t>
            </a:r>
            <a:r>
              <a:rPr lang="pl-PL" sz="2200" dirty="0" smtClean="0"/>
              <a:t> którzy </a:t>
            </a:r>
            <a:r>
              <a:rPr lang="pl-PL" sz="2200" dirty="0"/>
              <a:t>także podczas zakupów chcą </a:t>
            </a:r>
            <a:r>
              <a:rPr lang="pl-PL" sz="2200" dirty="0" smtClean="0"/>
              <a:t>pozostać  </a:t>
            </a:r>
            <a:r>
              <a:rPr lang="pl-PL" sz="2200" dirty="0"/>
              <a:t>anonimowi. </a:t>
            </a:r>
            <a:r>
              <a:rPr lang="pl-PL" sz="2200" dirty="0" smtClean="0"/>
              <a:t> Ekskluzywna broszura </a:t>
            </a:r>
            <a:r>
              <a:rPr lang="pl-PL" sz="2200" dirty="0"/>
              <a:t>z listą korzyści, wysłana </a:t>
            </a:r>
            <a:r>
              <a:rPr lang="pl-PL" sz="2200" dirty="0" smtClean="0"/>
              <a:t>została  </a:t>
            </a:r>
            <a:r>
              <a:rPr lang="pl-PL" sz="2200" dirty="0"/>
              <a:t>tylko  do  wybranych  klientów </a:t>
            </a:r>
            <a:r>
              <a:rPr lang="pl-PL" sz="2200" dirty="0" smtClean="0"/>
              <a:t> na </a:t>
            </a:r>
            <a:r>
              <a:rPr lang="pl-PL" sz="2200" dirty="0"/>
              <a:t>podstawie 18 miesięcznych analiz </a:t>
            </a:r>
            <a:r>
              <a:rPr lang="pl-PL" sz="2200" dirty="0" smtClean="0"/>
              <a:t>podstawowych </a:t>
            </a:r>
            <a:r>
              <a:rPr lang="pl-PL" sz="2200" dirty="0"/>
              <a:t>wskaźników: </a:t>
            </a:r>
            <a:r>
              <a:rPr lang="pl-PL" sz="2200" dirty="0" smtClean="0"/>
              <a:t>częstotliwość</a:t>
            </a:r>
            <a:r>
              <a:rPr lang="pl-PL" sz="2200" dirty="0"/>
              <a:t>, czas od ostatniej wizyty, wartość </a:t>
            </a:r>
            <a:r>
              <a:rPr lang="pl-PL" sz="2200" dirty="0" smtClean="0"/>
              <a:t>i </a:t>
            </a:r>
            <a:r>
              <a:rPr lang="pl-PL" sz="2200" dirty="0"/>
              <a:t>struktura koszyka zakupowego, preferencje zakupowe </a:t>
            </a:r>
            <a:r>
              <a:rPr lang="pl-PL" sz="2200" dirty="0" smtClean="0"/>
              <a:t>(…) Punkt </a:t>
            </a:r>
            <a:r>
              <a:rPr lang="pl-PL" sz="2200" dirty="0"/>
              <a:t>za każdego wydanego funta, </a:t>
            </a:r>
            <a:r>
              <a:rPr lang="pl-PL" sz="2200" dirty="0" smtClean="0"/>
              <a:t>podwójne </a:t>
            </a:r>
            <a:r>
              <a:rPr lang="pl-PL" sz="2200" dirty="0"/>
              <a:t>punkty za zakupy w dniu urodzin </a:t>
            </a:r>
            <a:r>
              <a:rPr lang="pl-PL" sz="2200" dirty="0" smtClean="0"/>
              <a:t>oraz </a:t>
            </a:r>
            <a:r>
              <a:rPr lang="pl-PL" sz="2200" dirty="0"/>
              <a:t>na tydzień przed tą datą. Wśród </a:t>
            </a:r>
            <a:r>
              <a:rPr lang="pl-PL" sz="2200" dirty="0" smtClean="0"/>
              <a:t>nagród </a:t>
            </a:r>
            <a:r>
              <a:rPr lang="pl-PL" sz="2200" dirty="0"/>
              <a:t>znalazły się m.in. wyjazd </a:t>
            </a:r>
            <a:r>
              <a:rPr lang="pl-PL" sz="2200" dirty="0" smtClean="0"/>
              <a:t>prywatną </a:t>
            </a:r>
            <a:r>
              <a:rPr lang="pl-PL" sz="2200" dirty="0"/>
              <a:t>limuzyną z szoferem do pracowni </a:t>
            </a:r>
            <a:r>
              <a:rPr lang="pl-PL" sz="2200" dirty="0" smtClean="0"/>
              <a:t>jubilerskiej </a:t>
            </a:r>
            <a:r>
              <a:rPr lang="pl-PL" sz="2200" dirty="0" err="1"/>
              <a:t>Boodle</a:t>
            </a:r>
            <a:r>
              <a:rPr lang="pl-PL" sz="2200" dirty="0"/>
              <a:t> &amp; </a:t>
            </a:r>
            <a:r>
              <a:rPr lang="pl-PL" sz="2200" dirty="0" err="1"/>
              <a:t>Dunthorne</a:t>
            </a:r>
            <a:r>
              <a:rPr lang="pl-PL" sz="2200" dirty="0"/>
              <a:t> na </a:t>
            </a:r>
            <a:r>
              <a:rPr lang="pl-PL" sz="2200" dirty="0" smtClean="0"/>
              <a:t>zaprojektowanie </a:t>
            </a:r>
            <a:r>
              <a:rPr lang="pl-PL" sz="2200" dirty="0"/>
              <a:t>wraz z Rebeccą Hawkins </a:t>
            </a:r>
            <a:r>
              <a:rPr lang="pl-PL" sz="2200" dirty="0" smtClean="0"/>
              <a:t>własnej</a:t>
            </a:r>
            <a:r>
              <a:rPr lang="pl-PL" sz="2200" dirty="0"/>
              <a:t>, </a:t>
            </a:r>
            <a:r>
              <a:rPr lang="pl-PL" sz="2200" dirty="0" smtClean="0"/>
              <a:t>indywidualnej biżuterii</a:t>
            </a:r>
            <a:r>
              <a:rPr lang="pl-PL" sz="2200" dirty="0"/>
              <a:t>, wyjazd </a:t>
            </a:r>
            <a:r>
              <a:rPr lang="pl-PL" sz="2200" dirty="0" smtClean="0"/>
              <a:t>do </a:t>
            </a:r>
            <a:r>
              <a:rPr lang="pl-PL" sz="2200" dirty="0"/>
              <a:t>Florencji z prywatnym doradcą na </a:t>
            </a:r>
            <a:r>
              <a:rPr lang="pl-PL" sz="2200" dirty="0" smtClean="0"/>
              <a:t>zakupy </a:t>
            </a:r>
            <a:r>
              <a:rPr lang="pl-PL" sz="2200" dirty="0"/>
              <a:t>pościeli i </a:t>
            </a:r>
            <a:r>
              <a:rPr lang="pl-PL" sz="2200" dirty="0" smtClean="0"/>
              <a:t>dodatków, czy </a:t>
            </a:r>
            <a:r>
              <a:rPr lang="pl-PL" sz="2200" dirty="0"/>
              <a:t>też miejsce </a:t>
            </a:r>
            <a:r>
              <a:rPr lang="pl-PL" sz="2200" dirty="0" smtClean="0"/>
              <a:t>w </a:t>
            </a:r>
            <a:r>
              <a:rPr lang="pl-PL" sz="2200" dirty="0"/>
              <a:t>VIP sektorze właściciela Al </a:t>
            </a:r>
            <a:r>
              <a:rPr lang="pl-PL" sz="2200" dirty="0" err="1"/>
              <a:t>Fayeda</a:t>
            </a:r>
            <a:r>
              <a:rPr lang="pl-PL" sz="2200" dirty="0"/>
              <a:t>.”</a:t>
            </a:r>
            <a:endParaRPr lang="pl-PL" sz="2200" dirty="0" smtClean="0"/>
          </a:p>
          <a:p>
            <a:r>
              <a:rPr lang="pl-PL" sz="1600" b="1" dirty="0" smtClean="0"/>
              <a:t>	</a:t>
            </a:r>
          </a:p>
          <a:p>
            <a:r>
              <a:rPr lang="pl-PL" sz="1600" b="1" dirty="0" smtClean="0"/>
              <a:t>R. </a:t>
            </a:r>
            <a:r>
              <a:rPr lang="pl-PL" sz="1600" b="1" dirty="0"/>
              <a:t>Turska, </a:t>
            </a:r>
            <a:r>
              <a:rPr lang="pl-PL" sz="1600" b="1" i="1" dirty="0"/>
              <a:t>Lojalność – jak budują ją na świecie</a:t>
            </a:r>
            <a:r>
              <a:rPr lang="pl-PL" sz="1600" b="1" dirty="0" smtClean="0"/>
              <a:t>, Marketing w praktyce, nr 3/2012.</a:t>
            </a:r>
            <a:endParaRPr lang="pl-PL" sz="1600" b="1" i="1" dirty="0"/>
          </a:p>
        </p:txBody>
      </p:sp>
      <p:pic>
        <p:nvPicPr>
          <p:cNvPr id="6" name="Obraz 5"/>
          <p:cNvPicPr>
            <a:picLocks noChangeAspect="1"/>
          </p:cNvPicPr>
          <p:nvPr/>
        </p:nvPicPr>
        <p:blipFill>
          <a:blip r:embed="rId2"/>
          <a:stretch>
            <a:fillRect/>
          </a:stretch>
        </p:blipFill>
        <p:spPr>
          <a:xfrm>
            <a:off x="438719" y="185690"/>
            <a:ext cx="3545746" cy="2312443"/>
          </a:xfrm>
          <a:prstGeom prst="rect">
            <a:avLst/>
          </a:prstGeom>
        </p:spPr>
      </p:pic>
    </p:spTree>
    <p:extLst>
      <p:ext uri="{BB962C8B-B14F-4D97-AF65-F5344CB8AC3E}">
        <p14:creationId xmlns:p14="http://schemas.microsoft.com/office/powerpoint/2010/main" val="756331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69250" y="2361655"/>
            <a:ext cx="11267823" cy="4062651"/>
          </a:xfrm>
          <a:prstGeom prst="rect">
            <a:avLst/>
          </a:prstGeom>
        </p:spPr>
        <p:txBody>
          <a:bodyPr wrap="square">
            <a:spAutoFit/>
          </a:bodyPr>
          <a:lstStyle/>
          <a:p>
            <a:r>
              <a:rPr lang="pl-PL" sz="2200" dirty="0"/>
              <a:t>„W Stanach, które obok Niemiec stały się </a:t>
            </a:r>
            <a:r>
              <a:rPr lang="pl-PL" sz="2200" dirty="0" smtClean="0"/>
              <a:t> kolebką </a:t>
            </a:r>
            <a:r>
              <a:rPr lang="pl-PL" sz="2200" dirty="0"/>
              <a:t>idei programów </a:t>
            </a:r>
            <a:r>
              <a:rPr lang="pl-PL" sz="2200" dirty="0" smtClean="0"/>
              <a:t>lojalnościowych, każde </a:t>
            </a:r>
            <a:r>
              <a:rPr lang="pl-PL" sz="2200" dirty="0"/>
              <a:t>gospodarstwo domowe </a:t>
            </a:r>
            <a:r>
              <a:rPr lang="pl-PL" sz="2200" dirty="0" smtClean="0"/>
              <a:t>należy </a:t>
            </a:r>
            <a:r>
              <a:rPr lang="pl-PL" sz="2200" dirty="0"/>
              <a:t>średnio do ponad 18 programów, </a:t>
            </a:r>
            <a:r>
              <a:rPr lang="pl-PL" sz="2200" dirty="0" smtClean="0"/>
              <a:t>aktywnie </a:t>
            </a:r>
            <a:r>
              <a:rPr lang="pl-PL" sz="2200" dirty="0"/>
              <a:t>uczestnicząc w co </a:t>
            </a:r>
            <a:r>
              <a:rPr lang="pl-PL" sz="2200" dirty="0" smtClean="0"/>
              <a:t>najmniej sześciu </a:t>
            </a:r>
            <a:r>
              <a:rPr lang="pl-PL" sz="2200" dirty="0"/>
              <a:t>spośród </a:t>
            </a:r>
            <a:r>
              <a:rPr lang="pl-PL" sz="2200" dirty="0" smtClean="0"/>
              <a:t>nich</a:t>
            </a:r>
            <a:r>
              <a:rPr lang="pl-PL" sz="2200" dirty="0"/>
              <a:t> (…) </a:t>
            </a:r>
            <a:r>
              <a:rPr lang="pl-PL" sz="2200" dirty="0" smtClean="0"/>
              <a:t>Pierwszą piątkę </a:t>
            </a:r>
            <a:r>
              <a:rPr lang="pl-PL" sz="2200" dirty="0"/>
              <a:t>najlepszych programów otwiera </a:t>
            </a:r>
            <a:r>
              <a:rPr lang="pl-PL" sz="2200" dirty="0" smtClean="0"/>
              <a:t>w </a:t>
            </a:r>
            <a:r>
              <a:rPr lang="pl-PL" sz="2200" dirty="0"/>
              <a:t>ostatnim rankingu </a:t>
            </a:r>
            <a:r>
              <a:rPr lang="pl-PL" sz="2200" dirty="0" err="1" smtClean="0"/>
              <a:t>Starbucks</a:t>
            </a:r>
            <a:r>
              <a:rPr lang="pl-PL" sz="2200" dirty="0"/>
              <a:t>. </a:t>
            </a:r>
            <a:r>
              <a:rPr lang="pl-PL" sz="2200" dirty="0" smtClean="0"/>
              <a:t> Powód</a:t>
            </a:r>
            <a:r>
              <a:rPr lang="pl-PL" sz="2200" dirty="0"/>
              <a:t>? Darmowa kawa, syrop smakowy, </a:t>
            </a:r>
            <a:r>
              <a:rPr lang="pl-PL" sz="2200" dirty="0" smtClean="0"/>
              <a:t>bita </a:t>
            </a:r>
            <a:r>
              <a:rPr lang="pl-PL" sz="2200" dirty="0"/>
              <a:t>śmietana jako nagroda za </a:t>
            </a:r>
            <a:r>
              <a:rPr lang="pl-PL" sz="2200" dirty="0" smtClean="0"/>
              <a:t>częstotliwość </a:t>
            </a:r>
            <a:r>
              <a:rPr lang="pl-PL" sz="2200" dirty="0"/>
              <a:t>zakupów lub w dniu urodzin. Brak </a:t>
            </a:r>
            <a:r>
              <a:rPr lang="pl-PL" sz="2200" dirty="0" smtClean="0"/>
              <a:t>tutaj </a:t>
            </a:r>
            <a:r>
              <a:rPr lang="pl-PL" sz="2200" dirty="0"/>
              <a:t>katalogów nagród i wymyślnych </a:t>
            </a:r>
            <a:r>
              <a:rPr lang="pl-PL" sz="2200" dirty="0" smtClean="0"/>
              <a:t>schematów </a:t>
            </a:r>
            <a:r>
              <a:rPr lang="pl-PL" sz="2200" dirty="0"/>
              <a:t>zbierania punktów. Druga </a:t>
            </a:r>
          </a:p>
          <a:p>
            <a:r>
              <a:rPr lang="pl-PL" sz="2200" dirty="0"/>
              <a:t>na liście jest sieć sprzedaży AGD Best </a:t>
            </a:r>
            <a:r>
              <a:rPr lang="pl-PL" sz="2200" dirty="0" err="1" smtClean="0"/>
              <a:t>Buy</a:t>
            </a:r>
            <a:r>
              <a:rPr lang="pl-PL" sz="2200" dirty="0"/>
              <a:t>. Znalazła się tam jednak po </a:t>
            </a:r>
            <a:r>
              <a:rPr lang="pl-PL" sz="2200" dirty="0" smtClean="0"/>
              <a:t>zniesieniu rocznej opłaty </a:t>
            </a:r>
            <a:r>
              <a:rPr lang="pl-PL" sz="2200" dirty="0"/>
              <a:t>członkowskiej oraz </a:t>
            </a:r>
            <a:r>
              <a:rPr lang="pl-PL" sz="2200" dirty="0" smtClean="0"/>
              <a:t>uproszczeniu </a:t>
            </a:r>
            <a:r>
              <a:rPr lang="pl-PL" sz="2200" dirty="0"/>
              <a:t>systemu punktowania 1 </a:t>
            </a:r>
            <a:r>
              <a:rPr lang="pl-PL" sz="2200" dirty="0" smtClean="0"/>
              <a:t> dolar </a:t>
            </a:r>
            <a:r>
              <a:rPr lang="pl-PL" sz="2200" dirty="0"/>
              <a:t>= 1 punkt. Co </a:t>
            </a:r>
            <a:r>
              <a:rPr lang="pl-PL" sz="2200" dirty="0" smtClean="0"/>
              <a:t>w zamian</a:t>
            </a:r>
            <a:r>
              <a:rPr lang="pl-PL" sz="2200" dirty="0"/>
              <a:t>? Serwis, </a:t>
            </a:r>
            <a:r>
              <a:rPr lang="pl-PL" sz="2200" dirty="0" smtClean="0"/>
              <a:t>który </a:t>
            </a:r>
            <a:r>
              <a:rPr lang="pl-PL" sz="2200" dirty="0"/>
              <a:t>jest... darmowy. Wydłużony czas </a:t>
            </a:r>
            <a:r>
              <a:rPr lang="pl-PL" sz="2200" dirty="0" smtClean="0"/>
              <a:t>na </a:t>
            </a:r>
            <a:r>
              <a:rPr lang="pl-PL" sz="2200" dirty="0"/>
              <a:t>zwrot zakupionego </a:t>
            </a:r>
            <a:r>
              <a:rPr lang="pl-PL" sz="2200" dirty="0" smtClean="0"/>
              <a:t>towaru, bezpłatna dostawa </a:t>
            </a:r>
            <a:r>
              <a:rPr lang="pl-PL" sz="2200" dirty="0"/>
              <a:t>pod wskazany adres. Są też </a:t>
            </a:r>
            <a:r>
              <a:rPr lang="pl-PL" sz="2200" dirty="0" smtClean="0"/>
              <a:t>przywileje </a:t>
            </a:r>
            <a:r>
              <a:rPr lang="pl-PL" sz="2200" dirty="0"/>
              <a:t>niepowiązane bezpośrednio </a:t>
            </a:r>
            <a:r>
              <a:rPr lang="pl-PL" sz="2200" dirty="0" smtClean="0"/>
              <a:t> ze </a:t>
            </a:r>
            <a:r>
              <a:rPr lang="pl-PL" sz="2200" dirty="0"/>
              <a:t>sprzedażą, jak darmowe ściąganie </a:t>
            </a:r>
            <a:r>
              <a:rPr lang="pl-PL" sz="2200" dirty="0" smtClean="0"/>
              <a:t>filmów </a:t>
            </a:r>
            <a:r>
              <a:rPr lang="pl-PL" sz="2200" dirty="0"/>
              <a:t>czy muzyk</a:t>
            </a:r>
            <a:r>
              <a:rPr lang="pl-PL" sz="2200" dirty="0" smtClean="0"/>
              <a:t>”</a:t>
            </a:r>
            <a:endParaRPr lang="pl-PL" sz="1600" b="1" dirty="0" smtClean="0"/>
          </a:p>
          <a:p>
            <a:r>
              <a:rPr lang="pl-PL" sz="1600" b="1" dirty="0" smtClean="0"/>
              <a:t>R. </a:t>
            </a:r>
            <a:r>
              <a:rPr lang="pl-PL" sz="1600" b="1" dirty="0"/>
              <a:t>Turska, </a:t>
            </a:r>
            <a:r>
              <a:rPr lang="pl-PL" sz="1600" b="1" i="1" dirty="0"/>
              <a:t>Lojalność – jak budują ją na świecie</a:t>
            </a:r>
            <a:r>
              <a:rPr lang="pl-PL" sz="1600" b="1" dirty="0" smtClean="0"/>
              <a:t>, Marketing w praktyce, nr 3/2012.</a:t>
            </a:r>
            <a:endParaRPr lang="pl-PL" sz="1600" b="1" i="1" dirty="0"/>
          </a:p>
        </p:txBody>
      </p:sp>
      <p:pic>
        <p:nvPicPr>
          <p:cNvPr id="2" name="Obraz 1"/>
          <p:cNvPicPr>
            <a:picLocks noChangeAspect="1"/>
          </p:cNvPicPr>
          <p:nvPr/>
        </p:nvPicPr>
        <p:blipFill>
          <a:blip r:embed="rId2"/>
          <a:stretch>
            <a:fillRect/>
          </a:stretch>
        </p:blipFill>
        <p:spPr>
          <a:xfrm>
            <a:off x="9621316" y="444333"/>
            <a:ext cx="1438275" cy="1438275"/>
          </a:xfrm>
          <a:prstGeom prst="rect">
            <a:avLst/>
          </a:prstGeom>
        </p:spPr>
      </p:pic>
    </p:spTree>
    <p:extLst>
      <p:ext uri="{BB962C8B-B14F-4D97-AF65-F5344CB8AC3E}">
        <p14:creationId xmlns:p14="http://schemas.microsoft.com/office/powerpoint/2010/main" val="328452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7545" y="1259387"/>
            <a:ext cx="11709780" cy="5447645"/>
          </a:xfrm>
          <a:prstGeom prst="rect">
            <a:avLst/>
          </a:prstGeom>
        </p:spPr>
        <p:txBody>
          <a:bodyPr wrap="square">
            <a:spAutoFit/>
          </a:bodyPr>
          <a:lstStyle/>
          <a:p>
            <a:r>
              <a:rPr lang="pl-PL" sz="2400" dirty="0" smtClean="0">
                <a:solidFill>
                  <a:srgbClr val="000000"/>
                </a:solidFill>
              </a:rPr>
              <a:t>„</a:t>
            </a:r>
            <a:r>
              <a:rPr lang="pl-PL" sz="2400" i="1" dirty="0">
                <a:solidFill>
                  <a:srgbClr val="000000"/>
                </a:solidFill>
              </a:rPr>
              <a:t>Działalność ludzi na polu gospodarczym ma na celu zaspokajanie ich doczesnych potrzeb, odnosi się więc do bogactw ziemskich. Celem aktywności ekonomicznej jest zatem używanie dóbr ziemskich dla zaspokojenia potrzeb doczesnych człowieka.  Ekonomia osiąga swój cel, jeżeli dobra ziemskie służą potrzebom człowieka</a:t>
            </a:r>
            <a:r>
              <a:rPr lang="pl-PL" sz="2400" i="1" dirty="0" smtClean="0">
                <a:solidFill>
                  <a:srgbClr val="000000"/>
                </a:solidFill>
              </a:rPr>
              <a:t>. (…) Celem życia ekonomicznego </a:t>
            </a:r>
            <a:r>
              <a:rPr lang="pl-PL" sz="2400" i="1" dirty="0">
                <a:solidFill>
                  <a:srgbClr val="000000"/>
                </a:solidFill>
              </a:rPr>
              <a:t>jest połączenie dóbr z </a:t>
            </a:r>
            <a:r>
              <a:rPr lang="pl-PL" sz="2400" i="1" dirty="0" smtClean="0">
                <a:solidFill>
                  <a:srgbClr val="000000"/>
                </a:solidFill>
              </a:rPr>
              <a:t>potrzebami (…)</a:t>
            </a:r>
          </a:p>
          <a:p>
            <a:r>
              <a:rPr lang="pl-PL" sz="2400" i="1" dirty="0">
                <a:solidFill>
                  <a:srgbClr val="000000"/>
                </a:solidFill>
              </a:rPr>
              <a:t>Nie żądajmy od ekonomii, by osiągała cele </a:t>
            </a:r>
            <a:r>
              <a:rPr lang="pl-PL" sz="2400" i="1" dirty="0" smtClean="0">
                <a:solidFill>
                  <a:srgbClr val="000000"/>
                </a:solidFill>
              </a:rPr>
              <a:t>moralne (…) człowiek</a:t>
            </a:r>
            <a:r>
              <a:rPr lang="pl-PL" sz="2400" i="1" dirty="0">
                <a:solidFill>
                  <a:srgbClr val="000000"/>
                </a:solidFill>
              </a:rPr>
              <a:t>, który ma splamione sumienie nie może go oczyścić jedząc dobry posiłek lub uczestnicząc w sutych libacjach. Potrzebuje on za to konfesjonału</a:t>
            </a:r>
            <a:r>
              <a:rPr lang="pl-PL" sz="2400" i="1" dirty="0" smtClean="0">
                <a:solidFill>
                  <a:srgbClr val="000000"/>
                </a:solidFill>
              </a:rPr>
              <a:t>.</a:t>
            </a:r>
            <a:endParaRPr lang="pl-PL" sz="2400" i="1" dirty="0">
              <a:solidFill>
                <a:srgbClr val="000000"/>
              </a:solidFill>
            </a:endParaRPr>
          </a:p>
          <a:p>
            <a:r>
              <a:rPr lang="pl-PL" sz="2400" i="1" dirty="0">
                <a:solidFill>
                  <a:srgbClr val="000000"/>
                </a:solidFill>
              </a:rPr>
              <a:t>W tym miejscu powinna interweniować religia; sprawa podlega bowiem dziedzinie moralności, a nie </a:t>
            </a:r>
            <a:r>
              <a:rPr lang="pl-PL" sz="2400" i="1" dirty="0" smtClean="0">
                <a:solidFill>
                  <a:srgbClr val="000000"/>
                </a:solidFill>
              </a:rPr>
              <a:t>ekonomii. Zresztą </a:t>
            </a:r>
            <a:r>
              <a:rPr lang="pl-PL" sz="2400" i="1" dirty="0">
                <a:solidFill>
                  <a:srgbClr val="000000"/>
                </a:solidFill>
              </a:rPr>
              <a:t>człowiek w swojej działalności zawsze powinien kierować się poczuciem moralnym, a  więc również w dziedzinie ekonomii. Moralność nie zastępuje jednak ekonomii</a:t>
            </a:r>
            <a:r>
              <a:rPr lang="pl-PL" sz="2400" i="1" dirty="0" smtClean="0">
                <a:solidFill>
                  <a:srgbClr val="000000"/>
                </a:solidFill>
              </a:rPr>
              <a:t>.</a:t>
            </a:r>
            <a:r>
              <a:rPr lang="pl-PL" sz="2400" dirty="0" smtClean="0">
                <a:solidFill>
                  <a:srgbClr val="000000"/>
                </a:solidFill>
              </a:rPr>
              <a:t>”</a:t>
            </a:r>
          </a:p>
          <a:p>
            <a:endParaRPr lang="pl-PL" sz="2400" dirty="0" smtClean="0">
              <a:solidFill>
                <a:srgbClr val="000000"/>
              </a:solidFill>
            </a:endParaRPr>
          </a:p>
          <a:p>
            <a:r>
              <a:rPr lang="pl-PL" b="1" dirty="0" smtClean="0">
                <a:solidFill>
                  <a:srgbClr val="000000"/>
                </a:solidFill>
              </a:rPr>
              <a:t>L. </a:t>
            </a:r>
            <a:r>
              <a:rPr lang="pl-PL" b="1" dirty="0" err="1" smtClean="0">
                <a:solidFill>
                  <a:srgbClr val="000000"/>
                </a:solidFill>
              </a:rPr>
              <a:t>Even</a:t>
            </a:r>
            <a:r>
              <a:rPr lang="pl-PL" b="1" dirty="0">
                <a:solidFill>
                  <a:srgbClr val="000000"/>
                </a:solidFill>
              </a:rPr>
              <a:t>, </a:t>
            </a:r>
            <a:r>
              <a:rPr lang="pl-PL" b="1" i="1" dirty="0">
                <a:solidFill>
                  <a:srgbClr val="000000"/>
                </a:solidFill>
              </a:rPr>
              <a:t>Cel </a:t>
            </a:r>
            <a:r>
              <a:rPr lang="pl-PL" b="1" i="1" dirty="0" smtClean="0">
                <a:solidFill>
                  <a:srgbClr val="000000"/>
                </a:solidFill>
              </a:rPr>
              <a:t>ekonomii: powiązanie </a:t>
            </a:r>
            <a:r>
              <a:rPr lang="pl-PL" b="1" i="1" dirty="0">
                <a:solidFill>
                  <a:srgbClr val="000000"/>
                </a:solidFill>
              </a:rPr>
              <a:t>produktów z </a:t>
            </a:r>
            <a:r>
              <a:rPr lang="pl-PL" b="1" i="1" dirty="0" smtClean="0">
                <a:solidFill>
                  <a:srgbClr val="000000"/>
                </a:solidFill>
              </a:rPr>
              <a:t>potrzebami. Więcej </a:t>
            </a:r>
            <a:r>
              <a:rPr lang="pl-PL" b="1" i="1" dirty="0">
                <a:solidFill>
                  <a:srgbClr val="000000"/>
                </a:solidFill>
              </a:rPr>
              <a:t>od ekonomii nie żądajmy. Tego się jednak od niej domagajmy</a:t>
            </a:r>
            <a:r>
              <a:rPr lang="pl-PL" b="1" dirty="0">
                <a:solidFill>
                  <a:srgbClr val="000000"/>
                </a:solidFill>
              </a:rPr>
              <a:t>, http://www.michaeljournal.org/Celekonomii.htm</a:t>
            </a:r>
            <a:endParaRPr lang="pl-PL" sz="2400" dirty="0">
              <a:solidFill>
                <a:srgbClr val="000000"/>
              </a:solidFill>
            </a:endParaRPr>
          </a:p>
        </p:txBody>
      </p:sp>
      <p:sp>
        <p:nvSpPr>
          <p:cNvPr id="6" name="Tytuł 1"/>
          <p:cNvSpPr>
            <a:spLocks noGrp="1"/>
          </p:cNvSpPr>
          <p:nvPr>
            <p:ph type="title"/>
          </p:nvPr>
        </p:nvSpPr>
        <p:spPr>
          <a:xfrm>
            <a:off x="609600" y="128589"/>
            <a:ext cx="10924117" cy="813108"/>
          </a:xfrm>
        </p:spPr>
        <p:txBody>
          <a:bodyPr/>
          <a:lstStyle/>
          <a:p>
            <a:r>
              <a:rPr lang="pl-PL" sz="3200" dirty="0" smtClean="0"/>
              <a:t>Moralność ekonomii potrzeb</a:t>
            </a:r>
            <a:endParaRPr lang="pl-PL" sz="3200" dirty="0"/>
          </a:p>
        </p:txBody>
      </p:sp>
    </p:spTree>
    <p:extLst>
      <p:ext uri="{BB962C8B-B14F-4D97-AF65-F5344CB8AC3E}">
        <p14:creationId xmlns:p14="http://schemas.microsoft.com/office/powerpoint/2010/main" val="1074298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64891" y="2252459"/>
            <a:ext cx="11445922" cy="3108543"/>
          </a:xfrm>
          <a:prstGeom prst="rect">
            <a:avLst/>
          </a:prstGeom>
        </p:spPr>
        <p:txBody>
          <a:bodyPr wrap="square">
            <a:spAutoFit/>
          </a:bodyPr>
          <a:lstStyle/>
          <a:p>
            <a:r>
              <a:rPr lang="pl-PL" sz="2000" dirty="0" smtClean="0">
                <a:solidFill>
                  <a:srgbClr val="000000"/>
                </a:solidFill>
              </a:rPr>
              <a:t>„Istnieje kilka firm, które słyną ze swoich entuzjastycznych i zadowolonych klientów (…) </a:t>
            </a:r>
            <a:r>
              <a:rPr lang="pl-PL" sz="2000" dirty="0" err="1" smtClean="0">
                <a:solidFill>
                  <a:srgbClr val="000000"/>
                </a:solidFill>
              </a:rPr>
              <a:t>Euclid</a:t>
            </a:r>
            <a:r>
              <a:rPr lang="pl-PL" sz="2000" dirty="0" smtClean="0">
                <a:solidFill>
                  <a:srgbClr val="000000"/>
                </a:solidFill>
              </a:rPr>
              <a:t> to łączący cztery pokolenia rodzinny biznes oferujący usługę sprzątania biur w Cleveland i okolicach (…) </a:t>
            </a:r>
            <a:r>
              <a:rPr lang="pl-PL" sz="2000" dirty="0" err="1" smtClean="0">
                <a:solidFill>
                  <a:srgbClr val="000000"/>
                </a:solidFill>
              </a:rPr>
              <a:t>Euclid</a:t>
            </a:r>
            <a:r>
              <a:rPr lang="pl-PL" sz="2000" dirty="0" smtClean="0">
                <a:solidFill>
                  <a:srgbClr val="000000"/>
                </a:solidFill>
              </a:rPr>
              <a:t> poszerzył ofertę świadczonych usług o dozorowanie, sprzątanie powierzchni przemysłowych, czyszczenie dywanów, mycie ścian, konserwację podłóg, czyszczenie sufitów akustycznych, porządkowanie po budowie, udrażnianie rur, wynajem i sprzedaż wycieraczek – oferował więc niemal wszystko, czego mogliby sobie zażyczyć klienci. Zleceniodawcy z Cleveland prosili </a:t>
            </a:r>
            <a:r>
              <a:rPr lang="pl-PL" sz="2000" dirty="0" err="1" smtClean="0">
                <a:solidFill>
                  <a:srgbClr val="000000"/>
                </a:solidFill>
              </a:rPr>
              <a:t>Euclida</a:t>
            </a:r>
            <a:r>
              <a:rPr lang="pl-PL" sz="2000" dirty="0" smtClean="0">
                <a:solidFill>
                  <a:srgbClr val="000000"/>
                </a:solidFill>
              </a:rPr>
              <a:t>, by tworzył centra obsługowe w nowych miastach, w których sami zamierzali otwierać nowe oddziały”</a:t>
            </a:r>
          </a:p>
          <a:p>
            <a:endParaRPr lang="pl-PL" sz="2000" dirty="0" smtClean="0">
              <a:solidFill>
                <a:srgbClr val="000000"/>
              </a:solidFill>
            </a:endParaRPr>
          </a:p>
          <a:p>
            <a:r>
              <a:rPr lang="pl-PL" sz="1600" b="1" dirty="0" smtClean="0">
                <a:solidFill>
                  <a:srgbClr val="000000"/>
                </a:solidFill>
              </a:rPr>
              <a:t>P. </a:t>
            </a:r>
            <a:r>
              <a:rPr lang="pl-PL" sz="1600" b="1" dirty="0" err="1" smtClean="0">
                <a:solidFill>
                  <a:srgbClr val="000000"/>
                </a:solidFill>
              </a:rPr>
              <a:t>Kotler</a:t>
            </a:r>
            <a:r>
              <a:rPr lang="pl-PL" sz="1600" b="1" dirty="0" smtClean="0">
                <a:solidFill>
                  <a:srgbClr val="000000"/>
                </a:solidFill>
              </a:rPr>
              <a:t>, M. </a:t>
            </a:r>
            <a:r>
              <a:rPr lang="pl-PL" sz="1600" b="1" dirty="0" err="1" smtClean="0">
                <a:solidFill>
                  <a:srgbClr val="000000"/>
                </a:solidFill>
              </a:rPr>
              <a:t>Kotler</a:t>
            </a:r>
            <a:r>
              <a:rPr lang="pl-PL" sz="1600" b="1" dirty="0" smtClean="0">
                <a:solidFill>
                  <a:srgbClr val="000000"/>
                </a:solidFill>
              </a:rPr>
              <a:t>, </a:t>
            </a:r>
            <a:r>
              <a:rPr lang="pl-PL" sz="1600" b="1" i="1" dirty="0" smtClean="0">
                <a:solidFill>
                  <a:srgbClr val="000000"/>
                </a:solidFill>
              </a:rPr>
              <a:t>Przed marketing do wzrostu. 8 zwycięskich strategii</a:t>
            </a:r>
            <a:r>
              <a:rPr lang="pl-PL" sz="1600" b="1" dirty="0" smtClean="0">
                <a:solidFill>
                  <a:srgbClr val="000000"/>
                </a:solidFill>
              </a:rPr>
              <a:t>, Poznań 2013, s. 61-62.</a:t>
            </a:r>
            <a:endParaRPr lang="pl-PL" sz="1600" b="1" dirty="0">
              <a:solidFill>
                <a:srgbClr val="000000"/>
              </a:solidFill>
            </a:endParaRPr>
          </a:p>
        </p:txBody>
      </p:sp>
      <p:sp>
        <p:nvSpPr>
          <p:cNvPr id="2" name="Prostokąt 1"/>
          <p:cNvSpPr/>
          <p:nvPr/>
        </p:nvSpPr>
        <p:spPr>
          <a:xfrm>
            <a:off x="503526" y="999897"/>
            <a:ext cx="10954345" cy="461665"/>
          </a:xfrm>
          <a:prstGeom prst="rect">
            <a:avLst/>
          </a:prstGeom>
        </p:spPr>
        <p:txBody>
          <a:bodyPr wrap="none">
            <a:spAutoFit/>
          </a:bodyPr>
          <a:lstStyle/>
          <a:p>
            <a:r>
              <a:rPr lang="pl-PL" sz="2400" b="1" dirty="0" smtClean="0">
                <a:solidFill>
                  <a:srgbClr val="FF0000"/>
                </a:solidFill>
              </a:rPr>
              <a:t>SATYSFAKCJA KLIENTA – PUNKT WYJŚCIA DLA MARKETINGU RELACJI</a:t>
            </a:r>
            <a:endParaRPr lang="pl-PL" sz="2400" dirty="0"/>
          </a:p>
        </p:txBody>
      </p:sp>
    </p:spTree>
    <p:extLst>
      <p:ext uri="{BB962C8B-B14F-4D97-AF65-F5344CB8AC3E}">
        <p14:creationId xmlns:p14="http://schemas.microsoft.com/office/powerpoint/2010/main" val="3529356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64891" y="2252459"/>
            <a:ext cx="11445922" cy="2800767"/>
          </a:xfrm>
          <a:prstGeom prst="rect">
            <a:avLst/>
          </a:prstGeom>
        </p:spPr>
        <p:txBody>
          <a:bodyPr wrap="square">
            <a:spAutoFit/>
          </a:bodyPr>
          <a:lstStyle/>
          <a:p>
            <a:r>
              <a:rPr lang="pl-PL" sz="2000" dirty="0" smtClean="0">
                <a:solidFill>
                  <a:srgbClr val="000000"/>
                </a:solidFill>
              </a:rPr>
              <a:t>„Klient wierny firmie najczęściej staje się jej klientem orędownikiem – nawet jeśli nie jest o to proszony. (…) Klient orędownik może nawet przeobrazić się w klienta współtwórcę. Jest to klient, który chce być włączony w proces ulepszania firmowych towarów, usług, reklamy itd. Weźmy chociażby fanów </a:t>
            </a:r>
            <a:r>
              <a:rPr lang="pl-PL" sz="2000" dirty="0" err="1" smtClean="0">
                <a:solidFill>
                  <a:srgbClr val="000000"/>
                </a:solidFill>
              </a:rPr>
              <a:t>Harleya</a:t>
            </a:r>
            <a:r>
              <a:rPr lang="pl-PL" sz="2000" dirty="0" smtClean="0">
                <a:solidFill>
                  <a:srgbClr val="000000"/>
                </a:solidFill>
              </a:rPr>
              <a:t>-Davidsona, których firma ta zaprasza na imprezy ze swoimi inżynierami, by podpowiadali im, jakie usprawnienia można wprowadzić w motocyklach. Innym przykładem są młodzi Duńczycy, którzy chcą współuczestniczyć w projektowaniu nowych zestawów Lego lub miłośnicy </a:t>
            </a:r>
            <a:r>
              <a:rPr lang="pl-PL" sz="2000" dirty="0" err="1" smtClean="0">
                <a:solidFill>
                  <a:srgbClr val="000000"/>
                </a:solidFill>
              </a:rPr>
              <a:t>czipsów</a:t>
            </a:r>
            <a:r>
              <a:rPr lang="pl-PL" sz="2000" dirty="0" smtClean="0">
                <a:solidFill>
                  <a:srgbClr val="000000"/>
                </a:solidFill>
              </a:rPr>
              <a:t> </a:t>
            </a:r>
            <a:r>
              <a:rPr lang="pl-PL" sz="2000" dirty="0" err="1" smtClean="0">
                <a:solidFill>
                  <a:srgbClr val="000000"/>
                </a:solidFill>
              </a:rPr>
              <a:t>Dorito</a:t>
            </a:r>
            <a:r>
              <a:rPr lang="pl-PL" sz="2000" dirty="0" smtClean="0">
                <a:solidFill>
                  <a:srgbClr val="000000"/>
                </a:solidFill>
              </a:rPr>
              <a:t>, którzy nadesłali tysiące pomysłów na kampanie reklamowe firmy”</a:t>
            </a:r>
          </a:p>
          <a:p>
            <a:endParaRPr lang="pl-PL" sz="2000" dirty="0" smtClean="0">
              <a:solidFill>
                <a:srgbClr val="000000"/>
              </a:solidFill>
            </a:endParaRPr>
          </a:p>
          <a:p>
            <a:r>
              <a:rPr lang="pl-PL" sz="1600" b="1" dirty="0" smtClean="0">
                <a:solidFill>
                  <a:srgbClr val="000000"/>
                </a:solidFill>
              </a:rPr>
              <a:t>P. </a:t>
            </a:r>
            <a:r>
              <a:rPr lang="pl-PL" sz="1600" b="1" dirty="0" err="1" smtClean="0">
                <a:solidFill>
                  <a:srgbClr val="000000"/>
                </a:solidFill>
              </a:rPr>
              <a:t>Kotler</a:t>
            </a:r>
            <a:r>
              <a:rPr lang="pl-PL" sz="1600" b="1" dirty="0" smtClean="0">
                <a:solidFill>
                  <a:srgbClr val="000000"/>
                </a:solidFill>
              </a:rPr>
              <a:t>, M. </a:t>
            </a:r>
            <a:r>
              <a:rPr lang="pl-PL" sz="1600" b="1" dirty="0" err="1" smtClean="0">
                <a:solidFill>
                  <a:srgbClr val="000000"/>
                </a:solidFill>
              </a:rPr>
              <a:t>Kotler</a:t>
            </a:r>
            <a:r>
              <a:rPr lang="pl-PL" sz="1600" b="1" dirty="0" smtClean="0">
                <a:solidFill>
                  <a:srgbClr val="000000"/>
                </a:solidFill>
              </a:rPr>
              <a:t>, </a:t>
            </a:r>
            <a:r>
              <a:rPr lang="pl-PL" sz="1600" b="1" i="1" dirty="0" smtClean="0">
                <a:solidFill>
                  <a:srgbClr val="000000"/>
                </a:solidFill>
              </a:rPr>
              <a:t>Przed marketing do wzrostu. 8 zwycięskich strategii</a:t>
            </a:r>
            <a:r>
              <a:rPr lang="pl-PL" sz="1600" b="1" dirty="0" smtClean="0">
                <a:solidFill>
                  <a:srgbClr val="000000"/>
                </a:solidFill>
              </a:rPr>
              <a:t>, Poznań 2013, s. 62.</a:t>
            </a:r>
            <a:endParaRPr lang="pl-PL" sz="1600" b="1" dirty="0">
              <a:solidFill>
                <a:srgbClr val="000000"/>
              </a:solidFill>
            </a:endParaRPr>
          </a:p>
        </p:txBody>
      </p:sp>
      <p:sp>
        <p:nvSpPr>
          <p:cNvPr id="2" name="Prostokąt 1"/>
          <p:cNvSpPr/>
          <p:nvPr/>
        </p:nvSpPr>
        <p:spPr>
          <a:xfrm>
            <a:off x="503526" y="999897"/>
            <a:ext cx="7986482" cy="461665"/>
          </a:xfrm>
          <a:prstGeom prst="rect">
            <a:avLst/>
          </a:prstGeom>
        </p:spPr>
        <p:txBody>
          <a:bodyPr wrap="none">
            <a:spAutoFit/>
          </a:bodyPr>
          <a:lstStyle/>
          <a:p>
            <a:r>
              <a:rPr lang="pl-PL" sz="2400" b="1" dirty="0" smtClean="0">
                <a:solidFill>
                  <a:schemeClr val="accent6">
                    <a:lumMod val="60000"/>
                    <a:lumOff val="40000"/>
                  </a:schemeClr>
                </a:solidFill>
              </a:rPr>
              <a:t>„KLIENT ORĘDOWNIK” – „KLIENT WSPÓŁTWÓRCA”</a:t>
            </a:r>
            <a:endParaRPr lang="pl-PL" sz="2400" dirty="0">
              <a:solidFill>
                <a:schemeClr val="accent6">
                  <a:lumMod val="60000"/>
                  <a:lumOff val="40000"/>
                </a:schemeClr>
              </a:solidFill>
            </a:endParaRPr>
          </a:p>
        </p:txBody>
      </p:sp>
    </p:spTree>
    <p:extLst>
      <p:ext uri="{BB962C8B-B14F-4D97-AF65-F5344CB8AC3E}">
        <p14:creationId xmlns:p14="http://schemas.microsoft.com/office/powerpoint/2010/main" val="1596008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a:t>CLV  (</a:t>
            </a:r>
            <a:r>
              <a:rPr lang="pl-PL" sz="3200" i="1" dirty="0" err="1"/>
              <a:t>Customer</a:t>
            </a:r>
            <a:r>
              <a:rPr lang="pl-PL" sz="3200" i="1" dirty="0"/>
              <a:t> </a:t>
            </a:r>
            <a:r>
              <a:rPr lang="pl-PL" sz="3200" i="1" dirty="0" err="1"/>
              <a:t>lifetime</a:t>
            </a:r>
            <a:r>
              <a:rPr lang="pl-PL" sz="3200" i="1" dirty="0"/>
              <a:t> </a:t>
            </a:r>
            <a:r>
              <a:rPr lang="pl-PL" sz="3200" i="1" dirty="0" err="1"/>
              <a:t>value</a:t>
            </a:r>
            <a:r>
              <a:rPr lang="pl-PL" sz="3200" dirty="0"/>
              <a:t>)</a:t>
            </a:r>
          </a:p>
        </p:txBody>
      </p:sp>
      <p:sp>
        <p:nvSpPr>
          <p:cNvPr id="3" name="Prostokąt 2"/>
          <p:cNvSpPr/>
          <p:nvPr/>
        </p:nvSpPr>
        <p:spPr>
          <a:xfrm>
            <a:off x="609599" y="1828800"/>
            <a:ext cx="10924117" cy="3662541"/>
          </a:xfrm>
          <a:prstGeom prst="rect">
            <a:avLst/>
          </a:prstGeom>
        </p:spPr>
        <p:txBody>
          <a:bodyPr wrap="square">
            <a:spAutoFit/>
          </a:bodyPr>
          <a:lstStyle/>
          <a:p>
            <a:r>
              <a:rPr lang="pl-PL" sz="2400" i="1" dirty="0">
                <a:solidFill>
                  <a:srgbClr val="000000"/>
                </a:solidFill>
              </a:rPr>
              <a:t>„Wartość klienta jest pojęciem, które zyskało na popularności w ciągu ostatnich lat w zakresie literatury dotyczącej relacji z klientami. Popularności użycia tego pojęcia towarzyszy również szeroki wachlarz definicji i interpretacji. Wartość klienta oznacza faktycznie wartość relacji z klientem, jednak w literaturze anglojęzycznej zamiast pojęcia </a:t>
            </a:r>
            <a:r>
              <a:rPr lang="pl-PL" sz="2400" i="1" dirty="0" err="1">
                <a:solidFill>
                  <a:srgbClr val="000000"/>
                </a:solidFill>
              </a:rPr>
              <a:t>customer</a:t>
            </a:r>
            <a:r>
              <a:rPr lang="pl-PL" sz="2400" i="1" dirty="0">
                <a:solidFill>
                  <a:srgbClr val="000000"/>
                </a:solidFill>
              </a:rPr>
              <a:t> </a:t>
            </a:r>
            <a:r>
              <a:rPr lang="pl-PL" sz="2400" i="1" dirty="0" err="1">
                <a:solidFill>
                  <a:srgbClr val="000000"/>
                </a:solidFill>
              </a:rPr>
              <a:t>relationship</a:t>
            </a:r>
            <a:r>
              <a:rPr lang="pl-PL" sz="2400" i="1" dirty="0">
                <a:solidFill>
                  <a:srgbClr val="000000"/>
                </a:solidFill>
              </a:rPr>
              <a:t> </a:t>
            </a:r>
            <a:r>
              <a:rPr lang="pl-PL" sz="2400" i="1" dirty="0" err="1">
                <a:solidFill>
                  <a:srgbClr val="000000"/>
                </a:solidFill>
              </a:rPr>
              <a:t>value</a:t>
            </a:r>
            <a:r>
              <a:rPr lang="pl-PL" sz="2400" i="1" dirty="0">
                <a:solidFill>
                  <a:srgbClr val="000000"/>
                </a:solidFill>
              </a:rPr>
              <a:t> przyjęło się pojęcie </a:t>
            </a:r>
            <a:r>
              <a:rPr lang="pl-PL" sz="2400" i="1" dirty="0" err="1">
                <a:solidFill>
                  <a:srgbClr val="000000"/>
                </a:solidFill>
              </a:rPr>
              <a:t>customer</a:t>
            </a:r>
            <a:r>
              <a:rPr lang="pl-PL" sz="2400" i="1" dirty="0">
                <a:solidFill>
                  <a:srgbClr val="000000"/>
                </a:solidFill>
              </a:rPr>
              <a:t> </a:t>
            </a:r>
            <a:r>
              <a:rPr lang="pl-PL" sz="2400" i="1" dirty="0" err="1">
                <a:solidFill>
                  <a:srgbClr val="000000"/>
                </a:solidFill>
              </a:rPr>
              <a:t>lifetime</a:t>
            </a:r>
            <a:r>
              <a:rPr lang="pl-PL" sz="2400" i="1" dirty="0">
                <a:solidFill>
                  <a:srgbClr val="000000"/>
                </a:solidFill>
              </a:rPr>
              <a:t> </a:t>
            </a:r>
            <a:r>
              <a:rPr lang="pl-PL" sz="2400" i="1" dirty="0" err="1">
                <a:solidFill>
                  <a:srgbClr val="000000"/>
                </a:solidFill>
              </a:rPr>
              <a:t>value</a:t>
            </a:r>
            <a:r>
              <a:rPr lang="pl-PL" sz="2400" i="1" dirty="0">
                <a:solidFill>
                  <a:srgbClr val="000000"/>
                </a:solidFill>
              </a:rPr>
              <a:t>. W krajowej literaturze przedmiotu funkcjonuje ono również jako „wartość życiowa klienta”</a:t>
            </a:r>
          </a:p>
          <a:p>
            <a:endParaRPr lang="pl-PL" sz="2400" i="1" dirty="0">
              <a:solidFill>
                <a:srgbClr val="000000"/>
              </a:solidFill>
            </a:endParaRPr>
          </a:p>
          <a:p>
            <a:r>
              <a:rPr lang="pl-PL" b="1" dirty="0">
                <a:solidFill>
                  <a:srgbClr val="000000"/>
                </a:solidFill>
              </a:rPr>
              <a:t>T. </a:t>
            </a:r>
            <a:r>
              <a:rPr lang="pl-PL" b="1" dirty="0" err="1">
                <a:solidFill>
                  <a:srgbClr val="000000"/>
                </a:solidFill>
              </a:rPr>
              <a:t>Doligalski</a:t>
            </a:r>
            <a:r>
              <a:rPr lang="pl-PL" b="1" dirty="0">
                <a:solidFill>
                  <a:srgbClr val="000000"/>
                </a:solidFill>
              </a:rPr>
              <a:t>, </a:t>
            </a:r>
            <a:r>
              <a:rPr lang="pl-PL" b="1" i="1" dirty="0">
                <a:solidFill>
                  <a:srgbClr val="000000"/>
                </a:solidFill>
              </a:rPr>
              <a:t>Wartość a rentowność klienta</a:t>
            </a:r>
            <a:r>
              <a:rPr lang="pl-PL" b="1" dirty="0">
                <a:solidFill>
                  <a:srgbClr val="000000"/>
                </a:solidFill>
              </a:rPr>
              <a:t>, [w:] </a:t>
            </a:r>
            <a:r>
              <a:rPr lang="pl-PL" b="1" i="1" dirty="0">
                <a:solidFill>
                  <a:srgbClr val="000000"/>
                </a:solidFill>
              </a:rPr>
              <a:t>Zarządzanie wartością klienta</a:t>
            </a:r>
            <a:r>
              <a:rPr lang="pl-PL" b="1" dirty="0">
                <a:solidFill>
                  <a:srgbClr val="000000"/>
                </a:solidFill>
              </a:rPr>
              <a:t>, red. naukowa B. Dobiegała-Korona, T. </a:t>
            </a:r>
            <a:r>
              <a:rPr lang="pl-PL" b="1" dirty="0" err="1">
                <a:solidFill>
                  <a:srgbClr val="000000"/>
                </a:solidFill>
              </a:rPr>
              <a:t>Doligalski</a:t>
            </a:r>
            <a:r>
              <a:rPr lang="pl-PL" b="1" dirty="0">
                <a:solidFill>
                  <a:srgbClr val="000000"/>
                </a:solidFill>
              </a:rPr>
              <a:t>, Warszawa 2009</a:t>
            </a:r>
          </a:p>
        </p:txBody>
      </p:sp>
    </p:spTree>
    <p:extLst>
      <p:ext uri="{BB962C8B-B14F-4D97-AF65-F5344CB8AC3E}">
        <p14:creationId xmlns:p14="http://schemas.microsoft.com/office/powerpoint/2010/main" val="518293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55008" y="436728"/>
            <a:ext cx="10924117" cy="5447645"/>
          </a:xfrm>
          <a:prstGeom prst="rect">
            <a:avLst/>
          </a:prstGeom>
        </p:spPr>
        <p:txBody>
          <a:bodyPr wrap="square">
            <a:spAutoFit/>
          </a:bodyPr>
          <a:lstStyle/>
          <a:p>
            <a:r>
              <a:rPr lang="pl-PL" sz="2400" i="1" dirty="0">
                <a:solidFill>
                  <a:srgbClr val="000000"/>
                </a:solidFill>
              </a:rPr>
              <a:t>„Berger i </a:t>
            </a:r>
            <a:r>
              <a:rPr lang="pl-PL" sz="2400" i="1" dirty="0" err="1">
                <a:solidFill>
                  <a:srgbClr val="000000"/>
                </a:solidFill>
              </a:rPr>
              <a:t>Nasr</a:t>
            </a:r>
            <a:r>
              <a:rPr lang="pl-PL" sz="2400" i="1" dirty="0">
                <a:solidFill>
                  <a:srgbClr val="000000"/>
                </a:solidFill>
              </a:rPr>
              <a:t> definiują wartość klienta jako różnicę pomiędzy wartością generowanych przez klienta przychodów, a kosztami sprzedaży, obsługi i pozyskania klienta. </a:t>
            </a:r>
          </a:p>
          <a:p>
            <a:r>
              <a:rPr lang="pl-PL" sz="2400" i="1" dirty="0">
                <a:solidFill>
                  <a:srgbClr val="000000"/>
                </a:solidFill>
              </a:rPr>
              <a:t>W polskim wydaniu pozycji Doyle’a Marketing wartości pojęcie </a:t>
            </a:r>
            <a:r>
              <a:rPr lang="pl-PL" sz="2400" i="1" dirty="0" err="1">
                <a:solidFill>
                  <a:srgbClr val="000000"/>
                </a:solidFill>
              </a:rPr>
              <a:t>customer</a:t>
            </a:r>
            <a:r>
              <a:rPr lang="pl-PL" sz="2400" i="1" dirty="0">
                <a:solidFill>
                  <a:srgbClr val="000000"/>
                </a:solidFill>
              </a:rPr>
              <a:t> </a:t>
            </a:r>
            <a:r>
              <a:rPr lang="pl-PL" sz="2400" i="1" dirty="0" err="1">
                <a:solidFill>
                  <a:srgbClr val="000000"/>
                </a:solidFill>
              </a:rPr>
              <a:t>lifetime</a:t>
            </a:r>
            <a:r>
              <a:rPr lang="pl-PL" sz="2400" i="1" dirty="0">
                <a:solidFill>
                  <a:srgbClr val="000000"/>
                </a:solidFill>
              </a:rPr>
              <a:t> </a:t>
            </a:r>
            <a:r>
              <a:rPr lang="pl-PL" sz="2400" i="1" dirty="0" err="1">
                <a:solidFill>
                  <a:srgbClr val="000000"/>
                </a:solidFill>
              </a:rPr>
              <a:t>value</a:t>
            </a:r>
            <a:r>
              <a:rPr lang="pl-PL" sz="2400" i="1" dirty="0">
                <a:solidFill>
                  <a:srgbClr val="000000"/>
                </a:solidFill>
              </a:rPr>
              <a:t> przetłumaczone zostało jako „wartość klienta w okresie obsługi”. Autor definiuje pojęcie to jako zdyskontowaną wartość przepływów gotówkowych wygenerowanych w okresie korzystania przez klienta z usług danego podmiotu.</a:t>
            </a:r>
          </a:p>
          <a:p>
            <a:r>
              <a:rPr lang="pl-PL" sz="2400" i="1" dirty="0">
                <a:solidFill>
                  <a:srgbClr val="000000"/>
                </a:solidFill>
              </a:rPr>
              <a:t> </a:t>
            </a:r>
            <a:r>
              <a:rPr lang="pl-PL" sz="2400" i="1" dirty="0" err="1">
                <a:solidFill>
                  <a:srgbClr val="000000"/>
                </a:solidFill>
              </a:rPr>
              <a:t>Pfeifer</a:t>
            </a:r>
            <a:r>
              <a:rPr lang="pl-PL" sz="2400" i="1" dirty="0">
                <a:solidFill>
                  <a:srgbClr val="000000"/>
                </a:solidFill>
              </a:rPr>
              <a:t> i in. definiują wartość klienta jako wartość bieżącą przyszłych przepływów pieniężnych wynikających z relacji z klientem. </a:t>
            </a:r>
          </a:p>
          <a:p>
            <a:r>
              <a:rPr lang="pl-PL" sz="2400" i="1" dirty="0" err="1">
                <a:solidFill>
                  <a:srgbClr val="000000"/>
                </a:solidFill>
              </a:rPr>
              <a:t>Kotler</a:t>
            </a:r>
            <a:r>
              <a:rPr lang="pl-PL" sz="2400" i="1" dirty="0">
                <a:solidFill>
                  <a:srgbClr val="000000"/>
                </a:solidFill>
              </a:rPr>
              <a:t> podobnie określa wartość klienta, przy czym w polskim wydaniu Marketingu wielkość ta nazywana jest „długookresową wartością klienta”.”</a:t>
            </a:r>
          </a:p>
          <a:p>
            <a:endParaRPr lang="pl-PL" sz="2400" i="1" dirty="0">
              <a:solidFill>
                <a:srgbClr val="000000"/>
              </a:solidFill>
            </a:endParaRPr>
          </a:p>
          <a:p>
            <a:r>
              <a:rPr lang="pl-PL" b="1" dirty="0">
                <a:solidFill>
                  <a:srgbClr val="000000"/>
                </a:solidFill>
              </a:rPr>
              <a:t>T. </a:t>
            </a:r>
            <a:r>
              <a:rPr lang="pl-PL" b="1" dirty="0" err="1">
                <a:solidFill>
                  <a:srgbClr val="000000"/>
                </a:solidFill>
              </a:rPr>
              <a:t>Doligalski</a:t>
            </a:r>
            <a:r>
              <a:rPr lang="pl-PL" b="1" dirty="0">
                <a:solidFill>
                  <a:srgbClr val="000000"/>
                </a:solidFill>
              </a:rPr>
              <a:t>, </a:t>
            </a:r>
            <a:r>
              <a:rPr lang="pl-PL" b="1" i="1" dirty="0">
                <a:solidFill>
                  <a:srgbClr val="000000"/>
                </a:solidFill>
              </a:rPr>
              <a:t>Wartość a rentowność klienta</a:t>
            </a:r>
            <a:r>
              <a:rPr lang="pl-PL" b="1" dirty="0">
                <a:solidFill>
                  <a:srgbClr val="000000"/>
                </a:solidFill>
              </a:rPr>
              <a:t>, [w:] </a:t>
            </a:r>
            <a:r>
              <a:rPr lang="pl-PL" b="1" i="1" dirty="0">
                <a:solidFill>
                  <a:srgbClr val="000000"/>
                </a:solidFill>
              </a:rPr>
              <a:t>Zarządzanie wartością klienta</a:t>
            </a:r>
            <a:r>
              <a:rPr lang="pl-PL" b="1" dirty="0">
                <a:solidFill>
                  <a:srgbClr val="000000"/>
                </a:solidFill>
              </a:rPr>
              <a:t>, red. naukowa B. Dobiegała-Korona, T. </a:t>
            </a:r>
            <a:r>
              <a:rPr lang="pl-PL" b="1" dirty="0" err="1">
                <a:solidFill>
                  <a:srgbClr val="000000"/>
                </a:solidFill>
              </a:rPr>
              <a:t>Doligalski</a:t>
            </a:r>
            <a:r>
              <a:rPr lang="pl-PL" b="1" dirty="0">
                <a:solidFill>
                  <a:srgbClr val="000000"/>
                </a:solidFill>
              </a:rPr>
              <a:t>, Warszawa 2009</a:t>
            </a:r>
          </a:p>
        </p:txBody>
      </p:sp>
    </p:spTree>
    <p:extLst>
      <p:ext uri="{BB962C8B-B14F-4D97-AF65-F5344CB8AC3E}">
        <p14:creationId xmlns:p14="http://schemas.microsoft.com/office/powerpoint/2010/main" val="3558868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899" y="5595581"/>
            <a:ext cx="11655187" cy="887105"/>
          </a:xfrm>
        </p:spPr>
        <p:txBody>
          <a:bodyPr/>
          <a:lstStyle/>
          <a:p>
            <a:pPr algn="l"/>
            <a:r>
              <a:rPr lang="pl-PL" sz="2000" i="1" dirty="0" smtClean="0"/>
              <a:t/>
            </a:r>
            <a:br>
              <a:rPr lang="pl-PL" sz="2000" i="1" dirty="0" smtClean="0"/>
            </a:br>
            <a:r>
              <a:rPr lang="pl-PL" sz="2000" i="1" dirty="0"/>
              <a:t/>
            </a:r>
            <a:br>
              <a:rPr lang="pl-PL" sz="2000" i="1" dirty="0"/>
            </a:br>
            <a:r>
              <a:rPr lang="pl-PL" sz="1800" b="1" dirty="0" smtClean="0"/>
              <a:t>I. Michalska-Dudek, </a:t>
            </a:r>
            <a:r>
              <a:rPr lang="pl-PL" sz="1800" b="1" i="1" dirty="0"/>
              <a:t>Marketing relacji jako sposób na </a:t>
            </a:r>
            <a:r>
              <a:rPr lang="pl-PL" sz="1800" b="1" i="1" dirty="0" smtClean="0"/>
              <a:t>podniesienie konkurencyjności </a:t>
            </a:r>
            <a:r>
              <a:rPr lang="pl-PL" sz="1800" b="1" i="1" dirty="0"/>
              <a:t>przedsiębiorstw usługowych</a:t>
            </a:r>
            <a:r>
              <a:rPr lang="pl-PL" sz="1800" b="1" dirty="0"/>
              <a:t>, Prace Naukowe Akademii </a:t>
            </a:r>
            <a:r>
              <a:rPr lang="pl-PL" sz="1800" b="1" dirty="0" smtClean="0"/>
              <a:t>Ekonomicznej we Wrocławiu, </a:t>
            </a:r>
            <a:r>
              <a:rPr lang="pl-PL" sz="1800" b="1" dirty="0"/>
              <a:t>nr </a:t>
            </a:r>
            <a:r>
              <a:rPr lang="pl-PL" sz="1800" b="1" dirty="0" smtClean="0"/>
              <a:t>1043/2004.</a:t>
            </a:r>
            <a:endParaRPr lang="pl-PL" sz="1800" b="1" dirty="0"/>
          </a:p>
        </p:txBody>
      </p:sp>
      <p:pic>
        <p:nvPicPr>
          <p:cNvPr id="3" name="Obraz 2"/>
          <p:cNvPicPr>
            <a:picLocks noChangeAspect="1"/>
          </p:cNvPicPr>
          <p:nvPr/>
        </p:nvPicPr>
        <p:blipFill>
          <a:blip r:embed="rId2"/>
          <a:stretch>
            <a:fillRect/>
          </a:stretch>
        </p:blipFill>
        <p:spPr>
          <a:xfrm>
            <a:off x="276065" y="2158795"/>
            <a:ext cx="11693021" cy="3013707"/>
          </a:xfrm>
          <a:prstGeom prst="rect">
            <a:avLst/>
          </a:prstGeom>
        </p:spPr>
      </p:pic>
    </p:spTree>
    <p:extLst>
      <p:ext uri="{BB962C8B-B14F-4D97-AF65-F5344CB8AC3E}">
        <p14:creationId xmlns:p14="http://schemas.microsoft.com/office/powerpoint/2010/main" val="2109284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23247" y="6188057"/>
            <a:ext cx="10924117" cy="646331"/>
          </a:xfrm>
          <a:prstGeom prst="rect">
            <a:avLst/>
          </a:prstGeom>
        </p:spPr>
        <p:txBody>
          <a:bodyPr wrap="square">
            <a:spAutoFit/>
          </a:bodyPr>
          <a:lstStyle/>
          <a:p>
            <a:r>
              <a:rPr lang="pl-PL" b="1" dirty="0">
                <a:solidFill>
                  <a:srgbClr val="000000"/>
                </a:solidFill>
              </a:rPr>
              <a:t>T. </a:t>
            </a:r>
            <a:r>
              <a:rPr lang="pl-PL" b="1" dirty="0" err="1">
                <a:solidFill>
                  <a:srgbClr val="000000"/>
                </a:solidFill>
              </a:rPr>
              <a:t>Doligalski</a:t>
            </a:r>
            <a:r>
              <a:rPr lang="pl-PL" b="1" dirty="0">
                <a:solidFill>
                  <a:srgbClr val="000000"/>
                </a:solidFill>
              </a:rPr>
              <a:t>, </a:t>
            </a:r>
            <a:r>
              <a:rPr lang="pl-PL" b="1" i="1" dirty="0">
                <a:solidFill>
                  <a:srgbClr val="000000"/>
                </a:solidFill>
              </a:rPr>
              <a:t>Wartość a rentowność klienta</a:t>
            </a:r>
            <a:r>
              <a:rPr lang="pl-PL" b="1" dirty="0">
                <a:solidFill>
                  <a:srgbClr val="000000"/>
                </a:solidFill>
              </a:rPr>
              <a:t>, [w:] </a:t>
            </a:r>
            <a:r>
              <a:rPr lang="pl-PL" b="1" i="1" dirty="0">
                <a:solidFill>
                  <a:srgbClr val="000000"/>
                </a:solidFill>
              </a:rPr>
              <a:t>Zarządzanie wartością klienta</a:t>
            </a:r>
            <a:r>
              <a:rPr lang="pl-PL" b="1" dirty="0">
                <a:solidFill>
                  <a:srgbClr val="000000"/>
                </a:solidFill>
              </a:rPr>
              <a:t>, red. naukowa B. Dobiegała-Korona, T. </a:t>
            </a:r>
            <a:r>
              <a:rPr lang="pl-PL" b="1" dirty="0" err="1">
                <a:solidFill>
                  <a:srgbClr val="000000"/>
                </a:solidFill>
              </a:rPr>
              <a:t>Doligalski</a:t>
            </a:r>
            <a:r>
              <a:rPr lang="pl-PL" b="1" dirty="0">
                <a:solidFill>
                  <a:srgbClr val="000000"/>
                </a:solidFill>
              </a:rPr>
              <a:t>, Warszawa 2009</a:t>
            </a:r>
          </a:p>
        </p:txBody>
      </p:sp>
      <p:pic>
        <p:nvPicPr>
          <p:cNvPr id="2" name="Obraz 1"/>
          <p:cNvPicPr>
            <a:picLocks noChangeAspect="1"/>
          </p:cNvPicPr>
          <p:nvPr/>
        </p:nvPicPr>
        <p:blipFill>
          <a:blip r:embed="rId2"/>
          <a:stretch>
            <a:fillRect/>
          </a:stretch>
        </p:blipFill>
        <p:spPr>
          <a:xfrm>
            <a:off x="1243832" y="127591"/>
            <a:ext cx="9682945" cy="6060466"/>
          </a:xfrm>
          <a:prstGeom prst="rect">
            <a:avLst/>
          </a:prstGeom>
        </p:spPr>
      </p:pic>
    </p:spTree>
    <p:extLst>
      <p:ext uri="{BB962C8B-B14F-4D97-AF65-F5344CB8AC3E}">
        <p14:creationId xmlns:p14="http://schemas.microsoft.com/office/powerpoint/2010/main" val="138921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45119"/>
          </a:xfrm>
        </p:spPr>
        <p:txBody>
          <a:bodyPr/>
          <a:lstStyle/>
          <a:p>
            <a:r>
              <a:rPr lang="pl-PL" sz="3200" dirty="0" smtClean="0"/>
              <a:t>Rynek</a:t>
            </a:r>
            <a:endParaRPr lang="pl-PL" sz="3200" dirty="0"/>
          </a:p>
        </p:txBody>
      </p:sp>
      <p:sp>
        <p:nvSpPr>
          <p:cNvPr id="3" name="Prostokąt 2"/>
          <p:cNvSpPr/>
          <p:nvPr/>
        </p:nvSpPr>
        <p:spPr>
          <a:xfrm>
            <a:off x="2019867" y="3441680"/>
            <a:ext cx="10346362" cy="3416320"/>
          </a:xfrm>
          <a:prstGeom prst="rect">
            <a:avLst/>
          </a:prstGeom>
        </p:spPr>
        <p:txBody>
          <a:bodyPr wrap="square">
            <a:spAutoFit/>
          </a:bodyPr>
          <a:lstStyle/>
          <a:p>
            <a:r>
              <a:rPr lang="pl-PL" sz="2400" dirty="0">
                <a:solidFill>
                  <a:srgbClr val="000000"/>
                </a:solidFill>
                <a:latin typeface="MinionPro-Regular"/>
              </a:rPr>
              <a:t>„</a:t>
            </a:r>
            <a:r>
              <a:rPr lang="pl-PL" sz="2400" i="1" dirty="0">
                <a:solidFill>
                  <a:srgbClr val="000000"/>
                </a:solidFill>
                <a:latin typeface="MinionPro-Regular"/>
              </a:rPr>
              <a:t>Niezależnie od tego, jak przebiega proces marketingowy, wszystko,</a:t>
            </a:r>
          </a:p>
          <a:p>
            <a:r>
              <a:rPr lang="pl-PL" sz="2400" i="1" dirty="0">
                <a:solidFill>
                  <a:srgbClr val="000000"/>
                </a:solidFill>
                <a:latin typeface="MinionPro-Regular"/>
              </a:rPr>
              <a:t>co ważne, rozgrywa się na rynku. To on tworzy ramy dla procesów</a:t>
            </a:r>
          </a:p>
          <a:p>
            <a:r>
              <a:rPr lang="pl-PL" sz="2400" i="1" dirty="0">
                <a:solidFill>
                  <a:srgbClr val="000000"/>
                </a:solidFill>
                <a:latin typeface="MinionPro-Regular"/>
              </a:rPr>
              <a:t>wymiany między oferentem a klientem. Znajomość własnego rynku to</a:t>
            </a:r>
          </a:p>
          <a:p>
            <a:r>
              <a:rPr lang="pl-PL" sz="2400" i="1" dirty="0">
                <a:solidFill>
                  <a:srgbClr val="000000"/>
                </a:solidFill>
                <a:latin typeface="MinionPro-Regular"/>
              </a:rPr>
              <a:t>warunek sukcesu. Nie wystarczą dobre produkty, decydujące znaczenie</a:t>
            </a:r>
          </a:p>
          <a:p>
            <a:r>
              <a:rPr lang="pl-PL" sz="2400" i="1" dirty="0">
                <a:solidFill>
                  <a:srgbClr val="000000"/>
                </a:solidFill>
                <a:latin typeface="MinionPro-Regular"/>
              </a:rPr>
              <a:t>ma rozpoznanie i zrozumienie zależności zachodzących na rynku oraz</a:t>
            </a:r>
          </a:p>
          <a:p>
            <a:r>
              <a:rPr lang="pl-PL" sz="2400" i="1" dirty="0">
                <a:solidFill>
                  <a:srgbClr val="000000"/>
                </a:solidFill>
                <a:latin typeface="MinionPro-Regular"/>
              </a:rPr>
              <a:t>odpowiednio wczesne uprzedzenie zmian. Tylko w ten sposób można</a:t>
            </a:r>
          </a:p>
          <a:p>
            <a:r>
              <a:rPr lang="pl-PL" sz="2400" i="1" dirty="0">
                <a:solidFill>
                  <a:srgbClr val="000000"/>
                </a:solidFill>
                <a:latin typeface="MinionPro-Regular"/>
              </a:rPr>
              <a:t>optymalnie dostosować własne działania do warunków rynkowych</a:t>
            </a:r>
            <a:r>
              <a:rPr lang="pl-PL" sz="2400" dirty="0">
                <a:solidFill>
                  <a:srgbClr val="000000"/>
                </a:solidFill>
                <a:latin typeface="MinionPro-Regular"/>
              </a:rPr>
              <a:t>”</a:t>
            </a:r>
          </a:p>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pic>
        <p:nvPicPr>
          <p:cNvPr id="4" name="Picture 2" descr="Podobny obra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18" y="128588"/>
            <a:ext cx="4631142" cy="310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788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45119"/>
          </a:xfrm>
        </p:spPr>
        <p:txBody>
          <a:bodyPr/>
          <a:lstStyle/>
          <a:p>
            <a:r>
              <a:rPr lang="pl-PL" sz="3200" dirty="0" smtClean="0"/>
              <a:t>Rynek</a:t>
            </a:r>
            <a:endParaRPr lang="pl-PL" sz="3200" dirty="0"/>
          </a:p>
        </p:txBody>
      </p:sp>
      <p:sp>
        <p:nvSpPr>
          <p:cNvPr id="3" name="Prostokąt 2"/>
          <p:cNvSpPr/>
          <p:nvPr/>
        </p:nvSpPr>
        <p:spPr>
          <a:xfrm>
            <a:off x="395785" y="3823818"/>
            <a:ext cx="11600597" cy="2585323"/>
          </a:xfrm>
          <a:prstGeom prst="rect">
            <a:avLst/>
          </a:prstGeom>
        </p:spPr>
        <p:txBody>
          <a:bodyPr wrap="square">
            <a:spAutoFit/>
          </a:bodyPr>
          <a:lstStyle/>
          <a:p>
            <a:r>
              <a:rPr lang="pl-PL" sz="2400" dirty="0">
                <a:solidFill>
                  <a:srgbClr val="000000"/>
                </a:solidFill>
                <a:latin typeface="MinionPro-Regular"/>
              </a:rPr>
              <a:t>„</a:t>
            </a:r>
            <a:r>
              <a:rPr lang="pl-PL" sz="2400" i="1" dirty="0">
                <a:solidFill>
                  <a:srgbClr val="000000"/>
                </a:solidFill>
                <a:latin typeface="MinionPro-Regular"/>
              </a:rPr>
              <a:t>Rynek to zbiór dotychczasowych i potencjalnych nabywców produktu. (…) Zbiór dotychczasowych, konkretna potrzeba lub pragnienie, które mogą być zaspokojone przez wymianę. Wielkość rynku zależy zatem od liczby osób, które wykazują daną potrzebę, dysponują zasobami w celu wymiany i są skłonne zaoferować te zasoby w zamian za to, czego pragną.</a:t>
            </a:r>
            <a:r>
              <a:rPr lang="pl-PL" sz="2400" dirty="0">
                <a:solidFill>
                  <a:srgbClr val="000000"/>
                </a:solidFill>
                <a:latin typeface="MinionPro-Regular"/>
              </a:rPr>
              <a:t>”</a:t>
            </a:r>
          </a:p>
          <a:p>
            <a:r>
              <a:rPr lang="pl-PL" sz="2400" dirty="0">
                <a:solidFill>
                  <a:srgbClr val="000000"/>
                </a:solidFill>
                <a:latin typeface="MinionPro-Regular"/>
              </a:rPr>
              <a:t>	</a:t>
            </a:r>
          </a:p>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endParaRPr lang="pl-PL" sz="2400" dirty="0">
              <a:solidFill>
                <a:srgbClr val="000000"/>
              </a:solidFill>
            </a:endParaRPr>
          </a:p>
        </p:txBody>
      </p:sp>
      <p:pic>
        <p:nvPicPr>
          <p:cNvPr id="4" name="Picture 2" descr="Podobny obra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18" y="128588"/>
            <a:ext cx="4631142" cy="310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14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45119"/>
          </a:xfrm>
        </p:spPr>
        <p:txBody>
          <a:bodyPr/>
          <a:lstStyle/>
          <a:p>
            <a:r>
              <a:rPr lang="pl-PL" sz="3200" dirty="0" smtClean="0"/>
              <a:t>Rynek</a:t>
            </a:r>
            <a:endParaRPr lang="pl-PL" sz="3200" dirty="0"/>
          </a:p>
        </p:txBody>
      </p:sp>
      <p:sp>
        <p:nvSpPr>
          <p:cNvPr id="3" name="Prostokąt 2"/>
          <p:cNvSpPr/>
          <p:nvPr/>
        </p:nvSpPr>
        <p:spPr>
          <a:xfrm>
            <a:off x="395785" y="3823818"/>
            <a:ext cx="11600597" cy="2585323"/>
          </a:xfrm>
          <a:prstGeom prst="rect">
            <a:avLst/>
          </a:prstGeom>
        </p:spPr>
        <p:txBody>
          <a:bodyPr wrap="square">
            <a:spAutoFit/>
          </a:bodyPr>
          <a:lstStyle/>
          <a:p>
            <a:r>
              <a:rPr lang="pl-PL" sz="2400" dirty="0">
                <a:solidFill>
                  <a:srgbClr val="000000"/>
                </a:solidFill>
                <a:latin typeface="MinionPro-Regular"/>
              </a:rPr>
              <a:t>„</a:t>
            </a:r>
            <a:r>
              <a:rPr lang="pl-PL" sz="2400" i="1" dirty="0">
                <a:solidFill>
                  <a:srgbClr val="000000"/>
                </a:solidFill>
                <a:latin typeface="MinionPro-Regular"/>
              </a:rPr>
              <a:t>Rynki składają się z nabywców, którzy różnią się między sobą</a:t>
            </a:r>
          </a:p>
          <a:p>
            <a:r>
              <a:rPr lang="pl-PL" sz="2400" i="1" dirty="0">
                <a:solidFill>
                  <a:srgbClr val="000000"/>
                </a:solidFill>
                <a:latin typeface="MinionPro-Regular"/>
              </a:rPr>
              <a:t>wymaganiami i możliwościami ich zaspokojenia. Przedsiębiorstwa nie</a:t>
            </a:r>
          </a:p>
          <a:p>
            <a:r>
              <a:rPr lang="pl-PL" sz="2400" i="1" dirty="0">
                <a:solidFill>
                  <a:srgbClr val="000000"/>
                </a:solidFill>
                <a:latin typeface="MinionPro-Regular"/>
              </a:rPr>
              <a:t>mogą kierować swoich ofert do wszystkich nabywców na tych rynkach</a:t>
            </a:r>
          </a:p>
          <a:p>
            <a:r>
              <a:rPr lang="pl-PL" sz="2400" i="1" dirty="0">
                <a:solidFill>
                  <a:srgbClr val="000000"/>
                </a:solidFill>
                <a:latin typeface="MinionPro-Regular"/>
              </a:rPr>
              <a:t>i nie powinny tego robić w ten sam sposób. Potrzeby i preferencje</a:t>
            </a:r>
          </a:p>
          <a:p>
            <a:r>
              <a:rPr lang="pl-PL" sz="2400" i="1" dirty="0">
                <a:solidFill>
                  <a:srgbClr val="000000"/>
                </a:solidFill>
                <a:latin typeface="MinionPro-Regular"/>
              </a:rPr>
              <a:t>nabywców na danym rynku są z reguły zróżnicowane i rozproszone.</a:t>
            </a:r>
            <a:r>
              <a:rPr lang="pl-PL" sz="2400" dirty="0">
                <a:solidFill>
                  <a:srgbClr val="000000"/>
                </a:solidFill>
                <a:latin typeface="MinionPro-Regular"/>
              </a:rPr>
              <a:t>”</a:t>
            </a:r>
          </a:p>
          <a:p>
            <a:r>
              <a:rPr lang="pl-PL" sz="2400" dirty="0">
                <a:solidFill>
                  <a:srgbClr val="000000"/>
                </a:solidFill>
                <a:latin typeface="MinionPro-Regular"/>
              </a:rPr>
              <a:t>	</a:t>
            </a:r>
          </a:p>
          <a:p>
            <a:r>
              <a:rPr lang="pl-PL" b="1" dirty="0">
                <a:solidFill>
                  <a:srgbClr val="000000"/>
                </a:solidFill>
              </a:rPr>
              <a:t>D. Filar (red.), </a:t>
            </a:r>
            <a:r>
              <a:rPr lang="pl-PL" b="1" i="1" dirty="0">
                <a:solidFill>
                  <a:srgbClr val="000000"/>
                </a:solidFill>
              </a:rPr>
              <a:t>Współczesny marketing. Skuteczna komunikacja i promocja</a:t>
            </a:r>
            <a:r>
              <a:rPr lang="pl-PL" b="1" dirty="0">
                <a:solidFill>
                  <a:srgbClr val="000000"/>
                </a:solidFill>
              </a:rPr>
              <a:t>, Lublin 2012.</a:t>
            </a:r>
            <a:endParaRPr lang="pl-PL" sz="2400" dirty="0">
              <a:solidFill>
                <a:srgbClr val="000000"/>
              </a:solidFill>
            </a:endParaRPr>
          </a:p>
        </p:txBody>
      </p:sp>
      <p:pic>
        <p:nvPicPr>
          <p:cNvPr id="2050" name="Picture 2" descr="Znalezione obrazy dla zapytania rynek nabyw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85" y="128589"/>
            <a:ext cx="4776601" cy="351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712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45119"/>
          </a:xfrm>
        </p:spPr>
        <p:txBody>
          <a:bodyPr/>
          <a:lstStyle/>
          <a:p>
            <a:r>
              <a:rPr lang="pl-PL" sz="3200" dirty="0" smtClean="0"/>
              <a:t>Wieloznaczność pojęcia „rynek”</a:t>
            </a:r>
            <a:endParaRPr lang="pl-PL" sz="3200" dirty="0"/>
          </a:p>
        </p:txBody>
      </p:sp>
      <p:sp>
        <p:nvSpPr>
          <p:cNvPr id="3" name="Prostokąt 2"/>
          <p:cNvSpPr/>
          <p:nvPr/>
        </p:nvSpPr>
        <p:spPr>
          <a:xfrm>
            <a:off x="368490" y="1767491"/>
            <a:ext cx="11600597" cy="2215991"/>
          </a:xfrm>
          <a:prstGeom prst="rect">
            <a:avLst/>
          </a:prstGeom>
        </p:spPr>
        <p:txBody>
          <a:bodyPr wrap="square">
            <a:spAutoFit/>
          </a:bodyPr>
          <a:lstStyle/>
          <a:p>
            <a:r>
              <a:rPr lang="pl-PL" sz="2400" dirty="0">
                <a:solidFill>
                  <a:srgbClr val="000000"/>
                </a:solidFill>
                <a:latin typeface="MinionPro-Regular"/>
              </a:rPr>
              <a:t>„</a:t>
            </a:r>
            <a:r>
              <a:rPr lang="pl-PL" sz="2400" i="1" dirty="0">
                <a:solidFill>
                  <a:srgbClr val="000000"/>
                </a:solidFill>
                <a:latin typeface="MinionPro-Regular"/>
              </a:rPr>
              <a:t>Przedsiębiorcy używają terminu rynki na określenie różnych sposobów grupowania klientów. Mówią oni o rynkach potrzeb (np. troski o zdrowie), rynkach produktu (np. obuwia), rynkach demograficznych (np. nastolatki, dzieci) oraz rynkach geograficznych (np. Europa Zachodnia, Stany Zjednoczone)...</a:t>
            </a:r>
            <a:r>
              <a:rPr lang="pl-PL" sz="2400" dirty="0">
                <a:solidFill>
                  <a:srgbClr val="000000"/>
                </a:solidFill>
                <a:latin typeface="MinionPro-Regular"/>
              </a:rPr>
              <a:t>”</a:t>
            </a:r>
          </a:p>
          <a:p>
            <a:r>
              <a:rPr lang="pl-PL" sz="2400" dirty="0">
                <a:solidFill>
                  <a:srgbClr val="000000"/>
                </a:solidFill>
                <a:latin typeface="MinionPro-Regular"/>
              </a:rPr>
              <a:t>	</a:t>
            </a:r>
          </a:p>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endParaRPr lang="pl-PL" sz="2400" dirty="0">
              <a:solidFill>
                <a:srgbClr val="000000"/>
              </a:solidFill>
            </a:endParaRPr>
          </a:p>
        </p:txBody>
      </p:sp>
      <p:sp>
        <p:nvSpPr>
          <p:cNvPr id="4" name="Prostokąt 3"/>
          <p:cNvSpPr/>
          <p:nvPr/>
        </p:nvSpPr>
        <p:spPr>
          <a:xfrm>
            <a:off x="791570" y="4577266"/>
            <a:ext cx="10399594" cy="1754326"/>
          </a:xfrm>
          <a:prstGeom prst="rect">
            <a:avLst/>
          </a:prstGeom>
        </p:spPr>
        <p:txBody>
          <a:bodyPr wrap="square">
            <a:spAutoFit/>
          </a:bodyPr>
          <a:lstStyle/>
          <a:p>
            <a:r>
              <a:rPr lang="pl-PL" b="1" dirty="0" smtClean="0">
                <a:solidFill>
                  <a:srgbClr val="C00000"/>
                </a:solidFill>
              </a:rPr>
              <a:t>* </a:t>
            </a:r>
            <a:r>
              <a:rPr lang="pl-PL" b="1" u="sng" dirty="0">
                <a:solidFill>
                  <a:srgbClr val="C00000"/>
                </a:solidFill>
              </a:rPr>
              <a:t>k</a:t>
            </a:r>
            <a:r>
              <a:rPr lang="pl-PL" b="1" u="sng" dirty="0" smtClean="0">
                <a:solidFill>
                  <a:srgbClr val="C00000"/>
                </a:solidFill>
              </a:rPr>
              <a:t>lasyfikacja rynków ze względu na ich dostępność (swobodę obrotu)</a:t>
            </a:r>
            <a:r>
              <a:rPr lang="pl-PL" b="1" dirty="0" smtClean="0">
                <a:solidFill>
                  <a:srgbClr val="C00000"/>
                </a:solidFill>
              </a:rPr>
              <a:t>: rynek wolny (swoboda </a:t>
            </a:r>
            <a:r>
              <a:rPr lang="pl-PL" b="1" dirty="0">
                <a:solidFill>
                  <a:srgbClr val="C00000"/>
                </a:solidFill>
              </a:rPr>
              <a:t>obrotu, podjęcia działalności, minimalizacja ograniczeń dostępu do poszczególnych rynków </a:t>
            </a:r>
            <a:r>
              <a:rPr lang="pl-PL" b="1" dirty="0" smtClean="0">
                <a:solidFill>
                  <a:srgbClr val="C00000"/>
                </a:solidFill>
              </a:rPr>
              <a:t>międzynarodowych), reglamentowany, szary </a:t>
            </a:r>
            <a:r>
              <a:rPr lang="pl-PL" b="1" dirty="0">
                <a:solidFill>
                  <a:srgbClr val="C00000"/>
                </a:solidFill>
              </a:rPr>
              <a:t>rynek (</a:t>
            </a:r>
            <a:r>
              <a:rPr lang="pl-PL" b="1" dirty="0" smtClean="0">
                <a:solidFill>
                  <a:srgbClr val="C00000"/>
                </a:solidFill>
              </a:rPr>
              <a:t>posiadanie </a:t>
            </a:r>
            <a:r>
              <a:rPr lang="pl-PL" b="1" dirty="0">
                <a:solidFill>
                  <a:srgbClr val="C00000"/>
                </a:solidFill>
              </a:rPr>
              <a:t>reglamentowanych dóbr jest legalne, ale obrót nimi poza wyznaczonym systemem reglamentacji jest </a:t>
            </a:r>
            <a:r>
              <a:rPr lang="pl-PL" b="1" dirty="0" smtClean="0">
                <a:solidFill>
                  <a:srgbClr val="C00000"/>
                </a:solidFill>
              </a:rPr>
              <a:t>zakazany), czarny rynek (obrót </a:t>
            </a:r>
            <a:r>
              <a:rPr lang="pl-PL" b="1" dirty="0">
                <a:solidFill>
                  <a:srgbClr val="C00000"/>
                </a:solidFill>
              </a:rPr>
              <a:t>wartościami, których posiadanie jest </a:t>
            </a:r>
            <a:r>
              <a:rPr lang="pl-PL" b="1" dirty="0" smtClean="0">
                <a:solidFill>
                  <a:srgbClr val="C00000"/>
                </a:solidFill>
              </a:rPr>
              <a:t>nielegalne)</a:t>
            </a:r>
            <a:endParaRPr lang="pl-PL" b="1" dirty="0">
              <a:solidFill>
                <a:srgbClr val="C00000"/>
              </a:solidFill>
            </a:endParaRPr>
          </a:p>
        </p:txBody>
      </p:sp>
    </p:spTree>
    <p:extLst>
      <p:ext uri="{BB962C8B-B14F-4D97-AF65-F5344CB8AC3E}">
        <p14:creationId xmlns:p14="http://schemas.microsoft.com/office/powerpoint/2010/main" val="426509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222540"/>
          </a:xfrm>
        </p:spPr>
        <p:txBody>
          <a:bodyPr/>
          <a:lstStyle/>
          <a:p>
            <a:r>
              <a:rPr lang="pl-PL" sz="3200" dirty="0" smtClean="0"/>
              <a:t>Potrzeby</a:t>
            </a:r>
            <a:endParaRPr lang="pl-PL" sz="3200" dirty="0"/>
          </a:p>
        </p:txBody>
      </p:sp>
      <p:pic>
        <p:nvPicPr>
          <p:cNvPr id="2052" name="Picture 4" descr="Znalezione obrazy dla zapytania potrzeby mas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51379"/>
            <a:ext cx="9117622" cy="3804384"/>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3330053" y="6272115"/>
            <a:ext cx="9498841" cy="276999"/>
          </a:xfrm>
          <a:prstGeom prst="rect">
            <a:avLst/>
          </a:prstGeom>
        </p:spPr>
        <p:txBody>
          <a:bodyPr wrap="square">
            <a:spAutoFit/>
          </a:bodyPr>
          <a:lstStyle/>
          <a:p>
            <a:r>
              <a:rPr lang="pl-PL" sz="1200" b="1" dirty="0">
                <a:solidFill>
                  <a:srgbClr val="000000"/>
                </a:solidFill>
              </a:rPr>
              <a:t>Źródło: http://przedsiebiorczoscna100.blogspot.com/2015/06/piramida-potrzeb-wg-abrahama-maslowa.html</a:t>
            </a:r>
          </a:p>
        </p:txBody>
      </p:sp>
    </p:spTree>
    <p:extLst>
      <p:ext uri="{BB962C8B-B14F-4D97-AF65-F5344CB8AC3E}">
        <p14:creationId xmlns:p14="http://schemas.microsoft.com/office/powerpoint/2010/main" val="15542928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845638" y="5707208"/>
            <a:ext cx="10346362" cy="830997"/>
          </a:xfrm>
          <a:prstGeom prst="rect">
            <a:avLst/>
          </a:prstGeom>
        </p:spPr>
        <p:txBody>
          <a:bodyPr wrap="square">
            <a:spAutoFit/>
          </a:bodyPr>
          <a:lstStyle/>
          <a:p>
            <a:r>
              <a:rPr lang="pl-PL" sz="2400" dirty="0">
                <a:solidFill>
                  <a:srgbClr val="000000"/>
                </a:solidFill>
                <a:latin typeface="MinionPro-Regular"/>
              </a:rPr>
              <a:t>	</a:t>
            </a:r>
          </a:p>
          <a:p>
            <a:r>
              <a:rPr lang="pl-PL" sz="2400" b="1" dirty="0">
                <a:solidFill>
                  <a:srgbClr val="000000"/>
                </a:solidFill>
                <a:latin typeface="MinionPro-Regular"/>
              </a:rPr>
              <a:t>			</a:t>
            </a:r>
            <a:r>
              <a:rPr lang="pl-PL" b="1" dirty="0">
                <a:solidFill>
                  <a:srgbClr val="000000"/>
                </a:solidFill>
                <a:latin typeface="MinionPro-Regular"/>
              </a:rPr>
              <a:t>M</a:t>
            </a:r>
            <a:r>
              <a:rPr lang="pl-PL" b="1" dirty="0">
                <a:solidFill>
                  <a:srgbClr val="000000"/>
                </a:solidFill>
              </a:rPr>
              <a:t>. </a:t>
            </a:r>
            <a:r>
              <a:rPr lang="pl-PL" b="1" dirty="0" err="1">
                <a:solidFill>
                  <a:srgbClr val="000000"/>
                </a:solidFill>
              </a:rPr>
              <a:t>Düssel</a:t>
            </a:r>
            <a:r>
              <a:rPr lang="pl-PL" b="1" dirty="0">
                <a:solidFill>
                  <a:srgbClr val="000000"/>
                </a:solidFill>
              </a:rPr>
              <a:t>, </a:t>
            </a:r>
            <a:r>
              <a:rPr lang="pl-PL" b="1" i="1" dirty="0">
                <a:solidFill>
                  <a:srgbClr val="000000"/>
                </a:solidFill>
              </a:rPr>
              <a:t>Marketing w praktyce</a:t>
            </a:r>
            <a:r>
              <a:rPr lang="pl-PL" b="1" dirty="0">
                <a:solidFill>
                  <a:srgbClr val="000000"/>
                </a:solidFill>
              </a:rPr>
              <a:t>, Warszawa 2009.</a:t>
            </a:r>
            <a:endParaRPr lang="pl-PL" sz="2400" dirty="0">
              <a:solidFill>
                <a:srgbClr val="000000"/>
              </a:solidFill>
            </a:endParaRPr>
          </a:p>
        </p:txBody>
      </p:sp>
      <p:pic>
        <p:nvPicPr>
          <p:cNvPr id="6" name="Obraz 5"/>
          <p:cNvPicPr>
            <a:picLocks noChangeAspect="1"/>
          </p:cNvPicPr>
          <p:nvPr/>
        </p:nvPicPr>
        <p:blipFill>
          <a:blip r:embed="rId2"/>
          <a:stretch>
            <a:fillRect/>
          </a:stretch>
        </p:blipFill>
        <p:spPr>
          <a:xfrm>
            <a:off x="1214652" y="49936"/>
            <a:ext cx="9853683" cy="6072770"/>
          </a:xfrm>
          <a:prstGeom prst="rect">
            <a:avLst/>
          </a:prstGeom>
        </p:spPr>
      </p:pic>
    </p:spTree>
    <p:extLst>
      <p:ext uri="{BB962C8B-B14F-4D97-AF65-F5344CB8AC3E}">
        <p14:creationId xmlns:p14="http://schemas.microsoft.com/office/powerpoint/2010/main" val="11066765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a:spLocks noGrp="1"/>
          </p:cNvSpPr>
          <p:nvPr>
            <p:ph type="title"/>
          </p:nvPr>
        </p:nvSpPr>
        <p:spPr>
          <a:xfrm>
            <a:off x="609600" y="128588"/>
            <a:ext cx="10924117" cy="935937"/>
          </a:xfrm>
        </p:spPr>
        <p:txBody>
          <a:bodyPr/>
          <a:lstStyle/>
          <a:p>
            <a:r>
              <a:rPr lang="pl-PL" sz="3200" dirty="0" smtClean="0"/>
              <a:t>Transakcja</a:t>
            </a:r>
            <a:endParaRPr lang="pl-PL" sz="3200" dirty="0"/>
          </a:p>
        </p:txBody>
      </p:sp>
      <p:sp>
        <p:nvSpPr>
          <p:cNvPr id="4" name="Prostokąt 3"/>
          <p:cNvSpPr/>
          <p:nvPr/>
        </p:nvSpPr>
        <p:spPr>
          <a:xfrm>
            <a:off x="450376" y="1225689"/>
            <a:ext cx="11741624" cy="5632311"/>
          </a:xfrm>
          <a:prstGeom prst="rect">
            <a:avLst/>
          </a:prstGeom>
        </p:spPr>
        <p:txBody>
          <a:bodyPr wrap="square">
            <a:spAutoFit/>
          </a:bodyPr>
          <a:lstStyle/>
          <a:p>
            <a:r>
              <a:rPr lang="pl-PL" sz="2000" dirty="0">
                <a:solidFill>
                  <a:srgbClr val="000000"/>
                </a:solidFill>
              </a:rPr>
              <a:t> 1. «operacja handlowa dotycząca kupna lub sprzedaży towarów lub usług»</a:t>
            </a:r>
          </a:p>
          <a:p>
            <a:endParaRPr lang="pl-PL" sz="2000" dirty="0">
              <a:solidFill>
                <a:srgbClr val="000000"/>
              </a:solidFill>
            </a:endParaRPr>
          </a:p>
          <a:p>
            <a:r>
              <a:rPr lang="pl-PL" sz="2000" dirty="0">
                <a:solidFill>
                  <a:srgbClr val="000000"/>
                </a:solidFill>
              </a:rPr>
              <a:t>2. «umowa handlowa na kupno lub sprzedaż towarów lub usług; też: zawarcie takiej umowy»</a:t>
            </a:r>
          </a:p>
          <a:p>
            <a:r>
              <a:rPr lang="pl-PL" sz="2000" dirty="0">
                <a:solidFill>
                  <a:srgbClr val="000000"/>
                </a:solidFill>
              </a:rPr>
              <a:t>					</a:t>
            </a:r>
          </a:p>
          <a:p>
            <a:r>
              <a:rPr lang="pl-PL" sz="2000" dirty="0">
                <a:solidFill>
                  <a:srgbClr val="000000"/>
                </a:solidFill>
              </a:rPr>
              <a:t>						http://sjp.pwn.pl/sjp/transakcja;2578480.html</a:t>
            </a:r>
          </a:p>
          <a:p>
            <a:endParaRPr lang="pl-PL" sz="2000" dirty="0">
              <a:solidFill>
                <a:srgbClr val="000000"/>
              </a:solidFill>
            </a:endParaRPr>
          </a:p>
          <a:p>
            <a:endParaRPr lang="pl-PL" sz="2000" dirty="0">
              <a:solidFill>
                <a:srgbClr val="000000"/>
              </a:solidFill>
            </a:endParaRPr>
          </a:p>
          <a:p>
            <a:r>
              <a:rPr lang="pl-PL" sz="2000" dirty="0">
                <a:solidFill>
                  <a:srgbClr val="000000"/>
                </a:solidFill>
              </a:rPr>
              <a:t>„czynność zachodząca między sprzedającym i kupującym, która ma na celu wymianę towaru lub usługi. Transakcja finansowa kończy się umową sprzedaży”					</a:t>
            </a:r>
          </a:p>
          <a:p>
            <a:endParaRPr lang="pl-PL" sz="2000" dirty="0">
              <a:solidFill>
                <a:srgbClr val="000000"/>
              </a:solidFill>
            </a:endParaRPr>
          </a:p>
          <a:p>
            <a:r>
              <a:rPr lang="pl-PL" sz="2000" dirty="0">
                <a:solidFill>
                  <a:srgbClr val="000000"/>
                </a:solidFill>
              </a:rPr>
              <a:t>			https://www.nbportal.pl/slownik/pozycje-slownika/transakcja-finanse</a:t>
            </a:r>
          </a:p>
          <a:p>
            <a:endParaRPr lang="pl-PL" sz="2000" dirty="0">
              <a:solidFill>
                <a:srgbClr val="000000"/>
              </a:solidFill>
            </a:endParaRPr>
          </a:p>
          <a:p>
            <a:r>
              <a:rPr lang="pl-PL" sz="2000" dirty="0">
                <a:solidFill>
                  <a:srgbClr val="000000"/>
                </a:solidFill>
              </a:rPr>
              <a:t>„Transakcja to szereg powiązanych ze sobą działań i czynności, których wynik to osiągnięcie zamierzonych celów handlowych, gospodarczych lub prawnych (cele takie to np. zysk, nawiązanie współpracy, wymiana towarów, etc.). Innymi słowy operacja dokonywana w celu stworzenia, zmiany lub transferu danych praw materialnych lub niematerialnych”</a:t>
            </a:r>
          </a:p>
          <a:p>
            <a:r>
              <a:rPr lang="pl-PL" sz="2000" dirty="0">
                <a:solidFill>
                  <a:srgbClr val="000000"/>
                </a:solidFill>
              </a:rPr>
              <a:t>							</a:t>
            </a:r>
          </a:p>
          <a:p>
            <a:r>
              <a:rPr lang="pl-PL" sz="2000" dirty="0">
                <a:solidFill>
                  <a:srgbClr val="000000"/>
                </a:solidFill>
              </a:rPr>
              <a:t>							https://mfiles.pl/pl/index.php/Transakcja</a:t>
            </a:r>
          </a:p>
        </p:txBody>
      </p:sp>
    </p:spTree>
    <p:extLst>
      <p:ext uri="{BB962C8B-B14F-4D97-AF65-F5344CB8AC3E}">
        <p14:creationId xmlns:p14="http://schemas.microsoft.com/office/powerpoint/2010/main" val="2332734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Wartość</a:t>
            </a:r>
            <a:endParaRPr lang="pl-PL" sz="3200" dirty="0"/>
          </a:p>
        </p:txBody>
      </p:sp>
      <p:sp>
        <p:nvSpPr>
          <p:cNvPr id="3" name="Prostokąt 2"/>
          <p:cNvSpPr/>
          <p:nvPr/>
        </p:nvSpPr>
        <p:spPr>
          <a:xfrm>
            <a:off x="609599" y="1201003"/>
            <a:ext cx="10924117" cy="5447645"/>
          </a:xfrm>
          <a:prstGeom prst="rect">
            <a:avLst/>
          </a:prstGeom>
        </p:spPr>
        <p:txBody>
          <a:bodyPr wrap="square">
            <a:spAutoFit/>
          </a:bodyPr>
          <a:lstStyle/>
          <a:p>
            <a:r>
              <a:rPr lang="pl-PL" sz="2400" i="1" dirty="0">
                <a:solidFill>
                  <a:srgbClr val="000000"/>
                </a:solidFill>
              </a:rPr>
              <a:t>„Pojęciem kluczowym jest zatem wartość dla klienta. Jest to różnica między wartością, jaką uzyskuje klient, posiadając produkt i używając go, a kosztem uzyskania produktu. </a:t>
            </a:r>
          </a:p>
          <a:p>
            <a:r>
              <a:rPr lang="pl-PL" sz="2400" i="1" dirty="0">
                <a:solidFill>
                  <a:srgbClr val="000000"/>
                </a:solidFill>
              </a:rPr>
              <a:t>Na przykład, klienci Federal Express uzyskują kilka korzyści. Najbardziej oczywistą jest szybkie i niezawodne dostarczanie paczek. Korzystając jednak z usług Federal Express, klienci mogą także uzyskać pewne wartości związane ze statusem i wizerunkiem; zarówno nadawca paczki, jak i odbiorca odczuwają większy prestiż. Decydując się, czy wysłać paczkę przez Federal Express, klienci rozważają te lub inne wartości i porównują je z wysiłkiem oraz kosztami finansowymi i psychicznymi skorzystania z usługi. Ponadto, porównują wartość związaną z przesyłką przez Federal Express z wartością dostarczaną przez innych spedytorów — UPS, DHL, pocztę — i wybierają tego, który dostarczy tej wartości najwięcej.”</a:t>
            </a:r>
          </a:p>
          <a:p>
            <a:endParaRPr lang="pl-PL" b="1" dirty="0">
              <a:solidFill>
                <a:srgbClr val="000000"/>
              </a:solidFill>
            </a:endParaRPr>
          </a:p>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endParaRPr lang="pl-PL" sz="2400" dirty="0">
              <a:solidFill>
                <a:srgbClr val="000000"/>
              </a:solidFill>
            </a:endParaRPr>
          </a:p>
        </p:txBody>
      </p:sp>
    </p:spTree>
    <p:extLst>
      <p:ext uri="{BB962C8B-B14F-4D97-AF65-F5344CB8AC3E}">
        <p14:creationId xmlns:p14="http://schemas.microsoft.com/office/powerpoint/2010/main" val="21246765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27713" y="3316406"/>
            <a:ext cx="10924117" cy="3323987"/>
          </a:xfrm>
          <a:prstGeom prst="rect">
            <a:avLst/>
          </a:prstGeom>
        </p:spPr>
        <p:txBody>
          <a:bodyPr wrap="square">
            <a:spAutoFit/>
          </a:bodyPr>
          <a:lstStyle/>
          <a:p>
            <a:r>
              <a:rPr lang="pl-PL" sz="2400" i="1" dirty="0">
                <a:solidFill>
                  <a:srgbClr val="000000"/>
                </a:solidFill>
              </a:rPr>
              <a:t>„cztery kategorie składające się na wartość dla klienta: (1) grupa</a:t>
            </a:r>
          </a:p>
          <a:p>
            <a:r>
              <a:rPr lang="pl-PL" sz="2400" i="1" dirty="0">
                <a:solidFill>
                  <a:srgbClr val="000000"/>
                </a:solidFill>
              </a:rPr>
              <a:t>wartości funkcjonalnych – wynikających z cech produktu, jego działania oraz</a:t>
            </a:r>
          </a:p>
          <a:p>
            <a:r>
              <a:rPr lang="pl-PL" sz="2400" i="1" dirty="0">
                <a:solidFill>
                  <a:srgbClr val="000000"/>
                </a:solidFill>
              </a:rPr>
              <a:t>efektów tegoż działania; (2) grupa wartości hedonistycznych – wynikających</a:t>
            </a:r>
          </a:p>
          <a:p>
            <a:r>
              <a:rPr lang="pl-PL" sz="2400" i="1" dirty="0">
                <a:solidFill>
                  <a:srgbClr val="000000"/>
                </a:solidFill>
              </a:rPr>
              <a:t>ze zdolności do generowania przez produkt odpowiednich odczuć, emocji</a:t>
            </a:r>
          </a:p>
          <a:p>
            <a:r>
              <a:rPr lang="pl-PL" sz="2400" i="1" dirty="0">
                <a:solidFill>
                  <a:srgbClr val="000000"/>
                </a:solidFill>
              </a:rPr>
              <a:t>i doświadczeń sensorycznych; (3) grupa wartości symbolicznych – związanych</a:t>
            </a:r>
          </a:p>
          <a:p>
            <a:r>
              <a:rPr lang="pl-PL" sz="2400" i="1" dirty="0">
                <a:solidFill>
                  <a:srgbClr val="000000"/>
                </a:solidFill>
              </a:rPr>
              <a:t>z psychologicznymi i symbolicznymi znaczeniami przypisywanymi produktowi;</a:t>
            </a:r>
          </a:p>
          <a:p>
            <a:r>
              <a:rPr lang="pl-PL" sz="2400" i="1" dirty="0">
                <a:solidFill>
                  <a:srgbClr val="000000"/>
                </a:solidFill>
              </a:rPr>
              <a:t>(4) grupa kosztów i poświęceń – obejmująca ekonomiczne i psychologiczne koszty nabycia i użytkowania oferty”</a:t>
            </a:r>
          </a:p>
          <a:p>
            <a:r>
              <a:rPr lang="pl-PL" b="1" dirty="0">
                <a:solidFill>
                  <a:srgbClr val="000000"/>
                </a:solidFill>
              </a:rPr>
              <a:t>G. Baran, </a:t>
            </a:r>
            <a:r>
              <a:rPr lang="pl-PL" b="1" i="1" dirty="0">
                <a:solidFill>
                  <a:srgbClr val="000000"/>
                </a:solidFill>
              </a:rPr>
              <a:t>Marketing współtworzenia wartości z klientem</a:t>
            </a:r>
            <a:r>
              <a:rPr lang="pl-PL" b="1" dirty="0">
                <a:solidFill>
                  <a:srgbClr val="000000"/>
                </a:solidFill>
              </a:rPr>
              <a:t>, Kraków 2013.</a:t>
            </a:r>
          </a:p>
        </p:txBody>
      </p:sp>
      <p:pic>
        <p:nvPicPr>
          <p:cNvPr id="4" name="Obraz 3"/>
          <p:cNvPicPr>
            <a:picLocks noChangeAspect="1"/>
          </p:cNvPicPr>
          <p:nvPr/>
        </p:nvPicPr>
        <p:blipFill>
          <a:blip r:embed="rId2"/>
          <a:stretch>
            <a:fillRect/>
          </a:stretch>
        </p:blipFill>
        <p:spPr>
          <a:xfrm>
            <a:off x="5759355" y="30738"/>
            <a:ext cx="5575679" cy="3285668"/>
          </a:xfrm>
          <a:prstGeom prst="rect">
            <a:avLst/>
          </a:prstGeom>
        </p:spPr>
      </p:pic>
      <p:sp>
        <p:nvSpPr>
          <p:cNvPr id="2" name="Prostokąt 1"/>
          <p:cNvSpPr/>
          <p:nvPr/>
        </p:nvSpPr>
        <p:spPr>
          <a:xfrm>
            <a:off x="404883" y="214531"/>
            <a:ext cx="4535606" cy="1569660"/>
          </a:xfrm>
          <a:prstGeom prst="rect">
            <a:avLst/>
          </a:prstGeom>
        </p:spPr>
        <p:txBody>
          <a:bodyPr wrap="square">
            <a:spAutoFit/>
          </a:bodyPr>
          <a:lstStyle/>
          <a:p>
            <a:r>
              <a:rPr lang="pl-PL" sz="2400" b="1" dirty="0" smtClean="0">
                <a:solidFill>
                  <a:schemeClr val="accent1">
                    <a:lumMod val="50000"/>
                  </a:schemeClr>
                </a:solidFill>
              </a:rPr>
              <a:t>RÓŻNORODNOŚĆ CZYNNIKÓW SKŁADAJĄCYCH SIĘ NA WARTOŚĆ</a:t>
            </a:r>
            <a:endParaRPr lang="pl-PL" sz="2400" b="1" dirty="0">
              <a:solidFill>
                <a:schemeClr val="accent1">
                  <a:lumMod val="50000"/>
                </a:schemeClr>
              </a:solidFill>
            </a:endParaRPr>
          </a:p>
        </p:txBody>
      </p:sp>
    </p:spTree>
    <p:extLst>
      <p:ext uri="{BB962C8B-B14F-4D97-AF65-F5344CB8AC3E}">
        <p14:creationId xmlns:p14="http://schemas.microsoft.com/office/powerpoint/2010/main" val="2342510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935937"/>
          </a:xfrm>
        </p:spPr>
        <p:txBody>
          <a:bodyPr/>
          <a:lstStyle/>
          <a:p>
            <a:r>
              <a:rPr lang="pl-PL" sz="3200" dirty="0" smtClean="0"/>
              <a:t>Satysfakcja</a:t>
            </a:r>
            <a:endParaRPr lang="pl-PL" sz="3200" dirty="0"/>
          </a:p>
        </p:txBody>
      </p:sp>
      <p:sp>
        <p:nvSpPr>
          <p:cNvPr id="3" name="Prostokąt 2"/>
          <p:cNvSpPr/>
          <p:nvPr/>
        </p:nvSpPr>
        <p:spPr>
          <a:xfrm>
            <a:off x="609599" y="1678674"/>
            <a:ext cx="10924117" cy="2492990"/>
          </a:xfrm>
          <a:prstGeom prst="rect">
            <a:avLst/>
          </a:prstGeom>
        </p:spPr>
        <p:txBody>
          <a:bodyPr wrap="square">
            <a:spAutoFit/>
          </a:bodyPr>
          <a:lstStyle/>
          <a:p>
            <a:r>
              <a:rPr lang="pl-PL" sz="2400" i="1" dirty="0">
                <a:solidFill>
                  <a:srgbClr val="000000"/>
                </a:solidFill>
              </a:rPr>
              <a:t>„Wspólną cechą firm odnoszących dzisiaj sukces na rynku jest zdecydowane skupienie się </a:t>
            </a:r>
            <a:r>
              <a:rPr lang="pl-PL" sz="2400" i="1" dirty="0" smtClean="0">
                <a:solidFill>
                  <a:srgbClr val="000000"/>
                </a:solidFill>
              </a:rPr>
              <a:t>na marketingu </a:t>
            </a:r>
            <a:r>
              <a:rPr lang="pl-PL" sz="2400" i="1" dirty="0">
                <a:solidFill>
                  <a:srgbClr val="000000"/>
                </a:solidFill>
              </a:rPr>
              <a:t>i silne zaangażowanie w jego działania. Nowoczesny marketing dokłada starań, </a:t>
            </a:r>
            <a:r>
              <a:rPr lang="pl-PL" sz="2400" i="1" dirty="0" smtClean="0">
                <a:solidFill>
                  <a:srgbClr val="000000"/>
                </a:solidFill>
              </a:rPr>
              <a:t>aby przyciągnąć </a:t>
            </a:r>
            <a:r>
              <a:rPr lang="pl-PL" sz="2400" i="1" dirty="0">
                <a:solidFill>
                  <a:srgbClr val="000000"/>
                </a:solidFill>
              </a:rPr>
              <a:t>nowych klientów, obiecując im najwyższą wartość, natomiast dotychczasowych </a:t>
            </a:r>
            <a:r>
              <a:rPr lang="pl-PL" sz="2400" i="1" dirty="0" smtClean="0">
                <a:solidFill>
                  <a:srgbClr val="000000"/>
                </a:solidFill>
              </a:rPr>
              <a:t>klientów stara </a:t>
            </a:r>
            <a:r>
              <a:rPr lang="pl-PL" sz="2400" i="1" dirty="0">
                <a:solidFill>
                  <a:srgbClr val="000000"/>
                </a:solidFill>
              </a:rPr>
              <a:t>się zatrzymać </a:t>
            </a:r>
            <a:r>
              <a:rPr lang="pl-PL" sz="2400" i="1" u="sng" dirty="0">
                <a:solidFill>
                  <a:srgbClr val="000000"/>
                </a:solidFill>
              </a:rPr>
              <a:t>przez dostarczanie im satysfakcji</a:t>
            </a:r>
            <a:r>
              <a:rPr lang="pl-PL" sz="2400" i="1" dirty="0">
                <a:solidFill>
                  <a:srgbClr val="000000"/>
                </a:solidFill>
              </a:rPr>
              <a:t>”</a:t>
            </a:r>
          </a:p>
          <a:p>
            <a:endParaRPr lang="pl-PL" b="1" dirty="0">
              <a:solidFill>
                <a:srgbClr val="000000"/>
              </a:solidFill>
            </a:endParaRPr>
          </a:p>
          <a:p>
            <a:r>
              <a:rPr lang="pl-PL" b="1" dirty="0">
                <a:solidFill>
                  <a:srgbClr val="000000"/>
                </a:solidFill>
              </a:rPr>
              <a:t>P. </a:t>
            </a:r>
            <a:r>
              <a:rPr lang="pl-PL" b="1" dirty="0" err="1">
                <a:solidFill>
                  <a:srgbClr val="000000"/>
                </a:solidFill>
              </a:rPr>
              <a:t>Kotler</a:t>
            </a:r>
            <a:r>
              <a:rPr lang="pl-PL" b="1" dirty="0">
                <a:solidFill>
                  <a:srgbClr val="000000"/>
                </a:solidFill>
              </a:rPr>
              <a:t>, G. Armstrong, J. </a:t>
            </a:r>
            <a:r>
              <a:rPr lang="pl-PL" b="1" dirty="0" err="1">
                <a:solidFill>
                  <a:srgbClr val="000000"/>
                </a:solidFill>
              </a:rPr>
              <a:t>Saunders</a:t>
            </a:r>
            <a:r>
              <a:rPr lang="pl-PL" b="1" dirty="0">
                <a:solidFill>
                  <a:srgbClr val="000000"/>
                </a:solidFill>
              </a:rPr>
              <a:t>, V. Wong, </a:t>
            </a:r>
            <a:r>
              <a:rPr lang="pl-PL" b="1" i="1" dirty="0">
                <a:solidFill>
                  <a:srgbClr val="000000"/>
                </a:solidFill>
              </a:rPr>
              <a:t>Marketing – podręcznik europejski</a:t>
            </a:r>
            <a:r>
              <a:rPr lang="pl-PL" b="1" dirty="0">
                <a:solidFill>
                  <a:srgbClr val="000000"/>
                </a:solidFill>
              </a:rPr>
              <a:t>, Warszawa 2002.</a:t>
            </a:r>
            <a:endParaRPr lang="pl-PL" sz="2400" dirty="0">
              <a:solidFill>
                <a:srgbClr val="000000"/>
              </a:solidFill>
            </a:endParaRPr>
          </a:p>
        </p:txBody>
      </p:sp>
    </p:spTree>
    <p:extLst>
      <p:ext uri="{BB962C8B-B14F-4D97-AF65-F5344CB8AC3E}">
        <p14:creationId xmlns:p14="http://schemas.microsoft.com/office/powerpoint/2010/main" val="39752865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090612"/>
          </a:xfrm>
        </p:spPr>
        <p:txBody>
          <a:bodyPr/>
          <a:lstStyle/>
          <a:p>
            <a:r>
              <a:rPr lang="pl-PL" sz="3200" dirty="0" smtClean="0"/>
              <a:t>Satysfakcja</a:t>
            </a:r>
            <a:endParaRPr lang="pl-PL" sz="3200" dirty="0"/>
          </a:p>
        </p:txBody>
      </p:sp>
      <p:sp>
        <p:nvSpPr>
          <p:cNvPr id="5" name="Prostokąt 4"/>
          <p:cNvSpPr/>
          <p:nvPr/>
        </p:nvSpPr>
        <p:spPr>
          <a:xfrm>
            <a:off x="304800" y="1241946"/>
            <a:ext cx="11887200" cy="4493538"/>
          </a:xfrm>
          <a:prstGeom prst="rect">
            <a:avLst/>
          </a:prstGeom>
        </p:spPr>
        <p:txBody>
          <a:bodyPr wrap="square">
            <a:spAutoFit/>
          </a:bodyPr>
          <a:lstStyle/>
          <a:p>
            <a:endParaRPr lang="pl-PL" sz="2200" dirty="0">
              <a:solidFill>
                <a:srgbClr val="000000"/>
              </a:solidFill>
            </a:endParaRPr>
          </a:p>
          <a:p>
            <a:r>
              <a:rPr lang="pl-PL" sz="2400" dirty="0" smtClean="0">
                <a:solidFill>
                  <a:srgbClr val="000000"/>
                </a:solidFill>
              </a:rPr>
              <a:t>„</a:t>
            </a:r>
            <a:r>
              <a:rPr lang="pl-PL" sz="2400" i="1" dirty="0">
                <a:solidFill>
                  <a:srgbClr val="000000"/>
                </a:solidFill>
              </a:rPr>
              <a:t>uczucie przyjemności i zadowolenia z czegoś”</a:t>
            </a:r>
            <a:r>
              <a:rPr lang="pl-PL" sz="2400" dirty="0" smtClean="0">
                <a:solidFill>
                  <a:srgbClr val="000000"/>
                </a:solidFill>
              </a:rPr>
              <a:t>”</a:t>
            </a:r>
            <a:endParaRPr lang="pl-PL" sz="2400" b="1" dirty="0">
              <a:solidFill>
                <a:srgbClr val="000000"/>
              </a:solidFill>
            </a:endParaRPr>
          </a:p>
          <a:p>
            <a:r>
              <a:rPr lang="pl-PL" b="1" dirty="0">
                <a:solidFill>
                  <a:srgbClr val="000000"/>
                </a:solidFill>
              </a:rPr>
              <a:t>	</a:t>
            </a:r>
            <a:r>
              <a:rPr lang="pl-PL" sz="2000" b="1" dirty="0" smtClean="0">
                <a:solidFill>
                  <a:srgbClr val="000000"/>
                </a:solidFill>
              </a:rPr>
              <a:t>Słownik </a:t>
            </a:r>
            <a:r>
              <a:rPr lang="pl-PL" sz="2000" b="1" dirty="0">
                <a:solidFill>
                  <a:srgbClr val="000000"/>
                </a:solidFill>
              </a:rPr>
              <a:t>języka </a:t>
            </a:r>
            <a:r>
              <a:rPr lang="pl-PL" sz="2000" b="1" dirty="0" smtClean="0">
                <a:solidFill>
                  <a:srgbClr val="000000"/>
                </a:solidFill>
              </a:rPr>
              <a:t>polskiego, </a:t>
            </a:r>
            <a:r>
              <a:rPr lang="pl-PL" sz="2000" b="1" dirty="0">
                <a:solidFill>
                  <a:srgbClr val="000000"/>
                </a:solidFill>
              </a:rPr>
              <a:t>http://sjp.pwn.pl/sjp/satysfakcja,2574915</a:t>
            </a:r>
          </a:p>
          <a:p>
            <a:endParaRPr lang="pl-PL" sz="2200" dirty="0">
              <a:solidFill>
                <a:srgbClr val="000000"/>
              </a:solidFill>
            </a:endParaRPr>
          </a:p>
          <a:p>
            <a:r>
              <a:rPr lang="pl-PL" sz="2200" dirty="0" smtClean="0">
                <a:solidFill>
                  <a:srgbClr val="000000"/>
                </a:solidFill>
              </a:rPr>
              <a:t>„</a:t>
            </a:r>
            <a:r>
              <a:rPr lang="pl-PL" sz="2400" i="1" dirty="0">
                <a:solidFill>
                  <a:srgbClr val="000000"/>
                </a:solidFill>
              </a:rPr>
              <a:t>stopień, w jakim postrzegane cechy produktu odpowiadają </a:t>
            </a:r>
            <a:r>
              <a:rPr lang="pl-PL" sz="2400" i="1" dirty="0" smtClean="0">
                <a:solidFill>
                  <a:srgbClr val="000000"/>
                </a:solidFill>
              </a:rPr>
              <a:t>oczekiwaniom </a:t>
            </a:r>
            <a:r>
              <a:rPr lang="pl-PL" sz="2400" i="1" dirty="0">
                <a:solidFill>
                  <a:srgbClr val="000000"/>
                </a:solidFill>
              </a:rPr>
              <a:t>nabywcy”</a:t>
            </a:r>
            <a:r>
              <a:rPr lang="pl-PL" sz="2200" dirty="0" smtClean="0">
                <a:solidFill>
                  <a:srgbClr val="000000"/>
                </a:solidFill>
              </a:rPr>
              <a:t>”</a:t>
            </a:r>
            <a:endParaRPr lang="pl-PL" sz="2200" dirty="0">
              <a:solidFill>
                <a:srgbClr val="000000"/>
              </a:solidFill>
            </a:endParaRPr>
          </a:p>
          <a:p>
            <a:r>
              <a:rPr lang="pl-PL" sz="2200" dirty="0">
                <a:solidFill>
                  <a:srgbClr val="000000"/>
                </a:solidFill>
              </a:rPr>
              <a:t>	</a:t>
            </a:r>
            <a:r>
              <a:rPr lang="pl-PL" sz="2000" b="1" dirty="0">
                <a:solidFill>
                  <a:srgbClr val="000000"/>
                </a:solidFill>
              </a:rPr>
              <a:t> </a:t>
            </a:r>
            <a:r>
              <a:rPr lang="pl-PL" sz="2000" b="1" dirty="0" smtClean="0">
                <a:solidFill>
                  <a:srgbClr val="000000"/>
                </a:solidFill>
              </a:rPr>
              <a:t>P. </a:t>
            </a:r>
            <a:r>
              <a:rPr lang="pl-PL" sz="2000" b="1" dirty="0" err="1">
                <a:solidFill>
                  <a:srgbClr val="000000"/>
                </a:solidFill>
              </a:rPr>
              <a:t>Kotler</a:t>
            </a:r>
            <a:r>
              <a:rPr lang="pl-PL" sz="2000" b="1" dirty="0">
                <a:solidFill>
                  <a:srgbClr val="000000"/>
                </a:solidFill>
              </a:rPr>
              <a:t>, </a:t>
            </a:r>
            <a:r>
              <a:rPr lang="pl-PL" sz="2000" b="1" dirty="0" smtClean="0">
                <a:solidFill>
                  <a:srgbClr val="000000"/>
                </a:solidFill>
              </a:rPr>
              <a:t> Marketing</a:t>
            </a:r>
            <a:r>
              <a:rPr lang="pl-PL" sz="2000" b="1" dirty="0">
                <a:solidFill>
                  <a:srgbClr val="000000"/>
                </a:solidFill>
              </a:rPr>
              <a:t>. Analiza, planowanie, wdrażanie i </a:t>
            </a:r>
            <a:r>
              <a:rPr lang="pl-PL" sz="2000" b="1" dirty="0" smtClean="0">
                <a:solidFill>
                  <a:srgbClr val="000000"/>
                </a:solidFill>
              </a:rPr>
              <a:t>kontrola, Warszawa 1994</a:t>
            </a:r>
            <a:r>
              <a:rPr lang="pl-PL" sz="2000" b="1" dirty="0">
                <a:solidFill>
                  <a:srgbClr val="000000"/>
                </a:solidFill>
              </a:rPr>
              <a:t>.</a:t>
            </a:r>
            <a:r>
              <a:rPr lang="pl-PL" b="1" dirty="0">
                <a:solidFill>
                  <a:srgbClr val="000000"/>
                </a:solidFill>
              </a:rPr>
              <a:t/>
            </a:r>
            <a:br>
              <a:rPr lang="pl-PL" b="1" dirty="0">
                <a:solidFill>
                  <a:srgbClr val="000000"/>
                </a:solidFill>
              </a:rPr>
            </a:br>
            <a:endParaRPr lang="pl-PL" dirty="0">
              <a:solidFill>
                <a:srgbClr val="000000"/>
              </a:solidFill>
            </a:endParaRPr>
          </a:p>
          <a:p>
            <a:endParaRPr lang="pl-PL" sz="2200" dirty="0">
              <a:solidFill>
                <a:srgbClr val="000000"/>
              </a:solidFill>
            </a:endParaRPr>
          </a:p>
          <a:p>
            <a:r>
              <a:rPr lang="pl-PL" sz="2400" dirty="0" smtClean="0">
                <a:solidFill>
                  <a:srgbClr val="000000"/>
                </a:solidFill>
              </a:rPr>
              <a:t>„…r</a:t>
            </a:r>
            <a:r>
              <a:rPr lang="pl-PL" sz="2400" i="1" dirty="0" smtClean="0">
                <a:solidFill>
                  <a:srgbClr val="000000"/>
                </a:solidFill>
              </a:rPr>
              <a:t>eakcja emocjonalna </a:t>
            </a:r>
            <a:r>
              <a:rPr lang="pl-PL" sz="2400" i="1" dirty="0">
                <a:solidFill>
                  <a:srgbClr val="000000"/>
                </a:solidFill>
              </a:rPr>
              <a:t>na procesy </a:t>
            </a:r>
            <a:r>
              <a:rPr lang="pl-PL" sz="2400" i="1" dirty="0" smtClean="0">
                <a:solidFill>
                  <a:srgbClr val="000000"/>
                </a:solidFill>
              </a:rPr>
              <a:t>porównawcze </a:t>
            </a:r>
            <a:r>
              <a:rPr lang="pl-PL" sz="2400" i="1" dirty="0">
                <a:solidFill>
                  <a:srgbClr val="000000"/>
                </a:solidFill>
              </a:rPr>
              <a:t>uruchomione przez klienta, polegające na zestawieniu swoich </a:t>
            </a:r>
            <a:r>
              <a:rPr lang="pl-PL" sz="2400" i="1" dirty="0" smtClean="0">
                <a:solidFill>
                  <a:srgbClr val="000000"/>
                </a:solidFill>
              </a:rPr>
              <a:t>doświadczeń i </a:t>
            </a:r>
            <a:r>
              <a:rPr lang="pl-PL" sz="2400" i="1" dirty="0">
                <a:solidFill>
                  <a:srgbClr val="000000"/>
                </a:solidFill>
              </a:rPr>
              <a:t>doznań po konsumpcji produktu lub usługi z oczekiwaniami, indywidualnymi </a:t>
            </a:r>
            <a:r>
              <a:rPr lang="pl-PL" sz="2400" i="1" dirty="0" smtClean="0">
                <a:solidFill>
                  <a:srgbClr val="000000"/>
                </a:solidFill>
              </a:rPr>
              <a:t>normami </a:t>
            </a:r>
            <a:r>
              <a:rPr lang="pl-PL" sz="2400" i="1" dirty="0">
                <a:solidFill>
                  <a:srgbClr val="000000"/>
                </a:solidFill>
              </a:rPr>
              <a:t>lub określonym wzorcem oceny”..</a:t>
            </a:r>
            <a:r>
              <a:rPr lang="pl-PL" sz="2400" dirty="0" smtClean="0">
                <a:solidFill>
                  <a:srgbClr val="000000"/>
                </a:solidFill>
              </a:rPr>
              <a:t>”</a:t>
            </a:r>
            <a:endParaRPr lang="pl-PL" sz="2400" dirty="0">
              <a:solidFill>
                <a:srgbClr val="000000"/>
              </a:solidFill>
            </a:endParaRPr>
          </a:p>
          <a:p>
            <a:r>
              <a:rPr lang="pl-PL" b="1" dirty="0">
                <a:solidFill>
                  <a:srgbClr val="000000"/>
                </a:solidFill>
              </a:rPr>
              <a:t>	</a:t>
            </a:r>
            <a:r>
              <a:rPr lang="pl-PL" sz="2000" b="1" dirty="0">
                <a:solidFill>
                  <a:srgbClr val="000000"/>
                </a:solidFill>
              </a:rPr>
              <a:t> K.  </a:t>
            </a:r>
            <a:r>
              <a:rPr lang="pl-PL" sz="2000" b="1" dirty="0" smtClean="0">
                <a:solidFill>
                  <a:srgbClr val="000000"/>
                </a:solidFill>
              </a:rPr>
              <a:t>Mazurek-Łopacińska</a:t>
            </a:r>
            <a:r>
              <a:rPr lang="pl-PL" sz="2000" b="1" dirty="0">
                <a:solidFill>
                  <a:srgbClr val="000000"/>
                </a:solidFill>
              </a:rPr>
              <a:t>, </a:t>
            </a:r>
            <a:r>
              <a:rPr lang="pl-PL" sz="2000" b="1" dirty="0" smtClean="0">
                <a:solidFill>
                  <a:srgbClr val="000000"/>
                </a:solidFill>
              </a:rPr>
              <a:t>Zachowania  </a:t>
            </a:r>
            <a:r>
              <a:rPr lang="pl-PL" sz="2000" b="1" dirty="0">
                <a:solidFill>
                  <a:srgbClr val="000000"/>
                </a:solidFill>
              </a:rPr>
              <a:t>nabywców  i  ich  konsekwencje  </a:t>
            </a:r>
            <a:r>
              <a:rPr lang="pl-PL" sz="2000" b="1" dirty="0" smtClean="0">
                <a:solidFill>
                  <a:srgbClr val="000000"/>
                </a:solidFill>
              </a:rPr>
              <a:t>marketingowe, 		Warszawa </a:t>
            </a:r>
            <a:r>
              <a:rPr lang="pl-PL" sz="2000" b="1" dirty="0">
                <a:solidFill>
                  <a:srgbClr val="000000"/>
                </a:solidFill>
              </a:rPr>
              <a:t>2003</a:t>
            </a:r>
          </a:p>
        </p:txBody>
      </p:sp>
    </p:spTree>
    <p:extLst>
      <p:ext uri="{BB962C8B-B14F-4D97-AF65-F5344CB8AC3E}">
        <p14:creationId xmlns:p14="http://schemas.microsoft.com/office/powerpoint/2010/main" val="17202332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64891" y="2252459"/>
            <a:ext cx="11445922" cy="3354765"/>
          </a:xfrm>
          <a:prstGeom prst="rect">
            <a:avLst/>
          </a:prstGeom>
        </p:spPr>
        <p:txBody>
          <a:bodyPr wrap="square">
            <a:spAutoFit/>
          </a:bodyPr>
          <a:lstStyle/>
          <a:p>
            <a:r>
              <a:rPr lang="pl-PL" sz="2000" dirty="0" smtClean="0">
                <a:solidFill>
                  <a:srgbClr val="000000"/>
                </a:solidFill>
              </a:rPr>
              <a:t>„Usatysfakcjonowany  </a:t>
            </a:r>
            <a:r>
              <a:rPr lang="pl-PL" sz="2000" dirty="0">
                <a:solidFill>
                  <a:srgbClr val="000000"/>
                </a:solidFill>
              </a:rPr>
              <a:t>klient  będzie  </a:t>
            </a:r>
            <a:r>
              <a:rPr lang="pl-PL" sz="2000" dirty="0" smtClean="0">
                <a:solidFill>
                  <a:srgbClr val="000000"/>
                </a:solidFill>
              </a:rPr>
              <a:t>powracał </a:t>
            </a:r>
            <a:r>
              <a:rPr lang="pl-PL" sz="2000" dirty="0">
                <a:solidFill>
                  <a:srgbClr val="000000"/>
                </a:solidFill>
              </a:rPr>
              <a:t>do firmy i podtrzymywał dalszą współpracę,</a:t>
            </a:r>
          </a:p>
          <a:p>
            <a:r>
              <a:rPr lang="pl-PL" sz="2000" dirty="0">
                <a:solidFill>
                  <a:srgbClr val="000000"/>
                </a:solidFill>
              </a:rPr>
              <a:t>co stanowi podstawę </a:t>
            </a:r>
            <a:r>
              <a:rPr lang="pl-PL" sz="2000" dirty="0" smtClean="0">
                <a:solidFill>
                  <a:srgbClr val="000000"/>
                </a:solidFill>
              </a:rPr>
              <a:t>budowania  </a:t>
            </a:r>
            <a:r>
              <a:rPr lang="pl-PL" sz="2000" dirty="0">
                <a:solidFill>
                  <a:srgbClr val="000000"/>
                </a:solidFill>
              </a:rPr>
              <a:t>długotrwałych  </a:t>
            </a:r>
            <a:r>
              <a:rPr lang="pl-PL" sz="2000" dirty="0" smtClean="0">
                <a:solidFill>
                  <a:srgbClr val="000000"/>
                </a:solidFill>
              </a:rPr>
              <a:t>– obustronnie  </a:t>
            </a:r>
            <a:r>
              <a:rPr lang="pl-PL" sz="2000" dirty="0">
                <a:solidFill>
                  <a:srgbClr val="000000"/>
                </a:solidFill>
              </a:rPr>
              <a:t>satysfakcjonujących  </a:t>
            </a:r>
            <a:r>
              <a:rPr lang="pl-PL" sz="2000" dirty="0" smtClean="0">
                <a:solidFill>
                  <a:srgbClr val="000000"/>
                </a:solidFill>
              </a:rPr>
              <a:t>– </a:t>
            </a:r>
            <a:r>
              <a:rPr lang="pl-PL" sz="2000" dirty="0">
                <a:solidFill>
                  <a:srgbClr val="000000"/>
                </a:solidFill>
              </a:rPr>
              <a:t>relacji.  Zadowolony </a:t>
            </a:r>
            <a:r>
              <a:rPr lang="pl-PL" sz="2000" dirty="0" smtClean="0">
                <a:solidFill>
                  <a:srgbClr val="000000"/>
                </a:solidFill>
              </a:rPr>
              <a:t>klient </a:t>
            </a:r>
            <a:r>
              <a:rPr lang="pl-PL" sz="2000" dirty="0">
                <a:solidFill>
                  <a:srgbClr val="000000"/>
                </a:solidFill>
              </a:rPr>
              <a:t>stanowi ponadto źródło pozytywnej informacji o organizacji. Staje </a:t>
            </a:r>
            <a:r>
              <a:rPr lang="pl-PL" sz="2000" dirty="0" smtClean="0">
                <a:solidFill>
                  <a:srgbClr val="000000"/>
                </a:solidFill>
              </a:rPr>
              <a:t>się </a:t>
            </a:r>
            <a:r>
              <a:rPr lang="pl-PL" sz="2000" dirty="0">
                <a:solidFill>
                  <a:srgbClr val="000000"/>
                </a:solidFill>
              </a:rPr>
              <a:t>jej </a:t>
            </a:r>
            <a:r>
              <a:rPr lang="pl-PL" sz="2000" dirty="0" smtClean="0">
                <a:solidFill>
                  <a:srgbClr val="000000"/>
                </a:solidFill>
              </a:rPr>
              <a:t>rzecznikiem</a:t>
            </a:r>
            <a:r>
              <a:rPr lang="pl-PL" sz="2000" dirty="0">
                <a:solidFill>
                  <a:srgbClr val="000000"/>
                </a:solidFill>
              </a:rPr>
              <a:t>,  w  dodatku  bardziej  wiarygodnym  niż  pracownik  firmy.  </a:t>
            </a:r>
            <a:r>
              <a:rPr lang="pl-PL" sz="2000" dirty="0" smtClean="0">
                <a:solidFill>
                  <a:srgbClr val="000000"/>
                </a:solidFill>
              </a:rPr>
              <a:t>Niezadowolony </a:t>
            </a:r>
            <a:r>
              <a:rPr lang="pl-PL" sz="2000" dirty="0">
                <a:solidFill>
                  <a:srgbClr val="000000"/>
                </a:solidFill>
              </a:rPr>
              <a:t>klient zaś odejdzie od przedsiębiorstwa, a dodatkowo poinformuje innych </a:t>
            </a:r>
            <a:r>
              <a:rPr lang="pl-PL" sz="2000" dirty="0" smtClean="0">
                <a:solidFill>
                  <a:srgbClr val="000000"/>
                </a:solidFill>
              </a:rPr>
              <a:t>nabywców </a:t>
            </a:r>
            <a:r>
              <a:rPr lang="pl-PL" sz="2000" dirty="0">
                <a:solidFill>
                  <a:srgbClr val="000000"/>
                </a:solidFill>
              </a:rPr>
              <a:t>o swoim niezadowoleniu. Z tego też względu wysiłki każdej </a:t>
            </a:r>
            <a:r>
              <a:rPr lang="pl-PL" sz="2000" dirty="0" smtClean="0">
                <a:solidFill>
                  <a:srgbClr val="000000"/>
                </a:solidFill>
              </a:rPr>
              <a:t>organizacji – również</a:t>
            </a:r>
            <a:r>
              <a:rPr lang="pl-PL" sz="2000" dirty="0">
                <a:solidFill>
                  <a:srgbClr val="000000"/>
                </a:solidFill>
              </a:rPr>
              <a:t>, a może nawet w </a:t>
            </a:r>
            <a:r>
              <a:rPr lang="pl-PL" sz="2000" dirty="0" smtClean="0">
                <a:solidFill>
                  <a:srgbClr val="000000"/>
                </a:solidFill>
              </a:rPr>
              <a:t>szczególności, usługowej – powinny </a:t>
            </a:r>
            <a:r>
              <a:rPr lang="pl-PL" sz="2000" dirty="0">
                <a:solidFill>
                  <a:srgbClr val="000000"/>
                </a:solidFill>
              </a:rPr>
              <a:t>być </a:t>
            </a:r>
            <a:r>
              <a:rPr lang="pl-PL" sz="2000" dirty="0" smtClean="0">
                <a:solidFill>
                  <a:srgbClr val="000000"/>
                </a:solidFill>
              </a:rPr>
              <a:t>skoncentrowane na zaspokojeniu oczekiwań </a:t>
            </a:r>
            <a:r>
              <a:rPr lang="pl-PL" sz="2000" dirty="0">
                <a:solidFill>
                  <a:srgbClr val="000000"/>
                </a:solidFill>
              </a:rPr>
              <a:t>klientów i oferowaniu świadczeń na </a:t>
            </a:r>
            <a:r>
              <a:rPr lang="pl-PL" sz="2000" dirty="0" smtClean="0">
                <a:solidFill>
                  <a:srgbClr val="000000"/>
                </a:solidFill>
              </a:rPr>
              <a:t>najwyższym poziomie…”</a:t>
            </a:r>
          </a:p>
          <a:p>
            <a:endParaRPr lang="pl-PL" sz="2000" dirty="0" smtClean="0">
              <a:solidFill>
                <a:srgbClr val="000000"/>
              </a:solidFill>
            </a:endParaRPr>
          </a:p>
          <a:p>
            <a:r>
              <a:rPr lang="pl-PL" sz="1600" b="1" dirty="0" smtClean="0">
                <a:solidFill>
                  <a:srgbClr val="000000"/>
                </a:solidFill>
              </a:rPr>
              <a:t>E. Gołąb-Andrzejak</a:t>
            </a:r>
            <a:r>
              <a:rPr lang="pl-PL" sz="1600" b="1" dirty="0">
                <a:solidFill>
                  <a:srgbClr val="000000"/>
                </a:solidFill>
              </a:rPr>
              <a:t>, </a:t>
            </a:r>
            <a:r>
              <a:rPr lang="pl-PL" sz="1600" b="1" dirty="0" smtClean="0">
                <a:solidFill>
                  <a:srgbClr val="000000"/>
                </a:solidFill>
              </a:rPr>
              <a:t>E. </a:t>
            </a:r>
            <a:r>
              <a:rPr lang="pl-PL" sz="1600" b="1" dirty="0" err="1" smtClean="0">
                <a:solidFill>
                  <a:srgbClr val="000000"/>
                </a:solidFill>
              </a:rPr>
              <a:t>Badzińska</a:t>
            </a:r>
            <a:r>
              <a:rPr lang="pl-PL" sz="1600" b="1" dirty="0" smtClean="0">
                <a:solidFill>
                  <a:srgbClr val="000000"/>
                </a:solidFill>
              </a:rPr>
              <a:t>, </a:t>
            </a:r>
            <a:r>
              <a:rPr lang="pl-PL" sz="1600" b="1" i="1" dirty="0" err="1" smtClean="0">
                <a:solidFill>
                  <a:srgbClr val="000000"/>
                </a:solidFill>
              </a:rPr>
              <a:t>Satysfkacja</a:t>
            </a:r>
            <a:r>
              <a:rPr lang="pl-PL" sz="1600" b="1" i="1" dirty="0" smtClean="0">
                <a:solidFill>
                  <a:srgbClr val="000000"/>
                </a:solidFill>
              </a:rPr>
              <a:t> klientów jako źródło sukcesu organizacji-studium przypadku</a:t>
            </a:r>
            <a:r>
              <a:rPr lang="pl-PL" sz="1600" b="1" dirty="0" smtClean="0">
                <a:solidFill>
                  <a:srgbClr val="000000"/>
                </a:solidFill>
              </a:rPr>
              <a:t>, Zeszyty Naukowe Uniwersytetu Szczecińskiego, t. 1 (41)/2015</a:t>
            </a:r>
            <a:endParaRPr lang="pl-PL" sz="1600" b="1" dirty="0">
              <a:solidFill>
                <a:srgbClr val="000000"/>
              </a:solidFill>
            </a:endParaRPr>
          </a:p>
        </p:txBody>
      </p:sp>
      <p:sp>
        <p:nvSpPr>
          <p:cNvPr id="2" name="Prostokąt 1"/>
          <p:cNvSpPr/>
          <p:nvPr/>
        </p:nvSpPr>
        <p:spPr>
          <a:xfrm>
            <a:off x="503526" y="999897"/>
            <a:ext cx="10954345" cy="461665"/>
          </a:xfrm>
          <a:prstGeom prst="rect">
            <a:avLst/>
          </a:prstGeom>
        </p:spPr>
        <p:txBody>
          <a:bodyPr wrap="none">
            <a:spAutoFit/>
          </a:bodyPr>
          <a:lstStyle/>
          <a:p>
            <a:r>
              <a:rPr lang="pl-PL" sz="2400" b="1" dirty="0" smtClean="0">
                <a:solidFill>
                  <a:srgbClr val="FF0000"/>
                </a:solidFill>
              </a:rPr>
              <a:t>SATYSFAKCJA KLIENTA – PUNKT WYJŚCIA DLA MARKETINGU RELACJI</a:t>
            </a:r>
            <a:endParaRPr lang="pl-PL" sz="2400" dirty="0"/>
          </a:p>
        </p:txBody>
      </p:sp>
    </p:spTree>
    <p:extLst>
      <p:ext uri="{BB962C8B-B14F-4D97-AF65-F5344CB8AC3E}">
        <p14:creationId xmlns:p14="http://schemas.microsoft.com/office/powerpoint/2010/main" val="8396724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37182" y="1698277"/>
            <a:ext cx="11445922" cy="4893647"/>
          </a:xfrm>
          <a:prstGeom prst="rect">
            <a:avLst/>
          </a:prstGeom>
        </p:spPr>
        <p:txBody>
          <a:bodyPr wrap="square">
            <a:spAutoFit/>
          </a:bodyPr>
          <a:lstStyle/>
          <a:p>
            <a:r>
              <a:rPr lang="pl-PL" sz="2000" dirty="0">
                <a:solidFill>
                  <a:srgbClr val="000000"/>
                </a:solidFill>
              </a:rPr>
              <a:t>„Nasuwa się pytanie, jakie czynniki wpływają na lojalność. Najogólniej rzecz biorąc można wyróżnić dwie grupy czynników: </a:t>
            </a:r>
            <a:endParaRPr lang="pl-PL" sz="2000" dirty="0" smtClean="0">
              <a:solidFill>
                <a:srgbClr val="000000"/>
              </a:solidFill>
            </a:endParaRPr>
          </a:p>
          <a:p>
            <a:r>
              <a:rPr lang="pl-PL" sz="2000" b="1" dirty="0" smtClean="0">
                <a:solidFill>
                  <a:srgbClr val="000000"/>
                </a:solidFill>
              </a:rPr>
              <a:t>czynniki </a:t>
            </a:r>
            <a:r>
              <a:rPr lang="pl-PL" sz="2000" b="1" dirty="0">
                <a:solidFill>
                  <a:srgbClr val="000000"/>
                </a:solidFill>
              </a:rPr>
              <a:t>endogeniczne</a:t>
            </a:r>
            <a:r>
              <a:rPr lang="pl-PL" sz="2000" dirty="0">
                <a:solidFill>
                  <a:srgbClr val="000000"/>
                </a:solidFill>
              </a:rPr>
              <a:t> – dotyczące nabywców bezpośrednio, związane z subiektywnym postrzeganiem przez nich rzeczywistości, np. przewidywane ryzyko, oczekiwane korzyści, poziom zaangażowania w zakup, </a:t>
            </a:r>
            <a:endParaRPr lang="pl-PL" sz="2000" dirty="0" smtClean="0">
              <a:solidFill>
                <a:srgbClr val="000000"/>
              </a:solidFill>
            </a:endParaRPr>
          </a:p>
          <a:p>
            <a:r>
              <a:rPr lang="pl-PL" sz="2000" b="1" dirty="0" smtClean="0">
                <a:solidFill>
                  <a:srgbClr val="000000"/>
                </a:solidFill>
              </a:rPr>
              <a:t>czynniki </a:t>
            </a:r>
            <a:r>
              <a:rPr lang="pl-PL" sz="2000" b="1" dirty="0">
                <a:solidFill>
                  <a:srgbClr val="000000"/>
                </a:solidFill>
              </a:rPr>
              <a:t>egzogeniczne </a:t>
            </a:r>
            <a:r>
              <a:rPr lang="pl-PL" sz="2000" dirty="0">
                <a:solidFill>
                  <a:srgbClr val="000000"/>
                </a:solidFill>
              </a:rPr>
              <a:t>– występujące poza nabywcami, np. cechy marki, szerokość oferowanego przez przedsiębiorstwo asortymentu, jakość produktów i usług, stopień nasycenia rynku3.</a:t>
            </a:r>
          </a:p>
          <a:p>
            <a:r>
              <a:rPr lang="pl-PL" sz="2000" dirty="0">
                <a:solidFill>
                  <a:srgbClr val="000000"/>
                </a:solidFill>
              </a:rPr>
              <a:t>Wspomniane w grupie czynników endogenicznych oczekiwane korzyści są powiązane z satysfakcją klienta. </a:t>
            </a:r>
            <a:endParaRPr lang="pl-PL" sz="2000" dirty="0" smtClean="0">
              <a:solidFill>
                <a:srgbClr val="000000"/>
              </a:solidFill>
            </a:endParaRPr>
          </a:p>
          <a:p>
            <a:r>
              <a:rPr lang="pl-PL" sz="2000" u="sng" dirty="0" smtClean="0">
                <a:solidFill>
                  <a:srgbClr val="000000"/>
                </a:solidFill>
              </a:rPr>
              <a:t>Satysfakcja </a:t>
            </a:r>
            <a:r>
              <a:rPr lang="pl-PL" sz="2000" u="sng" dirty="0">
                <a:solidFill>
                  <a:srgbClr val="000000"/>
                </a:solidFill>
              </a:rPr>
              <a:t>jest odczuciem, przede wszystkim pozytywnym, ale również jest odczuciem subiektywnym</a:t>
            </a:r>
            <a:r>
              <a:rPr lang="pl-PL" sz="2000" dirty="0">
                <a:solidFill>
                  <a:srgbClr val="000000"/>
                </a:solidFill>
              </a:rPr>
              <a:t>. W ramach jednego zdarzenia może dojść do sytuacji, w której u jednej osoby satysfakcja pojawi się, natomiast u innej nie będzie miała miejsca w ogóle. Satysfakcja składa się z wielu elementów, które są różnie wartościowane przez różne osoby</a:t>
            </a:r>
            <a:r>
              <a:rPr lang="pl-PL" sz="2000" dirty="0" smtClean="0">
                <a:solidFill>
                  <a:srgbClr val="000000"/>
                </a:solidFill>
              </a:rPr>
              <a:t>”</a:t>
            </a:r>
          </a:p>
          <a:p>
            <a:endParaRPr lang="pl-PL" sz="2000" dirty="0" smtClean="0">
              <a:solidFill>
                <a:srgbClr val="000000"/>
              </a:solidFill>
            </a:endParaRPr>
          </a:p>
          <a:p>
            <a:r>
              <a:rPr lang="pl-PL" sz="1600" b="1" dirty="0">
                <a:solidFill>
                  <a:srgbClr val="000000"/>
                </a:solidFill>
              </a:rPr>
              <a:t>S</a:t>
            </a:r>
            <a:r>
              <a:rPr lang="pl-PL" sz="1600" b="1" dirty="0" smtClean="0">
                <a:solidFill>
                  <a:srgbClr val="000000"/>
                </a:solidFill>
              </a:rPr>
              <a:t>. Dybka</a:t>
            </a:r>
            <a:r>
              <a:rPr lang="pl-PL" sz="1600" b="1" dirty="0">
                <a:solidFill>
                  <a:srgbClr val="000000"/>
                </a:solidFill>
              </a:rPr>
              <a:t>, </a:t>
            </a:r>
            <a:r>
              <a:rPr lang="pl-PL" sz="1600" b="1" i="1" dirty="0">
                <a:solidFill>
                  <a:srgbClr val="000000"/>
                </a:solidFill>
              </a:rPr>
              <a:t>Wykorzystanie marketingu w kreowaniu satysfakcji i lojalności klientów</a:t>
            </a:r>
            <a:r>
              <a:rPr lang="pl-PL" sz="1600" b="1" dirty="0">
                <a:solidFill>
                  <a:srgbClr val="000000"/>
                </a:solidFill>
              </a:rPr>
              <a:t>, Marketing i </a:t>
            </a:r>
            <a:r>
              <a:rPr lang="pl-PL" sz="1600" b="1" dirty="0" smtClean="0">
                <a:solidFill>
                  <a:srgbClr val="000000"/>
                </a:solidFill>
              </a:rPr>
              <a:t>Rynek, </a:t>
            </a:r>
            <a:r>
              <a:rPr lang="pl-PL" sz="1600" b="1" dirty="0">
                <a:solidFill>
                  <a:srgbClr val="000000"/>
                </a:solidFill>
              </a:rPr>
              <a:t>8/2014, </a:t>
            </a:r>
            <a:r>
              <a:rPr lang="pl-PL" sz="1600" b="1" dirty="0" smtClean="0">
                <a:solidFill>
                  <a:srgbClr val="000000"/>
                </a:solidFill>
              </a:rPr>
              <a:t>s. </a:t>
            </a:r>
            <a:r>
              <a:rPr lang="pl-PL" sz="1600" b="1" smtClean="0">
                <a:solidFill>
                  <a:srgbClr val="000000"/>
                </a:solidFill>
              </a:rPr>
              <a:t>1053.</a:t>
            </a:r>
            <a:endParaRPr lang="pl-PL" sz="1600" b="1" dirty="0">
              <a:solidFill>
                <a:srgbClr val="000000"/>
              </a:solidFill>
            </a:endParaRPr>
          </a:p>
        </p:txBody>
      </p:sp>
      <p:sp>
        <p:nvSpPr>
          <p:cNvPr id="2" name="Prostokąt 1"/>
          <p:cNvSpPr/>
          <p:nvPr/>
        </p:nvSpPr>
        <p:spPr>
          <a:xfrm>
            <a:off x="351126" y="459570"/>
            <a:ext cx="11707179" cy="461665"/>
          </a:xfrm>
          <a:prstGeom prst="rect">
            <a:avLst/>
          </a:prstGeom>
        </p:spPr>
        <p:txBody>
          <a:bodyPr wrap="none">
            <a:spAutoFit/>
          </a:bodyPr>
          <a:lstStyle/>
          <a:p>
            <a:r>
              <a:rPr lang="pl-PL" sz="2400" b="1" dirty="0" smtClean="0">
                <a:solidFill>
                  <a:srgbClr val="00B050"/>
                </a:solidFill>
              </a:rPr>
              <a:t>SATYSFAKCJA KLIENTA – NIE ZAWSZE EFEKT OBIEKTYWNYCH CZYNNIKÓW</a:t>
            </a:r>
            <a:endParaRPr lang="pl-PL" sz="2400" dirty="0">
              <a:solidFill>
                <a:srgbClr val="00B050"/>
              </a:solidFill>
            </a:endParaRPr>
          </a:p>
        </p:txBody>
      </p:sp>
    </p:spTree>
    <p:extLst>
      <p:ext uri="{BB962C8B-B14F-4D97-AF65-F5344CB8AC3E}">
        <p14:creationId xmlns:p14="http://schemas.microsoft.com/office/powerpoint/2010/main" val="3926328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00334" y="1039463"/>
            <a:ext cx="11445922" cy="4278094"/>
          </a:xfrm>
          <a:prstGeom prst="rect">
            <a:avLst/>
          </a:prstGeom>
        </p:spPr>
        <p:txBody>
          <a:bodyPr wrap="square">
            <a:spAutoFit/>
          </a:bodyPr>
          <a:lstStyle/>
          <a:p>
            <a:r>
              <a:rPr lang="pl-PL" sz="2000" dirty="0" smtClean="0"/>
              <a:t>„W </a:t>
            </a:r>
            <a:r>
              <a:rPr lang="pl-PL" sz="2000" dirty="0"/>
              <a:t>literaturze prezentowane są różne modele satysfakcji </a:t>
            </a:r>
            <a:r>
              <a:rPr lang="pl-PL" sz="2000" dirty="0" smtClean="0"/>
              <a:t>klienta: </a:t>
            </a:r>
          </a:p>
          <a:p>
            <a:endParaRPr lang="pl-PL" sz="2000" dirty="0"/>
          </a:p>
          <a:p>
            <a:r>
              <a:rPr lang="pl-PL" sz="2000" dirty="0" smtClean="0"/>
              <a:t>1. </a:t>
            </a:r>
            <a:r>
              <a:rPr lang="pl-PL" sz="2000" u="sng" dirty="0" smtClean="0"/>
              <a:t>Model </a:t>
            </a:r>
            <a:r>
              <a:rPr lang="pl-PL" sz="2000" u="sng" dirty="0"/>
              <a:t>oczekiwanej niezgodności </a:t>
            </a:r>
            <a:r>
              <a:rPr lang="pl-PL" sz="2000" dirty="0" smtClean="0"/>
              <a:t>(konsument ocenia poziom swojej satysfakcji na podstawie swoich doświadczeń z produktem, konfrontując je z wcześniejszymi oczekiwaniami)</a:t>
            </a:r>
          </a:p>
          <a:p>
            <a:endParaRPr lang="pl-PL" sz="2000" dirty="0"/>
          </a:p>
          <a:p>
            <a:r>
              <a:rPr lang="pl-PL" sz="2000" dirty="0" smtClean="0"/>
              <a:t>2. </a:t>
            </a:r>
            <a:r>
              <a:rPr lang="pl-PL" sz="2000" u="sng" dirty="0" smtClean="0"/>
              <a:t>Model </a:t>
            </a:r>
            <a:r>
              <a:rPr lang="pl-PL" sz="2000" u="sng" dirty="0"/>
              <a:t>sprawiedliwości wymiany </a:t>
            </a:r>
            <a:r>
              <a:rPr lang="pl-PL" sz="2000" dirty="0" smtClean="0"/>
              <a:t>– klient </a:t>
            </a:r>
            <a:r>
              <a:rPr lang="pl-PL" sz="2000" dirty="0"/>
              <a:t>porównuje </a:t>
            </a:r>
            <a:r>
              <a:rPr lang="pl-PL" sz="2000" dirty="0" smtClean="0"/>
              <a:t>poniesione </a:t>
            </a:r>
            <a:r>
              <a:rPr lang="pl-PL" sz="2000" dirty="0"/>
              <a:t>koszty oraz </a:t>
            </a:r>
            <a:r>
              <a:rPr lang="pl-PL" sz="2000" dirty="0" smtClean="0"/>
              <a:t>uzyskane  </a:t>
            </a:r>
            <a:r>
              <a:rPr lang="pl-PL" sz="2000" dirty="0"/>
              <a:t>zyski  z  kosztami  i  zyskami  sprzedawcy  (satysfakcja  </a:t>
            </a:r>
            <a:r>
              <a:rPr lang="pl-PL" sz="2000" dirty="0" smtClean="0"/>
              <a:t>występuje wówczas</a:t>
            </a:r>
            <a:r>
              <a:rPr lang="pl-PL" sz="2000" dirty="0"/>
              <a:t>, gdy poniesione koszty i zyski klienta są podobne do kosztów i </a:t>
            </a:r>
            <a:r>
              <a:rPr lang="pl-PL" sz="2000" dirty="0" smtClean="0"/>
              <a:t>zysków </a:t>
            </a:r>
            <a:r>
              <a:rPr lang="pl-PL" sz="2000" dirty="0"/>
              <a:t>przedsiębiorstwa</a:t>
            </a:r>
            <a:r>
              <a:rPr lang="pl-PL" sz="2000" dirty="0" smtClean="0"/>
              <a:t>).</a:t>
            </a:r>
          </a:p>
          <a:p>
            <a:endParaRPr lang="pl-PL" sz="2000" dirty="0"/>
          </a:p>
          <a:p>
            <a:r>
              <a:rPr lang="pl-PL" sz="2000" dirty="0" smtClean="0"/>
              <a:t>3. </a:t>
            </a:r>
            <a:r>
              <a:rPr lang="pl-PL" sz="2000" u="sng" dirty="0" smtClean="0"/>
              <a:t>Model  </a:t>
            </a:r>
            <a:r>
              <a:rPr lang="pl-PL" sz="2000" u="sng" dirty="0"/>
              <a:t>emocjonalny </a:t>
            </a:r>
            <a:r>
              <a:rPr lang="pl-PL" sz="2000" dirty="0" smtClean="0"/>
              <a:t>– </a:t>
            </a:r>
            <a:r>
              <a:rPr lang="pl-PL" sz="2000" dirty="0"/>
              <a:t>satysfakcja  jest  postrzegana  jako  stan  pozytywnych </a:t>
            </a:r>
            <a:r>
              <a:rPr lang="pl-PL" sz="2000" dirty="0" smtClean="0"/>
              <a:t>reakcji </a:t>
            </a:r>
            <a:r>
              <a:rPr lang="pl-PL" sz="2000" dirty="0"/>
              <a:t>emocjonalnych związanych z oceną produktu.”</a:t>
            </a:r>
            <a:endParaRPr lang="pl-PL" sz="2000" dirty="0" smtClean="0"/>
          </a:p>
          <a:p>
            <a:endParaRPr lang="pl-PL" sz="2000" dirty="0"/>
          </a:p>
          <a:p>
            <a:r>
              <a:rPr lang="pl-PL" sz="1600" b="1" dirty="0" smtClean="0"/>
              <a:t>E. Gołąb-Andrzejak</a:t>
            </a:r>
            <a:r>
              <a:rPr lang="pl-PL" sz="1600" b="1" dirty="0"/>
              <a:t>, </a:t>
            </a:r>
            <a:r>
              <a:rPr lang="pl-PL" sz="1600" b="1" dirty="0" smtClean="0"/>
              <a:t>E. </a:t>
            </a:r>
            <a:r>
              <a:rPr lang="pl-PL" sz="1600" b="1" dirty="0" err="1" smtClean="0"/>
              <a:t>Badzińska</a:t>
            </a:r>
            <a:r>
              <a:rPr lang="pl-PL" sz="1600" b="1" dirty="0" smtClean="0"/>
              <a:t>, </a:t>
            </a:r>
            <a:r>
              <a:rPr lang="pl-PL" sz="1600" b="1" i="1" dirty="0" err="1" smtClean="0"/>
              <a:t>Satysfkacja</a:t>
            </a:r>
            <a:r>
              <a:rPr lang="pl-PL" sz="1600" b="1" i="1" dirty="0" smtClean="0"/>
              <a:t> klientów jako źródło sukcesu organizacji-studium przypadku</a:t>
            </a:r>
            <a:r>
              <a:rPr lang="pl-PL" sz="1600" b="1" dirty="0" smtClean="0"/>
              <a:t>, Zeszyty Naukowe Uniwersytetu Szczecińskiego, t. 1 (41)/2015</a:t>
            </a:r>
            <a:endParaRPr lang="pl-PL" sz="1600" b="1" dirty="0"/>
          </a:p>
        </p:txBody>
      </p:sp>
    </p:spTree>
    <p:extLst>
      <p:ext uri="{BB962C8B-B14F-4D97-AF65-F5344CB8AC3E}">
        <p14:creationId xmlns:p14="http://schemas.microsoft.com/office/powerpoint/2010/main" val="23810531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78090" y="2156346"/>
            <a:ext cx="10718042" cy="3046988"/>
          </a:xfrm>
          <a:prstGeom prst="rect">
            <a:avLst/>
          </a:prstGeom>
        </p:spPr>
        <p:txBody>
          <a:bodyPr wrap="square">
            <a:spAutoFit/>
          </a:bodyPr>
          <a:lstStyle/>
          <a:p>
            <a:r>
              <a:rPr lang="pl-PL" sz="2400" dirty="0"/>
              <a:t>1.  </a:t>
            </a:r>
            <a:r>
              <a:rPr lang="pl-PL" sz="2400" b="1" dirty="0"/>
              <a:t>Dostępność</a:t>
            </a:r>
            <a:r>
              <a:rPr lang="pl-PL" sz="2400" dirty="0"/>
              <a:t> – określa możliwości kontaktu z dostawcą, </a:t>
            </a:r>
          </a:p>
          <a:p>
            <a:r>
              <a:rPr lang="pl-PL" sz="2400" dirty="0"/>
              <a:t>2.  </a:t>
            </a:r>
            <a:r>
              <a:rPr lang="pl-PL" sz="2400" b="1" dirty="0"/>
              <a:t>Czas reakcji </a:t>
            </a:r>
            <a:r>
              <a:rPr lang="pl-PL" sz="2400" dirty="0"/>
              <a:t>– określa czas odpowiedzi na zapytanie </a:t>
            </a:r>
            <a:r>
              <a:rPr lang="pl-PL" sz="2400" dirty="0" smtClean="0"/>
              <a:t>konsumenta, </a:t>
            </a:r>
            <a:endParaRPr lang="pl-PL" sz="2400" dirty="0"/>
          </a:p>
          <a:p>
            <a:r>
              <a:rPr lang="pl-PL" sz="2400" dirty="0"/>
              <a:t>3.  </a:t>
            </a:r>
            <a:r>
              <a:rPr lang="pl-PL" sz="2400" b="1" dirty="0"/>
              <a:t>Terminowość</a:t>
            </a:r>
            <a:r>
              <a:rPr lang="pl-PL" sz="2400" dirty="0"/>
              <a:t> – w jakim stopniu zadanie wykonywane jest w terminie </a:t>
            </a:r>
            <a:r>
              <a:rPr lang="pl-PL" sz="2400" dirty="0" smtClean="0"/>
              <a:t>uzgodnionym z konsumentem, </a:t>
            </a:r>
            <a:endParaRPr lang="pl-PL" sz="2400" dirty="0"/>
          </a:p>
          <a:p>
            <a:r>
              <a:rPr lang="pl-PL" sz="2400" dirty="0"/>
              <a:t>4.  </a:t>
            </a:r>
            <a:r>
              <a:rPr lang="pl-PL" sz="2400" b="1" dirty="0"/>
              <a:t>Kompletność</a:t>
            </a:r>
            <a:r>
              <a:rPr lang="pl-PL" sz="2400" dirty="0"/>
              <a:t> – w jakim stopniu zadanie zostało wykonane, </a:t>
            </a:r>
          </a:p>
          <a:p>
            <a:r>
              <a:rPr lang="pl-PL" sz="2400" dirty="0"/>
              <a:t>5.  </a:t>
            </a:r>
            <a:r>
              <a:rPr lang="pl-PL" sz="2400" b="1" dirty="0"/>
              <a:t>Odpowiednie zachowanie </a:t>
            </a:r>
            <a:r>
              <a:rPr lang="pl-PL" sz="2400" dirty="0"/>
              <a:t>– w jakim stopniu pracownicy dostawcy spełnili </a:t>
            </a:r>
            <a:r>
              <a:rPr lang="pl-PL" sz="2400" dirty="0" smtClean="0"/>
              <a:t>wymagania dotyczące </a:t>
            </a:r>
            <a:r>
              <a:rPr lang="pl-PL" sz="2400" dirty="0"/>
              <a:t>zachowania i manier podczas kontaktów z </a:t>
            </a:r>
            <a:r>
              <a:rPr lang="pl-PL" sz="2400" dirty="0" smtClean="0"/>
              <a:t>konsumentem. </a:t>
            </a:r>
            <a:endParaRPr lang="pl-PL" sz="2400" dirty="0"/>
          </a:p>
        </p:txBody>
      </p:sp>
      <p:sp>
        <p:nvSpPr>
          <p:cNvPr id="4" name="Tytuł 1"/>
          <p:cNvSpPr>
            <a:spLocks noGrp="1"/>
          </p:cNvSpPr>
          <p:nvPr>
            <p:ph type="title"/>
          </p:nvPr>
        </p:nvSpPr>
        <p:spPr>
          <a:xfrm>
            <a:off x="609600" y="128588"/>
            <a:ext cx="10924117" cy="935937"/>
          </a:xfrm>
        </p:spPr>
        <p:txBody>
          <a:bodyPr/>
          <a:lstStyle/>
          <a:p>
            <a:r>
              <a:rPr lang="pl-PL" sz="3200" dirty="0" smtClean="0"/>
              <a:t>Przykładowe czynniki wpływające na satysfakcję</a:t>
            </a:r>
            <a:endParaRPr lang="pl-PL" sz="3200" dirty="0"/>
          </a:p>
        </p:txBody>
      </p:sp>
    </p:spTree>
    <p:extLst>
      <p:ext uri="{BB962C8B-B14F-4D97-AF65-F5344CB8AC3E}">
        <p14:creationId xmlns:p14="http://schemas.microsoft.com/office/powerpoint/2010/main" val="241616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ecjestem.us.edu.pl/sites/default/files/styles/phototag_preset_size3scale/public/artykuly/motywacja_1_0.jpg?itok=B4Idw1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105" y="624948"/>
            <a:ext cx="7244371" cy="4544948"/>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2388357" y="6272115"/>
            <a:ext cx="9612573" cy="307777"/>
          </a:xfrm>
          <a:prstGeom prst="rect">
            <a:avLst/>
          </a:prstGeom>
        </p:spPr>
        <p:txBody>
          <a:bodyPr wrap="square">
            <a:spAutoFit/>
          </a:bodyPr>
          <a:lstStyle/>
          <a:p>
            <a:r>
              <a:rPr lang="pl-PL" sz="1400" b="1" dirty="0">
                <a:solidFill>
                  <a:srgbClr val="000000"/>
                </a:solidFill>
              </a:rPr>
              <a:t>Źródło: http://wiecjestem.us.edu.pl/program-rozwojowy-motywacja-i-zarzadzanie-soba-w-czasie-cz-i</a:t>
            </a:r>
          </a:p>
        </p:txBody>
      </p:sp>
    </p:spTree>
    <p:extLst>
      <p:ext uri="{BB962C8B-B14F-4D97-AF65-F5344CB8AC3E}">
        <p14:creationId xmlns:p14="http://schemas.microsoft.com/office/powerpoint/2010/main" val="36064591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1571269" y="432818"/>
            <a:ext cx="9377860" cy="4766979"/>
          </a:xfrm>
          <a:prstGeom prst="rect">
            <a:avLst/>
          </a:prstGeom>
        </p:spPr>
      </p:pic>
      <p:pic>
        <p:nvPicPr>
          <p:cNvPr id="4" name="Obraz 3"/>
          <p:cNvPicPr>
            <a:picLocks noChangeAspect="1"/>
          </p:cNvPicPr>
          <p:nvPr/>
        </p:nvPicPr>
        <p:blipFill>
          <a:blip r:embed="rId3"/>
          <a:stretch>
            <a:fillRect/>
          </a:stretch>
        </p:blipFill>
        <p:spPr>
          <a:xfrm>
            <a:off x="4516698" y="5909623"/>
            <a:ext cx="7143750" cy="552450"/>
          </a:xfrm>
          <a:prstGeom prst="rect">
            <a:avLst/>
          </a:prstGeom>
        </p:spPr>
      </p:pic>
    </p:spTree>
    <p:extLst>
      <p:ext uri="{BB962C8B-B14F-4D97-AF65-F5344CB8AC3E}">
        <p14:creationId xmlns:p14="http://schemas.microsoft.com/office/powerpoint/2010/main" val="233239784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5647</Words>
  <Application>Microsoft Office PowerPoint</Application>
  <PresentationFormat>Panoramiczny</PresentationFormat>
  <Paragraphs>409</Paragraphs>
  <Slides>90</Slides>
  <Notes>2</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90</vt:i4>
      </vt:variant>
    </vt:vector>
  </HeadingPairs>
  <TitlesOfParts>
    <vt:vector size="97" baseType="lpstr">
      <vt:lpstr>Arial</vt:lpstr>
      <vt:lpstr>Calibri</vt:lpstr>
      <vt:lpstr>Calibri Light</vt:lpstr>
      <vt:lpstr>MinionPro-Regular</vt:lpstr>
      <vt:lpstr>Times New Roman</vt:lpstr>
      <vt:lpstr>Motyw pakietu Office</vt:lpstr>
      <vt:lpstr>3_Projekt domyślny</vt:lpstr>
      <vt:lpstr>Podstawy marketingu</vt:lpstr>
      <vt:lpstr>Wykład II  Podstawowe terminy</vt:lpstr>
      <vt:lpstr>Podstawowe terminy</vt:lpstr>
      <vt:lpstr>Prezentacja programu PowerPoint</vt:lpstr>
      <vt:lpstr>Prezentacja programu PowerPoint</vt:lpstr>
      <vt:lpstr>Dwa elementy konstytuujące potrzebę</vt:lpstr>
      <vt:lpstr>Moralność ekonomii potrzeb</vt:lpstr>
      <vt:lpstr>Potrzeby</vt:lpstr>
      <vt:lpstr>Prezentacja programu PowerPoint</vt:lpstr>
      <vt:lpstr>Prezentacja programu PowerPoint</vt:lpstr>
      <vt:lpstr>Prezentacja programu PowerPoint</vt:lpstr>
      <vt:lpstr>Krytyka koncepcji Maslowa</vt:lpstr>
      <vt:lpstr>Teoria ERG (teoria Claytona Alderfera)</vt:lpstr>
      <vt:lpstr>Teoria ERG (teoria Claytona Alderfera)</vt:lpstr>
      <vt:lpstr>Teoria Dawida McClellanda</vt:lpstr>
      <vt:lpstr>Model hierarchii potrzeb Rossa A. Webbera</vt:lpstr>
      <vt:lpstr>Znaczenie teorii potrzeb dla marketingu</vt:lpstr>
      <vt:lpstr>Prezentacja programu PowerPoint</vt:lpstr>
      <vt:lpstr>Prezentacja programu PowerPoint</vt:lpstr>
      <vt:lpstr>Prezentacja programu PowerPoint</vt:lpstr>
      <vt:lpstr> „Marketing próbuje wyszukiwać ukryte potrzeby i wkraczać tam, gdzie nie osiągnięto jeszcze 100% zadowolenia klienta (zaspokojenie potrzeby). Należy więc świadomie i celowo reagować na pojawiające się potrzeby i w ten sposób aktywizować potencjalnego nabywcę”  M. Düssel, Marketing w praktyce, Warszawa 2009.  </vt:lpstr>
      <vt:lpstr>„Marketing polega na zaspokajaniu potrzeb… Nie chodzi o to, że jest to nieprawda, ale o to, że jest to prawda przestarzała. Jest to nawet stary paradygmat marketingu upatrujący głównej funkcji tej dyscypliny w poszukiwaniu niezaspokojonych potrzeb i znajdowaniu sposobów zyskownego ich zaspokajania. (..)  Dziś odbiorcy poszukują odpowiedzi dotyczących znaczenia egzystencji, potwierdzenia lub możliwości kształtowania własnej tożsamości, wzrostu wydajności i efektywności w odgrywaniu istotnych ról życiowych oraz spełniania marzeń. Wielu analityków marketingowych twierdzi, że generalnie przesunęliśmy się na poziom samorealizacji. Nawet gdy spojrzymy na hierarchię wartości Abrahama Maslowa, to od razu zobaczymy, że samorealizacja jest na samym wierzchołku piramidy”  J. Pogorzelski, Mity marketingowe, Warszawa 2010. </vt:lpstr>
      <vt:lpstr>Pragnienia</vt:lpstr>
      <vt:lpstr>Potrzeby vs. pragnienia</vt:lpstr>
      <vt:lpstr>Prezentacja programu PowerPoint</vt:lpstr>
      <vt:lpstr>Prezentacja programu PowerPoint</vt:lpstr>
      <vt:lpstr>Prezentacja programu PowerPoint</vt:lpstr>
      <vt:lpstr>Popyt</vt:lpstr>
      <vt:lpstr>Prezentacja programu PowerPoint</vt:lpstr>
      <vt:lpstr>Prezentacja programu PowerPoint</vt:lpstr>
      <vt:lpstr>Krzywa popytu</vt:lpstr>
      <vt:lpstr>Paradoksy – odchylenia (wyjątki)</vt:lpstr>
      <vt:lpstr>Paradoks Giffena</vt:lpstr>
      <vt:lpstr>Paradoks Veblena  (efekt demonstracji, efekt prestiżowy, efekt snoba)</vt:lpstr>
      <vt:lpstr>Paradoks owczego pędu (efekt naśladownictwa)</vt:lpstr>
      <vt:lpstr>Paradoks spekulacyjny</vt:lpstr>
      <vt:lpstr>Podaż</vt:lpstr>
      <vt:lpstr>Krzywa podaży</vt:lpstr>
      <vt:lpstr>Prezentacja programu PowerPoint</vt:lpstr>
      <vt:lpstr>Równowaga rynkowa</vt:lpstr>
      <vt:lpstr>Prezentacja programu PowerPoint</vt:lpstr>
      <vt:lpstr>Nierównowaga rynkowa</vt:lpstr>
      <vt:lpstr>Nierównowaga rynkowa</vt:lpstr>
      <vt:lpstr>Prezentacja programu PowerPoint</vt:lpstr>
      <vt:lpstr>Produkty</vt:lpstr>
      <vt:lpstr>„każdy obiekt rynkowej wymiany oraz wszystko co może być oferowane na rynku. Produktem może być dobro materialne, usługa, miejsce, organizacja bądź idea”     Wikipedia, https://pl.wikipedia.org/wiki/Produkt_(marketing)   „Produkt można zdefiniować jako dobro fizyczne (przedmiot), usługę (świadczenie), osobę, organizację, ideę lub miejsce zawierające w sobie cechy, które jednostki lub organizację jako niezbędne. Produkt według koncepcji marketingowej to zespół cech i właściwości które mogą służyć do zaspokojenia konkretnych potrzeb przez potencjalnego nabywcę, użytkownika, właściciela produktu lub osobę doświadczającą możliwości korzystania z produktu. Produktem może być wszystko to, co można zaoferować na rynku nabywcom i co jest w stanie zaspokoić ich określoną potrzebę lub pragnienie”      A. Czubała, T. Smoleń, Podstawy marketingu, Warszawa 2012.</vt:lpstr>
      <vt:lpstr>„Przykładowo, zarówno ziemniak, jak i jabłko ma pewne znaczenie dla naszych potrzeb kulinarnych – jednak dla różnych osób ich użyteczność będzie zupełnie inna. Robinson może uważać, że jabłko jest szczególnie dobre i pożywne, a ziemniak niesmaczny. Piętaszek może przepadać za ziemniakami, a jabłek nie znosić. Z kolei Paweł może twierdzić, że omawiane warzywa i owoce mają zbliżone walory smakowe. O żadnej z tych ocen nie powiemy, że jest irracjonalna – każda z wymienionych osób wycenia po prostu według własnych nieporównywalnych preferencji. Gdybyśmy stwierdzili, że się mylą, uwzględnilibyśmy jedynie naszą hierarchię.”   Portal Edukacji Ekonomicznej NBP, https://www.nbportal.pl/wiedza/artykuly/na- poczatek/czynniki_ksztaltujace_popyt   „Produktem jest wszystko, co się oferuje i co stanowi wartość dla jakiejś osoby”   M. Düssel, Marketing w praktyce, Warszawa 2009.</vt:lpstr>
      <vt:lpstr>Prezentacja programu PowerPoint</vt:lpstr>
      <vt:lpstr>Błąd „krótkowzroczności marketingowej” (nadmiernego skupienia na produkcie zamiast na kliencie)</vt:lpstr>
      <vt:lpstr>KLIENT NIE ZAWSZE POSTĘPUJE RACJONALNIE „Głównym problemem marketingu jest poznanie konsumentów oraz ich zachowań na rynku. Od nich właśnie zależy powodzenie przedsiębiorstw oferujących swoje usługi. Klient może określić swoje potrzeby, lecz nie zawsze postępuje racjonalnie, czasami kierują nim określone motywacje a czasami ulega impulsom, które zmieniają jego decyzje w ostatniej chwili. Zadaniem firm oferujących swoje usługi jest, więc poznanie rynku. Należy odpowiedzieć sobie na pytania, kto tworzy rynek i dlaczego kupuje na tym rynku oraz w jaki sposób dokonuje się tego zakupu. Firmy chcąc posiadać wiedzę o swoich klientach i powinny dokonywać pomiaru ich zadowolenia” R. Ratajski, Klient jako najważniejsza wartość firmy usługowej, Zeszyty Naukowe Instytutu Ekonomii i Zarządzania, s. 61.  KONIECZNOŚĆ „ZAUWAŻENIA” ZAPOTRZEBOWANIA (KREOWANIA TRENDÓW) „Strategia firmy Nike opierała się na zauważaniu zapotrzebowania. Na początku to zapotrzebowanie nie dotyczyło butów do biegania, ale samego biegania. A kiedy trend został już zakorzeniony, potrzeba zmieniła obiekt, którym stało się obuwie. Pierwotnym celem Bowermana była promocja sportu, idea, w którą wierzył. Firma Nike pewnie nie byłaby tym, czym jest dzisiaj, gdyby nie content marketing” P. Maczuga (i in.), Podręcznik do content marketingu, Warszawa 2014.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Klient (konsument)</vt:lpstr>
      <vt:lpstr>Prezentacja programu PowerPoint</vt:lpstr>
      <vt:lpstr>Prezentacja programu PowerPoint</vt:lpstr>
      <vt:lpstr>Podejście do klienta:  marketing transakcji vs. marketing relacji</vt:lpstr>
      <vt:lpstr>Marketing relacji („partnerski”, „skierowany na klienta”)</vt:lpstr>
      <vt:lpstr>  M. Jasiak, Marketing relacji, Zeszyty Naukowe Uniwersytetu Ekonomicznego w Krakowie, nr 905/2013.</vt:lpstr>
      <vt:lpstr>„Termin relationship marketing po raz pierwszy w literaturze marketingu został użyty przez Barbarę Bund Jackon w latach 70-tych XX wieku w opracowaniu dotyczącym projektu związanego z marketingiem przemysłowym. Z upływem czasu termin ten upowszechnił się i zyskał szeroką akceptację, aby na początku lat 80-tych pojawić się na stałe w literaturze przedmiotu jako podejście do marketingu w odniesieniu do rynku usług. (…) W przeciwieństwie do marketingu transakcji, marketing relacji nie koncentruje się na pojedynczej sprzedaży, lecz na utrzymaniu trwałej więzi z klientem. Celem marketingu relacji jest uzyskanie lojalności klienta, a o jego zadowolenie dbają wszyscy pracownicy przedsiębiorstwa, nie tylko dział produkcji, koncentrujący się na jakości produktów, czy dział marketingu zajmujący się pozyskaniem nowych klientów. Podstawową jednostką analizy marketingowej powinna być w związku z tym nie transakcja, lecz relacja. Główny punkt koncentracji marketingu relacji zostaje przesunięty z procesu zdobywania klientów na proces ich utrzymania”  I. Michalska-Dudek, Marketing relacji jako sposób na podniesienie konkurencyjności przedsiębiorstw usługowych, Prace Naukowe Akademii Ekonomicznej we Wrocławiu, nr 1043/2004.</vt:lpstr>
      <vt:lpstr>„Lojalny klient to taki, który jest pozytywnie zaangażowany, czyli gotowy do współdziałania z firmą i wymiany informacji. Ostrożne przedsiębiorstwo powinno jednak zdawać sobie sprawę, że nie zawsze lojalność klienta wynika z więzi, która jest wyznacznikiem systemu wartości firmy. Lojalny klient jest związany z firmą na różnych poziomach relacji. Istnieją więzi wymuszone czyli ekonomiczne, polityczne, technologiczne i czasowe. Nabywca jest tu niejako zmuszony do korzystania z tej a nie innej firmy i może zerwać tę relację, jeśli tylko nadarzy się okazja(…)”  R. Ratajski, Klient jako najważniejsza wartość firmy usługowej, Zeszyty Naukowe Wydziału Nauk Ekonomicznych Politechniki Koszalińskiej, nr 11/2007.</vt:lpstr>
      <vt:lpstr>Prezentacja programu PowerPoint</vt:lpstr>
      <vt:lpstr>Prezentacja programu PowerPoint</vt:lpstr>
      <vt:lpstr>Zasady wprowadzania programów lojalnościowych</vt:lpstr>
      <vt:lpstr>Prezentacja programu PowerPoint</vt:lpstr>
      <vt:lpstr>Prezentacja programu PowerPoint</vt:lpstr>
      <vt:lpstr>Prezentacja programu PowerPoint</vt:lpstr>
      <vt:lpstr>Prezentacja programu PowerPoint</vt:lpstr>
      <vt:lpstr>CLV  (Customer lifetime value)</vt:lpstr>
      <vt:lpstr>Prezentacja programu PowerPoint</vt:lpstr>
      <vt:lpstr>  I. Michalska-Dudek, Marketing relacji jako sposób na podniesienie konkurencyjności przedsiębiorstw usługowych, Prace Naukowe Akademii Ekonomicznej we Wrocławiu, nr 1043/2004.</vt:lpstr>
      <vt:lpstr>Prezentacja programu PowerPoint</vt:lpstr>
      <vt:lpstr>Rynek</vt:lpstr>
      <vt:lpstr>Rynek</vt:lpstr>
      <vt:lpstr>Rynek</vt:lpstr>
      <vt:lpstr>Wieloznaczność pojęcia „rynek”</vt:lpstr>
      <vt:lpstr>Prezentacja programu PowerPoint</vt:lpstr>
      <vt:lpstr>Transakcja</vt:lpstr>
      <vt:lpstr>Wartość</vt:lpstr>
      <vt:lpstr>Prezentacja programu PowerPoint</vt:lpstr>
      <vt:lpstr>Satysfakcja</vt:lpstr>
      <vt:lpstr>Satysfakcja</vt:lpstr>
      <vt:lpstr>Prezentacja programu PowerPoint</vt:lpstr>
      <vt:lpstr>Prezentacja programu PowerPoint</vt:lpstr>
      <vt:lpstr>Prezentacja programu PowerPoint</vt:lpstr>
      <vt:lpstr>Przykładowe czynniki wpływające na satysfakcję</vt:lpstr>
      <vt:lpstr>Prezentacja programu PowerPoint</vt:lpstr>
    </vt:vector>
  </TitlesOfParts>
  <Company>Uniwersytet Warszawski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marketingu</dc:title>
  <dc:creator>Krzysztof Koźmiński</dc:creator>
  <cp:lastModifiedBy>Krzysztof Koźmiński</cp:lastModifiedBy>
  <cp:revision>150</cp:revision>
  <dcterms:created xsi:type="dcterms:W3CDTF">2017-03-25T22:53:41Z</dcterms:created>
  <dcterms:modified xsi:type="dcterms:W3CDTF">2017-05-07T11:55:06Z</dcterms:modified>
</cp:coreProperties>
</file>