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C60FCF-365B-4C8C-8A11-713980CF948F}" type="datetimeFigureOut">
              <a:rPr lang="pl-PL" smtClean="0"/>
              <a:t>2017-03-12</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647EC-394E-414E-A32B-F98DA378BDF7}" type="slidenum">
              <a:rPr lang="pl-PL" smtClean="0"/>
              <a:t>‹#›</a:t>
            </a:fld>
            <a:endParaRPr lang="pl-PL"/>
          </a:p>
        </p:txBody>
      </p:sp>
    </p:spTree>
    <p:extLst>
      <p:ext uri="{BB962C8B-B14F-4D97-AF65-F5344CB8AC3E}">
        <p14:creationId xmlns:p14="http://schemas.microsoft.com/office/powerpoint/2010/main" val="572098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dirty="0" smtClean="0"/>
          </a:p>
        </p:txBody>
      </p:sp>
    </p:spTree>
    <p:extLst>
      <p:ext uri="{BB962C8B-B14F-4D97-AF65-F5344CB8AC3E}">
        <p14:creationId xmlns:p14="http://schemas.microsoft.com/office/powerpoint/2010/main" val="119545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dirty="0" smtClean="0"/>
          </a:p>
        </p:txBody>
      </p:sp>
    </p:spTree>
    <p:extLst>
      <p:ext uri="{BB962C8B-B14F-4D97-AF65-F5344CB8AC3E}">
        <p14:creationId xmlns:p14="http://schemas.microsoft.com/office/powerpoint/2010/main" val="4076254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p>
        </p:txBody>
      </p:sp>
    </p:spTree>
    <p:extLst>
      <p:ext uri="{BB962C8B-B14F-4D97-AF65-F5344CB8AC3E}">
        <p14:creationId xmlns:p14="http://schemas.microsoft.com/office/powerpoint/2010/main" val="116759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p>
        </p:txBody>
      </p:sp>
    </p:spTree>
    <p:extLst>
      <p:ext uri="{BB962C8B-B14F-4D97-AF65-F5344CB8AC3E}">
        <p14:creationId xmlns:p14="http://schemas.microsoft.com/office/powerpoint/2010/main" val="3795930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72EDC136-E7BF-4039-9F97-36A800D4F2C0}" type="datetimeFigureOut">
              <a:rPr lang="pl-PL" smtClean="0"/>
              <a:t>2017-03-12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300500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72EDC136-E7BF-4039-9F97-36A800D4F2C0}" type="datetimeFigureOut">
              <a:rPr lang="pl-PL" smtClean="0"/>
              <a:t>2017-03-12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1037461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72EDC136-E7BF-4039-9F97-36A800D4F2C0}" type="datetimeFigureOut">
              <a:rPr lang="pl-PL" smtClean="0"/>
              <a:t>2017-03-12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1306511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Rectangle 3"/>
          <p:cNvSpPr>
            <a:spLocks noGrp="1" noChangeArrowheads="1"/>
          </p:cNvSpPr>
          <p:nvPr>
            <p:ph type="dt" idx="10"/>
          </p:nvPr>
        </p:nvSpPr>
        <p:spPr>
          <a:ln/>
        </p:spPr>
        <p:txBody>
          <a:bodyPr/>
          <a:lstStyle>
            <a:lvl1pPr>
              <a:defRPr/>
            </a:lvl1pPr>
          </a:lstStyle>
          <a:p>
            <a:pPr>
              <a:defRPr/>
            </a:pPr>
            <a:endParaRPr lang="pl-PL" altLang="pl-PL"/>
          </a:p>
        </p:txBody>
      </p:sp>
      <p:sp>
        <p:nvSpPr>
          <p:cNvPr id="5" name="Rectangle 4"/>
          <p:cNvSpPr>
            <a:spLocks noGrp="1" noChangeArrowheads="1"/>
          </p:cNvSpPr>
          <p:nvPr>
            <p:ph type="ftr" idx="11"/>
          </p:nvPr>
        </p:nvSpPr>
        <p:spPr>
          <a:ln/>
        </p:spPr>
        <p:txBody>
          <a:bodyPr/>
          <a:lstStyle>
            <a:lvl1pPr>
              <a:defRPr/>
            </a:lvl1pPr>
          </a:lstStyle>
          <a:p>
            <a:pPr>
              <a:defRPr/>
            </a:pPr>
            <a:endParaRPr lang="pl-PL" altLang="pl-PL"/>
          </a:p>
        </p:txBody>
      </p:sp>
      <p:sp>
        <p:nvSpPr>
          <p:cNvPr id="6" name="Rectangle 5"/>
          <p:cNvSpPr>
            <a:spLocks noGrp="1" noChangeArrowheads="1"/>
          </p:cNvSpPr>
          <p:nvPr>
            <p:ph type="sldNum" idx="12"/>
          </p:nvPr>
        </p:nvSpPr>
        <p:spPr>
          <a:ln/>
        </p:spPr>
        <p:txBody>
          <a:bodyPr/>
          <a:lstStyle>
            <a:lvl1pPr>
              <a:defRPr/>
            </a:lvl1pPr>
          </a:lstStyle>
          <a:p>
            <a:pPr>
              <a:defRPr/>
            </a:pPr>
            <a:fld id="{21C5433E-3D2B-46C4-8DDB-ECB068B1BBE4}" type="slidenum">
              <a:rPr lang="pl-PL" altLang="pl-PL"/>
              <a:pPr>
                <a:defRPr/>
              </a:pPr>
              <a:t>‹#›</a:t>
            </a:fld>
            <a:endParaRPr lang="pl-PL" altLang="pl-PL"/>
          </a:p>
        </p:txBody>
      </p:sp>
    </p:spTree>
    <p:extLst>
      <p:ext uri="{BB962C8B-B14F-4D97-AF65-F5344CB8AC3E}">
        <p14:creationId xmlns:p14="http://schemas.microsoft.com/office/powerpoint/2010/main" val="369501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3"/>
          <p:cNvSpPr>
            <a:spLocks noGrp="1" noChangeArrowheads="1"/>
          </p:cNvSpPr>
          <p:nvPr>
            <p:ph type="dt" idx="10"/>
          </p:nvPr>
        </p:nvSpPr>
        <p:spPr>
          <a:ln/>
        </p:spPr>
        <p:txBody>
          <a:bodyPr/>
          <a:lstStyle>
            <a:lvl1pPr>
              <a:defRPr/>
            </a:lvl1pPr>
          </a:lstStyle>
          <a:p>
            <a:pPr>
              <a:defRPr/>
            </a:pPr>
            <a:endParaRPr lang="pl-PL" altLang="pl-PL"/>
          </a:p>
        </p:txBody>
      </p:sp>
      <p:sp>
        <p:nvSpPr>
          <p:cNvPr id="5" name="Rectangle 4"/>
          <p:cNvSpPr>
            <a:spLocks noGrp="1" noChangeArrowheads="1"/>
          </p:cNvSpPr>
          <p:nvPr>
            <p:ph type="ftr" idx="11"/>
          </p:nvPr>
        </p:nvSpPr>
        <p:spPr>
          <a:ln/>
        </p:spPr>
        <p:txBody>
          <a:bodyPr/>
          <a:lstStyle>
            <a:lvl1pPr>
              <a:defRPr/>
            </a:lvl1pPr>
          </a:lstStyle>
          <a:p>
            <a:pPr>
              <a:defRPr/>
            </a:pPr>
            <a:endParaRPr lang="pl-PL" altLang="pl-PL"/>
          </a:p>
        </p:txBody>
      </p:sp>
      <p:sp>
        <p:nvSpPr>
          <p:cNvPr id="6" name="Rectangle 5"/>
          <p:cNvSpPr>
            <a:spLocks noGrp="1" noChangeArrowheads="1"/>
          </p:cNvSpPr>
          <p:nvPr>
            <p:ph type="sldNum" idx="12"/>
          </p:nvPr>
        </p:nvSpPr>
        <p:spPr>
          <a:ln/>
        </p:spPr>
        <p:txBody>
          <a:bodyPr/>
          <a:lstStyle>
            <a:lvl1pPr>
              <a:defRPr/>
            </a:lvl1pPr>
          </a:lstStyle>
          <a:p>
            <a:pPr>
              <a:defRPr/>
            </a:pPr>
            <a:fld id="{048A8826-6D34-403B-9D81-A244ED35816A}" type="slidenum">
              <a:rPr lang="pl-PL" altLang="pl-PL"/>
              <a:pPr>
                <a:defRPr/>
              </a:pPr>
              <a:t>‹#›</a:t>
            </a:fld>
            <a:endParaRPr lang="pl-PL" altLang="pl-PL"/>
          </a:p>
        </p:txBody>
      </p:sp>
    </p:spTree>
    <p:extLst>
      <p:ext uri="{BB962C8B-B14F-4D97-AF65-F5344CB8AC3E}">
        <p14:creationId xmlns:p14="http://schemas.microsoft.com/office/powerpoint/2010/main" val="148036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1" y="1709739"/>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smtClean="0"/>
              <a:t>Kliknij, aby edytować style wzorca tekstu</a:t>
            </a:r>
          </a:p>
        </p:txBody>
      </p:sp>
      <p:sp>
        <p:nvSpPr>
          <p:cNvPr id="4" name="Rectangle 3"/>
          <p:cNvSpPr>
            <a:spLocks noGrp="1" noChangeArrowheads="1"/>
          </p:cNvSpPr>
          <p:nvPr>
            <p:ph type="dt" idx="10"/>
          </p:nvPr>
        </p:nvSpPr>
        <p:spPr>
          <a:ln/>
        </p:spPr>
        <p:txBody>
          <a:bodyPr/>
          <a:lstStyle>
            <a:lvl1pPr>
              <a:defRPr/>
            </a:lvl1pPr>
          </a:lstStyle>
          <a:p>
            <a:pPr>
              <a:defRPr/>
            </a:pPr>
            <a:endParaRPr lang="pl-PL" altLang="pl-PL"/>
          </a:p>
        </p:txBody>
      </p:sp>
      <p:sp>
        <p:nvSpPr>
          <p:cNvPr id="5" name="Rectangle 4"/>
          <p:cNvSpPr>
            <a:spLocks noGrp="1" noChangeArrowheads="1"/>
          </p:cNvSpPr>
          <p:nvPr>
            <p:ph type="ftr" idx="11"/>
          </p:nvPr>
        </p:nvSpPr>
        <p:spPr>
          <a:ln/>
        </p:spPr>
        <p:txBody>
          <a:bodyPr/>
          <a:lstStyle>
            <a:lvl1pPr>
              <a:defRPr/>
            </a:lvl1pPr>
          </a:lstStyle>
          <a:p>
            <a:pPr>
              <a:defRPr/>
            </a:pPr>
            <a:endParaRPr lang="pl-PL" altLang="pl-PL"/>
          </a:p>
        </p:txBody>
      </p:sp>
      <p:sp>
        <p:nvSpPr>
          <p:cNvPr id="6" name="Rectangle 5"/>
          <p:cNvSpPr>
            <a:spLocks noGrp="1" noChangeArrowheads="1"/>
          </p:cNvSpPr>
          <p:nvPr>
            <p:ph type="sldNum" idx="12"/>
          </p:nvPr>
        </p:nvSpPr>
        <p:spPr>
          <a:ln/>
        </p:spPr>
        <p:txBody>
          <a:bodyPr/>
          <a:lstStyle>
            <a:lvl1pPr>
              <a:defRPr/>
            </a:lvl1pPr>
          </a:lstStyle>
          <a:p>
            <a:pPr>
              <a:defRPr/>
            </a:pPr>
            <a:fld id="{88E6AD55-8D73-4FF7-873B-C15B65EA223B}" type="slidenum">
              <a:rPr lang="pl-PL" altLang="pl-PL"/>
              <a:pPr>
                <a:defRPr/>
              </a:pPr>
              <a:t>‹#›</a:t>
            </a:fld>
            <a:endParaRPr lang="pl-PL" altLang="pl-PL"/>
          </a:p>
        </p:txBody>
      </p:sp>
    </p:spTree>
    <p:extLst>
      <p:ext uri="{BB962C8B-B14F-4D97-AF65-F5344CB8AC3E}">
        <p14:creationId xmlns:p14="http://schemas.microsoft.com/office/powerpoint/2010/main" val="895014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09600" y="1600200"/>
            <a:ext cx="5359400" cy="448945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600200"/>
            <a:ext cx="5361517" cy="448945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3"/>
          <p:cNvSpPr>
            <a:spLocks noGrp="1" noChangeArrowheads="1"/>
          </p:cNvSpPr>
          <p:nvPr>
            <p:ph type="dt" idx="10"/>
          </p:nvPr>
        </p:nvSpPr>
        <p:spPr>
          <a:ln/>
        </p:spPr>
        <p:txBody>
          <a:bodyPr/>
          <a:lstStyle>
            <a:lvl1pPr>
              <a:defRPr/>
            </a:lvl1pPr>
          </a:lstStyle>
          <a:p>
            <a:pPr>
              <a:defRPr/>
            </a:pPr>
            <a:endParaRPr lang="pl-PL" altLang="pl-PL"/>
          </a:p>
        </p:txBody>
      </p:sp>
      <p:sp>
        <p:nvSpPr>
          <p:cNvPr id="6" name="Rectangle 4"/>
          <p:cNvSpPr>
            <a:spLocks noGrp="1" noChangeArrowheads="1"/>
          </p:cNvSpPr>
          <p:nvPr>
            <p:ph type="ftr" idx="11"/>
          </p:nvPr>
        </p:nvSpPr>
        <p:spPr>
          <a:ln/>
        </p:spPr>
        <p:txBody>
          <a:bodyPr/>
          <a:lstStyle>
            <a:lvl1pPr>
              <a:defRPr/>
            </a:lvl1pPr>
          </a:lstStyle>
          <a:p>
            <a:pPr>
              <a:defRPr/>
            </a:pPr>
            <a:endParaRPr lang="pl-PL" altLang="pl-PL"/>
          </a:p>
        </p:txBody>
      </p:sp>
      <p:sp>
        <p:nvSpPr>
          <p:cNvPr id="7" name="Rectangle 5"/>
          <p:cNvSpPr>
            <a:spLocks noGrp="1" noChangeArrowheads="1"/>
          </p:cNvSpPr>
          <p:nvPr>
            <p:ph type="sldNum" idx="12"/>
          </p:nvPr>
        </p:nvSpPr>
        <p:spPr>
          <a:ln/>
        </p:spPr>
        <p:txBody>
          <a:bodyPr/>
          <a:lstStyle>
            <a:lvl1pPr>
              <a:defRPr/>
            </a:lvl1pPr>
          </a:lstStyle>
          <a:p>
            <a:pPr>
              <a:defRPr/>
            </a:pPr>
            <a:fld id="{E658BA5F-FD8B-425F-980E-51CDB775A1F0}" type="slidenum">
              <a:rPr lang="pl-PL" altLang="pl-PL"/>
              <a:pPr>
                <a:defRPr/>
              </a:pPr>
              <a:t>‹#›</a:t>
            </a:fld>
            <a:endParaRPr lang="pl-PL" altLang="pl-PL"/>
          </a:p>
        </p:txBody>
      </p:sp>
    </p:spTree>
    <p:extLst>
      <p:ext uri="{BB962C8B-B14F-4D97-AF65-F5344CB8AC3E}">
        <p14:creationId xmlns:p14="http://schemas.microsoft.com/office/powerpoint/2010/main" val="2541918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40317" y="365126"/>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40318" y="2505075"/>
            <a:ext cx="5158316"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71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3"/>
          <p:cNvSpPr>
            <a:spLocks noGrp="1" noChangeArrowheads="1"/>
          </p:cNvSpPr>
          <p:nvPr>
            <p:ph type="dt" idx="10"/>
          </p:nvPr>
        </p:nvSpPr>
        <p:spPr>
          <a:ln/>
        </p:spPr>
        <p:txBody>
          <a:bodyPr/>
          <a:lstStyle>
            <a:lvl1pPr>
              <a:defRPr/>
            </a:lvl1pPr>
          </a:lstStyle>
          <a:p>
            <a:pPr>
              <a:defRPr/>
            </a:pPr>
            <a:endParaRPr lang="pl-PL" altLang="pl-PL"/>
          </a:p>
        </p:txBody>
      </p:sp>
      <p:sp>
        <p:nvSpPr>
          <p:cNvPr id="8" name="Rectangle 4"/>
          <p:cNvSpPr>
            <a:spLocks noGrp="1" noChangeArrowheads="1"/>
          </p:cNvSpPr>
          <p:nvPr>
            <p:ph type="ftr" idx="11"/>
          </p:nvPr>
        </p:nvSpPr>
        <p:spPr>
          <a:ln/>
        </p:spPr>
        <p:txBody>
          <a:bodyPr/>
          <a:lstStyle>
            <a:lvl1pPr>
              <a:defRPr/>
            </a:lvl1pPr>
          </a:lstStyle>
          <a:p>
            <a:pPr>
              <a:defRPr/>
            </a:pPr>
            <a:endParaRPr lang="pl-PL" altLang="pl-PL"/>
          </a:p>
        </p:txBody>
      </p:sp>
      <p:sp>
        <p:nvSpPr>
          <p:cNvPr id="9" name="Rectangle 5"/>
          <p:cNvSpPr>
            <a:spLocks noGrp="1" noChangeArrowheads="1"/>
          </p:cNvSpPr>
          <p:nvPr>
            <p:ph type="sldNum" idx="12"/>
          </p:nvPr>
        </p:nvSpPr>
        <p:spPr>
          <a:ln/>
        </p:spPr>
        <p:txBody>
          <a:bodyPr/>
          <a:lstStyle>
            <a:lvl1pPr>
              <a:defRPr/>
            </a:lvl1pPr>
          </a:lstStyle>
          <a:p>
            <a:pPr>
              <a:defRPr/>
            </a:pPr>
            <a:fld id="{765A29B5-6DD3-4584-A42A-790CBC6ED9A4}" type="slidenum">
              <a:rPr lang="pl-PL" altLang="pl-PL"/>
              <a:pPr>
                <a:defRPr/>
              </a:pPr>
              <a:t>‹#›</a:t>
            </a:fld>
            <a:endParaRPr lang="pl-PL" altLang="pl-PL"/>
          </a:p>
        </p:txBody>
      </p:sp>
    </p:spTree>
    <p:extLst>
      <p:ext uri="{BB962C8B-B14F-4D97-AF65-F5344CB8AC3E}">
        <p14:creationId xmlns:p14="http://schemas.microsoft.com/office/powerpoint/2010/main" val="1827094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3"/>
          <p:cNvSpPr>
            <a:spLocks noGrp="1" noChangeArrowheads="1"/>
          </p:cNvSpPr>
          <p:nvPr>
            <p:ph type="dt" idx="10"/>
          </p:nvPr>
        </p:nvSpPr>
        <p:spPr>
          <a:ln/>
        </p:spPr>
        <p:txBody>
          <a:bodyPr/>
          <a:lstStyle>
            <a:lvl1pPr>
              <a:defRPr/>
            </a:lvl1pPr>
          </a:lstStyle>
          <a:p>
            <a:pPr>
              <a:defRPr/>
            </a:pPr>
            <a:endParaRPr lang="pl-PL" altLang="pl-PL"/>
          </a:p>
        </p:txBody>
      </p:sp>
      <p:sp>
        <p:nvSpPr>
          <p:cNvPr id="4" name="Rectangle 4"/>
          <p:cNvSpPr>
            <a:spLocks noGrp="1" noChangeArrowheads="1"/>
          </p:cNvSpPr>
          <p:nvPr>
            <p:ph type="ftr" idx="11"/>
          </p:nvPr>
        </p:nvSpPr>
        <p:spPr>
          <a:ln/>
        </p:spPr>
        <p:txBody>
          <a:bodyPr/>
          <a:lstStyle>
            <a:lvl1pPr>
              <a:defRPr/>
            </a:lvl1pPr>
          </a:lstStyle>
          <a:p>
            <a:pPr>
              <a:defRPr/>
            </a:pPr>
            <a:endParaRPr lang="pl-PL" altLang="pl-PL"/>
          </a:p>
        </p:txBody>
      </p:sp>
      <p:sp>
        <p:nvSpPr>
          <p:cNvPr id="5" name="Rectangle 5"/>
          <p:cNvSpPr>
            <a:spLocks noGrp="1" noChangeArrowheads="1"/>
          </p:cNvSpPr>
          <p:nvPr>
            <p:ph type="sldNum" idx="12"/>
          </p:nvPr>
        </p:nvSpPr>
        <p:spPr>
          <a:ln/>
        </p:spPr>
        <p:txBody>
          <a:bodyPr/>
          <a:lstStyle>
            <a:lvl1pPr>
              <a:defRPr/>
            </a:lvl1pPr>
          </a:lstStyle>
          <a:p>
            <a:pPr>
              <a:defRPr/>
            </a:pPr>
            <a:fld id="{DD1954AB-244B-49E1-BCDB-DAF5F26DDC05}" type="slidenum">
              <a:rPr lang="pl-PL" altLang="pl-PL"/>
              <a:pPr>
                <a:defRPr/>
              </a:pPr>
              <a:t>‹#›</a:t>
            </a:fld>
            <a:endParaRPr lang="pl-PL" altLang="pl-PL"/>
          </a:p>
        </p:txBody>
      </p:sp>
    </p:spTree>
    <p:extLst>
      <p:ext uri="{BB962C8B-B14F-4D97-AF65-F5344CB8AC3E}">
        <p14:creationId xmlns:p14="http://schemas.microsoft.com/office/powerpoint/2010/main" val="1781927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pl-PL" altLang="pl-PL"/>
          </a:p>
        </p:txBody>
      </p:sp>
      <p:sp>
        <p:nvSpPr>
          <p:cNvPr id="3" name="Rectangle 4"/>
          <p:cNvSpPr>
            <a:spLocks noGrp="1" noChangeArrowheads="1"/>
          </p:cNvSpPr>
          <p:nvPr>
            <p:ph type="ftr" idx="11"/>
          </p:nvPr>
        </p:nvSpPr>
        <p:spPr>
          <a:ln/>
        </p:spPr>
        <p:txBody>
          <a:bodyPr/>
          <a:lstStyle>
            <a:lvl1pPr>
              <a:defRPr/>
            </a:lvl1pPr>
          </a:lstStyle>
          <a:p>
            <a:pPr>
              <a:defRPr/>
            </a:pPr>
            <a:endParaRPr lang="pl-PL" altLang="pl-PL"/>
          </a:p>
        </p:txBody>
      </p:sp>
      <p:sp>
        <p:nvSpPr>
          <p:cNvPr id="4" name="Rectangle 5"/>
          <p:cNvSpPr>
            <a:spLocks noGrp="1" noChangeArrowheads="1"/>
          </p:cNvSpPr>
          <p:nvPr>
            <p:ph type="sldNum" idx="12"/>
          </p:nvPr>
        </p:nvSpPr>
        <p:spPr>
          <a:ln/>
        </p:spPr>
        <p:txBody>
          <a:bodyPr/>
          <a:lstStyle>
            <a:lvl1pPr>
              <a:defRPr/>
            </a:lvl1pPr>
          </a:lstStyle>
          <a:p>
            <a:pPr>
              <a:defRPr/>
            </a:pPr>
            <a:fld id="{C4687B89-5D75-498D-8D05-C7833F252E87}" type="slidenum">
              <a:rPr lang="pl-PL" altLang="pl-PL"/>
              <a:pPr>
                <a:defRPr/>
              </a:pPr>
              <a:t>‹#›</a:t>
            </a:fld>
            <a:endParaRPr lang="pl-PL" altLang="pl-PL"/>
          </a:p>
        </p:txBody>
      </p:sp>
    </p:spTree>
    <p:extLst>
      <p:ext uri="{BB962C8B-B14F-4D97-AF65-F5344CB8AC3E}">
        <p14:creationId xmlns:p14="http://schemas.microsoft.com/office/powerpoint/2010/main" val="2050555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40318" y="457200"/>
            <a:ext cx="393276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Rectangle 3"/>
          <p:cNvSpPr>
            <a:spLocks noGrp="1" noChangeArrowheads="1"/>
          </p:cNvSpPr>
          <p:nvPr>
            <p:ph type="dt" idx="10"/>
          </p:nvPr>
        </p:nvSpPr>
        <p:spPr>
          <a:ln/>
        </p:spPr>
        <p:txBody>
          <a:bodyPr/>
          <a:lstStyle>
            <a:lvl1pPr>
              <a:defRPr/>
            </a:lvl1pPr>
          </a:lstStyle>
          <a:p>
            <a:pPr>
              <a:defRPr/>
            </a:pPr>
            <a:endParaRPr lang="pl-PL" altLang="pl-PL"/>
          </a:p>
        </p:txBody>
      </p:sp>
      <p:sp>
        <p:nvSpPr>
          <p:cNvPr id="6" name="Rectangle 4"/>
          <p:cNvSpPr>
            <a:spLocks noGrp="1" noChangeArrowheads="1"/>
          </p:cNvSpPr>
          <p:nvPr>
            <p:ph type="ftr" idx="11"/>
          </p:nvPr>
        </p:nvSpPr>
        <p:spPr>
          <a:ln/>
        </p:spPr>
        <p:txBody>
          <a:bodyPr/>
          <a:lstStyle>
            <a:lvl1pPr>
              <a:defRPr/>
            </a:lvl1pPr>
          </a:lstStyle>
          <a:p>
            <a:pPr>
              <a:defRPr/>
            </a:pPr>
            <a:endParaRPr lang="pl-PL" altLang="pl-PL"/>
          </a:p>
        </p:txBody>
      </p:sp>
      <p:sp>
        <p:nvSpPr>
          <p:cNvPr id="7" name="Rectangle 5"/>
          <p:cNvSpPr>
            <a:spLocks noGrp="1" noChangeArrowheads="1"/>
          </p:cNvSpPr>
          <p:nvPr>
            <p:ph type="sldNum" idx="12"/>
          </p:nvPr>
        </p:nvSpPr>
        <p:spPr>
          <a:ln/>
        </p:spPr>
        <p:txBody>
          <a:bodyPr/>
          <a:lstStyle>
            <a:lvl1pPr>
              <a:defRPr/>
            </a:lvl1pPr>
          </a:lstStyle>
          <a:p>
            <a:pPr>
              <a:defRPr/>
            </a:pPr>
            <a:fld id="{D8F8043A-120B-4FF3-8C18-0962E11C7F01}" type="slidenum">
              <a:rPr lang="pl-PL" altLang="pl-PL"/>
              <a:pPr>
                <a:defRPr/>
              </a:pPr>
              <a:t>‹#›</a:t>
            </a:fld>
            <a:endParaRPr lang="pl-PL" altLang="pl-PL"/>
          </a:p>
        </p:txBody>
      </p:sp>
    </p:spTree>
    <p:extLst>
      <p:ext uri="{BB962C8B-B14F-4D97-AF65-F5344CB8AC3E}">
        <p14:creationId xmlns:p14="http://schemas.microsoft.com/office/powerpoint/2010/main" val="134643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72EDC136-E7BF-4039-9F97-36A800D4F2C0}" type="datetimeFigureOut">
              <a:rPr lang="pl-PL" smtClean="0"/>
              <a:t>2017-03-12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4243747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40318" y="457200"/>
            <a:ext cx="393276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Rectangle 3"/>
          <p:cNvSpPr>
            <a:spLocks noGrp="1" noChangeArrowheads="1"/>
          </p:cNvSpPr>
          <p:nvPr>
            <p:ph type="dt" idx="10"/>
          </p:nvPr>
        </p:nvSpPr>
        <p:spPr>
          <a:ln/>
        </p:spPr>
        <p:txBody>
          <a:bodyPr/>
          <a:lstStyle>
            <a:lvl1pPr>
              <a:defRPr/>
            </a:lvl1pPr>
          </a:lstStyle>
          <a:p>
            <a:pPr>
              <a:defRPr/>
            </a:pPr>
            <a:endParaRPr lang="pl-PL" altLang="pl-PL"/>
          </a:p>
        </p:txBody>
      </p:sp>
      <p:sp>
        <p:nvSpPr>
          <p:cNvPr id="6" name="Rectangle 4"/>
          <p:cNvSpPr>
            <a:spLocks noGrp="1" noChangeArrowheads="1"/>
          </p:cNvSpPr>
          <p:nvPr>
            <p:ph type="ftr" idx="11"/>
          </p:nvPr>
        </p:nvSpPr>
        <p:spPr>
          <a:ln/>
        </p:spPr>
        <p:txBody>
          <a:bodyPr/>
          <a:lstStyle>
            <a:lvl1pPr>
              <a:defRPr/>
            </a:lvl1pPr>
          </a:lstStyle>
          <a:p>
            <a:pPr>
              <a:defRPr/>
            </a:pPr>
            <a:endParaRPr lang="pl-PL" altLang="pl-PL"/>
          </a:p>
        </p:txBody>
      </p:sp>
      <p:sp>
        <p:nvSpPr>
          <p:cNvPr id="7" name="Rectangle 5"/>
          <p:cNvSpPr>
            <a:spLocks noGrp="1" noChangeArrowheads="1"/>
          </p:cNvSpPr>
          <p:nvPr>
            <p:ph type="sldNum" idx="12"/>
          </p:nvPr>
        </p:nvSpPr>
        <p:spPr>
          <a:ln/>
        </p:spPr>
        <p:txBody>
          <a:bodyPr/>
          <a:lstStyle>
            <a:lvl1pPr>
              <a:defRPr/>
            </a:lvl1pPr>
          </a:lstStyle>
          <a:p>
            <a:pPr>
              <a:defRPr/>
            </a:pPr>
            <a:fld id="{182EBC1A-5FEC-4ED4-A32C-ECA4B3CDC978}" type="slidenum">
              <a:rPr lang="pl-PL" altLang="pl-PL"/>
              <a:pPr>
                <a:defRPr/>
              </a:pPr>
              <a:t>‹#›</a:t>
            </a:fld>
            <a:endParaRPr lang="pl-PL" altLang="pl-PL"/>
          </a:p>
        </p:txBody>
      </p:sp>
    </p:spTree>
    <p:extLst>
      <p:ext uri="{BB962C8B-B14F-4D97-AF65-F5344CB8AC3E}">
        <p14:creationId xmlns:p14="http://schemas.microsoft.com/office/powerpoint/2010/main" val="700620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3"/>
          <p:cNvSpPr>
            <a:spLocks noGrp="1" noChangeArrowheads="1"/>
          </p:cNvSpPr>
          <p:nvPr>
            <p:ph type="dt" idx="10"/>
          </p:nvPr>
        </p:nvSpPr>
        <p:spPr>
          <a:ln/>
        </p:spPr>
        <p:txBody>
          <a:bodyPr/>
          <a:lstStyle>
            <a:lvl1pPr>
              <a:defRPr/>
            </a:lvl1pPr>
          </a:lstStyle>
          <a:p>
            <a:pPr>
              <a:defRPr/>
            </a:pPr>
            <a:endParaRPr lang="pl-PL" altLang="pl-PL"/>
          </a:p>
        </p:txBody>
      </p:sp>
      <p:sp>
        <p:nvSpPr>
          <p:cNvPr id="5" name="Rectangle 4"/>
          <p:cNvSpPr>
            <a:spLocks noGrp="1" noChangeArrowheads="1"/>
          </p:cNvSpPr>
          <p:nvPr>
            <p:ph type="ftr" idx="11"/>
          </p:nvPr>
        </p:nvSpPr>
        <p:spPr>
          <a:ln/>
        </p:spPr>
        <p:txBody>
          <a:bodyPr/>
          <a:lstStyle>
            <a:lvl1pPr>
              <a:defRPr/>
            </a:lvl1pPr>
          </a:lstStyle>
          <a:p>
            <a:pPr>
              <a:defRPr/>
            </a:pPr>
            <a:endParaRPr lang="pl-PL" altLang="pl-PL"/>
          </a:p>
        </p:txBody>
      </p:sp>
      <p:sp>
        <p:nvSpPr>
          <p:cNvPr id="6" name="Rectangle 5"/>
          <p:cNvSpPr>
            <a:spLocks noGrp="1" noChangeArrowheads="1"/>
          </p:cNvSpPr>
          <p:nvPr>
            <p:ph type="sldNum" idx="12"/>
          </p:nvPr>
        </p:nvSpPr>
        <p:spPr>
          <a:ln/>
        </p:spPr>
        <p:txBody>
          <a:bodyPr/>
          <a:lstStyle>
            <a:lvl1pPr>
              <a:defRPr/>
            </a:lvl1pPr>
          </a:lstStyle>
          <a:p>
            <a:pPr>
              <a:defRPr/>
            </a:pPr>
            <a:fld id="{52DE0D63-4503-411E-8517-B3EE65F40EA5}" type="slidenum">
              <a:rPr lang="pl-PL" altLang="pl-PL"/>
              <a:pPr>
                <a:defRPr/>
              </a:pPr>
              <a:t>‹#›</a:t>
            </a:fld>
            <a:endParaRPr lang="pl-PL" altLang="pl-PL"/>
          </a:p>
        </p:txBody>
      </p:sp>
    </p:spTree>
    <p:extLst>
      <p:ext uri="{BB962C8B-B14F-4D97-AF65-F5344CB8AC3E}">
        <p14:creationId xmlns:p14="http://schemas.microsoft.com/office/powerpoint/2010/main" val="1132813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03218" y="128588"/>
            <a:ext cx="2730500" cy="5961062"/>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609601" y="128588"/>
            <a:ext cx="7990417" cy="5961062"/>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3"/>
          <p:cNvSpPr>
            <a:spLocks noGrp="1" noChangeArrowheads="1"/>
          </p:cNvSpPr>
          <p:nvPr>
            <p:ph type="dt" idx="10"/>
          </p:nvPr>
        </p:nvSpPr>
        <p:spPr>
          <a:ln/>
        </p:spPr>
        <p:txBody>
          <a:bodyPr/>
          <a:lstStyle>
            <a:lvl1pPr>
              <a:defRPr/>
            </a:lvl1pPr>
          </a:lstStyle>
          <a:p>
            <a:pPr>
              <a:defRPr/>
            </a:pPr>
            <a:endParaRPr lang="pl-PL" altLang="pl-PL"/>
          </a:p>
        </p:txBody>
      </p:sp>
      <p:sp>
        <p:nvSpPr>
          <p:cNvPr id="5" name="Rectangle 4"/>
          <p:cNvSpPr>
            <a:spLocks noGrp="1" noChangeArrowheads="1"/>
          </p:cNvSpPr>
          <p:nvPr>
            <p:ph type="ftr" idx="11"/>
          </p:nvPr>
        </p:nvSpPr>
        <p:spPr>
          <a:ln/>
        </p:spPr>
        <p:txBody>
          <a:bodyPr/>
          <a:lstStyle>
            <a:lvl1pPr>
              <a:defRPr/>
            </a:lvl1pPr>
          </a:lstStyle>
          <a:p>
            <a:pPr>
              <a:defRPr/>
            </a:pPr>
            <a:endParaRPr lang="pl-PL" altLang="pl-PL"/>
          </a:p>
        </p:txBody>
      </p:sp>
      <p:sp>
        <p:nvSpPr>
          <p:cNvPr id="6" name="Rectangle 5"/>
          <p:cNvSpPr>
            <a:spLocks noGrp="1" noChangeArrowheads="1"/>
          </p:cNvSpPr>
          <p:nvPr>
            <p:ph type="sldNum" idx="12"/>
          </p:nvPr>
        </p:nvSpPr>
        <p:spPr>
          <a:ln/>
        </p:spPr>
        <p:txBody>
          <a:bodyPr/>
          <a:lstStyle>
            <a:lvl1pPr>
              <a:defRPr/>
            </a:lvl1pPr>
          </a:lstStyle>
          <a:p>
            <a:pPr>
              <a:defRPr/>
            </a:pPr>
            <a:fld id="{1AC799DD-2D88-4876-BD70-5B678589C67B}" type="slidenum">
              <a:rPr lang="pl-PL" altLang="pl-PL"/>
              <a:pPr>
                <a:defRPr/>
              </a:pPr>
              <a:t>‹#›</a:t>
            </a:fld>
            <a:endParaRPr lang="pl-PL" altLang="pl-PL"/>
          </a:p>
        </p:txBody>
      </p:sp>
    </p:spTree>
    <p:extLst>
      <p:ext uri="{BB962C8B-B14F-4D97-AF65-F5344CB8AC3E}">
        <p14:creationId xmlns:p14="http://schemas.microsoft.com/office/powerpoint/2010/main" val="274090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8"/>
            <a:ext cx="10924117" cy="1433512"/>
          </a:xfrm>
        </p:spPr>
        <p:txBody>
          <a:bodyPr/>
          <a:lstStyle/>
          <a:p>
            <a:r>
              <a:rPr lang="pl-PL" smtClean="0"/>
              <a:t>Kliknij, aby edytować styl</a:t>
            </a:r>
            <a:endParaRPr lang="pl-PL"/>
          </a:p>
        </p:txBody>
      </p:sp>
      <p:sp>
        <p:nvSpPr>
          <p:cNvPr id="3" name="Rectangle 3"/>
          <p:cNvSpPr>
            <a:spLocks noGrp="1" noChangeArrowheads="1"/>
          </p:cNvSpPr>
          <p:nvPr>
            <p:ph type="dt" idx="10"/>
          </p:nvPr>
        </p:nvSpPr>
        <p:spPr>
          <a:ln/>
        </p:spPr>
        <p:txBody>
          <a:bodyPr/>
          <a:lstStyle>
            <a:lvl1pPr>
              <a:defRPr/>
            </a:lvl1pPr>
          </a:lstStyle>
          <a:p>
            <a:pPr>
              <a:defRPr/>
            </a:pPr>
            <a:endParaRPr lang="pl-PL" altLang="pl-PL"/>
          </a:p>
        </p:txBody>
      </p:sp>
      <p:sp>
        <p:nvSpPr>
          <p:cNvPr id="4" name="Rectangle 4"/>
          <p:cNvSpPr>
            <a:spLocks noGrp="1" noChangeArrowheads="1"/>
          </p:cNvSpPr>
          <p:nvPr>
            <p:ph type="ftr" idx="11"/>
          </p:nvPr>
        </p:nvSpPr>
        <p:spPr>
          <a:ln/>
        </p:spPr>
        <p:txBody>
          <a:bodyPr/>
          <a:lstStyle>
            <a:lvl1pPr>
              <a:defRPr/>
            </a:lvl1pPr>
          </a:lstStyle>
          <a:p>
            <a:pPr>
              <a:defRPr/>
            </a:pPr>
            <a:endParaRPr lang="pl-PL" altLang="pl-PL"/>
          </a:p>
        </p:txBody>
      </p:sp>
      <p:sp>
        <p:nvSpPr>
          <p:cNvPr id="5" name="Rectangle 5"/>
          <p:cNvSpPr>
            <a:spLocks noGrp="1" noChangeArrowheads="1"/>
          </p:cNvSpPr>
          <p:nvPr>
            <p:ph type="sldNum" idx="12"/>
          </p:nvPr>
        </p:nvSpPr>
        <p:spPr>
          <a:ln/>
        </p:spPr>
        <p:txBody>
          <a:bodyPr/>
          <a:lstStyle>
            <a:lvl1pPr>
              <a:defRPr/>
            </a:lvl1pPr>
          </a:lstStyle>
          <a:p>
            <a:pPr>
              <a:defRPr/>
            </a:pPr>
            <a:fld id="{6F271981-A9D0-4EDA-A1D5-C090A4D02F22}" type="slidenum">
              <a:rPr lang="pl-PL" altLang="pl-PL"/>
              <a:pPr>
                <a:defRPr/>
              </a:pPr>
              <a:t>‹#›</a:t>
            </a:fld>
            <a:endParaRPr lang="pl-PL" altLang="pl-PL"/>
          </a:p>
        </p:txBody>
      </p:sp>
    </p:spTree>
    <p:extLst>
      <p:ext uri="{BB962C8B-B14F-4D97-AF65-F5344CB8AC3E}">
        <p14:creationId xmlns:p14="http://schemas.microsoft.com/office/powerpoint/2010/main" val="2043986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72EDC136-E7BF-4039-9F97-36A800D4F2C0}" type="datetimeFigureOut">
              <a:rPr lang="pl-PL" smtClean="0"/>
              <a:t>2017-03-12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159779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72EDC136-E7BF-4039-9F97-36A800D4F2C0}" type="datetimeFigureOut">
              <a:rPr lang="pl-PL" smtClean="0"/>
              <a:t>2017-03-12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1126160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72EDC136-E7BF-4039-9F97-36A800D4F2C0}" type="datetimeFigureOut">
              <a:rPr lang="pl-PL" smtClean="0"/>
              <a:t>2017-03-12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2300601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72EDC136-E7BF-4039-9F97-36A800D4F2C0}" type="datetimeFigureOut">
              <a:rPr lang="pl-PL" smtClean="0"/>
              <a:t>2017-03-12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486149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2EDC136-E7BF-4039-9F97-36A800D4F2C0}" type="datetimeFigureOut">
              <a:rPr lang="pl-PL" smtClean="0"/>
              <a:t>2017-03-12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2257529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72EDC136-E7BF-4039-9F97-36A800D4F2C0}" type="datetimeFigureOut">
              <a:rPr lang="pl-PL" smtClean="0"/>
              <a:t>2017-03-12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39369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72EDC136-E7BF-4039-9F97-36A800D4F2C0}" type="datetimeFigureOut">
              <a:rPr lang="pl-PL" smtClean="0"/>
              <a:t>2017-03-12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4C4E67E-EEF3-4C52-9024-97A8C5050C85}" type="slidenum">
              <a:rPr lang="pl-PL" smtClean="0"/>
              <a:t>‹#›</a:t>
            </a:fld>
            <a:endParaRPr lang="pl-PL"/>
          </a:p>
        </p:txBody>
      </p:sp>
    </p:spTree>
    <p:extLst>
      <p:ext uri="{BB962C8B-B14F-4D97-AF65-F5344CB8AC3E}">
        <p14:creationId xmlns:p14="http://schemas.microsoft.com/office/powerpoint/2010/main" val="3217989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DC136-E7BF-4039-9F97-36A800D4F2C0}" type="datetimeFigureOut">
              <a:rPr lang="pl-PL" smtClean="0"/>
              <a:t>2017-03-12</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4E67E-EEF3-4C52-9024-97A8C5050C85}" type="slidenum">
              <a:rPr lang="pl-PL" smtClean="0"/>
              <a:t>‹#›</a:t>
            </a:fld>
            <a:endParaRPr lang="pl-PL"/>
          </a:p>
        </p:txBody>
      </p:sp>
    </p:spTree>
    <p:extLst>
      <p:ext uri="{BB962C8B-B14F-4D97-AF65-F5344CB8AC3E}">
        <p14:creationId xmlns:p14="http://schemas.microsoft.com/office/powerpoint/2010/main" val="2864625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9600" y="128588"/>
            <a:ext cx="10924117"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pl-PL" smtClean="0"/>
              <a:t>Kliknij, aby edytować format tekstu tytułu</a:t>
            </a:r>
          </a:p>
        </p:txBody>
      </p:sp>
      <p:sp>
        <p:nvSpPr>
          <p:cNvPr id="1027" name="Rectangle 2"/>
          <p:cNvSpPr>
            <a:spLocks noGrp="1" noChangeArrowheads="1"/>
          </p:cNvSpPr>
          <p:nvPr>
            <p:ph type="body" idx="1"/>
          </p:nvPr>
        </p:nvSpPr>
        <p:spPr bwMode="auto">
          <a:xfrm>
            <a:off x="609600" y="1600200"/>
            <a:ext cx="1092411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pl-PL" smtClean="0"/>
              <a:t>Kliknij, aby edytować format tekstu konspektu</a:t>
            </a:r>
          </a:p>
          <a:p>
            <a:pPr lvl="1"/>
            <a:r>
              <a:rPr lang="en-GB" altLang="pl-PL" smtClean="0"/>
              <a:t>Drugi poziom konspektu</a:t>
            </a:r>
          </a:p>
          <a:p>
            <a:pPr lvl="2"/>
            <a:r>
              <a:rPr lang="en-GB" altLang="pl-PL" smtClean="0"/>
              <a:t>Trzeci poziom konspektu</a:t>
            </a:r>
          </a:p>
          <a:p>
            <a:pPr lvl="3"/>
            <a:r>
              <a:rPr lang="en-GB" altLang="pl-PL" smtClean="0"/>
              <a:t>Czwarty poziom konspektu</a:t>
            </a:r>
          </a:p>
          <a:p>
            <a:pPr lvl="4"/>
            <a:r>
              <a:rPr lang="en-GB" altLang="pl-PL" smtClean="0"/>
              <a:t>Piąty poziom konspektu</a:t>
            </a:r>
          </a:p>
          <a:p>
            <a:pPr lvl="4"/>
            <a:r>
              <a:rPr lang="en-GB" altLang="pl-PL" smtClean="0"/>
              <a:t>Szósty poziom konspektu</a:t>
            </a:r>
          </a:p>
          <a:p>
            <a:pPr lvl="4"/>
            <a:r>
              <a:rPr lang="en-GB" altLang="pl-PL" smtClean="0"/>
              <a:t>Siódmy poziom konspektu</a:t>
            </a:r>
          </a:p>
          <a:p>
            <a:pPr lvl="4"/>
            <a:r>
              <a:rPr lang="en-GB" altLang="pl-PL" smtClean="0"/>
              <a:t>Ósmy poziom konspektu</a:t>
            </a:r>
          </a:p>
          <a:p>
            <a:pPr lvl="4"/>
            <a:r>
              <a:rPr lang="en-GB" altLang="pl-PL" smtClean="0"/>
              <a:t>Dziewiąty poziom konspektu</a:t>
            </a:r>
          </a:p>
        </p:txBody>
      </p:sp>
      <p:sp>
        <p:nvSpPr>
          <p:cNvPr id="2" name="Rectangle 3"/>
          <p:cNvSpPr>
            <a:spLocks noGrp="1" noChangeArrowheads="1"/>
          </p:cNvSpPr>
          <p:nvPr>
            <p:ph type="dt"/>
          </p:nvPr>
        </p:nvSpPr>
        <p:spPr bwMode="auto">
          <a:xfrm>
            <a:off x="609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defTabSz="449263" fontAlgn="base">
              <a:spcBef>
                <a:spcPct val="0"/>
              </a:spcBef>
              <a:spcAft>
                <a:spcPct val="0"/>
              </a:spcAft>
              <a:defRPr/>
            </a:pPr>
            <a:endParaRPr lang="pl-PL" altLang="pl-PL"/>
          </a:p>
        </p:txBody>
      </p:sp>
      <p:sp>
        <p:nvSpPr>
          <p:cNvPr id="1028" name="Rectangle 4"/>
          <p:cNvSpPr>
            <a:spLocks noGrp="1" noChangeArrowheads="1"/>
          </p:cNvSpPr>
          <p:nvPr>
            <p:ph type="ftr"/>
          </p:nvPr>
        </p:nvSpPr>
        <p:spPr bwMode="auto">
          <a:xfrm>
            <a:off x="4165600" y="6245225"/>
            <a:ext cx="3812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defTabSz="449263" fontAlgn="base">
              <a:spcBef>
                <a:spcPct val="0"/>
              </a:spcBef>
              <a:spcAft>
                <a:spcPct val="0"/>
              </a:spcAft>
              <a:defRPr/>
            </a:pPr>
            <a:endParaRPr lang="pl-PL" altLang="pl-PL"/>
          </a:p>
        </p:txBody>
      </p:sp>
      <p:sp>
        <p:nvSpPr>
          <p:cNvPr id="1029" name="Rectangle 5"/>
          <p:cNvSpPr>
            <a:spLocks noGrp="1" noChangeArrowheads="1"/>
          </p:cNvSpPr>
          <p:nvPr>
            <p:ph type="sldNum"/>
          </p:nvPr>
        </p:nvSpPr>
        <p:spPr bwMode="auto">
          <a:xfrm>
            <a:off x="8737600" y="6245225"/>
            <a:ext cx="2796117" cy="43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defTabSz="449263" fontAlgn="base">
              <a:spcBef>
                <a:spcPct val="0"/>
              </a:spcBef>
              <a:spcAft>
                <a:spcPct val="0"/>
              </a:spcAft>
              <a:defRPr/>
            </a:pPr>
            <a:fld id="{A72AF0F9-B2F5-463C-84C9-07E448218E79}" type="slidenum">
              <a:rPr lang="pl-PL" altLang="pl-PL" smtClean="0"/>
              <a:pPr defTabSz="449263" fontAlgn="base">
                <a:spcBef>
                  <a:spcPct val="0"/>
                </a:spcBef>
                <a:spcAft>
                  <a:spcPct val="0"/>
                </a:spcAft>
                <a:defRPr/>
              </a:pPr>
              <a:t>‹#›</a:t>
            </a:fld>
            <a:endParaRPr lang="pl-PL" altLang="pl-PL"/>
          </a:p>
        </p:txBody>
      </p:sp>
    </p:spTree>
    <p:extLst>
      <p:ext uri="{BB962C8B-B14F-4D97-AF65-F5344CB8AC3E}">
        <p14:creationId xmlns:p14="http://schemas.microsoft.com/office/powerpoint/2010/main" val="3625642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mailto:k.kozminski@wpia.uw.edu.pl"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krzysztofkozminski.bio.wpia.uw.edu.pl/materialy-dla-studento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hl4nrdhle4g" TargetMode="External"/><Relationship Id="rId2" Type="http://schemas.openxmlformats.org/officeDocument/2006/relationships/hyperlink" Target="https://www.youtube.com/watch?v=9BBqdPVf8kA" TargetMode="External"/><Relationship Id="rId1" Type="http://schemas.openxmlformats.org/officeDocument/2006/relationships/slideLayout" Target="../slideLayouts/slideLayout17.xml"/><Relationship Id="rId4" Type="http://schemas.openxmlformats.org/officeDocument/2006/relationships/hyperlink" Target="https://www.youtube.com/watch?v=218m0zOCbM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s://www.oetker.pl/pl-pl/przepisy.html?&amp;tx_oetkersearch_pi1%5btab%5d=recipes&amp;tx_oetkersearch_pi1%5btool-search-term%5d=&amp;tx_oetkersearch_pi1%5boccasion%5d=*&amp;tx_oetkersearch_pi1%5bduration%5d=9000&amp;tx_oetkersearch_pi1%5bdifficulty%5d=9000" TargetMode="External"/><Relationship Id="rId2" Type="http://schemas.openxmlformats.org/officeDocument/2006/relationships/hyperlink" Target="https://www.youtube.com/watch?v=4OWRA1NMZiE" TargetMode="Externa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s://www.deere.co.uk/en_GB/industry/agriculture/our_offer/the_furrow/the_furrow.page" TargetMode="External"/><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michelin.pl/" TargetMode="Externa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sears.com/" TargetMode="Externa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pg.com/pl_PL/"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hyperlink" Target="http://www.magazynbieganie.pl/bill-bowerman-tworca-biegowych-idei-butow-ktore-podbily-swiat/" TargetMode="External"/><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hyperlink" Target="http://www.magazynbieganie.pl/bill-bowerman-tworca-biegowych-idei-butow-ktore-podbily-swiat/" TargetMode="External"/><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hyperlink" Target="http://www.magazynbieganie.pl/bill-bowerman-tworca-biegowych-idei-butow-ktore-podbily-swiat/" TargetMode="External"/><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hyperlink" Target="http://mccormick.info.pl/historiamarki/" TargetMode="Externa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2209800" y="3616657"/>
            <a:ext cx="7772400" cy="1129969"/>
          </a:xfrm>
        </p:spPr>
        <p:txBody>
          <a:bodyPr/>
          <a:lstStyle/>
          <a:p>
            <a:pPr eaLnBrk="1" hangingPunct="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ltLang="pl-PL" dirty="0" smtClean="0"/>
              <a:t>Podstawy marketingu</a:t>
            </a:r>
          </a:p>
        </p:txBody>
      </p:sp>
      <p:sp>
        <p:nvSpPr>
          <p:cNvPr id="3075" name="Rectangle 2"/>
          <p:cNvSpPr>
            <a:spLocks noGrp="1" noChangeArrowheads="1"/>
          </p:cNvSpPr>
          <p:nvPr>
            <p:ph type="subTitle" idx="4294967295"/>
          </p:nvPr>
        </p:nvSpPr>
        <p:spPr>
          <a:xfrm>
            <a:off x="2895600" y="5181601"/>
            <a:ext cx="6400800" cy="1344613"/>
          </a:xfrm>
        </p:spPr>
        <p:txBody>
          <a:bodyPr/>
          <a:lstStyle/>
          <a:p>
            <a:pPr marL="0" indent="0" algn="ctr" eaLnBrk="1" hangingPunct="1">
              <a:lnSpc>
                <a:spcPct val="80000"/>
              </a:lnSpc>
              <a:spcBef>
                <a:spcPts val="550"/>
              </a:spcBef>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pl-PL" altLang="pl-PL" sz="2200" b="1" dirty="0"/>
              <a:t>dr Krzysztof Koźmiński</a:t>
            </a:r>
          </a:p>
          <a:p>
            <a:pPr marL="0" indent="0" algn="ctr" eaLnBrk="1" hangingPunct="1">
              <a:lnSpc>
                <a:spcPct val="80000"/>
              </a:lnSpc>
              <a:spcBef>
                <a:spcPts val="550"/>
              </a:spcBef>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pl-PL" altLang="pl-PL" sz="2200" b="1" dirty="0"/>
          </a:p>
          <a:p>
            <a:pPr marL="0" indent="0" algn="ctr" eaLnBrk="1" hangingPunct="1">
              <a:lnSpc>
                <a:spcPct val="80000"/>
              </a:lnSpc>
              <a:spcBef>
                <a:spcPts val="450"/>
              </a:spcBef>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pl-PL" altLang="pl-PL" sz="1800" dirty="0"/>
              <a:t>Wydział Prawa </a:t>
            </a:r>
            <a:r>
              <a:rPr lang="pl-PL" altLang="pl-PL" sz="1800" dirty="0" smtClean="0"/>
              <a:t>i Administracji</a:t>
            </a:r>
            <a:endParaRPr lang="pl-PL" altLang="pl-PL" sz="1800" dirty="0"/>
          </a:p>
          <a:p>
            <a:pPr marL="0" indent="0" algn="ctr" eaLnBrk="1" hangingPunct="1">
              <a:lnSpc>
                <a:spcPct val="80000"/>
              </a:lnSpc>
              <a:spcBef>
                <a:spcPts val="600"/>
              </a:spcBef>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pl-PL" altLang="pl-PL" sz="1800" dirty="0"/>
              <a:t>Uniwersytetu Warszawskiego</a:t>
            </a:r>
            <a:r>
              <a:rPr lang="pl-PL" altLang="pl-PL" sz="2400" dirty="0"/>
              <a:t> </a:t>
            </a:r>
          </a:p>
        </p:txBody>
      </p:sp>
      <p:pic>
        <p:nvPicPr>
          <p:cNvPr id="48132" name="Picture 4" descr="Podobny obr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7" y="654381"/>
            <a:ext cx="4048125"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2514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a:spLocks noGrp="1"/>
          </p:cNvSpPr>
          <p:nvPr>
            <p:ph type="title"/>
          </p:nvPr>
        </p:nvSpPr>
        <p:spPr>
          <a:xfrm>
            <a:off x="609600" y="128588"/>
            <a:ext cx="10924117" cy="1127006"/>
          </a:xfrm>
        </p:spPr>
        <p:txBody>
          <a:bodyPr/>
          <a:lstStyle/>
          <a:p>
            <a:r>
              <a:rPr lang="pl-PL" sz="3200" dirty="0" smtClean="0"/>
              <a:t>Marketing: akcentowanie wizji, wartości, ideału</a:t>
            </a:r>
            <a:endParaRPr lang="pl-PL" sz="3200" dirty="0"/>
          </a:p>
        </p:txBody>
      </p:sp>
      <p:sp>
        <p:nvSpPr>
          <p:cNvPr id="4" name="Tytuł 1"/>
          <p:cNvSpPr txBox="1">
            <a:spLocks/>
          </p:cNvSpPr>
          <p:nvPr/>
        </p:nvSpPr>
        <p:spPr bwMode="auto">
          <a:xfrm>
            <a:off x="609599" y="3897645"/>
            <a:ext cx="10924117" cy="1127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a:lstStyle>
          <a:p>
            <a:r>
              <a:rPr lang="pl-PL" sz="3200" dirty="0" smtClean="0"/>
              <a:t>Reklama i sprzedaż: skupienie na produkcie</a:t>
            </a:r>
            <a:endParaRPr lang="pl-PL" sz="3200" dirty="0"/>
          </a:p>
        </p:txBody>
      </p:sp>
      <p:pic>
        <p:nvPicPr>
          <p:cNvPr id="5" name="Obraz 4"/>
          <p:cNvPicPr>
            <a:picLocks noChangeAspect="1"/>
          </p:cNvPicPr>
          <p:nvPr/>
        </p:nvPicPr>
        <p:blipFill>
          <a:blip r:embed="rId2"/>
          <a:stretch>
            <a:fillRect/>
          </a:stretch>
        </p:blipFill>
        <p:spPr>
          <a:xfrm>
            <a:off x="186518" y="992975"/>
            <a:ext cx="3387570" cy="1897039"/>
          </a:xfrm>
          <a:prstGeom prst="rect">
            <a:avLst/>
          </a:prstGeom>
        </p:spPr>
      </p:pic>
      <p:pic>
        <p:nvPicPr>
          <p:cNvPr id="6" name="Obraz 5"/>
          <p:cNvPicPr>
            <a:picLocks noChangeAspect="1"/>
          </p:cNvPicPr>
          <p:nvPr/>
        </p:nvPicPr>
        <p:blipFill>
          <a:blip r:embed="rId3"/>
          <a:stretch>
            <a:fillRect/>
          </a:stretch>
        </p:blipFill>
        <p:spPr>
          <a:xfrm>
            <a:off x="5759355" y="1380948"/>
            <a:ext cx="3445808" cy="2294908"/>
          </a:xfrm>
          <a:prstGeom prst="rect">
            <a:avLst/>
          </a:prstGeom>
        </p:spPr>
      </p:pic>
      <p:pic>
        <p:nvPicPr>
          <p:cNvPr id="8" name="Obraz 7"/>
          <p:cNvPicPr>
            <a:picLocks noChangeAspect="1"/>
          </p:cNvPicPr>
          <p:nvPr/>
        </p:nvPicPr>
        <p:blipFill>
          <a:blip r:embed="rId4"/>
          <a:stretch>
            <a:fillRect/>
          </a:stretch>
        </p:blipFill>
        <p:spPr>
          <a:xfrm>
            <a:off x="9205163" y="1074841"/>
            <a:ext cx="2848409" cy="1895901"/>
          </a:xfrm>
          <a:prstGeom prst="rect">
            <a:avLst/>
          </a:prstGeom>
        </p:spPr>
      </p:pic>
      <p:pic>
        <p:nvPicPr>
          <p:cNvPr id="9" name="Obraz 8"/>
          <p:cNvPicPr>
            <a:picLocks noChangeAspect="1"/>
          </p:cNvPicPr>
          <p:nvPr/>
        </p:nvPicPr>
        <p:blipFill>
          <a:blip r:embed="rId5"/>
          <a:stretch>
            <a:fillRect/>
          </a:stretch>
        </p:blipFill>
        <p:spPr>
          <a:xfrm>
            <a:off x="2910946" y="2617542"/>
            <a:ext cx="2952750" cy="1552575"/>
          </a:xfrm>
          <a:prstGeom prst="rect">
            <a:avLst/>
          </a:prstGeom>
        </p:spPr>
      </p:pic>
      <p:pic>
        <p:nvPicPr>
          <p:cNvPr id="10" name="Obraz 9"/>
          <p:cNvPicPr>
            <a:picLocks noChangeAspect="1"/>
          </p:cNvPicPr>
          <p:nvPr/>
        </p:nvPicPr>
        <p:blipFill>
          <a:blip r:embed="rId6"/>
          <a:stretch>
            <a:fillRect/>
          </a:stretch>
        </p:blipFill>
        <p:spPr>
          <a:xfrm>
            <a:off x="186518" y="4704370"/>
            <a:ext cx="3014110" cy="2153630"/>
          </a:xfrm>
          <a:prstGeom prst="rect">
            <a:avLst/>
          </a:prstGeom>
        </p:spPr>
      </p:pic>
      <p:pic>
        <p:nvPicPr>
          <p:cNvPr id="11" name="Obraz 10"/>
          <p:cNvPicPr>
            <a:picLocks noChangeAspect="1"/>
          </p:cNvPicPr>
          <p:nvPr/>
        </p:nvPicPr>
        <p:blipFill>
          <a:blip r:embed="rId7"/>
          <a:stretch>
            <a:fillRect/>
          </a:stretch>
        </p:blipFill>
        <p:spPr>
          <a:xfrm>
            <a:off x="6812969" y="4782020"/>
            <a:ext cx="2638425" cy="2057400"/>
          </a:xfrm>
          <a:prstGeom prst="rect">
            <a:avLst/>
          </a:prstGeom>
        </p:spPr>
      </p:pic>
      <p:pic>
        <p:nvPicPr>
          <p:cNvPr id="12" name="Obraz 11"/>
          <p:cNvPicPr>
            <a:picLocks noChangeAspect="1"/>
          </p:cNvPicPr>
          <p:nvPr/>
        </p:nvPicPr>
        <p:blipFill>
          <a:blip r:embed="rId8"/>
          <a:stretch>
            <a:fillRect/>
          </a:stretch>
        </p:blipFill>
        <p:spPr>
          <a:xfrm>
            <a:off x="9662935" y="4722950"/>
            <a:ext cx="2293862" cy="2116470"/>
          </a:xfrm>
          <a:prstGeom prst="rect">
            <a:avLst/>
          </a:prstGeom>
        </p:spPr>
      </p:pic>
      <p:pic>
        <p:nvPicPr>
          <p:cNvPr id="13" name="Obraz 12"/>
          <p:cNvPicPr>
            <a:picLocks noChangeAspect="1"/>
          </p:cNvPicPr>
          <p:nvPr/>
        </p:nvPicPr>
        <p:blipFill>
          <a:blip r:embed="rId9"/>
          <a:stretch>
            <a:fillRect/>
          </a:stretch>
        </p:blipFill>
        <p:spPr>
          <a:xfrm>
            <a:off x="3513898" y="4941588"/>
            <a:ext cx="3152775" cy="1447800"/>
          </a:xfrm>
          <a:prstGeom prst="rect">
            <a:avLst/>
          </a:prstGeom>
        </p:spPr>
      </p:pic>
    </p:spTree>
    <p:extLst>
      <p:ext uri="{BB962C8B-B14F-4D97-AF65-F5344CB8AC3E}">
        <p14:creationId xmlns:p14="http://schemas.microsoft.com/office/powerpoint/2010/main" val="976220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580954" y="395786"/>
            <a:ext cx="4154820" cy="2599255"/>
          </a:xfrm>
          <a:prstGeom prst="rect">
            <a:avLst/>
          </a:prstGeom>
        </p:spPr>
      </p:pic>
      <p:pic>
        <p:nvPicPr>
          <p:cNvPr id="4" name="Obraz 3"/>
          <p:cNvPicPr>
            <a:picLocks noChangeAspect="1"/>
          </p:cNvPicPr>
          <p:nvPr/>
        </p:nvPicPr>
        <p:blipFill>
          <a:blip r:embed="rId3"/>
          <a:stretch>
            <a:fillRect/>
          </a:stretch>
        </p:blipFill>
        <p:spPr>
          <a:xfrm>
            <a:off x="7779225" y="395786"/>
            <a:ext cx="3739486" cy="4253134"/>
          </a:xfrm>
          <a:prstGeom prst="rect">
            <a:avLst/>
          </a:prstGeom>
        </p:spPr>
      </p:pic>
      <p:pic>
        <p:nvPicPr>
          <p:cNvPr id="7" name="Obraz 6"/>
          <p:cNvPicPr>
            <a:picLocks noChangeAspect="1"/>
          </p:cNvPicPr>
          <p:nvPr/>
        </p:nvPicPr>
        <p:blipFill>
          <a:blip r:embed="rId4"/>
          <a:stretch>
            <a:fillRect/>
          </a:stretch>
        </p:blipFill>
        <p:spPr>
          <a:xfrm>
            <a:off x="2314149" y="3777382"/>
            <a:ext cx="3936525" cy="2610087"/>
          </a:xfrm>
          <a:prstGeom prst="rect">
            <a:avLst/>
          </a:prstGeom>
        </p:spPr>
      </p:pic>
    </p:spTree>
    <p:extLst>
      <p:ext uri="{BB962C8B-B14F-4D97-AF65-F5344CB8AC3E}">
        <p14:creationId xmlns:p14="http://schemas.microsoft.com/office/powerpoint/2010/main" val="1411859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a:spLocks noGrp="1"/>
          </p:cNvSpPr>
          <p:nvPr>
            <p:ph type="title"/>
          </p:nvPr>
        </p:nvSpPr>
        <p:spPr>
          <a:xfrm>
            <a:off x="609600" y="128588"/>
            <a:ext cx="10924117" cy="1127006"/>
          </a:xfrm>
        </p:spPr>
        <p:txBody>
          <a:bodyPr/>
          <a:lstStyle/>
          <a:p>
            <a:r>
              <a:rPr lang="pl-PL" sz="3200" dirty="0" smtClean="0"/>
              <a:t>Przykładowe wizje, wartości i ideały </a:t>
            </a:r>
            <a:endParaRPr lang="pl-PL" sz="3200" dirty="0"/>
          </a:p>
        </p:txBody>
      </p:sp>
      <p:sp>
        <p:nvSpPr>
          <p:cNvPr id="4" name="Prostokąt 3"/>
          <p:cNvSpPr/>
          <p:nvPr/>
        </p:nvSpPr>
        <p:spPr>
          <a:xfrm>
            <a:off x="609600" y="1401887"/>
            <a:ext cx="10363200" cy="4893647"/>
          </a:xfrm>
          <a:prstGeom prst="rect">
            <a:avLst/>
          </a:prstGeom>
        </p:spPr>
        <p:txBody>
          <a:bodyPr wrap="square">
            <a:spAutoFit/>
          </a:bodyPr>
          <a:lstStyle/>
          <a:p>
            <a:pPr marL="342900" indent="-342900">
              <a:buFontTx/>
              <a:buChar char="-"/>
            </a:pPr>
            <a:r>
              <a:rPr lang="pl-PL" sz="2400" dirty="0">
                <a:solidFill>
                  <a:srgbClr val="000000"/>
                </a:solidFill>
              </a:rPr>
              <a:t>rodzina</a:t>
            </a:r>
          </a:p>
          <a:p>
            <a:pPr marL="342900" indent="-342900">
              <a:buFontTx/>
              <a:buChar char="-"/>
            </a:pPr>
            <a:r>
              <a:rPr lang="pl-PL" sz="2400" dirty="0">
                <a:solidFill>
                  <a:srgbClr val="000000"/>
                </a:solidFill>
              </a:rPr>
              <a:t>p</a:t>
            </a:r>
            <a:r>
              <a:rPr lang="pl-PL" sz="2400" dirty="0">
                <a:solidFill>
                  <a:srgbClr val="000000"/>
                </a:solidFill>
              </a:rPr>
              <a:t>rzyjaźń</a:t>
            </a:r>
          </a:p>
          <a:p>
            <a:pPr marL="342900" indent="-342900">
              <a:buFontTx/>
              <a:buChar char="-"/>
            </a:pPr>
            <a:r>
              <a:rPr lang="pl-PL" sz="2400" dirty="0">
                <a:solidFill>
                  <a:srgbClr val="000000"/>
                </a:solidFill>
              </a:rPr>
              <a:t>m</a:t>
            </a:r>
            <a:r>
              <a:rPr lang="pl-PL" sz="2400" dirty="0">
                <a:solidFill>
                  <a:srgbClr val="000000"/>
                </a:solidFill>
              </a:rPr>
              <a:t>iłość</a:t>
            </a:r>
          </a:p>
          <a:p>
            <a:pPr marL="342900" indent="-342900">
              <a:buFontTx/>
              <a:buChar char="-"/>
            </a:pPr>
            <a:r>
              <a:rPr lang="pl-PL" sz="2400" dirty="0">
                <a:solidFill>
                  <a:srgbClr val="000000"/>
                </a:solidFill>
              </a:rPr>
              <a:t>zdrowie</a:t>
            </a:r>
          </a:p>
          <a:p>
            <a:pPr marL="342900" indent="-342900">
              <a:buFontTx/>
              <a:buChar char="-"/>
            </a:pPr>
            <a:r>
              <a:rPr lang="pl-PL" sz="2400" dirty="0">
                <a:solidFill>
                  <a:srgbClr val="000000"/>
                </a:solidFill>
              </a:rPr>
              <a:t>n</a:t>
            </a:r>
            <a:r>
              <a:rPr lang="pl-PL" sz="2400" dirty="0">
                <a:solidFill>
                  <a:srgbClr val="000000"/>
                </a:solidFill>
              </a:rPr>
              <a:t>atura i (czyste) środowisko</a:t>
            </a:r>
          </a:p>
          <a:p>
            <a:pPr marL="342900" indent="-342900">
              <a:buFontTx/>
              <a:buChar char="-"/>
            </a:pPr>
            <a:r>
              <a:rPr lang="pl-PL" sz="2400" dirty="0">
                <a:solidFill>
                  <a:srgbClr val="000000"/>
                </a:solidFill>
              </a:rPr>
              <a:t>bezpieczeństwo</a:t>
            </a:r>
          </a:p>
          <a:p>
            <a:pPr marL="342900" indent="-342900">
              <a:buFontTx/>
              <a:buChar char="-"/>
            </a:pPr>
            <a:r>
              <a:rPr lang="pl-PL" sz="2400" dirty="0">
                <a:solidFill>
                  <a:srgbClr val="000000"/>
                </a:solidFill>
              </a:rPr>
              <a:t>prawa człowieka (prawa pracownicze, prawa mniejszości)</a:t>
            </a:r>
          </a:p>
          <a:p>
            <a:pPr marL="342900" indent="-342900">
              <a:buFontTx/>
              <a:buChar char="-"/>
            </a:pPr>
            <a:r>
              <a:rPr lang="pl-PL" sz="2400" dirty="0">
                <a:solidFill>
                  <a:srgbClr val="000000"/>
                </a:solidFill>
              </a:rPr>
              <a:t>z</a:t>
            </a:r>
            <a:r>
              <a:rPr lang="pl-PL" sz="2400" dirty="0">
                <a:solidFill>
                  <a:srgbClr val="000000"/>
                </a:solidFill>
              </a:rPr>
              <a:t>wierzęta</a:t>
            </a:r>
          </a:p>
          <a:p>
            <a:pPr marL="342900" indent="-342900">
              <a:buFontTx/>
              <a:buChar char="-"/>
            </a:pPr>
            <a:r>
              <a:rPr lang="pl-PL" sz="2400" dirty="0">
                <a:solidFill>
                  <a:srgbClr val="000000"/>
                </a:solidFill>
              </a:rPr>
              <a:t>r</a:t>
            </a:r>
            <a:r>
              <a:rPr lang="pl-PL" sz="2400" dirty="0">
                <a:solidFill>
                  <a:srgbClr val="000000"/>
                </a:solidFill>
              </a:rPr>
              <a:t>ozwój</a:t>
            </a:r>
          </a:p>
          <a:p>
            <a:pPr marL="342900" indent="-342900">
              <a:buFontTx/>
              <a:buChar char="-"/>
            </a:pPr>
            <a:r>
              <a:rPr lang="pl-PL" sz="2400" dirty="0">
                <a:solidFill>
                  <a:srgbClr val="000000"/>
                </a:solidFill>
              </a:rPr>
              <a:t>d</a:t>
            </a:r>
            <a:r>
              <a:rPr lang="pl-PL" sz="2400" dirty="0">
                <a:solidFill>
                  <a:srgbClr val="000000"/>
                </a:solidFill>
              </a:rPr>
              <a:t>obrobyt</a:t>
            </a:r>
          </a:p>
          <a:p>
            <a:pPr marL="342900" indent="-342900">
              <a:buFontTx/>
              <a:buChar char="-"/>
            </a:pPr>
            <a:r>
              <a:rPr lang="pl-PL" sz="2400" dirty="0">
                <a:solidFill>
                  <a:srgbClr val="000000"/>
                </a:solidFill>
              </a:rPr>
              <a:t>p</a:t>
            </a:r>
            <a:r>
              <a:rPr lang="pl-PL" sz="2400" dirty="0">
                <a:solidFill>
                  <a:srgbClr val="000000"/>
                </a:solidFill>
              </a:rPr>
              <a:t>rzyszłość</a:t>
            </a:r>
          </a:p>
          <a:p>
            <a:pPr marL="342900" indent="-342900">
              <a:buFontTx/>
              <a:buChar char="-"/>
            </a:pPr>
            <a:r>
              <a:rPr lang="pl-PL" sz="2400" dirty="0">
                <a:solidFill>
                  <a:srgbClr val="000000"/>
                </a:solidFill>
              </a:rPr>
              <a:t>s</a:t>
            </a:r>
            <a:r>
              <a:rPr lang="pl-PL" sz="2400" dirty="0">
                <a:solidFill>
                  <a:srgbClr val="000000"/>
                </a:solidFill>
              </a:rPr>
              <a:t>olidarność</a:t>
            </a:r>
          </a:p>
          <a:p>
            <a:pPr marL="342900" indent="-342900">
              <a:buFontTx/>
              <a:buChar char="-"/>
            </a:pPr>
            <a:r>
              <a:rPr lang="pl-PL" sz="2400" dirty="0">
                <a:solidFill>
                  <a:srgbClr val="000000"/>
                </a:solidFill>
              </a:rPr>
              <a:t>p</a:t>
            </a:r>
            <a:r>
              <a:rPr lang="pl-PL" sz="2400" dirty="0">
                <a:solidFill>
                  <a:srgbClr val="000000"/>
                </a:solidFill>
              </a:rPr>
              <a:t>atriotyzm…</a:t>
            </a:r>
            <a:endParaRPr lang="pl-PL" sz="2400" dirty="0">
              <a:solidFill>
                <a:srgbClr val="000000"/>
              </a:solidFill>
            </a:endParaRPr>
          </a:p>
        </p:txBody>
      </p:sp>
      <p:sp>
        <p:nvSpPr>
          <p:cNvPr id="5" name="Strzałka w prawo 4"/>
          <p:cNvSpPr/>
          <p:nvPr/>
        </p:nvSpPr>
        <p:spPr bwMode="auto">
          <a:xfrm>
            <a:off x="7506267" y="1132764"/>
            <a:ext cx="2224585" cy="818866"/>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anose="02020603050405020304" pitchFamily="18" charset="0"/>
              <a:buNone/>
            </a:pPr>
            <a:endParaRPr lang="pl-PL">
              <a:solidFill>
                <a:srgbClr val="FFFFFF"/>
              </a:solidFill>
            </a:endParaRPr>
          </a:p>
        </p:txBody>
      </p:sp>
      <p:sp>
        <p:nvSpPr>
          <p:cNvPr id="6" name="Strzałka w lewo 5"/>
          <p:cNvSpPr/>
          <p:nvPr/>
        </p:nvSpPr>
        <p:spPr bwMode="auto">
          <a:xfrm>
            <a:off x="7506268" y="5500131"/>
            <a:ext cx="2224585" cy="941696"/>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anose="02020603050405020304" pitchFamily="18" charset="0"/>
              <a:buNone/>
            </a:pPr>
            <a:endParaRPr lang="pl-PL">
              <a:solidFill>
                <a:srgbClr val="FFFFFF"/>
              </a:solidFill>
            </a:endParaRPr>
          </a:p>
        </p:txBody>
      </p:sp>
      <p:sp>
        <p:nvSpPr>
          <p:cNvPr id="7" name="pole tekstowe 6"/>
          <p:cNvSpPr txBox="1"/>
          <p:nvPr/>
        </p:nvSpPr>
        <p:spPr>
          <a:xfrm>
            <a:off x="7506268" y="2115403"/>
            <a:ext cx="4027449" cy="923330"/>
          </a:xfrm>
          <a:prstGeom prst="rect">
            <a:avLst/>
          </a:prstGeom>
          <a:noFill/>
        </p:spPr>
        <p:txBody>
          <a:bodyPr wrap="square" rtlCol="0">
            <a:spAutoFit/>
          </a:bodyPr>
          <a:lstStyle/>
          <a:p>
            <a:r>
              <a:rPr lang="pl-PL" b="1" dirty="0">
                <a:solidFill>
                  <a:srgbClr val="0070C0"/>
                </a:solidFill>
              </a:rPr>
              <a:t>Konieczność respektowania i eksponowania tych wizji, wartości i ideałów</a:t>
            </a:r>
            <a:endParaRPr lang="pl-PL" b="1" dirty="0">
              <a:solidFill>
                <a:srgbClr val="0070C0"/>
              </a:solidFill>
            </a:endParaRPr>
          </a:p>
        </p:txBody>
      </p:sp>
      <p:sp>
        <p:nvSpPr>
          <p:cNvPr id="8" name="Prostokąt 7"/>
          <p:cNvSpPr/>
          <p:nvPr/>
        </p:nvSpPr>
        <p:spPr>
          <a:xfrm>
            <a:off x="7506267" y="4872987"/>
            <a:ext cx="4299046" cy="369332"/>
          </a:xfrm>
          <a:prstGeom prst="rect">
            <a:avLst/>
          </a:prstGeom>
        </p:spPr>
        <p:txBody>
          <a:bodyPr wrap="square">
            <a:spAutoFit/>
          </a:bodyPr>
          <a:lstStyle/>
          <a:p>
            <a:r>
              <a:rPr lang="pl-PL" b="1" dirty="0">
                <a:solidFill>
                  <a:srgbClr val="FF0000"/>
                </a:solidFill>
              </a:rPr>
              <a:t>Tragiczne skutki ich zlekceważenia</a:t>
            </a:r>
            <a:endParaRPr lang="pl-PL" b="1" dirty="0">
              <a:solidFill>
                <a:srgbClr val="FF0000"/>
              </a:solidFill>
            </a:endParaRPr>
          </a:p>
        </p:txBody>
      </p:sp>
    </p:spTree>
    <p:extLst>
      <p:ext uri="{BB962C8B-B14F-4D97-AF65-F5344CB8AC3E}">
        <p14:creationId xmlns:p14="http://schemas.microsoft.com/office/powerpoint/2010/main" val="947238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228725" y="871537"/>
            <a:ext cx="9734550" cy="5114925"/>
          </a:xfrm>
          <a:prstGeom prst="rect">
            <a:avLst/>
          </a:prstGeom>
        </p:spPr>
      </p:pic>
    </p:spTree>
    <p:extLst>
      <p:ext uri="{BB962C8B-B14F-4D97-AF65-F5344CB8AC3E}">
        <p14:creationId xmlns:p14="http://schemas.microsoft.com/office/powerpoint/2010/main" val="3085165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938568" y="700798"/>
            <a:ext cx="10096500" cy="5019675"/>
          </a:xfrm>
          <a:prstGeom prst="rect">
            <a:avLst/>
          </a:prstGeom>
        </p:spPr>
      </p:pic>
    </p:spTree>
    <p:extLst>
      <p:ext uri="{BB962C8B-B14F-4D97-AF65-F5344CB8AC3E}">
        <p14:creationId xmlns:p14="http://schemas.microsoft.com/office/powerpoint/2010/main" val="1951492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649199" y="414815"/>
            <a:ext cx="9159829" cy="6264143"/>
          </a:xfrm>
          <a:prstGeom prst="rect">
            <a:avLst/>
          </a:prstGeom>
        </p:spPr>
      </p:pic>
    </p:spTree>
    <p:extLst>
      <p:ext uri="{BB962C8B-B14F-4D97-AF65-F5344CB8AC3E}">
        <p14:creationId xmlns:p14="http://schemas.microsoft.com/office/powerpoint/2010/main" val="2651466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154329" y="453633"/>
            <a:ext cx="10251942" cy="5906224"/>
          </a:xfrm>
          <a:prstGeom prst="rect">
            <a:avLst/>
          </a:prstGeom>
        </p:spPr>
      </p:pic>
    </p:spTree>
    <p:extLst>
      <p:ext uri="{BB962C8B-B14F-4D97-AF65-F5344CB8AC3E}">
        <p14:creationId xmlns:p14="http://schemas.microsoft.com/office/powerpoint/2010/main" val="195403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228298" y="126382"/>
            <a:ext cx="9509788" cy="6348496"/>
          </a:xfrm>
          <a:prstGeom prst="rect">
            <a:avLst/>
          </a:prstGeom>
        </p:spPr>
      </p:pic>
    </p:spTree>
    <p:extLst>
      <p:ext uri="{BB962C8B-B14F-4D97-AF65-F5344CB8AC3E}">
        <p14:creationId xmlns:p14="http://schemas.microsoft.com/office/powerpoint/2010/main" val="878720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573207" y="309135"/>
            <a:ext cx="11182066" cy="6174648"/>
          </a:xfrm>
          <a:prstGeom prst="rect">
            <a:avLst/>
          </a:prstGeom>
        </p:spPr>
      </p:pic>
    </p:spTree>
    <p:extLst>
      <p:ext uri="{BB962C8B-B14F-4D97-AF65-F5344CB8AC3E}">
        <p14:creationId xmlns:p14="http://schemas.microsoft.com/office/powerpoint/2010/main" val="12837147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310765" y="144083"/>
            <a:ext cx="11624629" cy="6256717"/>
          </a:xfrm>
          <a:prstGeom prst="rect">
            <a:avLst/>
          </a:prstGeom>
        </p:spPr>
      </p:pic>
    </p:spTree>
    <p:extLst>
      <p:ext uri="{BB962C8B-B14F-4D97-AF65-F5344CB8AC3E}">
        <p14:creationId xmlns:p14="http://schemas.microsoft.com/office/powerpoint/2010/main" val="1472214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1981200" y="274638"/>
            <a:ext cx="8229600" cy="1143000"/>
          </a:xfrm>
        </p:spPr>
        <p:txBody>
          <a:bodyPr/>
          <a:lstStyle/>
          <a:p>
            <a:pPr eaLnBrk="1" hangingPunct="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ltLang="pl-PL" sz="3200" dirty="0"/>
              <a:t>Organizacja zajęć</a:t>
            </a:r>
          </a:p>
        </p:txBody>
      </p:sp>
      <p:sp>
        <p:nvSpPr>
          <p:cNvPr id="5123" name="Rectangle 2"/>
          <p:cNvSpPr>
            <a:spLocks noGrp="1" noChangeArrowheads="1"/>
          </p:cNvSpPr>
          <p:nvPr>
            <p:ph type="body" idx="1"/>
          </p:nvPr>
        </p:nvSpPr>
        <p:spPr>
          <a:xfrm>
            <a:off x="1009933" y="1978925"/>
            <a:ext cx="10276765" cy="4545701"/>
          </a:xfrm>
        </p:spPr>
        <p:txBody>
          <a:bodyPr/>
          <a:lstStyle/>
          <a:p>
            <a:pPr marL="306388" indent="-306388" eaLnBrk="1" hangingPunct="1">
              <a:spcBef>
                <a:spcPts val="500"/>
              </a:spcBef>
              <a:buFont typeface="Arial" panose="020B0604020202020204" pitchFamily="34" charset="0"/>
              <a:buChar char="•"/>
              <a:tabLst>
                <a:tab pos="306388" algn="l"/>
                <a:tab pos="411163" algn="l"/>
                <a:tab pos="860425" algn="l"/>
                <a:tab pos="1309688" algn="l"/>
                <a:tab pos="1758950" algn="l"/>
                <a:tab pos="2208213" algn="l"/>
                <a:tab pos="2657475" algn="l"/>
                <a:tab pos="3106738" algn="l"/>
                <a:tab pos="3556000" algn="l"/>
                <a:tab pos="4005263" algn="l"/>
                <a:tab pos="4454525" algn="l"/>
                <a:tab pos="4903788" algn="l"/>
                <a:tab pos="5353050" algn="l"/>
                <a:tab pos="5802313" algn="l"/>
                <a:tab pos="6251575" algn="l"/>
                <a:tab pos="6700838" algn="l"/>
                <a:tab pos="7150100" algn="l"/>
                <a:tab pos="7599363" algn="l"/>
                <a:tab pos="8048625" algn="l"/>
                <a:tab pos="8497888" algn="l"/>
                <a:tab pos="8947150" algn="l"/>
              </a:tabLst>
            </a:pPr>
            <a:r>
              <a:rPr lang="pl-PL" altLang="pl-PL" sz="2200" b="1" dirty="0"/>
              <a:t>dr nauk prawnych Krzysztof Koźmiński:</a:t>
            </a:r>
          </a:p>
          <a:p>
            <a:pPr marL="306388" indent="-306388" eaLnBrk="1" hangingPunct="1">
              <a:spcBef>
                <a:spcPts val="500"/>
              </a:spcBef>
              <a:buFont typeface="Arial" panose="020B0604020202020204" pitchFamily="34" charset="0"/>
              <a:buChar char="-"/>
              <a:tabLst>
                <a:tab pos="306388" algn="l"/>
                <a:tab pos="411163" algn="l"/>
                <a:tab pos="860425" algn="l"/>
                <a:tab pos="1309688" algn="l"/>
                <a:tab pos="1758950" algn="l"/>
                <a:tab pos="2208213" algn="l"/>
                <a:tab pos="2657475" algn="l"/>
                <a:tab pos="3106738" algn="l"/>
                <a:tab pos="3556000" algn="l"/>
                <a:tab pos="4005263" algn="l"/>
                <a:tab pos="4454525" algn="l"/>
                <a:tab pos="4903788" algn="l"/>
                <a:tab pos="5353050" algn="l"/>
                <a:tab pos="5802313" algn="l"/>
                <a:tab pos="6251575" algn="l"/>
                <a:tab pos="6700838" algn="l"/>
                <a:tab pos="7150100" algn="l"/>
                <a:tab pos="7599363" algn="l"/>
                <a:tab pos="8048625" algn="l"/>
                <a:tab pos="8497888" algn="l"/>
                <a:tab pos="8947150" algn="l"/>
              </a:tabLst>
            </a:pPr>
            <a:r>
              <a:rPr lang="pl-PL" altLang="pl-PL" sz="2200" dirty="0"/>
              <a:t>adres e-mail: </a:t>
            </a:r>
            <a:r>
              <a:rPr lang="pl-PL" altLang="pl-PL" sz="2200" b="1" u="sng" dirty="0">
                <a:solidFill>
                  <a:schemeClr val="tx2">
                    <a:lumMod val="85000"/>
                    <a:lumOff val="15000"/>
                  </a:schemeClr>
                </a:solidFill>
                <a:hlinkClick r:id="rId3"/>
              </a:rPr>
              <a:t>k.kozminski@wpia.uw.edu.pl</a:t>
            </a:r>
          </a:p>
          <a:p>
            <a:pPr marL="306388" indent="-306388" eaLnBrk="1" hangingPunct="1">
              <a:spcBef>
                <a:spcPts val="500"/>
              </a:spcBef>
              <a:buFont typeface="Arial" panose="020B0604020202020204" pitchFamily="34" charset="0"/>
              <a:buChar char="-"/>
              <a:tabLst>
                <a:tab pos="306388" algn="l"/>
                <a:tab pos="411163" algn="l"/>
                <a:tab pos="860425" algn="l"/>
                <a:tab pos="1309688" algn="l"/>
                <a:tab pos="1758950" algn="l"/>
                <a:tab pos="2208213" algn="l"/>
                <a:tab pos="2657475" algn="l"/>
                <a:tab pos="3106738" algn="l"/>
                <a:tab pos="3556000" algn="l"/>
                <a:tab pos="4005263" algn="l"/>
                <a:tab pos="4454525" algn="l"/>
                <a:tab pos="4903788" algn="l"/>
                <a:tab pos="5353050" algn="l"/>
                <a:tab pos="5802313" algn="l"/>
                <a:tab pos="6251575" algn="l"/>
                <a:tab pos="6700838" algn="l"/>
                <a:tab pos="7150100" algn="l"/>
                <a:tab pos="7599363" algn="l"/>
                <a:tab pos="8048625" algn="l"/>
                <a:tab pos="8497888" algn="l"/>
                <a:tab pos="8947150" algn="l"/>
              </a:tabLst>
            </a:pPr>
            <a:r>
              <a:rPr lang="pl-PL" altLang="pl-PL" sz="2200" dirty="0" smtClean="0"/>
              <a:t>prezentacje </a:t>
            </a:r>
            <a:r>
              <a:rPr lang="pl-PL" altLang="pl-PL" sz="2200" dirty="0"/>
              <a:t>zamieszczane będą na stronie </a:t>
            </a:r>
            <a:r>
              <a:rPr lang="pl-PL" altLang="pl-PL" sz="2200" dirty="0" smtClean="0"/>
              <a:t>internetowej: </a:t>
            </a:r>
            <a:r>
              <a:rPr lang="pl-PL" altLang="pl-PL" sz="2200" b="1" dirty="0" smtClean="0">
                <a:hlinkClick r:id="rId4"/>
              </a:rPr>
              <a:t>http://krzysztofkozminski.bio.wpia.uw.edu.pl/materialy-dla-studentow/</a:t>
            </a:r>
            <a:endParaRPr lang="pl-PL" altLang="pl-PL" sz="2200" b="1" dirty="0"/>
          </a:p>
          <a:p>
            <a:pPr marL="306388" indent="-306388" eaLnBrk="1" hangingPunct="1">
              <a:spcBef>
                <a:spcPts val="500"/>
              </a:spcBef>
              <a:buClrTx/>
              <a:tabLst>
                <a:tab pos="306388" algn="l"/>
                <a:tab pos="411163" algn="l"/>
                <a:tab pos="860425" algn="l"/>
                <a:tab pos="1309688" algn="l"/>
                <a:tab pos="1758950" algn="l"/>
                <a:tab pos="2208213" algn="l"/>
                <a:tab pos="2657475" algn="l"/>
                <a:tab pos="3106738" algn="l"/>
                <a:tab pos="3556000" algn="l"/>
                <a:tab pos="4005263" algn="l"/>
                <a:tab pos="4454525" algn="l"/>
                <a:tab pos="4903788" algn="l"/>
                <a:tab pos="5353050" algn="l"/>
                <a:tab pos="5802313" algn="l"/>
                <a:tab pos="6251575" algn="l"/>
                <a:tab pos="6700838" algn="l"/>
                <a:tab pos="7150100" algn="l"/>
                <a:tab pos="7599363" algn="l"/>
                <a:tab pos="8048625" algn="l"/>
                <a:tab pos="8497888" algn="l"/>
                <a:tab pos="8947150" algn="l"/>
              </a:tabLst>
            </a:pPr>
            <a:endParaRPr lang="pl-PL" altLang="pl-PL" sz="2200" dirty="0"/>
          </a:p>
          <a:p>
            <a:pPr marL="306388" indent="-306388" eaLnBrk="1" hangingPunct="1">
              <a:spcBef>
                <a:spcPts val="500"/>
              </a:spcBef>
              <a:buFont typeface="Arial" panose="020B0604020202020204" pitchFamily="34" charset="0"/>
              <a:buChar char="•"/>
              <a:tabLst>
                <a:tab pos="306388" algn="l"/>
                <a:tab pos="411163" algn="l"/>
                <a:tab pos="860425" algn="l"/>
                <a:tab pos="1309688" algn="l"/>
                <a:tab pos="1758950" algn="l"/>
                <a:tab pos="2208213" algn="l"/>
                <a:tab pos="2657475" algn="l"/>
                <a:tab pos="3106738" algn="l"/>
                <a:tab pos="3556000" algn="l"/>
                <a:tab pos="4005263" algn="l"/>
                <a:tab pos="4454525" algn="l"/>
                <a:tab pos="4903788" algn="l"/>
                <a:tab pos="5353050" algn="l"/>
                <a:tab pos="5802313" algn="l"/>
                <a:tab pos="6251575" algn="l"/>
                <a:tab pos="6700838" algn="l"/>
                <a:tab pos="7150100" algn="l"/>
                <a:tab pos="7599363" algn="l"/>
                <a:tab pos="8048625" algn="l"/>
                <a:tab pos="8497888" algn="l"/>
                <a:tab pos="8947150" algn="l"/>
              </a:tabLst>
            </a:pPr>
            <a:r>
              <a:rPr lang="pl-PL" altLang="pl-PL" sz="2200" b="1" dirty="0"/>
              <a:t>zasady zaliczenia </a:t>
            </a:r>
            <a:r>
              <a:rPr lang="pl-PL" altLang="pl-PL" sz="2200" b="1" dirty="0" smtClean="0"/>
              <a:t>wykładu:</a:t>
            </a:r>
            <a:endParaRPr lang="pl-PL" altLang="pl-PL" sz="2200" b="1" dirty="0"/>
          </a:p>
          <a:p>
            <a:pPr eaLnBrk="1" hangingPunct="1">
              <a:spcBef>
                <a:spcPts val="500"/>
              </a:spcBef>
              <a:buClrTx/>
              <a:buFontTx/>
              <a:buChar char="-"/>
              <a:tabLst>
                <a:tab pos="306388" algn="l"/>
                <a:tab pos="411163" algn="l"/>
                <a:tab pos="860425" algn="l"/>
                <a:tab pos="1309688" algn="l"/>
                <a:tab pos="1758950" algn="l"/>
                <a:tab pos="2208213" algn="l"/>
                <a:tab pos="2657475" algn="l"/>
                <a:tab pos="3106738" algn="l"/>
                <a:tab pos="3556000" algn="l"/>
                <a:tab pos="4005263" algn="l"/>
                <a:tab pos="4454525" algn="l"/>
                <a:tab pos="4903788" algn="l"/>
                <a:tab pos="5353050" algn="l"/>
                <a:tab pos="5802313" algn="l"/>
                <a:tab pos="6251575" algn="l"/>
                <a:tab pos="6700838" algn="l"/>
                <a:tab pos="7150100" algn="l"/>
                <a:tab pos="7599363" algn="l"/>
                <a:tab pos="8048625" algn="l"/>
                <a:tab pos="8497888" algn="l"/>
                <a:tab pos="8947150" algn="l"/>
              </a:tabLst>
            </a:pPr>
            <a:r>
              <a:rPr lang="pl-PL" altLang="pl-PL" sz="2200" dirty="0" smtClean="0"/>
              <a:t>wymóg obecności na zajęciach (min. 70% zajęć)</a:t>
            </a:r>
          </a:p>
          <a:p>
            <a:pPr marL="306388" indent="-306388" eaLnBrk="1" hangingPunct="1">
              <a:spcBef>
                <a:spcPts val="500"/>
              </a:spcBef>
              <a:buFont typeface="Arial" panose="020B0604020202020204" pitchFamily="34" charset="0"/>
              <a:buChar char="-"/>
              <a:tabLst>
                <a:tab pos="306388" algn="l"/>
                <a:tab pos="411163" algn="l"/>
                <a:tab pos="860425" algn="l"/>
                <a:tab pos="1309688" algn="l"/>
                <a:tab pos="1758950" algn="l"/>
                <a:tab pos="2208213" algn="l"/>
                <a:tab pos="2657475" algn="l"/>
                <a:tab pos="3106738" algn="l"/>
                <a:tab pos="3556000" algn="l"/>
                <a:tab pos="4005263" algn="l"/>
                <a:tab pos="4454525" algn="l"/>
                <a:tab pos="4903788" algn="l"/>
                <a:tab pos="5353050" algn="l"/>
                <a:tab pos="5802313" algn="l"/>
                <a:tab pos="6251575" algn="l"/>
                <a:tab pos="6700838" algn="l"/>
                <a:tab pos="7150100" algn="l"/>
                <a:tab pos="7599363" algn="l"/>
                <a:tab pos="8048625" algn="l"/>
                <a:tab pos="8497888" algn="l"/>
                <a:tab pos="8947150" algn="l"/>
              </a:tabLst>
            </a:pPr>
            <a:r>
              <a:rPr lang="pl-PL" altLang="pl-PL" sz="2200" dirty="0" smtClean="0"/>
              <a:t>aktywność w trakcie zajęć będzie premiowana</a:t>
            </a:r>
          </a:p>
          <a:p>
            <a:pPr marL="306388" indent="-306388" eaLnBrk="1" hangingPunct="1">
              <a:spcBef>
                <a:spcPts val="500"/>
              </a:spcBef>
              <a:buFont typeface="Arial" panose="020B0604020202020204" pitchFamily="34" charset="0"/>
              <a:buChar char="-"/>
              <a:tabLst>
                <a:tab pos="306388" algn="l"/>
                <a:tab pos="411163" algn="l"/>
                <a:tab pos="860425" algn="l"/>
                <a:tab pos="1309688" algn="l"/>
                <a:tab pos="1758950" algn="l"/>
                <a:tab pos="2208213" algn="l"/>
                <a:tab pos="2657475" algn="l"/>
                <a:tab pos="3106738" algn="l"/>
                <a:tab pos="3556000" algn="l"/>
                <a:tab pos="4005263" algn="l"/>
                <a:tab pos="4454525" algn="l"/>
                <a:tab pos="4903788" algn="l"/>
                <a:tab pos="5353050" algn="l"/>
                <a:tab pos="5802313" algn="l"/>
                <a:tab pos="6251575" algn="l"/>
                <a:tab pos="6700838" algn="l"/>
                <a:tab pos="7150100" algn="l"/>
                <a:tab pos="7599363" algn="l"/>
                <a:tab pos="8048625" algn="l"/>
                <a:tab pos="8497888" algn="l"/>
                <a:tab pos="8947150" algn="l"/>
              </a:tabLst>
            </a:pPr>
            <a:r>
              <a:rPr lang="pl-PL" altLang="pl-PL" sz="2200" dirty="0"/>
              <a:t>f</a:t>
            </a:r>
            <a:r>
              <a:rPr lang="pl-PL" altLang="pl-PL" sz="2200" dirty="0" smtClean="0"/>
              <a:t>akultatywny egzamin pisemny (dla osób chętnych zainteresowanych wyższą oceną)</a:t>
            </a:r>
            <a:endParaRPr lang="pl-PL" altLang="pl-PL" sz="2200" dirty="0"/>
          </a:p>
        </p:txBody>
      </p:sp>
    </p:spTree>
    <p:extLst>
      <p:ext uri="{BB962C8B-B14F-4D97-AF65-F5344CB8AC3E}">
        <p14:creationId xmlns:p14="http://schemas.microsoft.com/office/powerpoint/2010/main" val="20982045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65279" y="204716"/>
            <a:ext cx="5705436" cy="4653887"/>
          </a:xfrm>
          <a:prstGeom prst="rect">
            <a:avLst/>
          </a:prstGeom>
        </p:spPr>
      </p:pic>
      <p:pic>
        <p:nvPicPr>
          <p:cNvPr id="5" name="Obraz 4"/>
          <p:cNvPicPr>
            <a:picLocks noChangeAspect="1"/>
          </p:cNvPicPr>
          <p:nvPr/>
        </p:nvPicPr>
        <p:blipFill>
          <a:blip r:embed="rId3"/>
          <a:stretch>
            <a:fillRect/>
          </a:stretch>
        </p:blipFill>
        <p:spPr>
          <a:xfrm>
            <a:off x="6210799" y="1296253"/>
            <a:ext cx="5933136" cy="5009014"/>
          </a:xfrm>
          <a:prstGeom prst="rect">
            <a:avLst/>
          </a:prstGeom>
        </p:spPr>
      </p:pic>
    </p:spTree>
    <p:extLst>
      <p:ext uri="{BB962C8B-B14F-4D97-AF65-F5344CB8AC3E}">
        <p14:creationId xmlns:p14="http://schemas.microsoft.com/office/powerpoint/2010/main" val="32014975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019868" y="283405"/>
            <a:ext cx="7923733" cy="6155346"/>
          </a:xfrm>
          <a:prstGeom prst="rect">
            <a:avLst/>
          </a:prstGeom>
        </p:spPr>
      </p:pic>
    </p:spTree>
    <p:extLst>
      <p:ext uri="{BB962C8B-B14F-4D97-AF65-F5344CB8AC3E}">
        <p14:creationId xmlns:p14="http://schemas.microsoft.com/office/powerpoint/2010/main" val="2702391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65549" y="236703"/>
            <a:ext cx="9267825" cy="3600450"/>
          </a:xfrm>
          <a:prstGeom prst="rect">
            <a:avLst/>
          </a:prstGeom>
        </p:spPr>
      </p:pic>
      <p:pic>
        <p:nvPicPr>
          <p:cNvPr id="4" name="Obraz 3"/>
          <p:cNvPicPr>
            <a:picLocks noChangeAspect="1"/>
          </p:cNvPicPr>
          <p:nvPr/>
        </p:nvPicPr>
        <p:blipFill>
          <a:blip r:embed="rId3"/>
          <a:stretch>
            <a:fillRect/>
          </a:stretch>
        </p:blipFill>
        <p:spPr>
          <a:xfrm>
            <a:off x="5083930" y="2980189"/>
            <a:ext cx="7011824" cy="3188600"/>
          </a:xfrm>
          <a:prstGeom prst="rect">
            <a:avLst/>
          </a:prstGeom>
        </p:spPr>
      </p:pic>
    </p:spTree>
    <p:extLst>
      <p:ext uri="{BB962C8B-B14F-4D97-AF65-F5344CB8AC3E}">
        <p14:creationId xmlns:p14="http://schemas.microsoft.com/office/powerpoint/2010/main" val="5670971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436729" y="453646"/>
            <a:ext cx="6951330" cy="5886712"/>
          </a:xfrm>
          <a:prstGeom prst="rect">
            <a:avLst/>
          </a:prstGeom>
        </p:spPr>
      </p:pic>
      <p:pic>
        <p:nvPicPr>
          <p:cNvPr id="4" name="Obraz 3"/>
          <p:cNvPicPr>
            <a:picLocks noChangeAspect="1"/>
          </p:cNvPicPr>
          <p:nvPr/>
        </p:nvPicPr>
        <p:blipFill>
          <a:blip r:embed="rId3"/>
          <a:stretch>
            <a:fillRect/>
          </a:stretch>
        </p:blipFill>
        <p:spPr>
          <a:xfrm>
            <a:off x="8530893" y="2200560"/>
            <a:ext cx="2906073" cy="1743644"/>
          </a:xfrm>
          <a:prstGeom prst="rect">
            <a:avLst/>
          </a:prstGeom>
        </p:spPr>
      </p:pic>
    </p:spTree>
    <p:extLst>
      <p:ext uri="{BB962C8B-B14F-4D97-AF65-F5344CB8AC3E}">
        <p14:creationId xmlns:p14="http://schemas.microsoft.com/office/powerpoint/2010/main" val="3284394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38905" y="291935"/>
            <a:ext cx="9068867" cy="1454516"/>
          </a:xfrm>
          <a:prstGeom prst="rect">
            <a:avLst/>
          </a:prstGeom>
        </p:spPr>
      </p:pic>
      <p:pic>
        <p:nvPicPr>
          <p:cNvPr id="4" name="Obraz 3"/>
          <p:cNvPicPr>
            <a:picLocks noChangeAspect="1"/>
          </p:cNvPicPr>
          <p:nvPr/>
        </p:nvPicPr>
        <p:blipFill>
          <a:blip r:embed="rId3"/>
          <a:stretch>
            <a:fillRect/>
          </a:stretch>
        </p:blipFill>
        <p:spPr>
          <a:xfrm>
            <a:off x="2851622" y="2280302"/>
            <a:ext cx="8830862" cy="4338863"/>
          </a:xfrm>
          <a:prstGeom prst="rect">
            <a:avLst/>
          </a:prstGeom>
        </p:spPr>
      </p:pic>
    </p:spTree>
    <p:extLst>
      <p:ext uri="{BB962C8B-B14F-4D97-AF65-F5344CB8AC3E}">
        <p14:creationId xmlns:p14="http://schemas.microsoft.com/office/powerpoint/2010/main" val="2144541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228300" y="725890"/>
            <a:ext cx="9930950" cy="5588190"/>
          </a:xfrm>
          <a:prstGeom prst="rect">
            <a:avLst/>
          </a:prstGeom>
        </p:spPr>
      </p:pic>
    </p:spTree>
    <p:extLst>
      <p:ext uri="{BB962C8B-B14F-4D97-AF65-F5344CB8AC3E}">
        <p14:creationId xmlns:p14="http://schemas.microsoft.com/office/powerpoint/2010/main" val="2973150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22830" y="0"/>
            <a:ext cx="11466109" cy="6615063"/>
          </a:xfrm>
          <a:prstGeom prst="rect">
            <a:avLst/>
          </a:prstGeom>
        </p:spPr>
      </p:pic>
    </p:spTree>
    <p:extLst>
      <p:ext uri="{BB962C8B-B14F-4D97-AF65-F5344CB8AC3E}">
        <p14:creationId xmlns:p14="http://schemas.microsoft.com/office/powerpoint/2010/main" val="3601695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559559" y="221420"/>
            <a:ext cx="10565996" cy="6187569"/>
          </a:xfrm>
          <a:prstGeom prst="rect">
            <a:avLst/>
          </a:prstGeom>
        </p:spPr>
      </p:pic>
    </p:spTree>
    <p:extLst>
      <p:ext uri="{BB962C8B-B14F-4D97-AF65-F5344CB8AC3E}">
        <p14:creationId xmlns:p14="http://schemas.microsoft.com/office/powerpoint/2010/main" val="3527339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99159" y="152969"/>
            <a:ext cx="6843747" cy="4500918"/>
          </a:xfrm>
          <a:prstGeom prst="rect">
            <a:avLst/>
          </a:prstGeom>
        </p:spPr>
      </p:pic>
      <p:pic>
        <p:nvPicPr>
          <p:cNvPr id="1026" name="Picture 2" descr="Znalezione obrazy dla zapytania ryszard kalisz charytatyw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884" y="1872588"/>
            <a:ext cx="4512293" cy="3149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8672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268975" y="2552132"/>
            <a:ext cx="7166980" cy="3848668"/>
          </a:xfrm>
          <a:prstGeom prst="rect">
            <a:avLst/>
          </a:prstGeom>
        </p:spPr>
      </p:pic>
      <p:pic>
        <p:nvPicPr>
          <p:cNvPr id="4" name="Obraz 3"/>
          <p:cNvPicPr>
            <a:picLocks noChangeAspect="1"/>
          </p:cNvPicPr>
          <p:nvPr/>
        </p:nvPicPr>
        <p:blipFill>
          <a:blip r:embed="rId3"/>
          <a:stretch>
            <a:fillRect/>
          </a:stretch>
        </p:blipFill>
        <p:spPr>
          <a:xfrm>
            <a:off x="4569727" y="424843"/>
            <a:ext cx="6976279" cy="4720363"/>
          </a:xfrm>
          <a:prstGeom prst="rect">
            <a:avLst/>
          </a:prstGeom>
        </p:spPr>
      </p:pic>
    </p:spTree>
    <p:extLst>
      <p:ext uri="{BB962C8B-B14F-4D97-AF65-F5344CB8AC3E}">
        <p14:creationId xmlns:p14="http://schemas.microsoft.com/office/powerpoint/2010/main" val="1878310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1992313" y="0"/>
            <a:ext cx="8229600" cy="1143000"/>
          </a:xfrm>
        </p:spPr>
        <p:txBody>
          <a:bodyPr/>
          <a:lstStyle/>
          <a:p>
            <a:pPr eaLnBrk="1" hangingPunct="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ltLang="pl-PL" sz="3200" dirty="0" smtClean="0"/>
              <a:t>Przykładowa </a:t>
            </a:r>
            <a:r>
              <a:rPr lang="pl-PL" altLang="pl-PL" sz="3200" dirty="0"/>
              <a:t>literatura</a:t>
            </a:r>
          </a:p>
        </p:txBody>
      </p:sp>
      <p:sp>
        <p:nvSpPr>
          <p:cNvPr id="11267" name="Rectangle 2"/>
          <p:cNvSpPr>
            <a:spLocks noGrp="1" noChangeArrowheads="1"/>
          </p:cNvSpPr>
          <p:nvPr>
            <p:ph type="body" idx="1"/>
          </p:nvPr>
        </p:nvSpPr>
        <p:spPr>
          <a:xfrm>
            <a:off x="1305375" y="1143000"/>
            <a:ext cx="9603475" cy="4979135"/>
          </a:xfrm>
        </p:spPr>
        <p:txBody>
          <a:bodyPr/>
          <a:lstStyle/>
          <a:p>
            <a:r>
              <a:rPr lang="pl-PL" sz="2000" dirty="0" smtClean="0">
                <a:effectLst/>
              </a:rPr>
              <a:t>1. P. </a:t>
            </a:r>
            <a:r>
              <a:rPr lang="pl-PL" sz="2000" dirty="0" err="1" smtClean="0">
                <a:effectLst/>
              </a:rPr>
              <a:t>Kotler</a:t>
            </a:r>
            <a:r>
              <a:rPr lang="pl-PL" sz="2000" dirty="0" smtClean="0">
                <a:effectLst/>
              </a:rPr>
              <a:t>, G. Armstrong, J. </a:t>
            </a:r>
            <a:r>
              <a:rPr lang="pl-PL" sz="2000" dirty="0" err="1" smtClean="0">
                <a:effectLst/>
              </a:rPr>
              <a:t>Saunders</a:t>
            </a:r>
            <a:r>
              <a:rPr lang="pl-PL" sz="2000" dirty="0" smtClean="0">
                <a:effectLst/>
              </a:rPr>
              <a:t>, V. Wong, </a:t>
            </a:r>
            <a:r>
              <a:rPr lang="pl-PL" sz="2000" i="1" dirty="0" smtClean="0">
                <a:effectLst/>
              </a:rPr>
              <a:t>Marketing – podręcznik europejski</a:t>
            </a:r>
            <a:r>
              <a:rPr lang="pl-PL" sz="2000" dirty="0" smtClean="0">
                <a:effectLst/>
              </a:rPr>
              <a:t>, Warszawa 2002.</a:t>
            </a:r>
          </a:p>
          <a:p>
            <a:r>
              <a:rPr lang="pl-PL" sz="2000" dirty="0" smtClean="0">
                <a:effectLst/>
              </a:rPr>
              <a:t>2. P. </a:t>
            </a:r>
            <a:r>
              <a:rPr lang="pl-PL" sz="2000" dirty="0" err="1" smtClean="0">
                <a:effectLst/>
              </a:rPr>
              <a:t>Kotler</a:t>
            </a:r>
            <a:r>
              <a:rPr lang="pl-PL" sz="2000" dirty="0" smtClean="0">
                <a:effectLst/>
              </a:rPr>
              <a:t>, </a:t>
            </a:r>
            <a:r>
              <a:rPr lang="pl-PL" sz="2000" i="1" dirty="0" smtClean="0">
                <a:effectLst/>
              </a:rPr>
              <a:t>Marketing</a:t>
            </a:r>
            <a:r>
              <a:rPr lang="pl-PL" sz="2000" dirty="0" smtClean="0">
                <a:effectLst/>
              </a:rPr>
              <a:t>, Warszawa 2005.</a:t>
            </a:r>
          </a:p>
          <a:p>
            <a:r>
              <a:rPr lang="pl-PL" sz="2000" dirty="0" smtClean="0">
                <a:effectLst/>
              </a:rPr>
              <a:t>3. G. A. Churchill, </a:t>
            </a:r>
            <a:r>
              <a:rPr lang="pl-PL" sz="2000" i="1" dirty="0" smtClean="0">
                <a:effectLst/>
              </a:rPr>
              <a:t>Badania marketingowe .Podstawy metodologiczne</a:t>
            </a:r>
            <a:r>
              <a:rPr lang="pl-PL" sz="2000" dirty="0" smtClean="0">
                <a:effectLst/>
              </a:rPr>
              <a:t>, Warszawa 2002.</a:t>
            </a:r>
          </a:p>
          <a:p>
            <a:r>
              <a:rPr lang="pl-PL" sz="2000" dirty="0" smtClean="0">
                <a:effectLst/>
              </a:rPr>
              <a:t>4. K. Mazurek-Łopacińska (red.), </a:t>
            </a:r>
            <a:r>
              <a:rPr lang="pl-PL" sz="2000" i="1" dirty="0" smtClean="0">
                <a:effectLst/>
              </a:rPr>
              <a:t>Badania marketingowe teoria i praktyka</a:t>
            </a:r>
            <a:r>
              <a:rPr lang="pl-PL" sz="2000" dirty="0" smtClean="0">
                <a:effectLst/>
              </a:rPr>
              <a:t>, Warszawa 2005.</a:t>
            </a:r>
          </a:p>
          <a:p>
            <a:r>
              <a:rPr lang="pl-PL" sz="2000" dirty="0" smtClean="0">
                <a:effectLst/>
              </a:rPr>
              <a:t>5. M. Sutherland, A.K. Sylvester, </a:t>
            </a:r>
            <a:r>
              <a:rPr lang="pl-PL" sz="2000" i="1" dirty="0" smtClean="0">
                <a:effectLst/>
              </a:rPr>
              <a:t>Reklama a umysł konsumenta</a:t>
            </a:r>
            <a:r>
              <a:rPr lang="pl-PL" sz="2000" dirty="0" smtClean="0">
                <a:effectLst/>
              </a:rPr>
              <a:t>, Warszawa 2003.</a:t>
            </a:r>
          </a:p>
          <a:p>
            <a:r>
              <a:rPr lang="pl-PL" sz="2000" dirty="0" smtClean="0">
                <a:effectLst/>
              </a:rPr>
              <a:t>6. T. Kramer, </a:t>
            </a:r>
            <a:r>
              <a:rPr lang="pl-PL" sz="2000" i="1" dirty="0" smtClean="0">
                <a:effectLst/>
              </a:rPr>
              <a:t>Podstawy marketingu</a:t>
            </a:r>
            <a:r>
              <a:rPr lang="pl-PL" sz="2000" dirty="0" smtClean="0">
                <a:effectLst/>
              </a:rPr>
              <a:t>, Warszawa 2004.</a:t>
            </a:r>
          </a:p>
          <a:p>
            <a:r>
              <a:rPr lang="pl-PL" sz="2000" dirty="0" smtClean="0">
                <a:effectLst/>
              </a:rPr>
              <a:t>7. A. Czubała, </a:t>
            </a:r>
            <a:r>
              <a:rPr lang="pl-PL" sz="2000" i="1" dirty="0" smtClean="0">
                <a:effectLst/>
              </a:rPr>
              <a:t>Podstawy marketingu</a:t>
            </a:r>
            <a:r>
              <a:rPr lang="pl-PL" sz="2000" dirty="0" smtClean="0">
                <a:effectLst/>
              </a:rPr>
              <a:t>, Warszawa 2012.</a:t>
            </a:r>
          </a:p>
          <a:p>
            <a:r>
              <a:rPr lang="pl-PL" sz="2000" dirty="0" smtClean="0">
                <a:effectLst/>
              </a:rPr>
              <a:t>8. P. </a:t>
            </a:r>
            <a:r>
              <a:rPr lang="pl-PL" sz="2000" dirty="0" err="1" smtClean="0">
                <a:effectLst/>
              </a:rPr>
              <a:t>Kotler</a:t>
            </a:r>
            <a:r>
              <a:rPr lang="pl-PL" sz="2000" dirty="0" smtClean="0">
                <a:effectLst/>
              </a:rPr>
              <a:t>, </a:t>
            </a:r>
            <a:r>
              <a:rPr lang="pl-PL" sz="2000" i="1" dirty="0" smtClean="0">
                <a:effectLst/>
              </a:rPr>
              <a:t>Marketing. Analiza, planowanie, wdrażanie i kontrola</a:t>
            </a:r>
            <a:r>
              <a:rPr lang="pl-PL" sz="2000" dirty="0" smtClean="0">
                <a:effectLst/>
              </a:rPr>
              <a:t>, Warszawa 1999.</a:t>
            </a:r>
          </a:p>
        </p:txBody>
      </p:sp>
      <p:pic>
        <p:nvPicPr>
          <p:cNvPr id="17410" name="Picture 2" descr="Znalezione obrazy dla zapytania kotler marketing podr&amp;eogon;cznik europejs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492" y="350740"/>
            <a:ext cx="1935260" cy="1935260"/>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p:cNvPicPr>
            <a:picLocks noChangeAspect="1"/>
          </p:cNvPicPr>
          <p:nvPr/>
        </p:nvPicPr>
        <p:blipFill>
          <a:blip r:embed="rId4"/>
          <a:stretch>
            <a:fillRect/>
          </a:stretch>
        </p:blipFill>
        <p:spPr>
          <a:xfrm>
            <a:off x="10753806" y="4635877"/>
            <a:ext cx="1403367" cy="1844510"/>
          </a:xfrm>
          <a:prstGeom prst="rect">
            <a:avLst/>
          </a:prstGeom>
        </p:spPr>
      </p:pic>
      <p:pic>
        <p:nvPicPr>
          <p:cNvPr id="17412" name="Picture 4" descr="Znalezione obrazy dla zapytania kotler marketing podr&amp;eogon;cznik europejsk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997" y="5226785"/>
            <a:ext cx="1041947" cy="1351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79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043840" y="3462835"/>
            <a:ext cx="7019925" cy="2552700"/>
          </a:xfrm>
          <a:prstGeom prst="rect">
            <a:avLst/>
          </a:prstGeom>
        </p:spPr>
      </p:pic>
      <p:pic>
        <p:nvPicPr>
          <p:cNvPr id="4" name="Obraz 3"/>
          <p:cNvPicPr>
            <a:picLocks noChangeAspect="1"/>
          </p:cNvPicPr>
          <p:nvPr/>
        </p:nvPicPr>
        <p:blipFill>
          <a:blip r:embed="rId3"/>
          <a:stretch>
            <a:fillRect/>
          </a:stretch>
        </p:blipFill>
        <p:spPr>
          <a:xfrm>
            <a:off x="5482703" y="2619730"/>
            <a:ext cx="6057900" cy="1400175"/>
          </a:xfrm>
          <a:prstGeom prst="rect">
            <a:avLst/>
          </a:prstGeom>
        </p:spPr>
      </p:pic>
      <p:pic>
        <p:nvPicPr>
          <p:cNvPr id="5" name="Obraz 4"/>
          <p:cNvPicPr>
            <a:picLocks noChangeAspect="1"/>
          </p:cNvPicPr>
          <p:nvPr/>
        </p:nvPicPr>
        <p:blipFill>
          <a:blip r:embed="rId4"/>
          <a:stretch>
            <a:fillRect/>
          </a:stretch>
        </p:blipFill>
        <p:spPr>
          <a:xfrm>
            <a:off x="660850" y="303378"/>
            <a:ext cx="3737729" cy="2194162"/>
          </a:xfrm>
          <a:prstGeom prst="rect">
            <a:avLst/>
          </a:prstGeom>
        </p:spPr>
      </p:pic>
    </p:spTree>
    <p:extLst>
      <p:ext uri="{BB962C8B-B14F-4D97-AF65-F5344CB8AC3E}">
        <p14:creationId xmlns:p14="http://schemas.microsoft.com/office/powerpoint/2010/main" val="4085070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nalezione obrazy dla zapytania adwokat rekl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52" y="313899"/>
            <a:ext cx="3697537" cy="52270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dobny obr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369" y="925204"/>
            <a:ext cx="3989172" cy="56393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nalezione obrazy dla zapytania adwokat rekla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061" y="313899"/>
            <a:ext cx="3616248" cy="511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059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609600" y="2265529"/>
            <a:ext cx="10208525" cy="3816429"/>
          </a:xfrm>
          <a:prstGeom prst="rect">
            <a:avLst/>
          </a:prstGeom>
        </p:spPr>
        <p:txBody>
          <a:bodyPr wrap="square">
            <a:spAutoFit/>
          </a:bodyPr>
          <a:lstStyle/>
          <a:p>
            <a:endParaRPr lang="pl-PL" sz="2200" dirty="0">
              <a:solidFill>
                <a:srgbClr val="000000"/>
              </a:solidFill>
            </a:endParaRPr>
          </a:p>
          <a:p>
            <a:endParaRPr lang="pl-PL" sz="2200" dirty="0">
              <a:solidFill>
                <a:srgbClr val="000000"/>
              </a:solidFill>
            </a:endParaRPr>
          </a:p>
          <a:p>
            <a:r>
              <a:rPr lang="pl-PL" sz="2200" dirty="0">
                <a:solidFill>
                  <a:srgbClr val="000000"/>
                </a:solidFill>
                <a:hlinkClick r:id="rId2"/>
              </a:rPr>
              <a:t>https://</a:t>
            </a:r>
            <a:r>
              <a:rPr lang="pl-PL" sz="2200" dirty="0">
                <a:solidFill>
                  <a:srgbClr val="000000"/>
                </a:solidFill>
                <a:hlinkClick r:id="rId2"/>
              </a:rPr>
              <a:t>www.youtube.com/watch?v=9BBqdPVf8kA</a:t>
            </a:r>
            <a:endParaRPr lang="pl-PL" sz="2200" dirty="0">
              <a:solidFill>
                <a:srgbClr val="000000"/>
              </a:solidFill>
            </a:endParaRPr>
          </a:p>
          <a:p>
            <a:endParaRPr lang="pl-PL" sz="2200" dirty="0">
              <a:solidFill>
                <a:srgbClr val="000000"/>
              </a:solidFill>
            </a:endParaRPr>
          </a:p>
          <a:p>
            <a:endParaRPr lang="pl-PL" sz="2200" dirty="0">
              <a:solidFill>
                <a:srgbClr val="000000"/>
              </a:solidFill>
            </a:endParaRPr>
          </a:p>
          <a:p>
            <a:r>
              <a:rPr lang="pl-PL" sz="2200" dirty="0">
                <a:solidFill>
                  <a:srgbClr val="000000"/>
                </a:solidFill>
                <a:hlinkClick r:id="rId3"/>
              </a:rPr>
              <a:t>https://</a:t>
            </a:r>
            <a:r>
              <a:rPr lang="pl-PL" sz="2200" dirty="0">
                <a:solidFill>
                  <a:srgbClr val="000000"/>
                </a:solidFill>
                <a:hlinkClick r:id="rId3"/>
              </a:rPr>
              <a:t>www.youtube.com/watch?v=hl4nrdhle4g</a:t>
            </a:r>
            <a:endParaRPr lang="pl-PL" sz="2200" dirty="0">
              <a:solidFill>
                <a:srgbClr val="000000"/>
              </a:solidFill>
            </a:endParaRPr>
          </a:p>
          <a:p>
            <a:endParaRPr lang="pl-PL" sz="2200" dirty="0">
              <a:solidFill>
                <a:srgbClr val="000000"/>
              </a:solidFill>
            </a:endParaRPr>
          </a:p>
          <a:p>
            <a:endParaRPr lang="pl-PL" sz="2200" dirty="0">
              <a:solidFill>
                <a:srgbClr val="000000"/>
              </a:solidFill>
            </a:endParaRPr>
          </a:p>
          <a:p>
            <a:r>
              <a:rPr lang="pl-PL" sz="2200" dirty="0">
                <a:solidFill>
                  <a:srgbClr val="000000"/>
                </a:solidFill>
                <a:hlinkClick r:id="rId4"/>
              </a:rPr>
              <a:t>https://</a:t>
            </a:r>
            <a:r>
              <a:rPr lang="pl-PL" sz="2200" dirty="0">
                <a:solidFill>
                  <a:srgbClr val="000000"/>
                </a:solidFill>
                <a:hlinkClick r:id="rId4"/>
              </a:rPr>
              <a:t>www.youtube.com/watch?v=218m0zOCbMM</a:t>
            </a:r>
            <a:r>
              <a:rPr lang="pl-PL" sz="2200" dirty="0">
                <a:solidFill>
                  <a:srgbClr val="000000"/>
                </a:solidFill>
              </a:rPr>
              <a:t> </a:t>
            </a:r>
            <a:endParaRPr lang="pl-PL" sz="2200" dirty="0">
              <a:solidFill>
                <a:srgbClr val="000000"/>
              </a:solidFill>
            </a:endParaRPr>
          </a:p>
          <a:p>
            <a:endParaRPr lang="pl-PL" sz="2200" dirty="0">
              <a:solidFill>
                <a:srgbClr val="000000"/>
              </a:solidFill>
            </a:endParaRPr>
          </a:p>
          <a:p>
            <a:endParaRPr lang="pl-PL" sz="2200" dirty="0">
              <a:solidFill>
                <a:srgbClr val="000000"/>
              </a:solidFill>
            </a:endParaRPr>
          </a:p>
        </p:txBody>
      </p:sp>
      <p:sp>
        <p:nvSpPr>
          <p:cNvPr id="4" name="Tytuł 1"/>
          <p:cNvSpPr>
            <a:spLocks noGrp="1"/>
          </p:cNvSpPr>
          <p:nvPr>
            <p:ph type="title"/>
          </p:nvPr>
        </p:nvSpPr>
        <p:spPr>
          <a:xfrm>
            <a:off x="609600" y="128588"/>
            <a:ext cx="10924117" cy="1127006"/>
          </a:xfrm>
        </p:spPr>
        <p:txBody>
          <a:bodyPr/>
          <a:lstStyle/>
          <a:p>
            <a:r>
              <a:rPr lang="pl-PL" sz="3200" dirty="0" smtClean="0"/>
              <a:t>Inne przykłady</a:t>
            </a:r>
            <a:endParaRPr lang="pl-PL" sz="3200" dirty="0"/>
          </a:p>
        </p:txBody>
      </p:sp>
    </p:spTree>
    <p:extLst>
      <p:ext uri="{BB962C8B-B14F-4D97-AF65-F5344CB8AC3E}">
        <p14:creationId xmlns:p14="http://schemas.microsoft.com/office/powerpoint/2010/main" val="449646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509516" y="1705971"/>
            <a:ext cx="10645254" cy="2862322"/>
          </a:xfrm>
          <a:prstGeom prst="rect">
            <a:avLst/>
          </a:prstGeom>
        </p:spPr>
        <p:txBody>
          <a:bodyPr wrap="square">
            <a:spAutoFit/>
          </a:bodyPr>
          <a:lstStyle/>
          <a:p>
            <a:r>
              <a:rPr lang="pl-PL" sz="2000" dirty="0">
                <a:solidFill>
                  <a:srgbClr val="000000"/>
                </a:solidFill>
              </a:rPr>
              <a:t>„</a:t>
            </a:r>
            <a:r>
              <a:rPr lang="pl-PL" sz="2000" i="1" dirty="0">
                <a:solidFill>
                  <a:srgbClr val="000000"/>
                </a:solidFill>
              </a:rPr>
              <a:t>Wszyscy </a:t>
            </a:r>
            <a:r>
              <a:rPr lang="pl-PL" sz="2000" i="1" dirty="0">
                <a:solidFill>
                  <a:srgbClr val="000000"/>
                </a:solidFill>
              </a:rPr>
              <a:t>jesteśmy klientami, w każdym </a:t>
            </a:r>
            <a:r>
              <a:rPr lang="pl-PL" sz="2000" i="1" dirty="0">
                <a:solidFill>
                  <a:srgbClr val="000000"/>
                </a:solidFill>
              </a:rPr>
              <a:t>obszarze wzajemnych </a:t>
            </a:r>
            <a:r>
              <a:rPr lang="pl-PL" sz="2000" i="1" dirty="0">
                <a:solidFill>
                  <a:srgbClr val="000000"/>
                </a:solidFill>
              </a:rPr>
              <a:t>relacji, począwszy od stanu edukacji i opieki zdrowotnej, poprzez kolejkę w urzędzie </a:t>
            </a:r>
            <a:r>
              <a:rPr lang="pl-PL" sz="2000" i="1" dirty="0">
                <a:solidFill>
                  <a:srgbClr val="000000"/>
                </a:solidFill>
              </a:rPr>
              <a:t>pocztowym, jazdę </a:t>
            </a:r>
            <a:r>
              <a:rPr lang="pl-PL" sz="2000" i="1" dirty="0">
                <a:solidFill>
                  <a:srgbClr val="000000"/>
                </a:solidFill>
              </a:rPr>
              <a:t>pociągiem ekspresowym Inter-City, aż po każdą transakcję finansową, której przedmiotem może być </a:t>
            </a:r>
            <a:r>
              <a:rPr lang="pl-PL" sz="2000" i="1" dirty="0">
                <a:solidFill>
                  <a:srgbClr val="000000"/>
                </a:solidFill>
              </a:rPr>
              <a:t>kupno paczki </a:t>
            </a:r>
            <a:r>
              <a:rPr lang="pl-PL" sz="2000" i="1" dirty="0">
                <a:solidFill>
                  <a:srgbClr val="000000"/>
                </a:solidFill>
              </a:rPr>
              <a:t>herbatników bądź miejsca ostatniego </a:t>
            </a:r>
            <a:r>
              <a:rPr lang="pl-PL" sz="2000" i="1" dirty="0">
                <a:solidFill>
                  <a:srgbClr val="000000"/>
                </a:solidFill>
              </a:rPr>
              <a:t>spoczynku</a:t>
            </a:r>
            <a:r>
              <a:rPr lang="pl-PL" sz="2000" i="1" dirty="0">
                <a:solidFill>
                  <a:srgbClr val="000000"/>
                </a:solidFill>
              </a:rPr>
              <a:t> </a:t>
            </a:r>
            <a:r>
              <a:rPr lang="pl-PL" sz="2000" i="1" dirty="0">
                <a:solidFill>
                  <a:srgbClr val="000000"/>
                </a:solidFill>
              </a:rPr>
              <a:t>(…) </a:t>
            </a:r>
            <a:r>
              <a:rPr lang="pl-PL" sz="2000" i="1" dirty="0">
                <a:solidFill>
                  <a:srgbClr val="000000"/>
                </a:solidFill>
              </a:rPr>
              <a:t>Marketing nie dotyczy wyłącznie firm </a:t>
            </a:r>
            <a:r>
              <a:rPr lang="pl-PL" sz="2000" i="1" dirty="0">
                <a:solidFill>
                  <a:srgbClr val="000000"/>
                </a:solidFill>
              </a:rPr>
              <a:t>produkcyjnych, hurtowników </a:t>
            </a:r>
            <a:r>
              <a:rPr lang="pl-PL" sz="2000" i="1" dirty="0">
                <a:solidFill>
                  <a:srgbClr val="000000"/>
                </a:solidFill>
              </a:rPr>
              <a:t>lub detalistów. Prawnicy, księgowi i lekarze korzystają z marketingu, by </a:t>
            </a:r>
            <a:r>
              <a:rPr lang="pl-PL" sz="2000" i="1" dirty="0">
                <a:solidFill>
                  <a:srgbClr val="000000"/>
                </a:solidFill>
              </a:rPr>
              <a:t>zarządzać popytem </a:t>
            </a:r>
            <a:r>
              <a:rPr lang="pl-PL" sz="2000" i="1" dirty="0">
                <a:solidFill>
                  <a:srgbClr val="000000"/>
                </a:solidFill>
              </a:rPr>
              <a:t>na </a:t>
            </a:r>
            <a:r>
              <a:rPr lang="pl-PL" sz="2000" i="1" dirty="0">
                <a:solidFill>
                  <a:srgbClr val="000000"/>
                </a:solidFill>
              </a:rPr>
              <a:t>swe usługi</a:t>
            </a:r>
            <a:r>
              <a:rPr lang="pl-PL" sz="2000" i="1" dirty="0">
                <a:solidFill>
                  <a:srgbClr val="000000"/>
                </a:solidFill>
              </a:rPr>
              <a:t>. Podobnie czynią szpitale, muzea i grupy artystyczne. Żaden polityk nie uzyska wymaganej liczby głosów </a:t>
            </a:r>
            <a:r>
              <a:rPr lang="pl-PL" sz="2000" i="1" dirty="0">
                <a:solidFill>
                  <a:srgbClr val="000000"/>
                </a:solidFill>
              </a:rPr>
              <a:t>i żadne </a:t>
            </a:r>
            <a:r>
              <a:rPr lang="pl-PL" sz="2000" i="1" dirty="0">
                <a:solidFill>
                  <a:srgbClr val="000000"/>
                </a:solidFill>
              </a:rPr>
              <a:t>uzdrowisko nie przyciągnie kuracjuszy bez opracowania i realizacji planów </a:t>
            </a:r>
            <a:r>
              <a:rPr lang="pl-PL" sz="2000" i="1" dirty="0">
                <a:solidFill>
                  <a:srgbClr val="000000"/>
                </a:solidFill>
              </a:rPr>
              <a:t>marketingowych</a:t>
            </a:r>
            <a:r>
              <a:rPr lang="pl-PL" dirty="0">
                <a:solidFill>
                  <a:srgbClr val="000000"/>
                </a:solidFill>
              </a:rPr>
              <a:t>…. ”</a:t>
            </a:r>
            <a:endParaRPr lang="pl-PL" dirty="0">
              <a:solidFill>
                <a:srgbClr val="000000"/>
              </a:solidFill>
            </a:endParaRPr>
          </a:p>
        </p:txBody>
      </p:sp>
      <p:sp>
        <p:nvSpPr>
          <p:cNvPr id="4" name="Prostokąt 3"/>
          <p:cNvSpPr/>
          <p:nvPr/>
        </p:nvSpPr>
        <p:spPr>
          <a:xfrm>
            <a:off x="95534" y="4799407"/>
            <a:ext cx="12096466" cy="400110"/>
          </a:xfrm>
          <a:prstGeom prst="rect">
            <a:avLst/>
          </a:prstGeom>
        </p:spPr>
        <p:txBody>
          <a:bodyPr wrap="square">
            <a:spAutoFit/>
          </a:bodyPr>
          <a:lstStyle/>
          <a:p>
            <a:pPr marL="342900" indent="-342900" defTabSz="449263" eaLnBrk="0" fontAlgn="base" hangingPunct="0">
              <a:spcBef>
                <a:spcPts val="800"/>
              </a:spcBef>
              <a:spcAft>
                <a:spcPct val="0"/>
              </a:spcAft>
              <a:buClr>
                <a:srgbClr val="000000"/>
              </a:buClr>
              <a:buSzPct val="100000"/>
            </a:pPr>
            <a:r>
              <a:rPr lang="pl-PL" sz="2000" b="1" dirty="0">
                <a:solidFill>
                  <a:srgbClr val="000000"/>
                </a:solidFill>
              </a:rPr>
              <a:t>P. </a:t>
            </a:r>
            <a:r>
              <a:rPr lang="pl-PL" sz="2000" b="1" dirty="0" err="1">
                <a:solidFill>
                  <a:srgbClr val="000000"/>
                </a:solidFill>
              </a:rPr>
              <a:t>Kotler</a:t>
            </a:r>
            <a:r>
              <a:rPr lang="pl-PL" sz="2000" b="1" dirty="0">
                <a:solidFill>
                  <a:srgbClr val="000000"/>
                </a:solidFill>
              </a:rPr>
              <a:t>, G. Armstrong, J. </a:t>
            </a:r>
            <a:r>
              <a:rPr lang="pl-PL" sz="2000" b="1" dirty="0" err="1">
                <a:solidFill>
                  <a:srgbClr val="000000"/>
                </a:solidFill>
              </a:rPr>
              <a:t>Saunders</a:t>
            </a:r>
            <a:r>
              <a:rPr lang="pl-PL" sz="2000" b="1" dirty="0">
                <a:solidFill>
                  <a:srgbClr val="000000"/>
                </a:solidFill>
              </a:rPr>
              <a:t>, V. Wong, </a:t>
            </a:r>
            <a:r>
              <a:rPr lang="pl-PL" sz="2000" b="1" i="1" dirty="0">
                <a:solidFill>
                  <a:srgbClr val="000000"/>
                </a:solidFill>
              </a:rPr>
              <a:t>Marketing – podręcznik europejski</a:t>
            </a:r>
            <a:r>
              <a:rPr lang="pl-PL" sz="2000" b="1" dirty="0">
                <a:solidFill>
                  <a:srgbClr val="000000"/>
                </a:solidFill>
              </a:rPr>
              <a:t>, Warszawa 2002.</a:t>
            </a:r>
          </a:p>
        </p:txBody>
      </p:sp>
      <p:sp>
        <p:nvSpPr>
          <p:cNvPr id="5" name="Tytuł 1"/>
          <p:cNvSpPr>
            <a:spLocks noGrp="1"/>
          </p:cNvSpPr>
          <p:nvPr>
            <p:ph type="title"/>
          </p:nvPr>
        </p:nvSpPr>
        <p:spPr>
          <a:xfrm>
            <a:off x="609600" y="128588"/>
            <a:ext cx="10924117" cy="1127006"/>
          </a:xfrm>
        </p:spPr>
        <p:txBody>
          <a:bodyPr/>
          <a:lstStyle/>
          <a:p>
            <a:r>
              <a:rPr lang="pl-PL" sz="3200" dirty="0" smtClean="0"/>
              <a:t>Adresaci działań marketingowych</a:t>
            </a:r>
            <a:endParaRPr lang="pl-PL" sz="3200" dirty="0"/>
          </a:p>
        </p:txBody>
      </p:sp>
    </p:spTree>
    <p:extLst>
      <p:ext uri="{BB962C8B-B14F-4D97-AF65-F5344CB8AC3E}">
        <p14:creationId xmlns:p14="http://schemas.microsoft.com/office/powerpoint/2010/main" val="31963768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8"/>
            <a:ext cx="10924117" cy="1099711"/>
          </a:xfrm>
        </p:spPr>
        <p:txBody>
          <a:bodyPr/>
          <a:lstStyle/>
          <a:p>
            <a:r>
              <a:rPr lang="pl-PL" sz="3200" dirty="0" smtClean="0"/>
              <a:t>Wykorzystanie marketingu</a:t>
            </a:r>
            <a:endParaRPr lang="pl-PL" sz="3200" dirty="0"/>
          </a:p>
        </p:txBody>
      </p:sp>
      <p:sp>
        <p:nvSpPr>
          <p:cNvPr id="3" name="Prostokąt 2"/>
          <p:cNvSpPr/>
          <p:nvPr/>
        </p:nvSpPr>
        <p:spPr>
          <a:xfrm>
            <a:off x="609600" y="1450846"/>
            <a:ext cx="10222173" cy="4154984"/>
          </a:xfrm>
          <a:prstGeom prst="rect">
            <a:avLst/>
          </a:prstGeom>
        </p:spPr>
        <p:txBody>
          <a:bodyPr wrap="square">
            <a:spAutoFit/>
          </a:bodyPr>
          <a:lstStyle/>
          <a:p>
            <a:r>
              <a:rPr lang="pl-PL" sz="2200" dirty="0">
                <a:solidFill>
                  <a:srgbClr val="000000"/>
                </a:solidFill>
              </a:rPr>
              <a:t>„…</a:t>
            </a:r>
            <a:r>
              <a:rPr lang="pl-PL" sz="2200" i="1" dirty="0">
                <a:solidFill>
                  <a:srgbClr val="000000"/>
                </a:solidFill>
              </a:rPr>
              <a:t>jest </a:t>
            </a:r>
            <a:r>
              <a:rPr lang="pl-PL" sz="2200" i="1" dirty="0">
                <a:solidFill>
                  <a:srgbClr val="000000"/>
                </a:solidFill>
              </a:rPr>
              <a:t>wykorzystywany </a:t>
            </a:r>
            <a:r>
              <a:rPr lang="pl-PL" sz="2200" i="1" dirty="0">
                <a:solidFill>
                  <a:srgbClr val="000000"/>
                </a:solidFill>
              </a:rPr>
              <a:t>w najrozmaitszych </a:t>
            </a:r>
            <a:r>
              <a:rPr lang="pl-PL" sz="2200" i="1" dirty="0">
                <a:solidFill>
                  <a:srgbClr val="000000"/>
                </a:solidFill>
              </a:rPr>
              <a:t>sytuacjach: w </a:t>
            </a:r>
            <a:r>
              <a:rPr lang="pl-PL" sz="2200" i="1" dirty="0">
                <a:solidFill>
                  <a:srgbClr val="000000"/>
                </a:solidFill>
              </a:rPr>
              <a:t>firmach wytwarzających </a:t>
            </a:r>
            <a:r>
              <a:rPr lang="pl-PL" sz="2200" i="1" dirty="0">
                <a:solidFill>
                  <a:srgbClr val="000000"/>
                </a:solidFill>
              </a:rPr>
              <a:t>produkty i usługi, na rynkach konsumenckich </a:t>
            </a:r>
            <a:r>
              <a:rPr lang="pl-PL" sz="2200" i="1" dirty="0">
                <a:solidFill>
                  <a:srgbClr val="000000"/>
                </a:solidFill>
              </a:rPr>
              <a:t>i instytucjonalnych</a:t>
            </a:r>
            <a:r>
              <a:rPr lang="pl-PL" sz="2200" i="1" dirty="0">
                <a:solidFill>
                  <a:srgbClr val="000000"/>
                </a:solidFill>
              </a:rPr>
              <a:t>, w organizacjach dochodowych i niedochodowych, w firmach krajowych i globalnych, w </a:t>
            </a:r>
            <a:r>
              <a:rPr lang="pl-PL" sz="2200" i="1" dirty="0">
                <a:solidFill>
                  <a:srgbClr val="000000"/>
                </a:solidFill>
              </a:rPr>
              <a:t>małych i </a:t>
            </a:r>
            <a:r>
              <a:rPr lang="pl-PL" sz="2200" i="1" dirty="0">
                <a:solidFill>
                  <a:srgbClr val="000000"/>
                </a:solidFill>
              </a:rPr>
              <a:t>wielkich przedsięwzięciach. Prawnicy, księgowi i lekarze korzystają z marketingu, by zarządzać popytem na </a:t>
            </a:r>
            <a:r>
              <a:rPr lang="pl-PL" sz="2200" i="1" dirty="0">
                <a:solidFill>
                  <a:srgbClr val="000000"/>
                </a:solidFill>
              </a:rPr>
              <a:t>swe usługi</a:t>
            </a:r>
            <a:r>
              <a:rPr lang="pl-PL" sz="2200" i="1" dirty="0">
                <a:solidFill>
                  <a:srgbClr val="000000"/>
                </a:solidFill>
              </a:rPr>
              <a:t>. Podobnie czynią szpitale, muzea i grupy artystyczne. Żaden polityk nie uzyska wymaganej liczby głosów </a:t>
            </a:r>
            <a:r>
              <a:rPr lang="pl-PL" sz="2200" i="1" dirty="0">
                <a:solidFill>
                  <a:srgbClr val="000000"/>
                </a:solidFill>
              </a:rPr>
              <a:t>i żadne </a:t>
            </a:r>
            <a:r>
              <a:rPr lang="pl-PL" sz="2200" i="1" dirty="0">
                <a:solidFill>
                  <a:srgbClr val="000000"/>
                </a:solidFill>
              </a:rPr>
              <a:t>uzdrowisko nie przyciągnie kuracjuszy bez opracowania i realizacji planów marketingowych (…) Konieczne jest zrozumienie marketingu z punktu widzenia konsumentów i obywateli. Stale ktoś próbuje nam coś</a:t>
            </a:r>
          </a:p>
          <a:p>
            <a:r>
              <a:rPr lang="pl-PL" sz="2200" i="1" dirty="0">
                <a:solidFill>
                  <a:srgbClr val="000000"/>
                </a:solidFill>
              </a:rPr>
              <a:t>sprzedać, musimy wiec poznać stosowane w tym celu metody. Kiedy poszukujemy pracy, powinniśmy umieć</a:t>
            </a:r>
          </a:p>
          <a:p>
            <a:r>
              <a:rPr lang="pl-PL" sz="2200" i="1" dirty="0">
                <a:solidFill>
                  <a:srgbClr val="000000"/>
                </a:solidFill>
              </a:rPr>
              <a:t>sprzedać siebie.</a:t>
            </a:r>
            <a:r>
              <a:rPr lang="pl-PL" sz="2200" dirty="0">
                <a:solidFill>
                  <a:srgbClr val="000000"/>
                </a:solidFill>
              </a:rPr>
              <a:t>”</a:t>
            </a:r>
            <a:endParaRPr lang="pl-PL" sz="2200" dirty="0">
              <a:solidFill>
                <a:srgbClr val="000000"/>
              </a:solidFill>
            </a:endParaRPr>
          </a:p>
        </p:txBody>
      </p:sp>
      <p:sp>
        <p:nvSpPr>
          <p:cNvPr id="4" name="Prostokąt 3"/>
          <p:cNvSpPr/>
          <p:nvPr/>
        </p:nvSpPr>
        <p:spPr>
          <a:xfrm>
            <a:off x="23425" y="6047220"/>
            <a:ext cx="12096466" cy="369332"/>
          </a:xfrm>
          <a:prstGeom prst="rect">
            <a:avLst/>
          </a:prstGeom>
        </p:spPr>
        <p:txBody>
          <a:bodyPr wrap="square">
            <a:spAutoFit/>
          </a:bodyPr>
          <a:lstStyle/>
          <a:p>
            <a:pPr marL="342900" indent="-342900" defTabSz="449263" eaLnBrk="0" fontAlgn="base" hangingPunct="0">
              <a:spcBef>
                <a:spcPts val="800"/>
              </a:spcBef>
              <a:spcAft>
                <a:spcPct val="0"/>
              </a:spcAft>
              <a:buClr>
                <a:srgbClr val="000000"/>
              </a:buClr>
              <a:buSzPct val="100000"/>
            </a:pPr>
            <a:r>
              <a:rPr lang="pl-PL" b="1" dirty="0">
                <a:solidFill>
                  <a:srgbClr val="000000"/>
                </a:solidFill>
              </a:rPr>
              <a:t>P. </a:t>
            </a:r>
            <a:r>
              <a:rPr lang="pl-PL" b="1" dirty="0" err="1">
                <a:solidFill>
                  <a:srgbClr val="000000"/>
                </a:solidFill>
              </a:rPr>
              <a:t>Kotler</a:t>
            </a:r>
            <a:r>
              <a:rPr lang="pl-PL" b="1" dirty="0">
                <a:solidFill>
                  <a:srgbClr val="000000"/>
                </a:solidFill>
              </a:rPr>
              <a:t>, G. Armstrong, J. </a:t>
            </a:r>
            <a:r>
              <a:rPr lang="pl-PL" b="1" dirty="0" err="1">
                <a:solidFill>
                  <a:srgbClr val="000000"/>
                </a:solidFill>
              </a:rPr>
              <a:t>Saunders</a:t>
            </a:r>
            <a:r>
              <a:rPr lang="pl-PL" b="1" dirty="0">
                <a:solidFill>
                  <a:srgbClr val="000000"/>
                </a:solidFill>
              </a:rPr>
              <a:t>, V. Wong, </a:t>
            </a:r>
            <a:r>
              <a:rPr lang="pl-PL" b="1" i="1" dirty="0">
                <a:solidFill>
                  <a:srgbClr val="000000"/>
                </a:solidFill>
              </a:rPr>
              <a:t>Marketing – podręcznik europejski</a:t>
            </a:r>
            <a:r>
              <a:rPr lang="pl-PL" b="1" dirty="0">
                <a:solidFill>
                  <a:srgbClr val="000000"/>
                </a:solidFill>
              </a:rPr>
              <a:t>, Warszawa 2002.</a:t>
            </a:r>
          </a:p>
        </p:txBody>
      </p:sp>
    </p:spTree>
    <p:extLst>
      <p:ext uri="{BB962C8B-B14F-4D97-AF65-F5344CB8AC3E}">
        <p14:creationId xmlns:p14="http://schemas.microsoft.com/office/powerpoint/2010/main" val="918005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6719248" cy="1154302"/>
          </a:xfrm>
        </p:spPr>
        <p:txBody>
          <a:bodyPr/>
          <a:lstStyle/>
          <a:p>
            <a:r>
              <a:rPr lang="pl-PL" sz="3200" dirty="0" smtClean="0"/>
              <a:t>Historia marketingu</a:t>
            </a:r>
            <a:endParaRPr lang="pl-PL" sz="3200" dirty="0"/>
          </a:p>
        </p:txBody>
      </p:sp>
      <p:pic>
        <p:nvPicPr>
          <p:cNvPr id="3" name="Picture 2" descr="Podobny obra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6060" y="660049"/>
            <a:ext cx="4607494" cy="2443368"/>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259308" y="1560028"/>
            <a:ext cx="11614246" cy="5447645"/>
          </a:xfrm>
          <a:prstGeom prst="rect">
            <a:avLst/>
          </a:prstGeom>
        </p:spPr>
        <p:txBody>
          <a:bodyPr wrap="square">
            <a:spAutoFit/>
          </a:bodyPr>
          <a:lstStyle/>
          <a:p>
            <a:pPr marL="342900" indent="-342900">
              <a:buFontTx/>
              <a:buChar char="-"/>
            </a:pPr>
            <a:r>
              <a:rPr lang="pl-PL" sz="2200" b="1" dirty="0">
                <a:solidFill>
                  <a:srgbClr val="000000"/>
                </a:solidFill>
              </a:rPr>
              <a:t>z</a:t>
            </a:r>
            <a:r>
              <a:rPr lang="pl-PL" sz="2200" b="1" dirty="0">
                <a:solidFill>
                  <a:srgbClr val="000000"/>
                </a:solidFill>
              </a:rPr>
              <a:t>wiązek z gospodarką rynkową i kapitalizmem</a:t>
            </a:r>
          </a:p>
          <a:p>
            <a:pPr marL="342900" indent="-342900">
              <a:buFontTx/>
              <a:buChar char="-"/>
            </a:pPr>
            <a:endParaRPr lang="pl-PL" sz="2200" b="1" dirty="0">
              <a:solidFill>
                <a:srgbClr val="000000"/>
              </a:solidFill>
            </a:endParaRPr>
          </a:p>
          <a:p>
            <a:pPr marL="342900" indent="-342900">
              <a:buFontTx/>
              <a:buChar char="-"/>
            </a:pPr>
            <a:r>
              <a:rPr lang="pl-PL" sz="2200" b="1" dirty="0">
                <a:solidFill>
                  <a:srgbClr val="000000"/>
                </a:solidFill>
              </a:rPr>
              <a:t>pierwsze użycie pojęcia (prawdopodobnie) </a:t>
            </a:r>
          </a:p>
          <a:p>
            <a:r>
              <a:rPr lang="pl-PL" sz="2200" b="1" dirty="0">
                <a:solidFill>
                  <a:srgbClr val="000000"/>
                </a:solidFill>
              </a:rPr>
              <a:t>	</a:t>
            </a:r>
            <a:r>
              <a:rPr lang="pl-PL" sz="2200" b="1" dirty="0">
                <a:solidFill>
                  <a:srgbClr val="000000"/>
                </a:solidFill>
              </a:rPr>
              <a:t>w USA w okresie lat: 1906-1911</a:t>
            </a:r>
          </a:p>
          <a:p>
            <a:endParaRPr lang="pl-PL" sz="2200" dirty="0">
              <a:solidFill>
                <a:srgbClr val="000000"/>
              </a:solidFill>
            </a:endParaRPr>
          </a:p>
          <a:p>
            <a:r>
              <a:rPr lang="pl-PL" sz="2200" i="1" dirty="0">
                <a:solidFill>
                  <a:srgbClr val="000000"/>
                </a:solidFill>
              </a:rPr>
              <a:t>„Właściwy rozwój marketingu rozpoczął się jednak dopiero po II wojnie światowej</a:t>
            </a:r>
          </a:p>
          <a:p>
            <a:r>
              <a:rPr lang="pl-PL" sz="2200" i="1" dirty="0">
                <a:solidFill>
                  <a:srgbClr val="000000"/>
                </a:solidFill>
              </a:rPr>
              <a:t>(…) Widoczna </a:t>
            </a:r>
            <a:r>
              <a:rPr lang="pl-PL" sz="2200" i="1" dirty="0">
                <a:solidFill>
                  <a:srgbClr val="000000"/>
                </a:solidFill>
              </a:rPr>
              <a:t>była przy tym duża różnica pomiędzy dynamiką</a:t>
            </a:r>
          </a:p>
          <a:p>
            <a:r>
              <a:rPr lang="pl-PL" sz="2200" i="1" dirty="0">
                <a:solidFill>
                  <a:srgbClr val="000000"/>
                </a:solidFill>
              </a:rPr>
              <a:t>tego rozwoju w gospodarce amerykańskiej i europejskiej. Drucker w 1954 r. pisał</a:t>
            </a:r>
          </a:p>
          <a:p>
            <a:r>
              <a:rPr lang="pl-PL" sz="2200" i="1" dirty="0">
                <a:solidFill>
                  <a:srgbClr val="000000"/>
                </a:solidFill>
              </a:rPr>
              <a:t>o stagnacji europejskiej gospodarki, czego przyczyn upatrywał w braku </a:t>
            </a:r>
            <a:r>
              <a:rPr lang="pl-PL" sz="2200" i="1" dirty="0">
                <a:solidFill>
                  <a:srgbClr val="000000"/>
                </a:solidFill>
              </a:rPr>
              <a:t>zrozumienia dla </a:t>
            </a:r>
            <a:r>
              <a:rPr lang="pl-PL" sz="2200" i="1" dirty="0">
                <a:solidFill>
                  <a:srgbClr val="000000"/>
                </a:solidFill>
              </a:rPr>
              <a:t>faktu, że marketing to odrębna funkcja biznesu. Natomiast </a:t>
            </a:r>
            <a:r>
              <a:rPr lang="pl-PL" sz="2200" i="1" dirty="0">
                <a:solidFill>
                  <a:srgbClr val="000000"/>
                </a:solidFill>
              </a:rPr>
              <a:t>rewolucja ekonomiczna </a:t>
            </a:r>
            <a:r>
              <a:rPr lang="pl-PL" sz="2200" i="1" dirty="0">
                <a:solidFill>
                  <a:srgbClr val="000000"/>
                </a:solidFill>
              </a:rPr>
              <a:t>w gospodarce amerykańskiej była jego zdaniem w dużym </a:t>
            </a:r>
            <a:r>
              <a:rPr lang="pl-PL" sz="2200" i="1" dirty="0">
                <a:solidFill>
                  <a:srgbClr val="000000"/>
                </a:solidFill>
              </a:rPr>
              <a:t>stopniu rewolucją </a:t>
            </a:r>
            <a:r>
              <a:rPr lang="pl-PL" sz="2200" i="1" dirty="0">
                <a:solidFill>
                  <a:srgbClr val="000000"/>
                </a:solidFill>
              </a:rPr>
              <a:t>marketingu. Wynikała ona ze zrozumienia, że zadaniem </a:t>
            </a:r>
            <a:r>
              <a:rPr lang="pl-PL" sz="2200" i="1" dirty="0">
                <a:solidFill>
                  <a:srgbClr val="000000"/>
                </a:solidFill>
              </a:rPr>
              <a:t>przedsiębiorstw nie </a:t>
            </a:r>
            <a:r>
              <a:rPr lang="pl-PL" sz="2200" i="1" dirty="0">
                <a:solidFill>
                  <a:srgbClr val="000000"/>
                </a:solidFill>
              </a:rPr>
              <a:t>jest sprzedaż tego, co produkują, lecz oferowanie tego, czego </a:t>
            </a:r>
            <a:r>
              <a:rPr lang="pl-PL" sz="2200" i="1" dirty="0">
                <a:solidFill>
                  <a:srgbClr val="000000"/>
                </a:solidFill>
              </a:rPr>
              <a:t>potrzebuje rynek”</a:t>
            </a:r>
          </a:p>
          <a:p>
            <a:endParaRPr lang="pl-PL" sz="2200" i="1" dirty="0">
              <a:solidFill>
                <a:srgbClr val="000000"/>
              </a:solidFill>
            </a:endParaRPr>
          </a:p>
          <a:p>
            <a:r>
              <a:rPr lang="pl-PL" b="1" dirty="0">
                <a:solidFill>
                  <a:srgbClr val="000000"/>
                </a:solidFill>
              </a:rPr>
              <a:t>G. Baran, </a:t>
            </a:r>
            <a:r>
              <a:rPr lang="pl-PL" b="1" i="1" dirty="0">
                <a:solidFill>
                  <a:srgbClr val="000000"/>
                </a:solidFill>
              </a:rPr>
              <a:t>Marketing współtworzenia wartości z klientem</a:t>
            </a:r>
            <a:r>
              <a:rPr lang="pl-PL" b="1" dirty="0">
                <a:solidFill>
                  <a:srgbClr val="000000"/>
                </a:solidFill>
              </a:rPr>
              <a:t>, Kraków 2013.</a:t>
            </a:r>
          </a:p>
          <a:p>
            <a:endParaRPr lang="pl-PL" sz="2200" i="1" dirty="0">
              <a:solidFill>
                <a:srgbClr val="000000"/>
              </a:solidFill>
            </a:endParaRPr>
          </a:p>
        </p:txBody>
      </p:sp>
    </p:spTree>
    <p:extLst>
      <p:ext uri="{BB962C8B-B14F-4D97-AF65-F5344CB8AC3E}">
        <p14:creationId xmlns:p14="http://schemas.microsoft.com/office/powerpoint/2010/main" val="32366902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7"/>
            <a:ext cx="10924117" cy="6081143"/>
          </a:xfrm>
        </p:spPr>
        <p:txBody>
          <a:bodyPr/>
          <a:lstStyle/>
          <a:p>
            <a:r>
              <a:rPr lang="pl-PL" sz="2400" i="1" dirty="0" smtClean="0"/>
              <a:t>„Wyraz </a:t>
            </a:r>
            <a:r>
              <a:rPr lang="pl-PL" sz="2400" i="1" dirty="0"/>
              <a:t>lub termin „marketing” pochodzi z języka angielskiego. Z kolei</a:t>
            </a:r>
            <a:br>
              <a:rPr lang="pl-PL" sz="2400" i="1" dirty="0"/>
            </a:br>
            <a:r>
              <a:rPr lang="pl-PL" sz="2400" i="1" dirty="0"/>
              <a:t>słowo „market” oznacza rynek. W związku z tym naukę o marketingu</a:t>
            </a:r>
            <a:br>
              <a:rPr lang="pl-PL" sz="2400" i="1" dirty="0"/>
            </a:br>
            <a:r>
              <a:rPr lang="pl-PL" sz="2400" i="1" dirty="0"/>
              <a:t>należy interpretować i rozumieć, jako „dziedzinę ściśle związaną</a:t>
            </a:r>
            <a:br>
              <a:rPr lang="pl-PL" sz="2400" i="1" dirty="0"/>
            </a:br>
            <a:r>
              <a:rPr lang="pl-PL" sz="2400" i="1" dirty="0"/>
              <a:t>z działalnością rynkową powstałą na gruncie doświadczeń i praktyk</a:t>
            </a:r>
            <a:br>
              <a:rPr lang="pl-PL" sz="2400" i="1" dirty="0"/>
            </a:br>
            <a:r>
              <a:rPr lang="pl-PL" sz="2400" i="1" dirty="0"/>
              <a:t>przedsiębiorców obecnie wysoko rozwiniętych gospodarczo państw</a:t>
            </a:r>
            <a:br>
              <a:rPr lang="pl-PL" sz="2400" i="1" dirty="0"/>
            </a:br>
            <a:r>
              <a:rPr lang="pl-PL" sz="2400" i="1" dirty="0"/>
              <a:t>świata, zwłaszcza Stanów Zjednoczonych Północnej Ameryki i Europy</a:t>
            </a:r>
            <a:br>
              <a:rPr lang="pl-PL" sz="2400" i="1" dirty="0"/>
            </a:br>
            <a:r>
              <a:rPr lang="pl-PL" sz="2400" i="1" dirty="0"/>
              <a:t>Zachodniej”. Nie jest pewne, kto użył go po raz pierwszy w znaczeniu,</a:t>
            </a:r>
            <a:br>
              <a:rPr lang="pl-PL" sz="2400" i="1" dirty="0"/>
            </a:br>
            <a:r>
              <a:rPr lang="pl-PL" sz="2400" i="1" dirty="0"/>
              <a:t>jakie ma dzisiaj. Przypuszcza się, ze było to na początku XX wieku pomiędzy</a:t>
            </a:r>
            <a:br>
              <a:rPr lang="pl-PL" sz="2400" i="1" dirty="0"/>
            </a:br>
            <a:r>
              <a:rPr lang="pl-PL" sz="2400" i="1" dirty="0"/>
              <a:t>1906 a 1911 </a:t>
            </a:r>
            <a:r>
              <a:rPr lang="pl-PL" sz="2400" i="1" dirty="0" smtClean="0"/>
              <a:t>rokiem. </a:t>
            </a:r>
            <a:r>
              <a:rPr lang="pl-PL" sz="2400" i="1" dirty="0"/>
              <a:t>Niestety nie udało się go przetłumaczyć na</a:t>
            </a:r>
            <a:br>
              <a:rPr lang="pl-PL" sz="2400" i="1" dirty="0"/>
            </a:br>
            <a:r>
              <a:rPr lang="pl-PL" sz="2400" i="1" dirty="0"/>
              <a:t>język polski, podobnie zresztą jak i na inne języki.</a:t>
            </a:r>
            <a:br>
              <a:rPr lang="pl-PL" sz="2400" i="1" dirty="0"/>
            </a:br>
            <a:r>
              <a:rPr lang="pl-PL" sz="2400" i="1" dirty="0"/>
              <a:t>Naszym zdaniem w terminologii ekonomicznej mówienie o marketingu</a:t>
            </a:r>
            <a:br>
              <a:rPr lang="pl-PL" sz="2400" i="1" dirty="0"/>
            </a:br>
            <a:r>
              <a:rPr lang="pl-PL" sz="2400" i="1" dirty="0"/>
              <a:t>wiąże się ściśle z filozofią i specyfiką gospodarki rynkowej</a:t>
            </a:r>
            <a:r>
              <a:rPr lang="pl-PL" sz="2400" i="1" dirty="0" smtClean="0"/>
              <a:t>”</a:t>
            </a:r>
            <a:br>
              <a:rPr lang="pl-PL" sz="2400" i="1" dirty="0" smtClean="0"/>
            </a:br>
            <a:r>
              <a:rPr lang="pl-PL" sz="2400" i="1" dirty="0"/>
              <a:t/>
            </a:r>
            <a:br>
              <a:rPr lang="pl-PL" sz="2400" i="1" dirty="0"/>
            </a:br>
            <a:r>
              <a:rPr lang="pl-PL" sz="1800" b="1" dirty="0"/>
              <a:t>M. </a:t>
            </a:r>
            <a:r>
              <a:rPr lang="pl-PL" sz="1800" b="1" dirty="0" smtClean="0"/>
              <a:t>Al‐</a:t>
            </a:r>
            <a:r>
              <a:rPr lang="pl-PL" sz="1800" b="1" dirty="0" err="1" smtClean="0"/>
              <a:t>Noorachi</a:t>
            </a:r>
            <a:r>
              <a:rPr lang="pl-PL" sz="1800" b="1" dirty="0" smtClean="0"/>
              <a:t>, </a:t>
            </a:r>
            <a:r>
              <a:rPr lang="pl-PL" sz="1800" b="1" i="1" dirty="0" smtClean="0"/>
              <a:t>Marketing – geneza i definicje oraz rodzaje orientacji</a:t>
            </a:r>
            <a:r>
              <a:rPr lang="pl-PL" sz="1800" b="1" dirty="0"/>
              <a:t> </a:t>
            </a:r>
            <a:r>
              <a:rPr lang="pl-PL" sz="1800" b="1" dirty="0" smtClean="0"/>
              <a:t>[w:] M. Al.-</a:t>
            </a:r>
            <a:r>
              <a:rPr lang="pl-PL" sz="1800" b="1" dirty="0" err="1" smtClean="0"/>
              <a:t>Noorachi</a:t>
            </a:r>
            <a:r>
              <a:rPr lang="pl-PL" sz="1800" b="1" dirty="0" smtClean="0"/>
              <a:t>, </a:t>
            </a:r>
            <a:r>
              <a:rPr lang="pl-PL" sz="1800" b="1" i="1" dirty="0" smtClean="0"/>
              <a:t>Studia </a:t>
            </a:r>
            <a:r>
              <a:rPr lang="pl-PL" sz="1800" b="1" i="1" dirty="0"/>
              <a:t>i materiały</a:t>
            </a:r>
            <a:r>
              <a:rPr lang="pl-PL" sz="1800" b="1" dirty="0"/>
              <a:t>, Łódź, Warszawa </a:t>
            </a:r>
            <a:r>
              <a:rPr lang="pl-PL" sz="1800" b="1" dirty="0" smtClean="0"/>
              <a:t>2014.</a:t>
            </a:r>
            <a:endParaRPr lang="pl-PL" sz="1800" b="1" dirty="0"/>
          </a:p>
        </p:txBody>
      </p:sp>
    </p:spTree>
    <p:extLst>
      <p:ext uri="{BB962C8B-B14F-4D97-AF65-F5344CB8AC3E}">
        <p14:creationId xmlns:p14="http://schemas.microsoft.com/office/powerpoint/2010/main" val="13690745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4066" y="2811865"/>
            <a:ext cx="10924117" cy="3725413"/>
          </a:xfrm>
        </p:spPr>
        <p:txBody>
          <a:bodyPr/>
          <a:lstStyle/>
          <a:p>
            <a:pPr lvl="0" algn="l" defTabSz="914400" eaLnBrk="1" fontAlgn="auto" hangingPunct="1">
              <a:spcBef>
                <a:spcPts val="0"/>
              </a:spcBef>
              <a:spcAft>
                <a:spcPts val="0"/>
              </a:spcAft>
              <a:buClrTx/>
              <a:buSzTx/>
            </a:pPr>
            <a:r>
              <a:rPr lang="pl-PL" sz="2000" b="1" dirty="0" smtClean="0">
                <a:solidFill>
                  <a:schemeClr val="accent1"/>
                </a:solidFill>
              </a:rPr>
              <a:t>PRZYKŁAD 1:</a:t>
            </a:r>
            <a:r>
              <a:rPr lang="pl-PL" sz="2000" dirty="0" smtClean="0"/>
              <a:t/>
            </a:r>
            <a:br>
              <a:rPr lang="pl-PL" sz="2000" dirty="0" smtClean="0"/>
            </a:br>
            <a:r>
              <a:rPr lang="pl-PL" sz="2000" dirty="0" smtClean="0"/>
              <a:t/>
            </a:r>
            <a:br>
              <a:rPr lang="pl-PL" sz="2000" dirty="0" smtClean="0"/>
            </a:br>
            <a:r>
              <a:rPr lang="pl-PL" sz="2200" dirty="0" smtClean="0"/>
              <a:t>„</a:t>
            </a:r>
            <a:r>
              <a:rPr lang="pl-PL" sz="2200" i="1" dirty="0" smtClean="0"/>
              <a:t>W </a:t>
            </a:r>
            <a:r>
              <a:rPr lang="pl-PL" sz="2200" i="1" dirty="0"/>
              <a:t>1891 August </a:t>
            </a:r>
            <a:r>
              <a:rPr lang="pl-PL" sz="2200" i="1" dirty="0" err="1" smtClean="0"/>
              <a:t>Oetker</a:t>
            </a:r>
            <a:r>
              <a:rPr lang="pl-PL" sz="2200" i="1" dirty="0" smtClean="0"/>
              <a:t> </a:t>
            </a:r>
            <a:r>
              <a:rPr lang="pl-PL" sz="2200" i="1" dirty="0"/>
              <a:t>sprzedawał </a:t>
            </a:r>
            <a:r>
              <a:rPr lang="pl-PL" sz="2200" i="1" dirty="0" smtClean="0"/>
              <a:t>gospodarstwom domowym </a:t>
            </a:r>
            <a:r>
              <a:rPr lang="pl-PL" sz="2200" i="1" dirty="0"/>
              <a:t>małe opakowania</a:t>
            </a:r>
            <a:br>
              <a:rPr lang="pl-PL" sz="2200" i="1" dirty="0"/>
            </a:br>
            <a:r>
              <a:rPr lang="pl-PL" sz="2200" i="1" dirty="0"/>
              <a:t>swojego proszku do pieczenia z </a:t>
            </a:r>
            <a:r>
              <a:rPr lang="pl-PL" sz="2200" i="1" dirty="0" smtClean="0"/>
              <a:t>przepisami wydrukowanymi </a:t>
            </a:r>
            <a:r>
              <a:rPr lang="pl-PL" sz="2200" i="1" dirty="0"/>
              <a:t>na odwrocie. W 1911 r. </a:t>
            </a:r>
            <a:r>
              <a:rPr lang="pl-PL" sz="2200" i="1" dirty="0" smtClean="0"/>
              <a:t>zaczął publikować </a:t>
            </a:r>
            <a:r>
              <a:rPr lang="pl-PL" sz="2200" i="1" dirty="0"/>
              <a:t>książkę kucharską, która na </a:t>
            </a:r>
            <a:r>
              <a:rPr lang="pl-PL" sz="2200" i="1" dirty="0" smtClean="0"/>
              <a:t>przestrzeni ponad </a:t>
            </a:r>
            <a:r>
              <a:rPr lang="pl-PL" sz="2200" i="1" dirty="0"/>
              <a:t>100 lat doczekała się </a:t>
            </a:r>
            <a:r>
              <a:rPr lang="pl-PL" sz="2200" i="1" dirty="0" smtClean="0"/>
              <a:t>wielu uaktualnień </a:t>
            </a:r>
            <a:r>
              <a:rPr lang="pl-PL" sz="2200" i="1" dirty="0"/>
              <a:t>i</a:t>
            </a:r>
            <a:r>
              <a:rPr lang="pl-PL" sz="2200" i="1" dirty="0" smtClean="0"/>
              <a:t> </a:t>
            </a:r>
            <a:r>
              <a:rPr lang="pl-PL" sz="2200" i="1" dirty="0"/>
              <a:t>obecnie, sprzedana w ponad </a:t>
            </a:r>
            <a:r>
              <a:rPr lang="pl-PL" sz="2200" i="1" dirty="0" smtClean="0"/>
              <a:t>19 milionach </a:t>
            </a:r>
            <a:r>
              <a:rPr lang="pl-PL" sz="2200" i="1" dirty="0"/>
              <a:t>egzemplarzy, jest jednym z </a:t>
            </a:r>
            <a:r>
              <a:rPr lang="pl-PL" sz="2200" i="1" dirty="0" smtClean="0"/>
              <a:t>największych bestsellerów </a:t>
            </a:r>
            <a:r>
              <a:rPr lang="pl-PL" sz="2200" i="1" dirty="0"/>
              <a:t>wśród książek </a:t>
            </a:r>
            <a:r>
              <a:rPr lang="pl-PL" sz="2200" i="1" dirty="0" smtClean="0"/>
              <a:t>kucharskich. Wszystkie </a:t>
            </a:r>
            <a:r>
              <a:rPr lang="pl-PL" sz="2200" i="1" dirty="0"/>
              <a:t>przepisy pochodzą z kuchni </a:t>
            </a:r>
            <a:r>
              <a:rPr lang="pl-PL" sz="2200" i="1" dirty="0" smtClean="0"/>
              <a:t>testowej firmy </a:t>
            </a:r>
            <a:r>
              <a:rPr lang="pl-PL" sz="2200" i="1" dirty="0" err="1"/>
              <a:t>Oetker</a:t>
            </a:r>
            <a:r>
              <a:rPr lang="pl-PL" sz="2200" i="1" dirty="0"/>
              <a:t>, a książka została </a:t>
            </a:r>
            <a:r>
              <a:rPr lang="pl-PL" sz="2200" i="1" dirty="0" smtClean="0"/>
              <a:t>starannie opracowana </a:t>
            </a:r>
            <a:r>
              <a:rPr lang="pl-PL" sz="2200" i="1" dirty="0"/>
              <a:t>w formie podręcznika, który </a:t>
            </a:r>
            <a:r>
              <a:rPr lang="pl-PL" sz="2200" i="1" dirty="0" smtClean="0"/>
              <a:t>miał uczyć </a:t>
            </a:r>
            <a:r>
              <a:rPr lang="pl-PL" sz="2200" i="1" dirty="0"/>
              <a:t>gotowania od </a:t>
            </a:r>
            <a:r>
              <a:rPr lang="pl-PL" sz="2200" i="1" dirty="0" smtClean="0"/>
              <a:t>zera”</a:t>
            </a:r>
            <a:r>
              <a:rPr lang="pl-PL" sz="2000" i="1" dirty="0" smtClean="0"/>
              <a:t/>
            </a:r>
            <a:br>
              <a:rPr lang="pl-PL" sz="2000" i="1" dirty="0" smtClean="0"/>
            </a:br>
            <a:r>
              <a:rPr lang="pl-PL" sz="2000" i="1" dirty="0"/>
              <a:t/>
            </a:r>
            <a:br>
              <a:rPr lang="pl-PL" sz="2000" i="1" dirty="0"/>
            </a:br>
            <a:r>
              <a:rPr lang="pl-PL" sz="1800" b="1" dirty="0">
                <a:ea typeface="+mn-ea"/>
              </a:rPr>
              <a:t>P. Maczuga (i in.), </a:t>
            </a:r>
            <a:r>
              <a:rPr lang="pl-PL" sz="1800" b="1" i="1" dirty="0">
                <a:ea typeface="+mn-ea"/>
              </a:rPr>
              <a:t>Podręcznik do </a:t>
            </a:r>
            <a:r>
              <a:rPr lang="pl-PL" sz="1800" b="1" i="1" dirty="0" err="1">
                <a:ea typeface="+mn-ea"/>
              </a:rPr>
              <a:t>content</a:t>
            </a:r>
            <a:r>
              <a:rPr lang="pl-PL" sz="1800" b="1" i="1" dirty="0">
                <a:ea typeface="+mn-ea"/>
              </a:rPr>
              <a:t> marketingu</a:t>
            </a:r>
            <a:r>
              <a:rPr lang="pl-PL" sz="1800" b="1" dirty="0">
                <a:ea typeface="+mn-ea"/>
              </a:rPr>
              <a:t>, Warszawa 2014</a:t>
            </a:r>
            <a:r>
              <a:rPr lang="pl-PL" sz="1800" b="1" dirty="0" smtClean="0">
                <a:ea typeface="+mn-ea"/>
              </a:rPr>
              <a:t>.</a:t>
            </a:r>
            <a:r>
              <a:rPr lang="pl-PL" sz="2000" i="1" dirty="0" smtClean="0"/>
              <a:t/>
            </a:r>
            <a:br>
              <a:rPr lang="pl-PL" sz="2000" i="1" dirty="0" smtClean="0"/>
            </a:br>
            <a:endParaRPr lang="pl-PL" sz="2000" i="1" dirty="0"/>
          </a:p>
        </p:txBody>
      </p:sp>
      <p:pic>
        <p:nvPicPr>
          <p:cNvPr id="4" name="Obraz 3"/>
          <p:cNvPicPr>
            <a:picLocks noChangeAspect="1"/>
          </p:cNvPicPr>
          <p:nvPr/>
        </p:nvPicPr>
        <p:blipFill>
          <a:blip r:embed="rId2"/>
          <a:stretch>
            <a:fillRect/>
          </a:stretch>
        </p:blipFill>
        <p:spPr>
          <a:xfrm>
            <a:off x="8976459" y="226254"/>
            <a:ext cx="2809875" cy="1628775"/>
          </a:xfrm>
          <a:prstGeom prst="rect">
            <a:avLst/>
          </a:prstGeom>
        </p:spPr>
      </p:pic>
      <p:pic>
        <p:nvPicPr>
          <p:cNvPr id="5" name="Obraz 4"/>
          <p:cNvPicPr>
            <a:picLocks noChangeAspect="1"/>
          </p:cNvPicPr>
          <p:nvPr/>
        </p:nvPicPr>
        <p:blipFill>
          <a:blip r:embed="rId3"/>
          <a:stretch>
            <a:fillRect/>
          </a:stretch>
        </p:blipFill>
        <p:spPr>
          <a:xfrm>
            <a:off x="514066" y="327546"/>
            <a:ext cx="2133600" cy="2143125"/>
          </a:xfrm>
          <a:prstGeom prst="rect">
            <a:avLst/>
          </a:prstGeom>
        </p:spPr>
      </p:pic>
    </p:spTree>
    <p:extLst>
      <p:ext uri="{BB962C8B-B14F-4D97-AF65-F5344CB8AC3E}">
        <p14:creationId xmlns:p14="http://schemas.microsoft.com/office/powerpoint/2010/main" val="39461833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232011" y="774088"/>
            <a:ext cx="10549720" cy="4031873"/>
          </a:xfrm>
          <a:prstGeom prst="rect">
            <a:avLst/>
          </a:prstGeom>
        </p:spPr>
        <p:txBody>
          <a:bodyPr wrap="square">
            <a:spAutoFit/>
          </a:bodyPr>
          <a:lstStyle/>
          <a:p>
            <a:r>
              <a:rPr lang="pl-PL" sz="2800" b="1" u="sng" dirty="0">
                <a:solidFill>
                  <a:srgbClr val="000000"/>
                </a:solidFill>
              </a:rPr>
              <a:t>Dr </a:t>
            </a:r>
            <a:r>
              <a:rPr lang="pl-PL" sz="2800" b="1" u="sng" dirty="0" err="1">
                <a:solidFill>
                  <a:srgbClr val="000000"/>
                </a:solidFill>
              </a:rPr>
              <a:t>Oetker</a:t>
            </a:r>
            <a:r>
              <a:rPr lang="pl-PL" sz="2800" b="1" u="sng" dirty="0">
                <a:solidFill>
                  <a:srgbClr val="000000"/>
                </a:solidFill>
              </a:rPr>
              <a:t> współcześnie</a:t>
            </a:r>
          </a:p>
          <a:p>
            <a:endParaRPr lang="pl-PL" sz="2800" b="1" u="sng" dirty="0">
              <a:solidFill>
                <a:srgbClr val="000000"/>
              </a:solidFill>
            </a:endParaRPr>
          </a:p>
          <a:p>
            <a:r>
              <a:rPr lang="pl-PL" sz="2000" dirty="0">
                <a:solidFill>
                  <a:srgbClr val="000000"/>
                </a:solidFill>
              </a:rPr>
              <a:t>- </a:t>
            </a:r>
            <a:r>
              <a:rPr lang="pl-PL" sz="2000" dirty="0">
                <a:solidFill>
                  <a:srgbClr val="000000"/>
                </a:solidFill>
              </a:rPr>
              <a:t>p</a:t>
            </a:r>
            <a:r>
              <a:rPr lang="pl-PL" sz="2000" dirty="0">
                <a:solidFill>
                  <a:srgbClr val="000000"/>
                </a:solidFill>
              </a:rPr>
              <a:t>rzykładowa reklama:</a:t>
            </a:r>
          </a:p>
          <a:p>
            <a:r>
              <a:rPr lang="pl-PL" sz="2000" dirty="0">
                <a:solidFill>
                  <a:srgbClr val="000000"/>
                </a:solidFill>
                <a:hlinkClick r:id="rId2"/>
              </a:rPr>
              <a:t>https</a:t>
            </a:r>
            <a:r>
              <a:rPr lang="pl-PL" sz="2000" dirty="0">
                <a:solidFill>
                  <a:srgbClr val="000000"/>
                </a:solidFill>
                <a:hlinkClick r:id="rId2"/>
              </a:rPr>
              <a:t>://</a:t>
            </a:r>
            <a:r>
              <a:rPr lang="pl-PL" sz="2000" dirty="0">
                <a:solidFill>
                  <a:srgbClr val="000000"/>
                </a:solidFill>
                <a:hlinkClick r:id="rId2"/>
              </a:rPr>
              <a:t>www.youtube.com/watch?v=4OWRA1NMZiE</a:t>
            </a:r>
            <a:endParaRPr lang="pl-PL" sz="2000" dirty="0">
              <a:solidFill>
                <a:srgbClr val="000000"/>
              </a:solidFill>
            </a:endParaRPr>
          </a:p>
          <a:p>
            <a:endParaRPr lang="pl-PL" sz="2000" dirty="0">
              <a:solidFill>
                <a:srgbClr val="000000"/>
              </a:solidFill>
            </a:endParaRPr>
          </a:p>
          <a:p>
            <a:r>
              <a:rPr lang="pl-PL" sz="2000" dirty="0">
                <a:solidFill>
                  <a:srgbClr val="000000"/>
                </a:solidFill>
              </a:rPr>
              <a:t>- zakładki: „przepisy i inspiracje”, „strefa zabawy”</a:t>
            </a:r>
          </a:p>
          <a:p>
            <a:r>
              <a:rPr lang="pl-PL" sz="2000" dirty="0">
                <a:solidFill>
                  <a:srgbClr val="000000"/>
                </a:solidFill>
                <a:hlinkClick r:id="rId3"/>
              </a:rPr>
              <a:t>https://www.oetker.pl/pl-pl/przepisy.html?&amp;tx_oetkersearch_pi1%5Btab%5D=recipes&amp;tx_oetkersearch_pi1%5Btool-search-term%5D=&amp;tx_oetkersearch_pi1%5Boccasion%5D=*&amp;</a:t>
            </a:r>
            <a:r>
              <a:rPr lang="pl-PL" sz="2000" dirty="0">
                <a:solidFill>
                  <a:srgbClr val="000000"/>
                </a:solidFill>
                <a:hlinkClick r:id="rId3"/>
              </a:rPr>
              <a:t>tx_oetkersearch_pi1%5Bduration%5D=9000&amp;tx_oetkersearch_pi1%5Bdifficulty%5D=9000</a:t>
            </a:r>
            <a:endParaRPr lang="pl-PL" sz="2000" dirty="0">
              <a:solidFill>
                <a:srgbClr val="000000"/>
              </a:solidFill>
            </a:endParaRPr>
          </a:p>
          <a:p>
            <a:endParaRPr lang="pl-PL" sz="2000" dirty="0">
              <a:solidFill>
                <a:srgbClr val="000000"/>
              </a:solidFill>
            </a:endParaRPr>
          </a:p>
        </p:txBody>
      </p:sp>
      <p:pic>
        <p:nvPicPr>
          <p:cNvPr id="4" name="Obraz 3"/>
          <p:cNvPicPr>
            <a:picLocks noChangeAspect="1"/>
          </p:cNvPicPr>
          <p:nvPr/>
        </p:nvPicPr>
        <p:blipFill>
          <a:blip r:embed="rId4"/>
          <a:stretch>
            <a:fillRect/>
          </a:stretch>
        </p:blipFill>
        <p:spPr>
          <a:xfrm>
            <a:off x="711033" y="4662345"/>
            <a:ext cx="9591675" cy="2009775"/>
          </a:xfrm>
          <a:prstGeom prst="rect">
            <a:avLst/>
          </a:prstGeom>
        </p:spPr>
      </p:pic>
    </p:spTree>
    <p:extLst>
      <p:ext uri="{BB962C8B-B14F-4D97-AF65-F5344CB8AC3E}">
        <p14:creationId xmlns:p14="http://schemas.microsoft.com/office/powerpoint/2010/main" val="3856275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4066" y="2811865"/>
            <a:ext cx="10924117" cy="3725413"/>
          </a:xfrm>
        </p:spPr>
        <p:txBody>
          <a:bodyPr/>
          <a:lstStyle/>
          <a:p>
            <a:pPr lvl="0" algn="l" defTabSz="914400" eaLnBrk="1" fontAlgn="auto" hangingPunct="1">
              <a:spcBef>
                <a:spcPts val="0"/>
              </a:spcBef>
              <a:spcAft>
                <a:spcPts val="0"/>
              </a:spcAft>
              <a:buClrTx/>
              <a:buSzTx/>
            </a:pPr>
            <a:r>
              <a:rPr lang="pl-PL" sz="2000" b="1" dirty="0" smtClean="0">
                <a:solidFill>
                  <a:schemeClr val="accent6">
                    <a:lumMod val="60000"/>
                    <a:lumOff val="40000"/>
                  </a:schemeClr>
                </a:solidFill>
              </a:rPr>
              <a:t>PRZYKŁAD 2:</a:t>
            </a:r>
            <a:r>
              <a:rPr lang="pl-PL" sz="2000" dirty="0" smtClean="0"/>
              <a:t/>
            </a:r>
            <a:br>
              <a:rPr lang="pl-PL" sz="2000" dirty="0" smtClean="0"/>
            </a:br>
            <a:r>
              <a:rPr lang="pl-PL" sz="2000" dirty="0" smtClean="0"/>
              <a:t/>
            </a:r>
            <a:br>
              <a:rPr lang="pl-PL" sz="2000" dirty="0" smtClean="0"/>
            </a:br>
            <a:r>
              <a:rPr lang="pl-PL" sz="2200" dirty="0" smtClean="0"/>
              <a:t>„</a:t>
            </a:r>
            <a:r>
              <a:rPr lang="pl-PL" sz="2200" i="1" dirty="0"/>
              <a:t>W 1895 r. John </a:t>
            </a:r>
            <a:r>
              <a:rPr lang="pl-PL" sz="2200" i="1" dirty="0" err="1"/>
              <a:t>Deere</a:t>
            </a:r>
            <a:r>
              <a:rPr lang="pl-PL" sz="2200" i="1" dirty="0" smtClean="0"/>
              <a:t>, </a:t>
            </a:r>
            <a:r>
              <a:rPr lang="pl-PL" sz="2200" i="1" dirty="0"/>
              <a:t>producent </a:t>
            </a:r>
            <a:r>
              <a:rPr lang="pl-PL" sz="2200" i="1" dirty="0" smtClean="0"/>
              <a:t>maszyn rolniczych</a:t>
            </a:r>
            <a:r>
              <a:rPr lang="pl-PL" sz="2200" i="1" dirty="0"/>
              <a:t>, w nadziei, że stanie się </a:t>
            </a:r>
            <a:r>
              <a:rPr lang="pl-PL" sz="2200" i="1" dirty="0" smtClean="0"/>
              <a:t>źródłem informacji </a:t>
            </a:r>
            <a:r>
              <a:rPr lang="pl-PL" sz="2200" i="1" dirty="0"/>
              <a:t>dla swoich klientów, </a:t>
            </a:r>
            <a:r>
              <a:rPr lang="pl-PL" sz="2200" i="1" dirty="0" smtClean="0"/>
              <a:t>rozpoczął publikacje </a:t>
            </a:r>
            <a:r>
              <a:rPr lang="pl-PL" sz="2200" i="1" dirty="0"/>
              <a:t>magazynu The </a:t>
            </a:r>
            <a:r>
              <a:rPr lang="pl-PL" sz="2200" i="1" dirty="0" err="1"/>
              <a:t>Furrow</a:t>
            </a:r>
            <a:r>
              <a:rPr lang="pl-PL" sz="2200" i="1" dirty="0"/>
              <a:t>.</a:t>
            </a:r>
            <a:br>
              <a:rPr lang="pl-PL" sz="2200" i="1" dirty="0"/>
            </a:br>
            <a:r>
              <a:rPr lang="pl-PL" sz="2200" i="1" dirty="0"/>
              <a:t>The </a:t>
            </a:r>
            <a:r>
              <a:rPr lang="pl-PL" sz="2200" i="1" dirty="0" err="1"/>
              <a:t>Furrow</a:t>
            </a:r>
            <a:r>
              <a:rPr lang="pl-PL" sz="2200" i="1" dirty="0"/>
              <a:t> nie jest przepełniony </a:t>
            </a:r>
            <a:r>
              <a:rPr lang="pl-PL" sz="2200" i="1" dirty="0" smtClean="0"/>
              <a:t>tekstami promocyjnymi </a:t>
            </a:r>
            <a:r>
              <a:rPr lang="pl-PL" sz="2200" i="1" dirty="0"/>
              <a:t>ani treściami pisanymi dla</a:t>
            </a:r>
            <a:br>
              <a:rPr lang="pl-PL" sz="2200" i="1" dirty="0"/>
            </a:br>
            <a:r>
              <a:rPr lang="pl-PL" sz="2200" i="1" dirty="0"/>
              <a:t>samych treści, nie sprzedaje także </a:t>
            </a:r>
            <a:r>
              <a:rPr lang="pl-PL" sz="2200" i="1" dirty="0" smtClean="0"/>
              <a:t>bezpośrednio sprzętu </a:t>
            </a:r>
            <a:r>
              <a:rPr lang="pl-PL" sz="2200" i="1" dirty="0"/>
              <a:t>Johna </a:t>
            </a:r>
            <a:r>
              <a:rPr lang="pl-PL" sz="2200" i="1" dirty="0" err="1"/>
              <a:t>Deere</a:t>
            </a:r>
            <a:r>
              <a:rPr lang="pl-PL" sz="2200" i="1" dirty="0"/>
              <a:t> (jak ma to </a:t>
            </a:r>
            <a:r>
              <a:rPr lang="pl-PL" sz="2200" i="1" dirty="0" smtClean="0"/>
              <a:t>miejsce w </a:t>
            </a:r>
            <a:r>
              <a:rPr lang="pl-PL" sz="2200" i="1" dirty="0"/>
              <a:t>przypadku katalogu), ale dostarcza </a:t>
            </a:r>
            <a:r>
              <a:rPr lang="pl-PL" sz="2200" i="1" dirty="0" smtClean="0"/>
              <a:t>rolnikom informacji </a:t>
            </a:r>
            <a:r>
              <a:rPr lang="pl-PL" sz="2200" i="1" dirty="0"/>
              <a:t>pozwalających </a:t>
            </a:r>
            <a:r>
              <a:rPr lang="pl-PL" sz="2200" i="1" dirty="0" smtClean="0"/>
              <a:t>rozwiązywać ich </a:t>
            </a:r>
            <a:r>
              <a:rPr lang="pl-PL" sz="2200" i="1" dirty="0"/>
              <a:t>codzienne problemy oraz zwiększać </a:t>
            </a:r>
            <a:r>
              <a:rPr lang="pl-PL" sz="2200" i="1" dirty="0" smtClean="0"/>
              <a:t>rentowność ich działalności. Magazyn </a:t>
            </a:r>
            <a:r>
              <a:rPr lang="pl-PL" sz="2200" i="1" dirty="0"/>
              <a:t>został opracowany przez uważnych dziennikarzy, autorów i projektantów oraz </a:t>
            </a:r>
            <a:r>
              <a:rPr lang="pl-PL" sz="2200" i="1" dirty="0" smtClean="0"/>
              <a:t>podejmował tematy</a:t>
            </a:r>
            <a:r>
              <a:rPr lang="pl-PL" sz="2200" i="1" dirty="0"/>
              <a:t>, które bardzo interesowały rolników.”</a:t>
            </a:r>
            <a:r>
              <a:rPr lang="pl-PL" sz="2000" i="1" dirty="0" smtClean="0"/>
              <a:t/>
            </a:r>
            <a:br>
              <a:rPr lang="pl-PL" sz="2000" i="1" dirty="0" smtClean="0"/>
            </a:br>
            <a:r>
              <a:rPr lang="pl-PL" sz="2000" i="1" dirty="0"/>
              <a:t/>
            </a:r>
            <a:br>
              <a:rPr lang="pl-PL" sz="2000" i="1" dirty="0"/>
            </a:br>
            <a:r>
              <a:rPr lang="pl-PL" sz="1800" b="1" dirty="0">
                <a:ea typeface="+mn-ea"/>
              </a:rPr>
              <a:t>P. Maczuga (i in.), </a:t>
            </a:r>
            <a:r>
              <a:rPr lang="pl-PL" sz="1800" b="1" i="1" dirty="0">
                <a:ea typeface="+mn-ea"/>
              </a:rPr>
              <a:t>Podręcznik do </a:t>
            </a:r>
            <a:r>
              <a:rPr lang="pl-PL" sz="1800" b="1" i="1" dirty="0" err="1">
                <a:ea typeface="+mn-ea"/>
              </a:rPr>
              <a:t>content</a:t>
            </a:r>
            <a:r>
              <a:rPr lang="pl-PL" sz="1800" b="1" i="1" dirty="0">
                <a:ea typeface="+mn-ea"/>
              </a:rPr>
              <a:t> marketingu</a:t>
            </a:r>
            <a:r>
              <a:rPr lang="pl-PL" sz="1800" b="1" dirty="0">
                <a:ea typeface="+mn-ea"/>
              </a:rPr>
              <a:t>, Warszawa 2014</a:t>
            </a:r>
            <a:r>
              <a:rPr lang="pl-PL" sz="1800" b="1" dirty="0" smtClean="0">
                <a:ea typeface="+mn-ea"/>
              </a:rPr>
              <a:t>.</a:t>
            </a:r>
            <a:r>
              <a:rPr lang="pl-PL" sz="2000" i="1" dirty="0" smtClean="0"/>
              <a:t/>
            </a:r>
            <a:br>
              <a:rPr lang="pl-PL" sz="2000" i="1" dirty="0" smtClean="0"/>
            </a:br>
            <a:endParaRPr lang="pl-PL" sz="2000" i="1" dirty="0"/>
          </a:p>
        </p:txBody>
      </p:sp>
      <p:pic>
        <p:nvPicPr>
          <p:cNvPr id="3" name="Obraz 2"/>
          <p:cNvPicPr>
            <a:picLocks noChangeAspect="1"/>
          </p:cNvPicPr>
          <p:nvPr/>
        </p:nvPicPr>
        <p:blipFill>
          <a:blip r:embed="rId2"/>
          <a:stretch>
            <a:fillRect/>
          </a:stretch>
        </p:blipFill>
        <p:spPr>
          <a:xfrm>
            <a:off x="9862783" y="344890"/>
            <a:ext cx="1847850" cy="2466975"/>
          </a:xfrm>
          <a:prstGeom prst="rect">
            <a:avLst/>
          </a:prstGeom>
        </p:spPr>
      </p:pic>
      <p:pic>
        <p:nvPicPr>
          <p:cNvPr id="6" name="Obraz 5"/>
          <p:cNvPicPr>
            <a:picLocks noChangeAspect="1"/>
          </p:cNvPicPr>
          <p:nvPr/>
        </p:nvPicPr>
        <p:blipFill>
          <a:blip r:embed="rId3"/>
          <a:stretch>
            <a:fillRect/>
          </a:stretch>
        </p:blipFill>
        <p:spPr>
          <a:xfrm>
            <a:off x="514066" y="344890"/>
            <a:ext cx="2247900" cy="2038350"/>
          </a:xfrm>
          <a:prstGeom prst="rect">
            <a:avLst/>
          </a:prstGeom>
        </p:spPr>
      </p:pic>
      <p:pic>
        <p:nvPicPr>
          <p:cNvPr id="7" name="Obraz 6"/>
          <p:cNvPicPr>
            <a:picLocks noChangeAspect="1"/>
          </p:cNvPicPr>
          <p:nvPr/>
        </p:nvPicPr>
        <p:blipFill>
          <a:blip r:embed="rId4"/>
          <a:stretch>
            <a:fillRect/>
          </a:stretch>
        </p:blipFill>
        <p:spPr>
          <a:xfrm>
            <a:off x="4790576" y="0"/>
            <a:ext cx="2210725" cy="3055661"/>
          </a:xfrm>
          <a:prstGeom prst="rect">
            <a:avLst/>
          </a:prstGeom>
        </p:spPr>
      </p:pic>
    </p:spTree>
    <p:extLst>
      <p:ext uri="{BB962C8B-B14F-4D97-AF65-F5344CB8AC3E}">
        <p14:creationId xmlns:p14="http://schemas.microsoft.com/office/powerpoint/2010/main" val="656416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1752600" y="274638"/>
            <a:ext cx="8458200" cy="6354762"/>
          </a:xfrm>
        </p:spPr>
        <p:txBody>
          <a:bodyPr/>
          <a:lstStyle/>
          <a:p>
            <a:pPr eaLnBrk="1" hangingPunct="1">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altLang="pl-PL" sz="4800" dirty="0"/>
              <a:t>Wykład I</a:t>
            </a:r>
            <a:br>
              <a:rPr lang="pl-PL" altLang="pl-PL" sz="4800" dirty="0"/>
            </a:br>
            <a:r>
              <a:rPr lang="pl-PL" altLang="pl-PL" sz="4800" dirty="0"/>
              <a:t/>
            </a:r>
            <a:br>
              <a:rPr lang="pl-PL" altLang="pl-PL" sz="4800" dirty="0"/>
            </a:br>
            <a:r>
              <a:rPr lang="pl-PL" altLang="pl-PL" sz="3200" dirty="0"/>
              <a:t>Ogólne wiadomości o </a:t>
            </a:r>
            <a:r>
              <a:rPr lang="pl-PL" altLang="pl-PL" sz="3200" dirty="0" smtClean="0"/>
              <a:t>marketingu</a:t>
            </a:r>
            <a:br>
              <a:rPr lang="pl-PL" altLang="pl-PL" sz="3200" dirty="0" smtClean="0"/>
            </a:br>
            <a:r>
              <a:rPr lang="pl-PL" altLang="pl-PL" sz="3200" dirty="0" smtClean="0"/>
              <a:t>Historia marketingu</a:t>
            </a:r>
            <a:endParaRPr lang="pl-PL" altLang="pl-PL" sz="3200" dirty="0"/>
          </a:p>
        </p:txBody>
      </p:sp>
    </p:spTree>
    <p:extLst>
      <p:ext uri="{BB962C8B-B14F-4D97-AF65-F5344CB8AC3E}">
        <p14:creationId xmlns:p14="http://schemas.microsoft.com/office/powerpoint/2010/main" val="6584524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111013" y="1242870"/>
            <a:ext cx="9505950" cy="5191125"/>
          </a:xfrm>
          <a:prstGeom prst="rect">
            <a:avLst/>
          </a:prstGeom>
        </p:spPr>
      </p:pic>
      <p:sp>
        <p:nvSpPr>
          <p:cNvPr id="4" name="Prostokąt 3"/>
          <p:cNvSpPr/>
          <p:nvPr/>
        </p:nvSpPr>
        <p:spPr>
          <a:xfrm>
            <a:off x="400334" y="253453"/>
            <a:ext cx="11009194" cy="707886"/>
          </a:xfrm>
          <a:prstGeom prst="rect">
            <a:avLst/>
          </a:prstGeom>
        </p:spPr>
        <p:txBody>
          <a:bodyPr wrap="square">
            <a:spAutoFit/>
          </a:bodyPr>
          <a:lstStyle/>
          <a:p>
            <a:r>
              <a:rPr lang="pl-PL" sz="2000" dirty="0">
                <a:solidFill>
                  <a:srgbClr val="000000"/>
                </a:solidFill>
                <a:hlinkClick r:id="rId3"/>
              </a:rPr>
              <a:t>https://</a:t>
            </a:r>
            <a:r>
              <a:rPr lang="pl-PL" sz="2000" dirty="0">
                <a:solidFill>
                  <a:srgbClr val="000000"/>
                </a:solidFill>
                <a:hlinkClick r:id="rId3"/>
              </a:rPr>
              <a:t>www.deere.co.uk/en_GB/industry/agriculture/our_offer/the_furrow/the_furrow.page</a:t>
            </a:r>
            <a:endParaRPr lang="pl-PL" sz="2000" dirty="0">
              <a:solidFill>
                <a:srgbClr val="000000"/>
              </a:solidFill>
            </a:endParaRPr>
          </a:p>
          <a:p>
            <a:endParaRPr lang="pl-PL" sz="2000" dirty="0">
              <a:solidFill>
                <a:srgbClr val="000000"/>
              </a:solidFill>
            </a:endParaRPr>
          </a:p>
        </p:txBody>
      </p:sp>
    </p:spTree>
    <p:extLst>
      <p:ext uri="{BB962C8B-B14F-4D97-AF65-F5344CB8AC3E}">
        <p14:creationId xmlns:p14="http://schemas.microsoft.com/office/powerpoint/2010/main" val="2044852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4066" y="3166281"/>
            <a:ext cx="10924117" cy="3370997"/>
          </a:xfrm>
        </p:spPr>
        <p:txBody>
          <a:bodyPr/>
          <a:lstStyle/>
          <a:p>
            <a:pPr lvl="0" algn="l" defTabSz="914400" eaLnBrk="1" fontAlgn="auto" hangingPunct="1">
              <a:spcBef>
                <a:spcPts val="0"/>
              </a:spcBef>
              <a:spcAft>
                <a:spcPts val="0"/>
              </a:spcAft>
              <a:buClrTx/>
              <a:buSzTx/>
            </a:pPr>
            <a:r>
              <a:rPr lang="pl-PL" sz="2000" b="1" dirty="0" smtClean="0">
                <a:solidFill>
                  <a:srgbClr val="C00000"/>
                </a:solidFill>
              </a:rPr>
              <a:t>PRZYKŁAD 3:</a:t>
            </a:r>
            <a:r>
              <a:rPr lang="pl-PL" sz="2000" dirty="0" smtClean="0"/>
              <a:t/>
            </a:r>
            <a:br>
              <a:rPr lang="pl-PL" sz="2000" dirty="0" smtClean="0"/>
            </a:br>
            <a:r>
              <a:rPr lang="pl-PL" sz="2000" dirty="0" smtClean="0"/>
              <a:t/>
            </a:r>
            <a:br>
              <a:rPr lang="pl-PL" sz="2000" dirty="0" smtClean="0"/>
            </a:br>
            <a:r>
              <a:rPr lang="pl-PL" sz="2200" dirty="0" smtClean="0"/>
              <a:t>„</a:t>
            </a:r>
            <a:r>
              <a:rPr lang="pl-PL" sz="2200" i="1" dirty="0"/>
              <a:t>W </a:t>
            </a:r>
            <a:r>
              <a:rPr lang="pl-PL" sz="2200" i="1" dirty="0" smtClean="0"/>
              <a:t>1900 r</a:t>
            </a:r>
            <a:r>
              <a:rPr lang="pl-PL" sz="2200" i="1" dirty="0"/>
              <a:t>. </a:t>
            </a:r>
            <a:r>
              <a:rPr lang="pl-PL" sz="2200" i="1" dirty="0" smtClean="0"/>
              <a:t>Michelin</a:t>
            </a:r>
            <a:r>
              <a:rPr lang="pl-PL" sz="2200" i="1" dirty="0"/>
              <a:t>,</a:t>
            </a:r>
            <a:r>
              <a:rPr lang="pl-PL" sz="2200" i="1" dirty="0" smtClean="0"/>
              <a:t> </a:t>
            </a:r>
            <a:r>
              <a:rPr lang="pl-PL" sz="2200" i="1" dirty="0"/>
              <a:t>francuski producent opon, opublikował swój pierwszy przewodnik</a:t>
            </a:r>
            <a:br>
              <a:rPr lang="pl-PL" sz="2200" i="1" dirty="0"/>
            </a:br>
            <a:r>
              <a:rPr lang="pl-PL" sz="2200" i="1" dirty="0"/>
              <a:t>– 400-stronowy Michelin Guide – aby pomóc kierowcom w utrzymaniu samochodów i </a:t>
            </a:r>
            <a:r>
              <a:rPr lang="pl-PL" sz="2200" i="1" dirty="0" smtClean="0"/>
              <a:t>znajdywaniu punktów </a:t>
            </a:r>
            <a:r>
              <a:rPr lang="pl-PL" sz="2200" i="1" dirty="0"/>
              <a:t>noclegowych oraz przystanków podczas podróży po Francji. </a:t>
            </a:r>
            <a:r>
              <a:rPr lang="pl-PL" sz="2200" i="1" dirty="0" smtClean="0"/>
              <a:t>Przewodnik zawierał </a:t>
            </a:r>
            <a:r>
              <a:rPr lang="pl-PL" sz="2200" i="1" dirty="0"/>
              <a:t>również adresy stacji paliwowych, mechaników oraz dilerów opon: tematem </a:t>
            </a:r>
            <a:r>
              <a:rPr lang="pl-PL" sz="2200" i="1" dirty="0" smtClean="0"/>
              <a:t>przewodnim był </a:t>
            </a:r>
            <a:r>
              <a:rPr lang="pl-PL" sz="2200" i="1" dirty="0"/>
              <a:t>zapewne związek między oponami i podróżowaniem.</a:t>
            </a:r>
            <a:br>
              <a:rPr lang="pl-PL" sz="2200" i="1" dirty="0"/>
            </a:br>
            <a:r>
              <a:rPr lang="pl-PL" sz="2200" i="1" dirty="0"/>
              <a:t>Pierwsza edycja w liczbie 35 000 egzemplarzy została rozdana za </a:t>
            </a:r>
            <a:r>
              <a:rPr lang="pl-PL" sz="2200" i="1" dirty="0" smtClean="0"/>
              <a:t>darmo. W </a:t>
            </a:r>
            <a:r>
              <a:rPr lang="pl-PL" sz="2200" i="1" dirty="0"/>
              <a:t>miarę jak inicjatywa ta z biegiem lat osiągała coraz większy sukces, Michelin zaczął sprzedawać</a:t>
            </a:r>
            <a:br>
              <a:rPr lang="pl-PL" sz="2200" i="1" dirty="0"/>
            </a:br>
            <a:r>
              <a:rPr lang="pl-PL" sz="2200" i="1" dirty="0"/>
              <a:t>przewodniki – pierwszy w 1920 r</a:t>
            </a:r>
            <a:r>
              <a:rPr lang="pl-PL" sz="2200" i="1" dirty="0" smtClean="0"/>
              <a:t>.”</a:t>
            </a:r>
            <a:r>
              <a:rPr lang="pl-PL" sz="2000" i="1" dirty="0" smtClean="0"/>
              <a:t/>
            </a:r>
            <a:br>
              <a:rPr lang="pl-PL" sz="2000" i="1" dirty="0" smtClean="0"/>
            </a:br>
            <a:r>
              <a:rPr lang="pl-PL" sz="2000" i="1" dirty="0"/>
              <a:t/>
            </a:r>
            <a:br>
              <a:rPr lang="pl-PL" sz="2000" i="1" dirty="0"/>
            </a:br>
            <a:r>
              <a:rPr lang="pl-PL" sz="1800" b="1" dirty="0">
                <a:ea typeface="+mn-ea"/>
              </a:rPr>
              <a:t>P. Maczuga (i in.), </a:t>
            </a:r>
            <a:r>
              <a:rPr lang="pl-PL" sz="1800" b="1" i="1" dirty="0">
                <a:ea typeface="+mn-ea"/>
              </a:rPr>
              <a:t>Podręcznik do </a:t>
            </a:r>
            <a:r>
              <a:rPr lang="pl-PL" sz="1800" b="1" i="1" dirty="0" err="1">
                <a:ea typeface="+mn-ea"/>
              </a:rPr>
              <a:t>content</a:t>
            </a:r>
            <a:r>
              <a:rPr lang="pl-PL" sz="1800" b="1" i="1" dirty="0">
                <a:ea typeface="+mn-ea"/>
              </a:rPr>
              <a:t> marketingu</a:t>
            </a:r>
            <a:r>
              <a:rPr lang="pl-PL" sz="1800" b="1" dirty="0">
                <a:ea typeface="+mn-ea"/>
              </a:rPr>
              <a:t>, Warszawa 2014</a:t>
            </a:r>
            <a:r>
              <a:rPr lang="pl-PL" sz="1800" b="1" dirty="0" smtClean="0">
                <a:ea typeface="+mn-ea"/>
              </a:rPr>
              <a:t>.</a:t>
            </a:r>
            <a:r>
              <a:rPr lang="pl-PL" sz="2000" i="1" dirty="0" smtClean="0"/>
              <a:t/>
            </a:r>
            <a:br>
              <a:rPr lang="pl-PL" sz="2000" i="1" dirty="0" smtClean="0"/>
            </a:br>
            <a:endParaRPr lang="pl-PL" sz="2000" i="1" dirty="0"/>
          </a:p>
        </p:txBody>
      </p:sp>
      <p:pic>
        <p:nvPicPr>
          <p:cNvPr id="2050" name="Picture 2" descr="Znalezione obrazy dla zapytania michelin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6394" y="128978"/>
            <a:ext cx="4345438" cy="3259079"/>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p:cNvPicPr>
            <a:picLocks noChangeAspect="1"/>
          </p:cNvPicPr>
          <p:nvPr/>
        </p:nvPicPr>
        <p:blipFill>
          <a:blip r:embed="rId3"/>
          <a:stretch>
            <a:fillRect/>
          </a:stretch>
        </p:blipFill>
        <p:spPr>
          <a:xfrm>
            <a:off x="807847" y="476961"/>
            <a:ext cx="2524125" cy="1809750"/>
          </a:xfrm>
          <a:prstGeom prst="rect">
            <a:avLst/>
          </a:prstGeom>
        </p:spPr>
      </p:pic>
    </p:spTree>
    <p:extLst>
      <p:ext uri="{BB962C8B-B14F-4D97-AF65-F5344CB8AC3E}">
        <p14:creationId xmlns:p14="http://schemas.microsoft.com/office/powerpoint/2010/main" val="11872786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767967" y="664907"/>
            <a:ext cx="2720873" cy="707886"/>
          </a:xfrm>
          <a:prstGeom prst="rect">
            <a:avLst/>
          </a:prstGeom>
        </p:spPr>
        <p:txBody>
          <a:bodyPr wrap="none">
            <a:spAutoFit/>
          </a:bodyPr>
          <a:lstStyle/>
          <a:p>
            <a:r>
              <a:rPr lang="pl-PL" sz="2000" dirty="0">
                <a:solidFill>
                  <a:srgbClr val="000000"/>
                </a:solidFill>
                <a:hlinkClick r:id="rId2"/>
              </a:rPr>
              <a:t>http://www.michelin.pl</a:t>
            </a:r>
            <a:r>
              <a:rPr lang="pl-PL" sz="2000" dirty="0">
                <a:solidFill>
                  <a:srgbClr val="000000"/>
                </a:solidFill>
                <a:hlinkClick r:id="rId2"/>
              </a:rPr>
              <a:t>/</a:t>
            </a:r>
            <a:endParaRPr lang="pl-PL" sz="2000" dirty="0">
              <a:solidFill>
                <a:srgbClr val="000000"/>
              </a:solidFill>
            </a:endParaRPr>
          </a:p>
          <a:p>
            <a:endParaRPr lang="pl-PL" sz="2000" dirty="0">
              <a:solidFill>
                <a:srgbClr val="000000"/>
              </a:solidFill>
            </a:endParaRPr>
          </a:p>
        </p:txBody>
      </p:sp>
      <p:pic>
        <p:nvPicPr>
          <p:cNvPr id="4" name="Obraz 3"/>
          <p:cNvPicPr>
            <a:picLocks noChangeAspect="1"/>
          </p:cNvPicPr>
          <p:nvPr/>
        </p:nvPicPr>
        <p:blipFill>
          <a:blip r:embed="rId3"/>
          <a:stretch>
            <a:fillRect/>
          </a:stretch>
        </p:blipFill>
        <p:spPr>
          <a:xfrm>
            <a:off x="767967" y="1226450"/>
            <a:ext cx="9808488" cy="4969634"/>
          </a:xfrm>
          <a:prstGeom prst="rect">
            <a:avLst/>
          </a:prstGeom>
        </p:spPr>
      </p:pic>
    </p:spTree>
    <p:extLst>
      <p:ext uri="{BB962C8B-B14F-4D97-AF65-F5344CB8AC3E}">
        <p14:creationId xmlns:p14="http://schemas.microsoft.com/office/powerpoint/2010/main" val="2905712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4066" y="3166281"/>
            <a:ext cx="10924117" cy="3370997"/>
          </a:xfrm>
        </p:spPr>
        <p:txBody>
          <a:bodyPr/>
          <a:lstStyle/>
          <a:p>
            <a:pPr lvl="0" algn="l" defTabSz="914400" eaLnBrk="1" fontAlgn="auto" hangingPunct="1">
              <a:spcBef>
                <a:spcPts val="0"/>
              </a:spcBef>
              <a:spcAft>
                <a:spcPts val="0"/>
              </a:spcAft>
              <a:buClrTx/>
              <a:buSzTx/>
            </a:pPr>
            <a:r>
              <a:rPr lang="pl-PL" sz="2000" b="1" dirty="0" smtClean="0">
                <a:solidFill>
                  <a:schemeClr val="accent6">
                    <a:lumMod val="75000"/>
                  </a:schemeClr>
                </a:solidFill>
              </a:rPr>
              <a:t>PRZYKŁAD 4:</a:t>
            </a:r>
            <a:r>
              <a:rPr lang="pl-PL" sz="2000" dirty="0" smtClean="0"/>
              <a:t/>
            </a:r>
            <a:br>
              <a:rPr lang="pl-PL" sz="2000" dirty="0" smtClean="0"/>
            </a:br>
            <a:r>
              <a:rPr lang="pl-PL" sz="2000" dirty="0" smtClean="0"/>
              <a:t/>
            </a:r>
            <a:br>
              <a:rPr lang="pl-PL" sz="2000" dirty="0" smtClean="0"/>
            </a:br>
            <a:r>
              <a:rPr lang="pl-PL" sz="2200" dirty="0" smtClean="0"/>
              <a:t>„</a:t>
            </a:r>
            <a:r>
              <a:rPr lang="pl-PL" sz="2200" i="1" dirty="0"/>
              <a:t>W 1904 r. firma </a:t>
            </a:r>
            <a:r>
              <a:rPr lang="pl-PL" sz="2200" i="1" dirty="0" err="1"/>
              <a:t>Woodwarda</a:t>
            </a:r>
            <a:r>
              <a:rPr lang="pl-PL" sz="2200" i="1" dirty="0"/>
              <a:t> </a:t>
            </a:r>
            <a:r>
              <a:rPr lang="pl-PL" sz="2200" i="1" dirty="0" err="1"/>
              <a:t>Genessego</a:t>
            </a:r>
            <a:r>
              <a:rPr lang="pl-PL" sz="2200" i="1" dirty="0"/>
              <a:t>, </a:t>
            </a:r>
            <a:r>
              <a:rPr lang="pl-PL" sz="2200" i="1" dirty="0" err="1"/>
              <a:t>Pure</a:t>
            </a:r>
            <a:r>
              <a:rPr lang="pl-PL" sz="2200" i="1" dirty="0"/>
              <a:t> Food Company</a:t>
            </a:r>
            <a:r>
              <a:rPr lang="pl-PL" sz="2200" i="1" dirty="0" smtClean="0"/>
              <a:t>, </a:t>
            </a:r>
            <a:r>
              <a:rPr lang="pl-PL" sz="2200" i="1" dirty="0"/>
              <a:t>rozpoczęła dystrybucję </a:t>
            </a:r>
            <a:r>
              <a:rPr lang="pl-PL" sz="2200" i="1" dirty="0" smtClean="0"/>
              <a:t>książki kucharskiej </a:t>
            </a:r>
            <a:r>
              <a:rPr lang="pl-PL" sz="2200" i="1" dirty="0" err="1"/>
              <a:t>Jell</a:t>
            </a:r>
            <a:r>
              <a:rPr lang="pl-PL" sz="2200" i="1" dirty="0"/>
              <a:t>-O – była to nazwa produkowanego przez nią deseru z galaretki. </a:t>
            </a:r>
            <a:r>
              <a:rPr lang="pl-PL" sz="2200" i="1" dirty="0" err="1"/>
              <a:t>Jell</a:t>
            </a:r>
            <a:r>
              <a:rPr lang="pl-PL" sz="2200" i="1" dirty="0"/>
              <a:t>-O </a:t>
            </a:r>
            <a:r>
              <a:rPr lang="pl-PL" sz="2200" i="1" dirty="0" smtClean="0"/>
              <a:t>był głównym </a:t>
            </a:r>
            <a:r>
              <a:rPr lang="pl-PL" sz="2200" i="1" dirty="0"/>
              <a:t>składnikiem przepisów książki: ta wybiegająca w przyszłość taktyka </a:t>
            </a:r>
            <a:r>
              <a:rPr lang="pl-PL" sz="2200" i="1" dirty="0" smtClean="0"/>
              <a:t>marketingowa doprowadziła </a:t>
            </a:r>
            <a:r>
              <a:rPr lang="pl-PL" sz="2200" i="1" dirty="0"/>
              <a:t>do dużego wzrostu sprzedaży. Książki stały się łatwo dostępne dla </a:t>
            </a:r>
            <a:r>
              <a:rPr lang="pl-PL" sz="2200" i="1" dirty="0" smtClean="0"/>
              <a:t>każdego, kto </a:t>
            </a:r>
            <a:r>
              <a:rPr lang="pl-PL" sz="2200" i="1" dirty="0"/>
              <a:t>zapragnął eksperymentować z kreatywnymi przepisami na desery </a:t>
            </a:r>
            <a:r>
              <a:rPr lang="pl-PL" sz="2200" i="1" dirty="0" err="1"/>
              <a:t>Jell</a:t>
            </a:r>
            <a:r>
              <a:rPr lang="pl-PL" sz="2200" i="1" dirty="0"/>
              <a:t>-O, ponieważ </a:t>
            </a:r>
            <a:r>
              <a:rPr lang="pl-PL" sz="2200" i="1" dirty="0" smtClean="0"/>
              <a:t>były dostarczane </a:t>
            </a:r>
            <a:r>
              <a:rPr lang="pl-PL" sz="2200" i="1" dirty="0"/>
              <a:t>za darmo do każdych drzwi (…) Dziś marka jest tak </a:t>
            </a:r>
            <a:r>
              <a:rPr lang="pl-PL" sz="2200" i="1" dirty="0" smtClean="0"/>
              <a:t>popularna, że </a:t>
            </a:r>
            <a:r>
              <a:rPr lang="pl-PL" sz="2200" i="1" dirty="0" err="1"/>
              <a:t>Jell</a:t>
            </a:r>
            <a:r>
              <a:rPr lang="pl-PL" sz="2200" i="1" dirty="0"/>
              <a:t>-O funkcjonuje jako ogólna nazwa deseru z galaretki w całych Stanach </a:t>
            </a:r>
            <a:r>
              <a:rPr lang="pl-PL" sz="2200" i="1" dirty="0" smtClean="0"/>
              <a:t>Zjednoczonych i Kanadzie”</a:t>
            </a:r>
            <a:r>
              <a:rPr lang="pl-PL" sz="2000" i="1" dirty="0" smtClean="0"/>
              <a:t/>
            </a:r>
            <a:br>
              <a:rPr lang="pl-PL" sz="2000" i="1" dirty="0" smtClean="0"/>
            </a:br>
            <a:r>
              <a:rPr lang="pl-PL" sz="2000" i="1" dirty="0"/>
              <a:t/>
            </a:r>
            <a:br>
              <a:rPr lang="pl-PL" sz="2000" i="1" dirty="0"/>
            </a:br>
            <a:r>
              <a:rPr lang="pl-PL" sz="1800" b="1" dirty="0">
                <a:ea typeface="+mn-ea"/>
              </a:rPr>
              <a:t>P. Maczuga (i in.), </a:t>
            </a:r>
            <a:r>
              <a:rPr lang="pl-PL" sz="1800" b="1" i="1" dirty="0">
                <a:ea typeface="+mn-ea"/>
              </a:rPr>
              <a:t>Podręcznik do </a:t>
            </a:r>
            <a:r>
              <a:rPr lang="pl-PL" sz="1800" b="1" i="1" dirty="0" err="1">
                <a:ea typeface="+mn-ea"/>
              </a:rPr>
              <a:t>content</a:t>
            </a:r>
            <a:r>
              <a:rPr lang="pl-PL" sz="1800" b="1" i="1" dirty="0">
                <a:ea typeface="+mn-ea"/>
              </a:rPr>
              <a:t> marketingu</a:t>
            </a:r>
            <a:r>
              <a:rPr lang="pl-PL" sz="1800" b="1" dirty="0">
                <a:ea typeface="+mn-ea"/>
              </a:rPr>
              <a:t>, Warszawa 2014</a:t>
            </a:r>
            <a:r>
              <a:rPr lang="pl-PL" sz="1800" b="1" dirty="0" smtClean="0">
                <a:ea typeface="+mn-ea"/>
              </a:rPr>
              <a:t>.</a:t>
            </a:r>
            <a:r>
              <a:rPr lang="pl-PL" sz="2000" i="1" dirty="0" smtClean="0"/>
              <a:t/>
            </a:r>
            <a:br>
              <a:rPr lang="pl-PL" sz="2000" i="1" dirty="0" smtClean="0"/>
            </a:br>
            <a:endParaRPr lang="pl-PL" sz="2000" i="1" dirty="0"/>
          </a:p>
        </p:txBody>
      </p:sp>
      <p:pic>
        <p:nvPicPr>
          <p:cNvPr id="3" name="Obraz 2"/>
          <p:cNvPicPr>
            <a:picLocks noChangeAspect="1"/>
          </p:cNvPicPr>
          <p:nvPr/>
        </p:nvPicPr>
        <p:blipFill>
          <a:blip r:embed="rId2"/>
          <a:stretch>
            <a:fillRect/>
          </a:stretch>
        </p:blipFill>
        <p:spPr>
          <a:xfrm>
            <a:off x="514066" y="294066"/>
            <a:ext cx="2019300" cy="2257425"/>
          </a:xfrm>
          <a:prstGeom prst="rect">
            <a:avLst/>
          </a:prstGeom>
        </p:spPr>
      </p:pic>
      <p:pic>
        <p:nvPicPr>
          <p:cNvPr id="5" name="Obraz 4"/>
          <p:cNvPicPr>
            <a:picLocks noChangeAspect="1"/>
          </p:cNvPicPr>
          <p:nvPr/>
        </p:nvPicPr>
        <p:blipFill>
          <a:blip r:embed="rId3"/>
          <a:stretch>
            <a:fillRect/>
          </a:stretch>
        </p:blipFill>
        <p:spPr>
          <a:xfrm>
            <a:off x="9228385" y="622394"/>
            <a:ext cx="2209798" cy="1806907"/>
          </a:xfrm>
          <a:prstGeom prst="rect">
            <a:avLst/>
          </a:prstGeom>
        </p:spPr>
      </p:pic>
    </p:spTree>
    <p:extLst>
      <p:ext uri="{BB962C8B-B14F-4D97-AF65-F5344CB8AC3E}">
        <p14:creationId xmlns:p14="http://schemas.microsoft.com/office/powerpoint/2010/main" val="15230584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4066" y="3166281"/>
            <a:ext cx="10924117" cy="3370997"/>
          </a:xfrm>
        </p:spPr>
        <p:txBody>
          <a:bodyPr/>
          <a:lstStyle/>
          <a:p>
            <a:pPr lvl="0" algn="l" defTabSz="914400" eaLnBrk="1" fontAlgn="auto" hangingPunct="1">
              <a:spcBef>
                <a:spcPts val="0"/>
              </a:spcBef>
              <a:spcAft>
                <a:spcPts val="0"/>
              </a:spcAft>
              <a:buClrTx/>
              <a:buSzTx/>
            </a:pPr>
            <a:r>
              <a:rPr lang="pl-PL" sz="2000" b="1" dirty="0" smtClean="0">
                <a:solidFill>
                  <a:srgbClr val="FFC000"/>
                </a:solidFill>
              </a:rPr>
              <a:t>PRZYKŁAD 5:</a:t>
            </a:r>
            <a:r>
              <a:rPr lang="pl-PL" sz="2000" dirty="0" smtClean="0"/>
              <a:t/>
            </a:r>
            <a:br>
              <a:rPr lang="pl-PL" sz="2000" dirty="0" smtClean="0"/>
            </a:br>
            <a:r>
              <a:rPr lang="pl-PL" sz="2000" dirty="0" smtClean="0"/>
              <a:t/>
            </a:r>
            <a:br>
              <a:rPr lang="pl-PL" sz="2000" dirty="0" smtClean="0"/>
            </a:br>
            <a:r>
              <a:rPr lang="pl-PL" sz="2200" i="1" dirty="0"/>
              <a:t>„W 1913 r. Burns and </a:t>
            </a:r>
            <a:r>
              <a:rPr lang="pl-PL" sz="2200" i="1" dirty="0" err="1" smtClean="0"/>
              <a:t>McDonnell</a:t>
            </a:r>
            <a:r>
              <a:rPr lang="pl-PL" sz="2200" i="1" dirty="0" smtClean="0"/>
              <a:t>, </a:t>
            </a:r>
            <a:r>
              <a:rPr lang="pl-PL" sz="2200" i="1" dirty="0"/>
              <a:t>amerykańska firma inżynieryjna i konsultingowa, </a:t>
            </a:r>
            <a:r>
              <a:rPr lang="pl-PL" sz="2200" i="1" dirty="0" smtClean="0"/>
              <a:t>wprowadziła na </a:t>
            </a:r>
            <a:r>
              <a:rPr lang="pl-PL" sz="2200" i="1" dirty="0"/>
              <a:t>rynek magazyn </a:t>
            </a:r>
            <a:r>
              <a:rPr lang="pl-PL" sz="2200" i="1" dirty="0" err="1"/>
              <a:t>BenchMark</a:t>
            </a:r>
            <a:r>
              <a:rPr lang="pl-PL" sz="2200" i="1" dirty="0"/>
              <a:t>, kwartalnik z branży inżynieryjnej, którego </a:t>
            </a:r>
            <a:r>
              <a:rPr lang="pl-PL" sz="2200" i="1" dirty="0" smtClean="0"/>
              <a:t>tematyka obejmowała </a:t>
            </a:r>
            <a:r>
              <a:rPr lang="pl-PL" sz="2200" i="1" dirty="0"/>
              <a:t>szereg trendów i dyscyplin w inżynierii jak również artykuły o ogólnej </a:t>
            </a:r>
            <a:r>
              <a:rPr lang="pl-PL" sz="2200" i="1" dirty="0" smtClean="0"/>
              <a:t>tematyce inżynieryjnej</a:t>
            </a:r>
            <a:r>
              <a:rPr lang="pl-PL" sz="2200" i="1" dirty="0"/>
              <a:t>. Kwartalnik pomógł firmie przedstawić jej wiedzę o branży, dostarczając </a:t>
            </a:r>
            <a:r>
              <a:rPr lang="pl-PL" sz="2200" i="1" dirty="0" smtClean="0"/>
              <a:t>potencjalnym klientom </a:t>
            </a:r>
            <a:r>
              <a:rPr lang="pl-PL" sz="2200" i="1" dirty="0"/>
              <a:t>wysokiej jakości treści edukacyjne.”</a:t>
            </a:r>
            <a:r>
              <a:rPr lang="pl-PL" sz="2000" i="1" dirty="0" smtClean="0"/>
              <a:t/>
            </a:r>
            <a:br>
              <a:rPr lang="pl-PL" sz="2000" i="1" dirty="0" smtClean="0"/>
            </a:br>
            <a:r>
              <a:rPr lang="pl-PL" sz="2000" i="1" dirty="0"/>
              <a:t/>
            </a:r>
            <a:br>
              <a:rPr lang="pl-PL" sz="2000" i="1" dirty="0"/>
            </a:br>
            <a:r>
              <a:rPr lang="pl-PL" sz="1800" b="1" dirty="0">
                <a:ea typeface="+mn-ea"/>
              </a:rPr>
              <a:t>P. Maczuga (i in.), </a:t>
            </a:r>
            <a:r>
              <a:rPr lang="pl-PL" sz="1800" b="1" i="1" dirty="0">
                <a:ea typeface="+mn-ea"/>
              </a:rPr>
              <a:t>Podręcznik do </a:t>
            </a:r>
            <a:r>
              <a:rPr lang="pl-PL" sz="1800" b="1" i="1" dirty="0" err="1">
                <a:ea typeface="+mn-ea"/>
              </a:rPr>
              <a:t>content</a:t>
            </a:r>
            <a:r>
              <a:rPr lang="pl-PL" sz="1800" b="1" i="1" dirty="0">
                <a:ea typeface="+mn-ea"/>
              </a:rPr>
              <a:t> marketingu</a:t>
            </a:r>
            <a:r>
              <a:rPr lang="pl-PL" sz="1800" b="1" dirty="0">
                <a:ea typeface="+mn-ea"/>
              </a:rPr>
              <a:t>, Warszawa 2014</a:t>
            </a:r>
            <a:r>
              <a:rPr lang="pl-PL" sz="1800" b="1" dirty="0" smtClean="0">
                <a:ea typeface="+mn-ea"/>
              </a:rPr>
              <a:t>.</a:t>
            </a:r>
            <a:r>
              <a:rPr lang="pl-PL" sz="2000" i="1" dirty="0" smtClean="0"/>
              <a:t/>
            </a:r>
            <a:br>
              <a:rPr lang="pl-PL" sz="2000" i="1" dirty="0" smtClean="0"/>
            </a:br>
            <a:endParaRPr lang="pl-PL" sz="2000" i="1" dirty="0"/>
          </a:p>
        </p:txBody>
      </p:sp>
      <p:pic>
        <p:nvPicPr>
          <p:cNvPr id="4" name="Obraz 3"/>
          <p:cNvPicPr>
            <a:picLocks noChangeAspect="1"/>
          </p:cNvPicPr>
          <p:nvPr/>
        </p:nvPicPr>
        <p:blipFill>
          <a:blip r:embed="rId2"/>
          <a:stretch>
            <a:fillRect/>
          </a:stretch>
        </p:blipFill>
        <p:spPr>
          <a:xfrm>
            <a:off x="738897" y="514777"/>
            <a:ext cx="2962275" cy="1543050"/>
          </a:xfrm>
          <a:prstGeom prst="rect">
            <a:avLst/>
          </a:prstGeom>
        </p:spPr>
      </p:pic>
      <p:pic>
        <p:nvPicPr>
          <p:cNvPr id="6" name="Obraz 5"/>
          <p:cNvPicPr>
            <a:picLocks noChangeAspect="1"/>
          </p:cNvPicPr>
          <p:nvPr/>
        </p:nvPicPr>
        <p:blipFill>
          <a:blip r:embed="rId3"/>
          <a:stretch>
            <a:fillRect/>
          </a:stretch>
        </p:blipFill>
        <p:spPr>
          <a:xfrm>
            <a:off x="9116704" y="317524"/>
            <a:ext cx="2503157" cy="3240127"/>
          </a:xfrm>
          <a:prstGeom prst="rect">
            <a:avLst/>
          </a:prstGeom>
        </p:spPr>
      </p:pic>
    </p:spTree>
    <p:extLst>
      <p:ext uri="{BB962C8B-B14F-4D97-AF65-F5344CB8AC3E}">
        <p14:creationId xmlns:p14="http://schemas.microsoft.com/office/powerpoint/2010/main" val="25871168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4066" y="3166281"/>
            <a:ext cx="10924117" cy="3370997"/>
          </a:xfrm>
        </p:spPr>
        <p:txBody>
          <a:bodyPr/>
          <a:lstStyle/>
          <a:p>
            <a:pPr lvl="0" algn="l" defTabSz="914400" eaLnBrk="1" fontAlgn="auto" hangingPunct="1">
              <a:spcBef>
                <a:spcPts val="0"/>
              </a:spcBef>
              <a:spcAft>
                <a:spcPts val="0"/>
              </a:spcAft>
              <a:buClrTx/>
              <a:buSzTx/>
            </a:pPr>
            <a:r>
              <a:rPr lang="pl-PL" sz="2000" b="1" dirty="0" smtClean="0">
                <a:solidFill>
                  <a:srgbClr val="92D050"/>
                </a:solidFill>
              </a:rPr>
              <a:t>PRZYKŁAD 6:</a:t>
            </a:r>
            <a:r>
              <a:rPr lang="pl-PL" sz="2000" dirty="0" smtClean="0"/>
              <a:t/>
            </a:r>
            <a:br>
              <a:rPr lang="pl-PL" sz="2000" dirty="0" smtClean="0"/>
            </a:br>
            <a:r>
              <a:rPr lang="pl-PL" sz="2000" dirty="0" smtClean="0"/>
              <a:t/>
            </a:r>
            <a:br>
              <a:rPr lang="pl-PL" sz="2000" dirty="0" smtClean="0"/>
            </a:br>
            <a:r>
              <a:rPr lang="pl-PL" sz="2200" i="1" dirty="0"/>
              <a:t>„W 1924 r. </a:t>
            </a:r>
            <a:r>
              <a:rPr lang="pl-PL" sz="2200" i="1" dirty="0" err="1" smtClean="0"/>
              <a:t>Sears</a:t>
            </a:r>
            <a:r>
              <a:rPr lang="pl-PL" sz="2200" i="1" dirty="0" smtClean="0"/>
              <a:t> </a:t>
            </a:r>
            <a:r>
              <a:rPr lang="pl-PL" sz="2200" i="1" dirty="0"/>
              <a:t>rozpoczął nadawanie audycji radiowej </a:t>
            </a:r>
            <a:r>
              <a:rPr lang="pl-PL" sz="2200" i="1" dirty="0" err="1"/>
              <a:t>World’s</a:t>
            </a:r>
            <a:r>
              <a:rPr lang="pl-PL" sz="2200" i="1" dirty="0"/>
              <a:t> </a:t>
            </a:r>
            <a:r>
              <a:rPr lang="pl-PL" sz="2200" i="1" dirty="0" err="1"/>
              <a:t>Largest</a:t>
            </a:r>
            <a:r>
              <a:rPr lang="pl-PL" sz="2200" i="1" dirty="0"/>
              <a:t> </a:t>
            </a:r>
            <a:r>
              <a:rPr lang="pl-PL" sz="2200" i="1" dirty="0" err="1"/>
              <a:t>Store</a:t>
            </a:r>
            <a:r>
              <a:rPr lang="pl-PL" sz="2200" i="1" dirty="0"/>
              <a:t>, informując </a:t>
            </a:r>
            <a:r>
              <a:rPr lang="pl-PL" sz="2200" i="1" dirty="0" smtClean="0"/>
              <a:t>rolników na </a:t>
            </a:r>
            <a:r>
              <a:rPr lang="pl-PL" sz="2200" i="1" dirty="0"/>
              <a:t>bieżąco podczas kryzysu deflacji na podstawie treści dostarczanych przez </a:t>
            </a:r>
            <a:r>
              <a:rPr lang="pl-PL" sz="2200" i="1" dirty="0" err="1" smtClean="0"/>
              <a:t>Roebuck</a:t>
            </a:r>
            <a:r>
              <a:rPr lang="pl-PL" sz="2200" i="1" dirty="0" smtClean="0"/>
              <a:t> </a:t>
            </a:r>
            <a:r>
              <a:rPr lang="pl-PL" sz="2200" i="1" dirty="0" err="1" smtClean="0"/>
              <a:t>Agricultural</a:t>
            </a:r>
            <a:r>
              <a:rPr lang="pl-PL" sz="2200" i="1" dirty="0" smtClean="0"/>
              <a:t> </a:t>
            </a:r>
            <a:r>
              <a:rPr lang="pl-PL" sz="2200" i="1" dirty="0"/>
              <a:t>Foundation.</a:t>
            </a:r>
            <a:br>
              <a:rPr lang="pl-PL" sz="2200" i="1" dirty="0"/>
            </a:br>
            <a:r>
              <a:rPr lang="pl-PL" sz="2200" i="1" dirty="0" err="1"/>
              <a:t>Sears</a:t>
            </a:r>
            <a:r>
              <a:rPr lang="pl-PL" sz="2200" i="1" dirty="0"/>
              <a:t> miał świadomość, że radio jest świetnym narzędziem pozyskiwania odbiorców, </a:t>
            </a:r>
            <a:r>
              <a:rPr lang="pl-PL" sz="2200" i="1" dirty="0" smtClean="0"/>
              <a:t>ponieważ wcześniej </a:t>
            </a:r>
            <a:r>
              <a:rPr lang="pl-PL" sz="2200" i="1" dirty="0"/>
              <a:t>firma regularnie </a:t>
            </a:r>
            <a:r>
              <a:rPr lang="pl-PL" sz="2200" i="1" dirty="0" smtClean="0"/>
              <a:t>płaciła stacjom </a:t>
            </a:r>
            <a:r>
              <a:rPr lang="pl-PL" sz="2200" i="1" dirty="0"/>
              <a:t>radiowym za nadawanie reklam, przez co </a:t>
            </a:r>
            <a:r>
              <a:rPr lang="pl-PL" sz="2200" i="1" dirty="0" smtClean="0"/>
              <a:t>jej popularność </a:t>
            </a:r>
            <a:r>
              <a:rPr lang="pl-PL" sz="2200" i="1" dirty="0"/>
              <a:t>wśród rolników rosła..”</a:t>
            </a:r>
            <a:r>
              <a:rPr lang="pl-PL" sz="2000" i="1" dirty="0" smtClean="0"/>
              <a:t/>
            </a:r>
            <a:br>
              <a:rPr lang="pl-PL" sz="2000" i="1" dirty="0" smtClean="0"/>
            </a:br>
            <a:r>
              <a:rPr lang="pl-PL" sz="2000" i="1" dirty="0"/>
              <a:t/>
            </a:r>
            <a:br>
              <a:rPr lang="pl-PL" sz="2000" i="1" dirty="0"/>
            </a:br>
            <a:r>
              <a:rPr lang="pl-PL" sz="1800" b="1" dirty="0">
                <a:ea typeface="+mn-ea"/>
              </a:rPr>
              <a:t>P. Maczuga (i in.), </a:t>
            </a:r>
            <a:r>
              <a:rPr lang="pl-PL" sz="1800" b="1" i="1" dirty="0">
                <a:ea typeface="+mn-ea"/>
              </a:rPr>
              <a:t>Podręcznik do </a:t>
            </a:r>
            <a:r>
              <a:rPr lang="pl-PL" sz="1800" b="1" i="1" dirty="0" err="1">
                <a:ea typeface="+mn-ea"/>
              </a:rPr>
              <a:t>content</a:t>
            </a:r>
            <a:r>
              <a:rPr lang="pl-PL" sz="1800" b="1" i="1" dirty="0">
                <a:ea typeface="+mn-ea"/>
              </a:rPr>
              <a:t> marketingu</a:t>
            </a:r>
            <a:r>
              <a:rPr lang="pl-PL" sz="1800" b="1" dirty="0">
                <a:ea typeface="+mn-ea"/>
              </a:rPr>
              <a:t>, Warszawa 2014</a:t>
            </a:r>
            <a:r>
              <a:rPr lang="pl-PL" sz="1800" b="1" dirty="0" smtClean="0">
                <a:ea typeface="+mn-ea"/>
              </a:rPr>
              <a:t>.</a:t>
            </a:r>
            <a:r>
              <a:rPr lang="pl-PL" sz="2000" i="1" dirty="0" smtClean="0"/>
              <a:t/>
            </a:r>
            <a:br>
              <a:rPr lang="pl-PL" sz="2000" i="1" dirty="0" smtClean="0"/>
            </a:br>
            <a:endParaRPr lang="pl-PL" sz="2000" i="1" dirty="0"/>
          </a:p>
        </p:txBody>
      </p:sp>
      <p:pic>
        <p:nvPicPr>
          <p:cNvPr id="3" name="Obraz 2"/>
          <p:cNvPicPr>
            <a:picLocks noChangeAspect="1"/>
          </p:cNvPicPr>
          <p:nvPr/>
        </p:nvPicPr>
        <p:blipFill>
          <a:blip r:embed="rId2"/>
          <a:stretch>
            <a:fillRect/>
          </a:stretch>
        </p:blipFill>
        <p:spPr>
          <a:xfrm>
            <a:off x="282054" y="317524"/>
            <a:ext cx="3320955" cy="2209945"/>
          </a:xfrm>
          <a:prstGeom prst="rect">
            <a:avLst/>
          </a:prstGeom>
        </p:spPr>
      </p:pic>
      <p:pic>
        <p:nvPicPr>
          <p:cNvPr id="5" name="Obraz 4"/>
          <p:cNvPicPr>
            <a:picLocks noChangeAspect="1"/>
          </p:cNvPicPr>
          <p:nvPr/>
        </p:nvPicPr>
        <p:blipFill>
          <a:blip r:embed="rId3"/>
          <a:stretch>
            <a:fillRect/>
          </a:stretch>
        </p:blipFill>
        <p:spPr>
          <a:xfrm>
            <a:off x="9144000" y="103675"/>
            <a:ext cx="2588453" cy="3335456"/>
          </a:xfrm>
          <a:prstGeom prst="rect">
            <a:avLst/>
          </a:prstGeom>
        </p:spPr>
      </p:pic>
    </p:spTree>
    <p:extLst>
      <p:ext uri="{BB962C8B-B14F-4D97-AF65-F5344CB8AC3E}">
        <p14:creationId xmlns:p14="http://schemas.microsoft.com/office/powerpoint/2010/main" val="1791748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494189" y="596669"/>
            <a:ext cx="5235729" cy="1569660"/>
          </a:xfrm>
          <a:prstGeom prst="rect">
            <a:avLst/>
          </a:prstGeom>
        </p:spPr>
        <p:txBody>
          <a:bodyPr wrap="none">
            <a:spAutoFit/>
          </a:bodyPr>
          <a:lstStyle/>
          <a:p>
            <a:r>
              <a:rPr lang="pl-PL" sz="2400" dirty="0" err="1">
                <a:solidFill>
                  <a:srgbClr val="000000"/>
                </a:solidFill>
              </a:rPr>
              <a:t>Sears</a:t>
            </a:r>
            <a:r>
              <a:rPr lang="pl-PL" sz="2400" dirty="0">
                <a:solidFill>
                  <a:srgbClr val="000000"/>
                </a:solidFill>
              </a:rPr>
              <a:t> – współczesny dom handlowy:</a:t>
            </a:r>
          </a:p>
          <a:p>
            <a:endParaRPr lang="pl-PL" sz="2400" dirty="0">
              <a:solidFill>
                <a:srgbClr val="000000"/>
              </a:solidFill>
            </a:endParaRPr>
          </a:p>
          <a:p>
            <a:r>
              <a:rPr lang="pl-PL" sz="2400" dirty="0">
                <a:solidFill>
                  <a:srgbClr val="000000"/>
                </a:solidFill>
                <a:hlinkClick r:id="rId2"/>
              </a:rPr>
              <a:t>http</a:t>
            </a:r>
            <a:r>
              <a:rPr lang="pl-PL" sz="2400" dirty="0">
                <a:solidFill>
                  <a:srgbClr val="000000"/>
                </a:solidFill>
                <a:hlinkClick r:id="rId2"/>
              </a:rPr>
              <a:t>://www.sears.com</a:t>
            </a:r>
            <a:r>
              <a:rPr lang="pl-PL" sz="2400" dirty="0">
                <a:solidFill>
                  <a:srgbClr val="000000"/>
                </a:solidFill>
                <a:hlinkClick r:id="rId2"/>
              </a:rPr>
              <a:t>/</a:t>
            </a:r>
            <a:endParaRPr lang="pl-PL" sz="2400" dirty="0">
              <a:solidFill>
                <a:srgbClr val="000000"/>
              </a:solidFill>
            </a:endParaRPr>
          </a:p>
          <a:p>
            <a:endParaRPr lang="pl-PL" sz="2400" dirty="0">
              <a:solidFill>
                <a:srgbClr val="000000"/>
              </a:solidFill>
            </a:endParaRPr>
          </a:p>
        </p:txBody>
      </p:sp>
      <p:pic>
        <p:nvPicPr>
          <p:cNvPr id="4" name="Obraz 3"/>
          <p:cNvPicPr>
            <a:picLocks noChangeAspect="1"/>
          </p:cNvPicPr>
          <p:nvPr/>
        </p:nvPicPr>
        <p:blipFill>
          <a:blip r:embed="rId3"/>
          <a:stretch>
            <a:fillRect/>
          </a:stretch>
        </p:blipFill>
        <p:spPr>
          <a:xfrm>
            <a:off x="494189" y="1990441"/>
            <a:ext cx="11241206" cy="4162759"/>
          </a:xfrm>
          <a:prstGeom prst="rect">
            <a:avLst/>
          </a:prstGeom>
        </p:spPr>
      </p:pic>
    </p:spTree>
    <p:extLst>
      <p:ext uri="{BB962C8B-B14F-4D97-AF65-F5344CB8AC3E}">
        <p14:creationId xmlns:p14="http://schemas.microsoft.com/office/powerpoint/2010/main" val="3988614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4066" y="2606723"/>
            <a:ext cx="10924117" cy="3930556"/>
          </a:xfrm>
        </p:spPr>
        <p:txBody>
          <a:bodyPr/>
          <a:lstStyle/>
          <a:p>
            <a:pPr lvl="0" algn="l" defTabSz="914400" eaLnBrk="1" fontAlgn="auto" hangingPunct="1">
              <a:spcBef>
                <a:spcPts val="0"/>
              </a:spcBef>
              <a:spcAft>
                <a:spcPts val="0"/>
              </a:spcAft>
              <a:buClrTx/>
              <a:buSzTx/>
            </a:pPr>
            <a:r>
              <a:rPr lang="pl-PL" sz="2000" b="1" dirty="0" smtClean="0">
                <a:solidFill>
                  <a:srgbClr val="92D050"/>
                </a:solidFill>
              </a:rPr>
              <a:t>PRZYKŁAD 7:</a:t>
            </a:r>
            <a:r>
              <a:rPr lang="pl-PL" sz="2000" dirty="0" smtClean="0"/>
              <a:t/>
            </a:r>
            <a:br>
              <a:rPr lang="pl-PL" sz="2000" dirty="0" smtClean="0"/>
            </a:br>
            <a:r>
              <a:rPr lang="pl-PL" sz="2000" dirty="0" smtClean="0"/>
              <a:t/>
            </a:r>
            <a:br>
              <a:rPr lang="pl-PL" sz="2000" dirty="0" smtClean="0"/>
            </a:br>
            <a:r>
              <a:rPr lang="pl-PL" sz="2200" i="1" dirty="0"/>
              <a:t>„W latach 30 Procter and </a:t>
            </a:r>
            <a:r>
              <a:rPr lang="pl-PL" sz="2200" i="1" dirty="0" smtClean="0"/>
              <a:t>Gamble, </a:t>
            </a:r>
            <a:r>
              <a:rPr lang="pl-PL" sz="2200" i="1" dirty="0"/>
              <a:t>producent mydła, jako pierwsza firma na świecie </a:t>
            </a:r>
            <a:r>
              <a:rPr lang="pl-PL" sz="2200" i="1" dirty="0" smtClean="0"/>
              <a:t>prowadziła ogólnokrajową </a:t>
            </a:r>
            <a:r>
              <a:rPr lang="pl-PL" sz="2200" i="1" dirty="0"/>
              <a:t>kampanię reklamową skierowaną bezpośrednio do konsumentów i </a:t>
            </a:r>
            <a:r>
              <a:rPr lang="pl-PL" sz="2200" i="1" dirty="0" smtClean="0"/>
              <a:t>dosłownie ukuła </a:t>
            </a:r>
            <a:r>
              <a:rPr lang="pl-PL" sz="2200" i="1" dirty="0"/>
              <a:t>ideę „opery mydlanej” sponsorując seriale radiowe i telewizyjne skierowane do </a:t>
            </a:r>
            <a:r>
              <a:rPr lang="pl-PL" sz="2200" i="1" dirty="0" smtClean="0"/>
              <a:t>kobiet. 4 </a:t>
            </a:r>
            <a:r>
              <a:rPr lang="pl-PL" sz="2200" i="1" dirty="0"/>
              <a:t>grudnia 1933 r. o godz. 15.00 na kanale NBC Red Network wyemitowany został </a:t>
            </a:r>
            <a:r>
              <a:rPr lang="pl-PL" sz="2200" i="1" dirty="0" smtClean="0"/>
              <a:t>pierwszy odcinek </a:t>
            </a:r>
            <a:r>
              <a:rPr lang="pl-PL" sz="2200" i="1" dirty="0" err="1"/>
              <a:t>Oxydol’s</a:t>
            </a:r>
            <a:r>
              <a:rPr lang="pl-PL" sz="2200" i="1" dirty="0"/>
              <a:t> </a:t>
            </a:r>
            <a:r>
              <a:rPr lang="pl-PL" sz="2200" i="1" dirty="0" err="1"/>
              <a:t>Own</a:t>
            </a:r>
            <a:r>
              <a:rPr lang="pl-PL" sz="2200" i="1" dirty="0"/>
              <a:t> Ma </a:t>
            </a:r>
            <a:r>
              <a:rPr lang="pl-PL" sz="2200" i="1" dirty="0" err="1" smtClean="0"/>
              <a:t>Perkins</a:t>
            </a:r>
            <a:r>
              <a:rPr lang="pl-PL" sz="2200" i="1" dirty="0" smtClean="0"/>
              <a:t> sponsorowanego </a:t>
            </a:r>
            <a:r>
              <a:rPr lang="pl-PL" sz="2200" i="1" dirty="0"/>
              <a:t>przez P&amp;G. To było coś więcej niż </a:t>
            </a:r>
            <a:r>
              <a:rPr lang="pl-PL" sz="2200" i="1" dirty="0" smtClean="0"/>
              <a:t>tylko debiut </a:t>
            </a:r>
            <a:r>
              <a:rPr lang="pl-PL" sz="2200" i="1" dirty="0"/>
              <a:t>programu. Był </a:t>
            </a:r>
            <a:r>
              <a:rPr lang="pl-PL" sz="2200" i="1" dirty="0" smtClean="0"/>
              <a:t>to pierwszy </a:t>
            </a:r>
            <a:r>
              <a:rPr lang="pl-PL" sz="2200" i="1" dirty="0"/>
              <a:t>serial radiowy emitowany w ciągu dnia sponsorowany </a:t>
            </a:r>
            <a:r>
              <a:rPr lang="pl-PL" sz="2200" i="1" dirty="0" smtClean="0"/>
              <a:t>przez produkt </a:t>
            </a:r>
            <a:r>
              <a:rPr lang="pl-PL" sz="2200" i="1" dirty="0"/>
              <a:t>Procter &amp; Gamble – a co ważniejsze, MYDŁO Procter &amp; </a:t>
            </a:r>
            <a:r>
              <a:rPr lang="pl-PL" sz="2200" i="1" dirty="0" smtClean="0"/>
              <a:t>Gamble. Dzięki </a:t>
            </a:r>
            <a:r>
              <a:rPr lang="pl-PL" sz="2200" i="1" dirty="0"/>
              <a:t>swoim dramatycznym i wciągającym historiom, opery mydlane stałe się </a:t>
            </a:r>
            <a:r>
              <a:rPr lang="pl-PL" sz="2200" i="1" dirty="0" smtClean="0"/>
              <a:t>nieodłącznym tematem </a:t>
            </a:r>
            <a:r>
              <a:rPr lang="pl-PL" sz="2200" i="1" dirty="0"/>
              <a:t>codziennych rozmów, a sprzedaż mydła firmowego rosła</a:t>
            </a:r>
            <a:r>
              <a:rPr lang="pl-PL" sz="2200" i="1" dirty="0" smtClean="0"/>
              <a:t>...”</a:t>
            </a:r>
            <a:r>
              <a:rPr lang="pl-PL" sz="2000" i="1" dirty="0" smtClean="0"/>
              <a:t/>
            </a:r>
            <a:br>
              <a:rPr lang="pl-PL" sz="2000" i="1" dirty="0" smtClean="0"/>
            </a:br>
            <a:r>
              <a:rPr lang="pl-PL" sz="2000" i="1" dirty="0"/>
              <a:t/>
            </a:r>
            <a:br>
              <a:rPr lang="pl-PL" sz="2000" i="1" dirty="0"/>
            </a:br>
            <a:r>
              <a:rPr lang="pl-PL" sz="1800" b="1" dirty="0">
                <a:ea typeface="+mn-ea"/>
              </a:rPr>
              <a:t>P. Maczuga (i in.), </a:t>
            </a:r>
            <a:r>
              <a:rPr lang="pl-PL" sz="1800" b="1" i="1" dirty="0">
                <a:ea typeface="+mn-ea"/>
              </a:rPr>
              <a:t>Podręcznik do </a:t>
            </a:r>
            <a:r>
              <a:rPr lang="pl-PL" sz="1800" b="1" i="1" dirty="0" err="1">
                <a:ea typeface="+mn-ea"/>
              </a:rPr>
              <a:t>content</a:t>
            </a:r>
            <a:r>
              <a:rPr lang="pl-PL" sz="1800" b="1" i="1" dirty="0">
                <a:ea typeface="+mn-ea"/>
              </a:rPr>
              <a:t> marketingu</a:t>
            </a:r>
            <a:r>
              <a:rPr lang="pl-PL" sz="1800" b="1" dirty="0">
                <a:ea typeface="+mn-ea"/>
              </a:rPr>
              <a:t>, Warszawa 2014</a:t>
            </a:r>
            <a:r>
              <a:rPr lang="pl-PL" sz="1800" b="1" dirty="0" smtClean="0">
                <a:ea typeface="+mn-ea"/>
              </a:rPr>
              <a:t>.</a:t>
            </a:r>
            <a:r>
              <a:rPr lang="pl-PL" sz="2000" i="1" dirty="0" smtClean="0"/>
              <a:t/>
            </a:r>
            <a:br>
              <a:rPr lang="pl-PL" sz="2000" i="1" dirty="0" smtClean="0"/>
            </a:br>
            <a:endParaRPr lang="pl-PL" sz="2000" i="1" dirty="0"/>
          </a:p>
        </p:txBody>
      </p:sp>
      <p:pic>
        <p:nvPicPr>
          <p:cNvPr id="4" name="Obraz 3"/>
          <p:cNvPicPr>
            <a:picLocks noChangeAspect="1"/>
          </p:cNvPicPr>
          <p:nvPr/>
        </p:nvPicPr>
        <p:blipFill>
          <a:blip r:embed="rId2"/>
          <a:stretch>
            <a:fillRect/>
          </a:stretch>
        </p:blipFill>
        <p:spPr>
          <a:xfrm>
            <a:off x="514066" y="305581"/>
            <a:ext cx="2619375" cy="1743075"/>
          </a:xfrm>
          <a:prstGeom prst="rect">
            <a:avLst/>
          </a:prstGeom>
        </p:spPr>
      </p:pic>
      <p:pic>
        <p:nvPicPr>
          <p:cNvPr id="6" name="Obraz 5"/>
          <p:cNvPicPr>
            <a:picLocks noChangeAspect="1"/>
          </p:cNvPicPr>
          <p:nvPr/>
        </p:nvPicPr>
        <p:blipFill>
          <a:blip r:embed="rId3"/>
          <a:stretch>
            <a:fillRect/>
          </a:stretch>
        </p:blipFill>
        <p:spPr>
          <a:xfrm>
            <a:off x="6948621" y="305581"/>
            <a:ext cx="4656312" cy="1592629"/>
          </a:xfrm>
          <a:prstGeom prst="rect">
            <a:avLst/>
          </a:prstGeom>
        </p:spPr>
      </p:pic>
    </p:spTree>
    <p:extLst>
      <p:ext uri="{BB962C8B-B14F-4D97-AF65-F5344CB8AC3E}">
        <p14:creationId xmlns:p14="http://schemas.microsoft.com/office/powerpoint/2010/main" val="24566933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 y="729941"/>
            <a:ext cx="12192000" cy="1870003"/>
          </a:xfrm>
          <a:prstGeom prst="rect">
            <a:avLst/>
          </a:prstGeom>
        </p:spPr>
      </p:pic>
      <p:pic>
        <p:nvPicPr>
          <p:cNvPr id="4" name="Obraz 3"/>
          <p:cNvPicPr>
            <a:picLocks noChangeAspect="1"/>
          </p:cNvPicPr>
          <p:nvPr/>
        </p:nvPicPr>
        <p:blipFill>
          <a:blip r:embed="rId3"/>
          <a:stretch>
            <a:fillRect/>
          </a:stretch>
        </p:blipFill>
        <p:spPr>
          <a:xfrm>
            <a:off x="124811" y="3055534"/>
            <a:ext cx="11942380" cy="1393635"/>
          </a:xfrm>
          <a:prstGeom prst="rect">
            <a:avLst/>
          </a:prstGeom>
        </p:spPr>
      </p:pic>
    </p:spTree>
    <p:extLst>
      <p:ext uri="{BB962C8B-B14F-4D97-AF65-F5344CB8AC3E}">
        <p14:creationId xmlns:p14="http://schemas.microsoft.com/office/powerpoint/2010/main" val="3890382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48360" y="610316"/>
            <a:ext cx="3657411" cy="830997"/>
          </a:xfrm>
          <a:prstGeom prst="rect">
            <a:avLst/>
          </a:prstGeom>
        </p:spPr>
        <p:txBody>
          <a:bodyPr wrap="none">
            <a:spAutoFit/>
          </a:bodyPr>
          <a:lstStyle/>
          <a:p>
            <a:r>
              <a:rPr lang="pl-PL" sz="2400" dirty="0">
                <a:solidFill>
                  <a:srgbClr val="000000"/>
                </a:solidFill>
                <a:hlinkClick r:id="rId2"/>
              </a:rPr>
              <a:t>http://www.pg.com/pl_PL</a:t>
            </a:r>
            <a:r>
              <a:rPr lang="pl-PL" sz="2400" dirty="0">
                <a:solidFill>
                  <a:srgbClr val="000000"/>
                </a:solidFill>
                <a:hlinkClick r:id="rId2"/>
              </a:rPr>
              <a:t>/</a:t>
            </a:r>
            <a:endParaRPr lang="pl-PL" sz="2400" dirty="0">
              <a:solidFill>
                <a:srgbClr val="000000"/>
              </a:solidFill>
            </a:endParaRPr>
          </a:p>
          <a:p>
            <a:endParaRPr lang="pl-PL" sz="2400" dirty="0">
              <a:solidFill>
                <a:srgbClr val="000000"/>
              </a:solidFill>
            </a:endParaRPr>
          </a:p>
        </p:txBody>
      </p:sp>
      <p:pic>
        <p:nvPicPr>
          <p:cNvPr id="4" name="Obraz 3"/>
          <p:cNvPicPr>
            <a:picLocks noChangeAspect="1"/>
          </p:cNvPicPr>
          <p:nvPr/>
        </p:nvPicPr>
        <p:blipFill>
          <a:blip r:embed="rId3"/>
          <a:stretch>
            <a:fillRect/>
          </a:stretch>
        </p:blipFill>
        <p:spPr>
          <a:xfrm>
            <a:off x="1372311" y="1225739"/>
            <a:ext cx="9010650" cy="5143500"/>
          </a:xfrm>
          <a:prstGeom prst="rect">
            <a:avLst/>
          </a:prstGeom>
        </p:spPr>
      </p:pic>
    </p:spTree>
    <p:extLst>
      <p:ext uri="{BB962C8B-B14F-4D97-AF65-F5344CB8AC3E}">
        <p14:creationId xmlns:p14="http://schemas.microsoft.com/office/powerpoint/2010/main" val="2478689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95952" y="633555"/>
            <a:ext cx="10924117" cy="935937"/>
          </a:xfrm>
        </p:spPr>
        <p:txBody>
          <a:bodyPr/>
          <a:lstStyle/>
          <a:p>
            <a:r>
              <a:rPr lang="pl-PL" sz="3200" dirty="0" smtClean="0"/>
              <a:t>Problemy w jednoznacznym zdefiniowaniu</a:t>
            </a:r>
            <a:endParaRPr lang="pl-PL" sz="3200" dirty="0"/>
          </a:p>
        </p:txBody>
      </p:sp>
      <p:sp>
        <p:nvSpPr>
          <p:cNvPr id="3" name="Prostokąt 2"/>
          <p:cNvSpPr/>
          <p:nvPr/>
        </p:nvSpPr>
        <p:spPr>
          <a:xfrm>
            <a:off x="873457" y="2715904"/>
            <a:ext cx="10167582" cy="3139321"/>
          </a:xfrm>
          <a:prstGeom prst="rect">
            <a:avLst/>
          </a:prstGeom>
        </p:spPr>
        <p:txBody>
          <a:bodyPr wrap="square">
            <a:spAutoFit/>
          </a:bodyPr>
          <a:lstStyle/>
          <a:p>
            <a:r>
              <a:rPr lang="pl-PL" sz="2200" dirty="0">
                <a:solidFill>
                  <a:srgbClr val="000000"/>
                </a:solidFill>
              </a:rPr>
              <a:t>„</a:t>
            </a:r>
            <a:r>
              <a:rPr lang="pl-PL" sz="2200" i="1" dirty="0">
                <a:solidFill>
                  <a:srgbClr val="000000"/>
                </a:solidFill>
              </a:rPr>
              <a:t>Gdy </a:t>
            </a:r>
            <a:r>
              <a:rPr lang="pl-PL" sz="2200" i="1" dirty="0">
                <a:solidFill>
                  <a:srgbClr val="000000"/>
                </a:solidFill>
              </a:rPr>
              <a:t>ktoś pyta, czym się zajmujecie zawodowo, a wy odpowiadacie, że pracujecie w </a:t>
            </a:r>
            <a:r>
              <a:rPr lang="pl-PL" sz="2200" i="1" dirty="0">
                <a:solidFill>
                  <a:srgbClr val="000000"/>
                </a:solidFill>
              </a:rPr>
              <a:t>marketingu, rozmówca </a:t>
            </a:r>
            <a:r>
              <a:rPr lang="pl-PL" sz="2200" i="1" dirty="0">
                <a:solidFill>
                  <a:srgbClr val="000000"/>
                </a:solidFill>
              </a:rPr>
              <a:t>czasem spogląda na was pytająco i nie jest pewien, co ma przez to rozumieć. Jest </a:t>
            </a:r>
            <a:r>
              <a:rPr lang="pl-PL" sz="2200" i="1" dirty="0">
                <a:solidFill>
                  <a:srgbClr val="000000"/>
                </a:solidFill>
              </a:rPr>
              <a:t>to z </a:t>
            </a:r>
            <a:r>
              <a:rPr lang="pl-PL" sz="2200" i="1" dirty="0">
                <a:solidFill>
                  <a:srgbClr val="000000"/>
                </a:solidFill>
              </a:rPr>
              <a:t>pewnością spowodowane tym, że marketing jest pojęciem bardzo pojemnym. Mieszczą się w </a:t>
            </a:r>
            <a:r>
              <a:rPr lang="pl-PL" sz="2200" i="1" dirty="0">
                <a:solidFill>
                  <a:srgbClr val="000000"/>
                </a:solidFill>
              </a:rPr>
              <a:t>nim zarówno </a:t>
            </a:r>
            <a:r>
              <a:rPr lang="pl-PL" sz="2200" i="1" dirty="0">
                <a:solidFill>
                  <a:srgbClr val="000000"/>
                </a:solidFill>
              </a:rPr>
              <a:t>ambitne planowanie strategiczne, jak i zadania taktyczne efektywnie realizowane w </a:t>
            </a:r>
            <a:r>
              <a:rPr lang="pl-PL" sz="2200" i="1" dirty="0">
                <a:solidFill>
                  <a:srgbClr val="000000"/>
                </a:solidFill>
              </a:rPr>
              <a:t>praktyce. Jedno </a:t>
            </a:r>
            <a:r>
              <a:rPr lang="pl-PL" sz="2200" i="1" dirty="0">
                <a:solidFill>
                  <a:srgbClr val="000000"/>
                </a:solidFill>
              </a:rPr>
              <a:t>jest pewne – wszystkie działania marketingowe wymagają zaangażowania i </a:t>
            </a:r>
            <a:r>
              <a:rPr lang="pl-PL" sz="2200" i="1" dirty="0">
                <a:solidFill>
                  <a:srgbClr val="000000"/>
                </a:solidFill>
              </a:rPr>
              <a:t>twórczego myślenia.”</a:t>
            </a:r>
          </a:p>
          <a:p>
            <a:endParaRPr lang="pl-PL" sz="2200" i="1" dirty="0">
              <a:solidFill>
                <a:srgbClr val="000000"/>
              </a:solidFill>
            </a:endParaRPr>
          </a:p>
          <a:p>
            <a:r>
              <a:rPr lang="pl-PL" sz="2200" i="1" dirty="0">
                <a:solidFill>
                  <a:srgbClr val="000000"/>
                </a:solidFill>
              </a:rPr>
              <a:t>		</a:t>
            </a:r>
            <a:r>
              <a:rPr lang="pl-PL" sz="2200" dirty="0">
                <a:solidFill>
                  <a:srgbClr val="000000"/>
                </a:solidFill>
              </a:rPr>
              <a:t>M</a:t>
            </a:r>
            <a:r>
              <a:rPr lang="pl-PL" sz="2200" dirty="0">
                <a:solidFill>
                  <a:srgbClr val="000000"/>
                </a:solidFill>
              </a:rPr>
              <a:t>. </a:t>
            </a:r>
            <a:r>
              <a:rPr lang="pl-PL" sz="2200" dirty="0" err="1">
                <a:solidFill>
                  <a:srgbClr val="000000"/>
                </a:solidFill>
              </a:rPr>
              <a:t>Düssel</a:t>
            </a:r>
            <a:r>
              <a:rPr lang="pl-PL" sz="2200" dirty="0">
                <a:solidFill>
                  <a:srgbClr val="000000"/>
                </a:solidFill>
              </a:rPr>
              <a:t>, </a:t>
            </a:r>
            <a:r>
              <a:rPr lang="pl-PL" sz="2200" i="1" dirty="0">
                <a:solidFill>
                  <a:srgbClr val="000000"/>
                </a:solidFill>
              </a:rPr>
              <a:t>Marketing w praktyce</a:t>
            </a:r>
            <a:r>
              <a:rPr lang="pl-PL" sz="2200" dirty="0">
                <a:solidFill>
                  <a:srgbClr val="000000"/>
                </a:solidFill>
              </a:rPr>
              <a:t>, Warszawa 2009.</a:t>
            </a:r>
            <a:endParaRPr lang="pl-PL" sz="2200" dirty="0">
              <a:solidFill>
                <a:srgbClr val="000000"/>
              </a:solidFill>
            </a:endParaRPr>
          </a:p>
        </p:txBody>
      </p:sp>
    </p:spTree>
    <p:extLst>
      <p:ext uri="{BB962C8B-B14F-4D97-AF65-F5344CB8AC3E}">
        <p14:creationId xmlns:p14="http://schemas.microsoft.com/office/powerpoint/2010/main" val="9589084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4066" y="2606722"/>
            <a:ext cx="10924117" cy="4148919"/>
          </a:xfrm>
        </p:spPr>
        <p:txBody>
          <a:bodyPr/>
          <a:lstStyle/>
          <a:p>
            <a:pPr lvl="0" algn="l" defTabSz="914400" eaLnBrk="1" fontAlgn="auto" hangingPunct="1">
              <a:spcBef>
                <a:spcPts val="0"/>
              </a:spcBef>
              <a:spcAft>
                <a:spcPts val="0"/>
              </a:spcAft>
              <a:buClrTx/>
              <a:buSzTx/>
            </a:pPr>
            <a:r>
              <a:rPr lang="pl-PL" sz="2000" b="1" dirty="0" smtClean="0">
                <a:solidFill>
                  <a:schemeClr val="accent1">
                    <a:lumMod val="50000"/>
                  </a:schemeClr>
                </a:solidFill>
              </a:rPr>
              <a:t>PRZYKŁAD 8:</a:t>
            </a:r>
            <a:r>
              <a:rPr lang="pl-PL" sz="2000" dirty="0" smtClean="0"/>
              <a:t/>
            </a:r>
            <a:br>
              <a:rPr lang="pl-PL" sz="2000" dirty="0" smtClean="0"/>
            </a:br>
            <a:r>
              <a:rPr lang="pl-PL" sz="2000" dirty="0" smtClean="0"/>
              <a:t/>
            </a:r>
            <a:br>
              <a:rPr lang="pl-PL" sz="2000" dirty="0" smtClean="0"/>
            </a:br>
            <a:r>
              <a:rPr lang="pl-PL" sz="2200" i="1" dirty="0"/>
              <a:t>„W 1996r. Bill </a:t>
            </a:r>
            <a:r>
              <a:rPr lang="pl-PL" sz="2200" i="1" dirty="0" err="1"/>
              <a:t>Bowerman</a:t>
            </a:r>
            <a:r>
              <a:rPr lang="pl-PL" sz="2200" i="1" dirty="0"/>
              <a:t>, założyciel firmy </a:t>
            </a:r>
            <a:r>
              <a:rPr lang="pl-PL" sz="2200" i="1" dirty="0" smtClean="0"/>
              <a:t>Nike, </a:t>
            </a:r>
            <a:r>
              <a:rPr lang="pl-PL" sz="2200" i="1" dirty="0"/>
              <a:t>obserwując klub joggingowy w Nowej </a:t>
            </a:r>
            <a:r>
              <a:rPr lang="pl-PL" sz="2200" i="1" dirty="0" smtClean="0"/>
              <a:t>Zelandii, zaczął </a:t>
            </a:r>
            <a:r>
              <a:rPr lang="pl-PL" sz="2200" i="1" dirty="0"/>
              <a:t>rozumieć wartość joggingu jako pewnej tradycji dbania o dobrą formę. </a:t>
            </a:r>
            <a:r>
              <a:rPr lang="pl-PL" sz="2200" i="1" dirty="0" smtClean="0"/>
              <a:t>Opublikował więc </a:t>
            </a:r>
            <a:r>
              <a:rPr lang="pl-PL" sz="2200" i="1" dirty="0"/>
              <a:t>ulotkę na ten temat, która ogólnie rzecz biorąc przywiozła ten sport do </a:t>
            </a:r>
            <a:r>
              <a:rPr lang="pl-PL" sz="2200" i="1" dirty="0" smtClean="0"/>
              <a:t>Ameryki. Ta </a:t>
            </a:r>
            <a:r>
              <a:rPr lang="pl-PL" sz="2200" i="1" dirty="0"/>
              <a:t>19-stronowa broszura, zatytułowana Jogging, została napisana przez </a:t>
            </a:r>
            <a:r>
              <a:rPr lang="pl-PL" sz="2200" i="1" dirty="0" err="1"/>
              <a:t>Bowermana</a:t>
            </a:r>
            <a:r>
              <a:rPr lang="pl-PL" sz="2200" i="1" dirty="0"/>
              <a:t> </a:t>
            </a:r>
            <a:r>
              <a:rPr lang="pl-PL" sz="2200" i="1" dirty="0" smtClean="0"/>
              <a:t>oraz doświadczonego </a:t>
            </a:r>
            <a:r>
              <a:rPr lang="pl-PL" sz="2200" i="1" dirty="0"/>
              <a:t>kardiologa, aby pomóc przeciętnemu Amerykaninowi osiągnąć </a:t>
            </a:r>
            <a:r>
              <a:rPr lang="pl-PL" sz="2200" i="1" dirty="0" smtClean="0"/>
              <a:t>sprawność fizyczną </a:t>
            </a:r>
            <a:r>
              <a:rPr lang="pl-PL" sz="2200" i="1" dirty="0"/>
              <a:t>poprzez bieganie, a nie po to, żeby sprzedawać buty. W miarę jak </a:t>
            </a:r>
            <a:r>
              <a:rPr lang="pl-PL" sz="2200" i="1" dirty="0" err="1"/>
              <a:t>Bowerman</a:t>
            </a:r>
            <a:r>
              <a:rPr lang="pl-PL" sz="2200" i="1" dirty="0"/>
              <a:t> </a:t>
            </a:r>
            <a:r>
              <a:rPr lang="pl-PL" sz="2200" i="1" dirty="0" smtClean="0"/>
              <a:t>współpracował także </a:t>
            </a:r>
            <a:r>
              <a:rPr lang="pl-PL" sz="2200" i="1" dirty="0"/>
              <a:t>z profesjonalnymi sportowcami, jego działania przyczyniły się do </a:t>
            </a:r>
            <a:r>
              <a:rPr lang="pl-PL" sz="2200" i="1" dirty="0" smtClean="0"/>
              <a:t>wielkiego boomu </a:t>
            </a:r>
            <a:r>
              <a:rPr lang="pl-PL" sz="2200" i="1" dirty="0"/>
              <a:t>na bieganie w latach 70, na czym firma Nike oczywiście bardzo </a:t>
            </a:r>
            <a:r>
              <a:rPr lang="pl-PL" sz="2200" i="1" dirty="0" smtClean="0"/>
              <a:t>skorzystała”</a:t>
            </a:r>
            <a:r>
              <a:rPr lang="pl-PL" sz="2000" i="1" dirty="0" smtClean="0"/>
              <a:t/>
            </a:r>
            <a:br>
              <a:rPr lang="pl-PL" sz="2000" i="1" dirty="0" smtClean="0"/>
            </a:br>
            <a:r>
              <a:rPr lang="pl-PL" sz="2000" i="1" dirty="0"/>
              <a:t/>
            </a:r>
            <a:br>
              <a:rPr lang="pl-PL" sz="2000" i="1" dirty="0"/>
            </a:br>
            <a:r>
              <a:rPr lang="pl-PL" sz="1800" b="1" dirty="0">
                <a:ea typeface="+mn-ea"/>
              </a:rPr>
              <a:t>P. Maczuga (i in.), </a:t>
            </a:r>
            <a:r>
              <a:rPr lang="pl-PL" sz="1800" b="1" i="1" dirty="0">
                <a:ea typeface="+mn-ea"/>
              </a:rPr>
              <a:t>Podręcznik do </a:t>
            </a:r>
            <a:r>
              <a:rPr lang="pl-PL" sz="1800" b="1" i="1" dirty="0" err="1">
                <a:ea typeface="+mn-ea"/>
              </a:rPr>
              <a:t>content</a:t>
            </a:r>
            <a:r>
              <a:rPr lang="pl-PL" sz="1800" b="1" i="1" dirty="0">
                <a:ea typeface="+mn-ea"/>
              </a:rPr>
              <a:t> marketingu</a:t>
            </a:r>
            <a:r>
              <a:rPr lang="pl-PL" sz="1800" b="1" dirty="0">
                <a:ea typeface="+mn-ea"/>
              </a:rPr>
              <a:t>, Warszawa 2014</a:t>
            </a:r>
            <a:r>
              <a:rPr lang="pl-PL" sz="1800" b="1" dirty="0" smtClean="0">
                <a:ea typeface="+mn-ea"/>
              </a:rPr>
              <a:t>.</a:t>
            </a:r>
            <a:r>
              <a:rPr lang="pl-PL" sz="2000" i="1" dirty="0" smtClean="0"/>
              <a:t/>
            </a:r>
            <a:br>
              <a:rPr lang="pl-PL" sz="2000" i="1" dirty="0" smtClean="0"/>
            </a:br>
            <a:endParaRPr lang="pl-PL" sz="2000" i="1" dirty="0"/>
          </a:p>
        </p:txBody>
      </p:sp>
      <p:pic>
        <p:nvPicPr>
          <p:cNvPr id="4098" name="Picture 2" descr="Znalezione obrazy dla zapytania nike bill bower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846" y="147283"/>
            <a:ext cx="4526127" cy="2827930"/>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p:cNvPicPr>
            <a:picLocks noChangeAspect="1"/>
          </p:cNvPicPr>
          <p:nvPr/>
        </p:nvPicPr>
        <p:blipFill>
          <a:blip r:embed="rId3"/>
          <a:stretch>
            <a:fillRect/>
          </a:stretch>
        </p:blipFill>
        <p:spPr>
          <a:xfrm>
            <a:off x="3990905" y="353135"/>
            <a:ext cx="2413986" cy="1666733"/>
          </a:xfrm>
          <a:prstGeom prst="rect">
            <a:avLst/>
          </a:prstGeom>
        </p:spPr>
      </p:pic>
      <p:pic>
        <p:nvPicPr>
          <p:cNvPr id="4" name="Obraz 3"/>
          <p:cNvPicPr>
            <a:picLocks noChangeAspect="1"/>
          </p:cNvPicPr>
          <p:nvPr/>
        </p:nvPicPr>
        <p:blipFill>
          <a:blip r:embed="rId4"/>
          <a:stretch>
            <a:fillRect/>
          </a:stretch>
        </p:blipFill>
        <p:spPr>
          <a:xfrm>
            <a:off x="743020" y="408723"/>
            <a:ext cx="1152525" cy="1152525"/>
          </a:xfrm>
          <a:prstGeom prst="rect">
            <a:avLst/>
          </a:prstGeom>
        </p:spPr>
      </p:pic>
    </p:spTree>
    <p:extLst>
      <p:ext uri="{BB962C8B-B14F-4D97-AF65-F5344CB8AC3E}">
        <p14:creationId xmlns:p14="http://schemas.microsoft.com/office/powerpoint/2010/main" val="2412182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468288" y="446464"/>
            <a:ext cx="10782924" cy="5271947"/>
          </a:xfrm>
          <a:prstGeom prst="rect">
            <a:avLst/>
          </a:prstGeom>
        </p:spPr>
      </p:pic>
      <p:sp>
        <p:nvSpPr>
          <p:cNvPr id="4" name="Prostokąt 3"/>
          <p:cNvSpPr/>
          <p:nvPr/>
        </p:nvSpPr>
        <p:spPr>
          <a:xfrm>
            <a:off x="3334603" y="5999161"/>
            <a:ext cx="8857397" cy="523220"/>
          </a:xfrm>
          <a:prstGeom prst="rect">
            <a:avLst/>
          </a:prstGeom>
        </p:spPr>
        <p:txBody>
          <a:bodyPr wrap="square">
            <a:spAutoFit/>
          </a:bodyPr>
          <a:lstStyle/>
          <a:p>
            <a:r>
              <a:rPr lang="pl-PL" sz="1400" dirty="0">
                <a:solidFill>
                  <a:srgbClr val="000000"/>
                </a:solidFill>
                <a:hlinkClick r:id="rId3"/>
              </a:rPr>
              <a:t>http://www.magazynbieganie.pl/bill-bowerman-tworca-biegowych-idei-butow-ktore-podbily-swiat</a:t>
            </a:r>
            <a:r>
              <a:rPr lang="pl-PL" sz="1400" dirty="0">
                <a:solidFill>
                  <a:srgbClr val="000000"/>
                </a:solidFill>
                <a:hlinkClick r:id="rId3"/>
              </a:rPr>
              <a:t>/</a:t>
            </a:r>
            <a:endParaRPr lang="pl-PL" sz="1400" dirty="0">
              <a:solidFill>
                <a:srgbClr val="000000"/>
              </a:solidFill>
            </a:endParaRPr>
          </a:p>
          <a:p>
            <a:endParaRPr lang="pl-PL" sz="1400" dirty="0">
              <a:solidFill>
                <a:srgbClr val="000000"/>
              </a:solidFill>
            </a:endParaRPr>
          </a:p>
        </p:txBody>
      </p:sp>
    </p:spTree>
    <p:extLst>
      <p:ext uri="{BB962C8B-B14F-4D97-AF65-F5344CB8AC3E}">
        <p14:creationId xmlns:p14="http://schemas.microsoft.com/office/powerpoint/2010/main" val="987977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432748" y="347378"/>
            <a:ext cx="10185210" cy="5483374"/>
          </a:xfrm>
          <a:prstGeom prst="rect">
            <a:avLst/>
          </a:prstGeom>
        </p:spPr>
      </p:pic>
      <p:sp>
        <p:nvSpPr>
          <p:cNvPr id="4" name="Prostokąt 3"/>
          <p:cNvSpPr/>
          <p:nvPr/>
        </p:nvSpPr>
        <p:spPr>
          <a:xfrm>
            <a:off x="3334603" y="5999161"/>
            <a:ext cx="8857397" cy="523220"/>
          </a:xfrm>
          <a:prstGeom prst="rect">
            <a:avLst/>
          </a:prstGeom>
        </p:spPr>
        <p:txBody>
          <a:bodyPr wrap="square">
            <a:spAutoFit/>
          </a:bodyPr>
          <a:lstStyle/>
          <a:p>
            <a:r>
              <a:rPr lang="pl-PL" sz="1400" dirty="0">
                <a:solidFill>
                  <a:srgbClr val="000000"/>
                </a:solidFill>
                <a:hlinkClick r:id="rId3"/>
              </a:rPr>
              <a:t>http://www.magazynbieganie.pl/bill-bowerman-tworca-biegowych-idei-butow-ktore-podbily-swiat</a:t>
            </a:r>
            <a:r>
              <a:rPr lang="pl-PL" sz="1400" dirty="0">
                <a:solidFill>
                  <a:srgbClr val="000000"/>
                </a:solidFill>
                <a:hlinkClick r:id="rId3"/>
              </a:rPr>
              <a:t>/</a:t>
            </a:r>
            <a:endParaRPr lang="pl-PL" sz="1400" dirty="0">
              <a:solidFill>
                <a:srgbClr val="000000"/>
              </a:solidFill>
            </a:endParaRPr>
          </a:p>
          <a:p>
            <a:endParaRPr lang="pl-PL" sz="1400" dirty="0">
              <a:solidFill>
                <a:srgbClr val="000000"/>
              </a:solidFill>
            </a:endParaRPr>
          </a:p>
        </p:txBody>
      </p:sp>
    </p:spTree>
    <p:extLst>
      <p:ext uri="{BB962C8B-B14F-4D97-AF65-F5344CB8AC3E}">
        <p14:creationId xmlns:p14="http://schemas.microsoft.com/office/powerpoint/2010/main" val="1140608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43586" y="1116627"/>
            <a:ext cx="11784932" cy="4383420"/>
          </a:xfrm>
          <a:prstGeom prst="rect">
            <a:avLst/>
          </a:prstGeom>
        </p:spPr>
      </p:pic>
      <p:sp>
        <p:nvSpPr>
          <p:cNvPr id="4" name="Prostokąt 3"/>
          <p:cNvSpPr/>
          <p:nvPr/>
        </p:nvSpPr>
        <p:spPr>
          <a:xfrm>
            <a:off x="1596788" y="5999161"/>
            <a:ext cx="10112991" cy="523220"/>
          </a:xfrm>
          <a:prstGeom prst="rect">
            <a:avLst/>
          </a:prstGeom>
        </p:spPr>
        <p:txBody>
          <a:bodyPr wrap="square">
            <a:spAutoFit/>
          </a:bodyPr>
          <a:lstStyle/>
          <a:p>
            <a:r>
              <a:rPr lang="pl-PL" sz="1400" dirty="0">
                <a:solidFill>
                  <a:srgbClr val="000000"/>
                </a:solidFill>
                <a:hlinkClick r:id="rId3"/>
              </a:rPr>
              <a:t>http://www.magazynbieganie.pl/bill-bowerman-tworca-biegowych-idei-butow-ktore-podbily-swiat</a:t>
            </a:r>
            <a:r>
              <a:rPr lang="pl-PL" sz="1400" dirty="0">
                <a:solidFill>
                  <a:srgbClr val="000000"/>
                </a:solidFill>
                <a:hlinkClick r:id="rId3"/>
              </a:rPr>
              <a:t>/</a:t>
            </a:r>
            <a:endParaRPr lang="pl-PL" sz="1400" dirty="0">
              <a:solidFill>
                <a:srgbClr val="000000"/>
              </a:solidFill>
            </a:endParaRPr>
          </a:p>
          <a:p>
            <a:endParaRPr lang="pl-PL" sz="1400" dirty="0">
              <a:solidFill>
                <a:srgbClr val="000000"/>
              </a:solidFill>
            </a:endParaRPr>
          </a:p>
        </p:txBody>
      </p:sp>
    </p:spTree>
    <p:extLst>
      <p:ext uri="{BB962C8B-B14F-4D97-AF65-F5344CB8AC3E}">
        <p14:creationId xmlns:p14="http://schemas.microsoft.com/office/powerpoint/2010/main" val="846533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4066" y="2606722"/>
            <a:ext cx="10924117" cy="4148919"/>
          </a:xfrm>
        </p:spPr>
        <p:txBody>
          <a:bodyPr/>
          <a:lstStyle/>
          <a:p>
            <a:pPr lvl="0" algn="l" defTabSz="914400" eaLnBrk="1" fontAlgn="auto" hangingPunct="1">
              <a:spcBef>
                <a:spcPts val="0"/>
              </a:spcBef>
              <a:spcAft>
                <a:spcPts val="0"/>
              </a:spcAft>
              <a:buClrTx/>
              <a:buSzTx/>
            </a:pPr>
            <a:r>
              <a:rPr lang="pl-PL" sz="2000" b="1" dirty="0" smtClean="0">
                <a:solidFill>
                  <a:schemeClr val="accent6"/>
                </a:solidFill>
              </a:rPr>
              <a:t>PRZYKŁAD 9:</a:t>
            </a:r>
            <a:r>
              <a:rPr lang="pl-PL" sz="2000" dirty="0" smtClean="0"/>
              <a:t/>
            </a:r>
            <a:br>
              <a:rPr lang="pl-PL" sz="2000" dirty="0" smtClean="0"/>
            </a:br>
            <a:r>
              <a:rPr lang="pl-PL" sz="2000" dirty="0" smtClean="0"/>
              <a:t/>
            </a:r>
            <a:br>
              <a:rPr lang="pl-PL" sz="2000" dirty="0" smtClean="0"/>
            </a:br>
            <a:r>
              <a:rPr lang="pl-PL" sz="2200" i="1" dirty="0"/>
              <a:t>„W 1982 r. firma </a:t>
            </a:r>
            <a:r>
              <a:rPr lang="pl-PL" sz="2200" i="1" dirty="0" err="1" smtClean="0"/>
              <a:t>Hasbro</a:t>
            </a:r>
            <a:r>
              <a:rPr lang="pl-PL" sz="2200" i="1" dirty="0" smtClean="0"/>
              <a:t> </a:t>
            </a:r>
            <a:r>
              <a:rPr lang="pl-PL" sz="2200" i="1" dirty="0"/>
              <a:t>podpisała umowę o partnerstwie z </a:t>
            </a:r>
            <a:r>
              <a:rPr lang="pl-PL" sz="2200" i="1" dirty="0" err="1"/>
              <a:t>Marvel</a:t>
            </a:r>
            <a:r>
              <a:rPr lang="pl-PL" sz="2200" i="1" dirty="0"/>
              <a:t> </a:t>
            </a:r>
            <a:r>
              <a:rPr lang="pl-PL" sz="2200" i="1" dirty="0" err="1"/>
              <a:t>Comics</a:t>
            </a:r>
            <a:r>
              <a:rPr lang="pl-PL" sz="2200" i="1" dirty="0"/>
              <a:t>, </a:t>
            </a:r>
            <a:r>
              <a:rPr lang="pl-PL" sz="2200" i="1" dirty="0" smtClean="0"/>
              <a:t>rozpoczynając rewolucję </a:t>
            </a:r>
            <a:r>
              <a:rPr lang="pl-PL" sz="2200" i="1" dirty="0"/>
              <a:t>w branży zabawkowej. Obie spółki w tym samym czasie stworzyły serię </a:t>
            </a:r>
            <a:r>
              <a:rPr lang="pl-PL" sz="2200" i="1" dirty="0" smtClean="0"/>
              <a:t>komiksów G.I</a:t>
            </a:r>
            <a:r>
              <a:rPr lang="pl-PL" sz="2200" i="1" dirty="0"/>
              <a:t>. Joe, opartą na złożonej historii bohaterów walczących z oddziałem Kobra, a także </a:t>
            </a:r>
            <a:r>
              <a:rPr lang="pl-PL" sz="2200" i="1" dirty="0" smtClean="0"/>
              <a:t>połączoną z </a:t>
            </a:r>
            <a:r>
              <a:rPr lang="pl-PL" sz="2200" i="1" dirty="0"/>
              <a:t>nią serią zabawek.</a:t>
            </a:r>
            <a:br>
              <a:rPr lang="pl-PL" sz="2200" i="1" dirty="0"/>
            </a:br>
            <a:r>
              <a:rPr lang="pl-PL" sz="2200" i="1" dirty="0"/>
              <a:t>Powstały wtedy także animowany mini-serial telewizyjny oraz gry video, co przyczyniło się </a:t>
            </a:r>
            <a:r>
              <a:rPr lang="pl-PL" sz="2200" i="1" dirty="0" smtClean="0"/>
              <a:t>do ogromnego </a:t>
            </a:r>
            <a:r>
              <a:rPr lang="pl-PL" sz="2200" i="1" dirty="0"/>
              <a:t>sukcesu zabawek: G.I. Joe jako pierwsze udowodniły, </a:t>
            </a:r>
            <a:r>
              <a:rPr lang="pl-PL" sz="2200" i="1" dirty="0" smtClean="0"/>
              <a:t>że kreatywna</a:t>
            </a:r>
            <a:r>
              <a:rPr lang="pl-PL" sz="2200" i="1" dirty="0"/>
              <a:t>, </a:t>
            </a:r>
            <a:r>
              <a:rPr lang="pl-PL" sz="2200" i="1" dirty="0" smtClean="0"/>
              <a:t>wielokanałowa promocja </a:t>
            </a:r>
            <a:r>
              <a:rPr lang="pl-PL" sz="2200" i="1" dirty="0"/>
              <a:t>jest wykonalna, nawet jeśli </a:t>
            </a:r>
            <a:r>
              <a:rPr lang="pl-PL" sz="2200" i="1" dirty="0" err="1"/>
              <a:t>marketerzy</a:t>
            </a:r>
            <a:r>
              <a:rPr lang="pl-PL" sz="2200" i="1" dirty="0"/>
              <a:t> treści są ograniczeni w wyborze mediów”</a:t>
            </a:r>
            <a:r>
              <a:rPr lang="pl-PL" sz="2000" i="1" dirty="0" smtClean="0"/>
              <a:t/>
            </a:r>
            <a:br>
              <a:rPr lang="pl-PL" sz="2000" i="1" dirty="0" smtClean="0"/>
            </a:br>
            <a:r>
              <a:rPr lang="pl-PL" sz="2000" i="1" dirty="0"/>
              <a:t/>
            </a:r>
            <a:br>
              <a:rPr lang="pl-PL" sz="2000" i="1" dirty="0"/>
            </a:br>
            <a:r>
              <a:rPr lang="pl-PL" sz="1800" b="1" dirty="0">
                <a:ea typeface="+mn-ea"/>
              </a:rPr>
              <a:t>P. Maczuga (i in.), </a:t>
            </a:r>
            <a:r>
              <a:rPr lang="pl-PL" sz="1800" b="1" i="1" dirty="0">
                <a:ea typeface="+mn-ea"/>
              </a:rPr>
              <a:t>Podręcznik do </a:t>
            </a:r>
            <a:r>
              <a:rPr lang="pl-PL" sz="1800" b="1" i="1" dirty="0" err="1">
                <a:ea typeface="+mn-ea"/>
              </a:rPr>
              <a:t>content</a:t>
            </a:r>
            <a:r>
              <a:rPr lang="pl-PL" sz="1800" b="1" i="1" dirty="0">
                <a:ea typeface="+mn-ea"/>
              </a:rPr>
              <a:t> marketingu</a:t>
            </a:r>
            <a:r>
              <a:rPr lang="pl-PL" sz="1800" b="1" dirty="0">
                <a:ea typeface="+mn-ea"/>
              </a:rPr>
              <a:t>, Warszawa 2014</a:t>
            </a:r>
            <a:r>
              <a:rPr lang="pl-PL" sz="1800" b="1" dirty="0" smtClean="0">
                <a:ea typeface="+mn-ea"/>
              </a:rPr>
              <a:t>.</a:t>
            </a:r>
            <a:r>
              <a:rPr lang="pl-PL" sz="2000" i="1" dirty="0" smtClean="0"/>
              <a:t/>
            </a:r>
            <a:br>
              <a:rPr lang="pl-PL" sz="2000" i="1" dirty="0" smtClean="0"/>
            </a:br>
            <a:endParaRPr lang="pl-PL" sz="2000" i="1" dirty="0"/>
          </a:p>
        </p:txBody>
      </p:sp>
      <p:pic>
        <p:nvPicPr>
          <p:cNvPr id="3" name="Obraz 2"/>
          <p:cNvPicPr>
            <a:picLocks noChangeAspect="1"/>
          </p:cNvPicPr>
          <p:nvPr/>
        </p:nvPicPr>
        <p:blipFill>
          <a:blip r:embed="rId2"/>
          <a:stretch>
            <a:fillRect/>
          </a:stretch>
        </p:blipFill>
        <p:spPr>
          <a:xfrm>
            <a:off x="8529850" y="95534"/>
            <a:ext cx="3461555" cy="2966077"/>
          </a:xfrm>
          <a:prstGeom prst="rect">
            <a:avLst/>
          </a:prstGeom>
        </p:spPr>
      </p:pic>
    </p:spTree>
    <p:extLst>
      <p:ext uri="{BB962C8B-B14F-4D97-AF65-F5344CB8AC3E}">
        <p14:creationId xmlns:p14="http://schemas.microsoft.com/office/powerpoint/2010/main" val="34581262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5758359" y="230875"/>
            <a:ext cx="5759805" cy="2430438"/>
          </a:xfrm>
          <a:prstGeom prst="rect">
            <a:avLst/>
          </a:prstGeom>
        </p:spPr>
      </p:pic>
      <p:pic>
        <p:nvPicPr>
          <p:cNvPr id="5" name="Obraz 4"/>
          <p:cNvPicPr>
            <a:picLocks noChangeAspect="1"/>
          </p:cNvPicPr>
          <p:nvPr/>
        </p:nvPicPr>
        <p:blipFill>
          <a:blip r:embed="rId3"/>
          <a:stretch>
            <a:fillRect/>
          </a:stretch>
        </p:blipFill>
        <p:spPr>
          <a:xfrm>
            <a:off x="322783" y="464307"/>
            <a:ext cx="3887053" cy="5752839"/>
          </a:xfrm>
          <a:prstGeom prst="rect">
            <a:avLst/>
          </a:prstGeom>
        </p:spPr>
      </p:pic>
      <p:pic>
        <p:nvPicPr>
          <p:cNvPr id="6" name="Obraz 5"/>
          <p:cNvPicPr>
            <a:picLocks noChangeAspect="1"/>
          </p:cNvPicPr>
          <p:nvPr/>
        </p:nvPicPr>
        <p:blipFill>
          <a:blip r:embed="rId4"/>
          <a:stretch>
            <a:fillRect/>
          </a:stretch>
        </p:blipFill>
        <p:spPr>
          <a:xfrm>
            <a:off x="4807292" y="3521121"/>
            <a:ext cx="2505633" cy="3116381"/>
          </a:xfrm>
          <a:prstGeom prst="rect">
            <a:avLst/>
          </a:prstGeom>
        </p:spPr>
      </p:pic>
      <p:pic>
        <p:nvPicPr>
          <p:cNvPr id="7" name="Obraz 6"/>
          <p:cNvPicPr>
            <a:picLocks noChangeAspect="1"/>
          </p:cNvPicPr>
          <p:nvPr/>
        </p:nvPicPr>
        <p:blipFill>
          <a:blip r:embed="rId5"/>
          <a:stretch>
            <a:fillRect/>
          </a:stretch>
        </p:blipFill>
        <p:spPr>
          <a:xfrm>
            <a:off x="7688957" y="2934269"/>
            <a:ext cx="2448269" cy="1793166"/>
          </a:xfrm>
          <a:prstGeom prst="rect">
            <a:avLst/>
          </a:prstGeom>
        </p:spPr>
      </p:pic>
      <p:pic>
        <p:nvPicPr>
          <p:cNvPr id="8" name="Obraz 7"/>
          <p:cNvPicPr>
            <a:picLocks noChangeAspect="1"/>
          </p:cNvPicPr>
          <p:nvPr/>
        </p:nvPicPr>
        <p:blipFill>
          <a:blip r:embed="rId6"/>
          <a:stretch>
            <a:fillRect/>
          </a:stretch>
        </p:blipFill>
        <p:spPr>
          <a:xfrm>
            <a:off x="10363134" y="4317381"/>
            <a:ext cx="1638300" cy="2305050"/>
          </a:xfrm>
          <a:prstGeom prst="rect">
            <a:avLst/>
          </a:prstGeom>
        </p:spPr>
      </p:pic>
    </p:spTree>
    <p:extLst>
      <p:ext uri="{BB962C8B-B14F-4D97-AF65-F5344CB8AC3E}">
        <p14:creationId xmlns:p14="http://schemas.microsoft.com/office/powerpoint/2010/main" val="3498147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636896" y="3439237"/>
            <a:ext cx="10924117" cy="3231654"/>
          </a:xfrm>
          <a:prstGeom prst="rect">
            <a:avLst/>
          </a:prstGeom>
        </p:spPr>
        <p:txBody>
          <a:bodyPr wrap="square">
            <a:spAutoFit/>
          </a:bodyPr>
          <a:lstStyle/>
          <a:p>
            <a:r>
              <a:rPr lang="pl-PL" sz="2400" b="1" dirty="0">
                <a:solidFill>
                  <a:srgbClr val="C00000"/>
                </a:solidFill>
              </a:rPr>
              <a:t>A MOŻE JESZCZE WCZEŚNIEJ…?</a:t>
            </a:r>
          </a:p>
          <a:p>
            <a:endParaRPr lang="pl-PL" sz="2400" dirty="0">
              <a:solidFill>
                <a:srgbClr val="000000"/>
              </a:solidFill>
            </a:endParaRPr>
          </a:p>
          <a:p>
            <a:r>
              <a:rPr lang="pl-PL" sz="2400" dirty="0">
                <a:solidFill>
                  <a:srgbClr val="000000"/>
                </a:solidFill>
              </a:rPr>
              <a:t>„</a:t>
            </a:r>
            <a:r>
              <a:rPr lang="pl-PL" sz="2400" i="1" dirty="0">
                <a:solidFill>
                  <a:srgbClr val="000000"/>
                </a:solidFill>
              </a:rPr>
              <a:t>…</a:t>
            </a:r>
            <a:r>
              <a:rPr lang="pl-PL" sz="2400" i="1" dirty="0">
                <a:solidFill>
                  <a:srgbClr val="000000"/>
                </a:solidFill>
              </a:rPr>
              <a:t>marketing jako zjawisko pojawił się już </a:t>
            </a:r>
            <a:r>
              <a:rPr lang="pl-PL" sz="2400" i="1" dirty="0">
                <a:solidFill>
                  <a:srgbClr val="000000"/>
                </a:solidFill>
              </a:rPr>
              <a:t>przed 1850 </a:t>
            </a:r>
            <a:r>
              <a:rPr lang="pl-PL" sz="2400" i="1" dirty="0">
                <a:solidFill>
                  <a:srgbClr val="000000"/>
                </a:solidFill>
              </a:rPr>
              <a:t>r. za sprawą Cyrusa McCormicka, pierwszego przedsiębiorcy, który </a:t>
            </a:r>
            <a:r>
              <a:rPr lang="pl-PL" sz="2400" i="1" dirty="0">
                <a:solidFill>
                  <a:srgbClr val="000000"/>
                </a:solidFill>
              </a:rPr>
              <a:t>wykorzystywał w </a:t>
            </a:r>
            <a:r>
              <a:rPr lang="pl-PL" sz="2400" i="1" dirty="0">
                <a:solidFill>
                  <a:srgbClr val="000000"/>
                </a:solidFill>
              </a:rPr>
              <a:t>działalności zasady i narzędzia typowe dla współczesnego </a:t>
            </a:r>
            <a:r>
              <a:rPr lang="pl-PL" sz="2400" i="1" dirty="0">
                <a:solidFill>
                  <a:srgbClr val="000000"/>
                </a:solidFill>
              </a:rPr>
              <a:t>marketingu. Choć </a:t>
            </a:r>
            <a:r>
              <a:rPr lang="pl-PL" sz="2400" i="1" dirty="0">
                <a:solidFill>
                  <a:srgbClr val="000000"/>
                </a:solidFill>
              </a:rPr>
              <a:t>podręczniki historii wspominają tylko, że wynalazł mechaniczną </a:t>
            </a:r>
            <a:r>
              <a:rPr lang="pl-PL" sz="2400" i="1" dirty="0">
                <a:solidFill>
                  <a:srgbClr val="000000"/>
                </a:solidFill>
              </a:rPr>
              <a:t>żniwiarkę, jest </a:t>
            </a:r>
            <a:r>
              <a:rPr lang="pl-PL" sz="2400" i="1" dirty="0">
                <a:solidFill>
                  <a:srgbClr val="000000"/>
                </a:solidFill>
              </a:rPr>
              <a:t>on uznawany za prekursora marketingu</a:t>
            </a:r>
            <a:r>
              <a:rPr lang="pl-PL" sz="2400" dirty="0">
                <a:solidFill>
                  <a:srgbClr val="000000"/>
                </a:solidFill>
              </a:rPr>
              <a:t>”</a:t>
            </a:r>
          </a:p>
          <a:p>
            <a:r>
              <a:rPr lang="pl-PL" b="1" dirty="0">
                <a:solidFill>
                  <a:srgbClr val="000000"/>
                </a:solidFill>
              </a:rPr>
              <a:t>	</a:t>
            </a:r>
          </a:p>
          <a:p>
            <a:r>
              <a:rPr lang="pl-PL" b="1" dirty="0">
                <a:solidFill>
                  <a:srgbClr val="000000"/>
                </a:solidFill>
              </a:rPr>
              <a:t>	</a:t>
            </a:r>
            <a:r>
              <a:rPr lang="pl-PL" b="1" dirty="0">
                <a:solidFill>
                  <a:srgbClr val="000000"/>
                </a:solidFill>
              </a:rPr>
              <a:t>G. Baran, </a:t>
            </a:r>
            <a:r>
              <a:rPr lang="pl-PL" b="1" i="1" dirty="0">
                <a:solidFill>
                  <a:srgbClr val="000000"/>
                </a:solidFill>
              </a:rPr>
              <a:t>Marketing współtworzenia wartości </a:t>
            </a:r>
            <a:r>
              <a:rPr lang="pl-PL" b="1" i="1" dirty="0">
                <a:solidFill>
                  <a:srgbClr val="000000"/>
                </a:solidFill>
              </a:rPr>
              <a:t>z </a:t>
            </a:r>
            <a:r>
              <a:rPr lang="pl-PL" b="1" i="1" dirty="0">
                <a:solidFill>
                  <a:srgbClr val="000000"/>
                </a:solidFill>
              </a:rPr>
              <a:t>klientem</a:t>
            </a:r>
            <a:r>
              <a:rPr lang="pl-PL" b="1" dirty="0">
                <a:solidFill>
                  <a:srgbClr val="000000"/>
                </a:solidFill>
              </a:rPr>
              <a:t>, Kraków 2013.</a:t>
            </a:r>
            <a:endParaRPr lang="pl-PL" b="1" dirty="0">
              <a:solidFill>
                <a:srgbClr val="000000"/>
              </a:solidFill>
            </a:endParaRPr>
          </a:p>
        </p:txBody>
      </p:sp>
      <p:pic>
        <p:nvPicPr>
          <p:cNvPr id="11266" name="Picture 2" descr="Znalezione obrazy dla zapytania CYRUS MCCORM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1416" y="242816"/>
            <a:ext cx="4959597" cy="289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2163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664191" y="3562067"/>
            <a:ext cx="10924117" cy="2862322"/>
          </a:xfrm>
          <a:prstGeom prst="rect">
            <a:avLst/>
          </a:prstGeom>
        </p:spPr>
        <p:txBody>
          <a:bodyPr wrap="square">
            <a:spAutoFit/>
          </a:bodyPr>
          <a:lstStyle/>
          <a:p>
            <a:endParaRPr lang="pl-PL" sz="2400" dirty="0">
              <a:solidFill>
                <a:srgbClr val="000000"/>
              </a:solidFill>
            </a:endParaRPr>
          </a:p>
          <a:p>
            <a:r>
              <a:rPr lang="pl-PL" sz="2400" dirty="0">
                <a:solidFill>
                  <a:srgbClr val="000000"/>
                </a:solidFill>
              </a:rPr>
              <a:t>„</a:t>
            </a:r>
            <a:r>
              <a:rPr lang="pl-PL" sz="2400" i="1" dirty="0">
                <a:solidFill>
                  <a:srgbClr val="000000"/>
                </a:solidFill>
              </a:rPr>
              <a:t>…Wynalazł </a:t>
            </a:r>
            <a:r>
              <a:rPr lang="pl-PL" sz="2400" i="1" dirty="0">
                <a:solidFill>
                  <a:srgbClr val="000000"/>
                </a:solidFill>
              </a:rPr>
              <a:t>on (…) podstawowe narzędzia </a:t>
            </a:r>
            <a:r>
              <a:rPr lang="pl-PL" sz="2400" i="1" dirty="0">
                <a:solidFill>
                  <a:srgbClr val="000000"/>
                </a:solidFill>
              </a:rPr>
              <a:t>nowoczesnego marketingu: badania i analizę rynku, </a:t>
            </a:r>
            <a:r>
              <a:rPr lang="pl-PL" sz="2400" i="1" dirty="0">
                <a:solidFill>
                  <a:srgbClr val="000000"/>
                </a:solidFill>
              </a:rPr>
              <a:t>koncepcję pozycji </a:t>
            </a:r>
            <a:r>
              <a:rPr lang="pl-PL" sz="2400" i="1" dirty="0">
                <a:solidFill>
                  <a:srgbClr val="000000"/>
                </a:solidFill>
              </a:rPr>
              <a:t>rynkowej, politykę ustalania cen, nowoczesne skojarzenie </a:t>
            </a:r>
            <a:r>
              <a:rPr lang="pl-PL" sz="2400" i="1" dirty="0">
                <a:solidFill>
                  <a:srgbClr val="000000"/>
                </a:solidFill>
              </a:rPr>
              <a:t>sprzedaży z </a:t>
            </a:r>
            <a:r>
              <a:rPr lang="pl-PL" sz="2400" i="1" dirty="0">
                <a:solidFill>
                  <a:srgbClr val="000000"/>
                </a:solidFill>
              </a:rPr>
              <a:t>serwisem oraz sprzedaż ratalną, które z powodzeniem stosował wobec </a:t>
            </a:r>
            <a:r>
              <a:rPr lang="pl-PL" sz="2400" i="1" dirty="0">
                <a:solidFill>
                  <a:srgbClr val="000000"/>
                </a:solidFill>
              </a:rPr>
              <a:t>swoich klientów</a:t>
            </a:r>
            <a:r>
              <a:rPr lang="pl-PL" sz="2400" i="1" dirty="0">
                <a:solidFill>
                  <a:srgbClr val="000000"/>
                </a:solidFill>
              </a:rPr>
              <a:t>. Musiało jednak minąć ponad pięćdziesiąt lat, aby inni zaczęli </a:t>
            </a:r>
            <a:r>
              <a:rPr lang="pl-PL" sz="2400" i="1" dirty="0">
                <a:solidFill>
                  <a:srgbClr val="000000"/>
                </a:solidFill>
              </a:rPr>
              <a:t>go powszechnie </a:t>
            </a:r>
            <a:r>
              <a:rPr lang="pl-PL" sz="2400" i="1" dirty="0">
                <a:solidFill>
                  <a:srgbClr val="000000"/>
                </a:solidFill>
              </a:rPr>
              <a:t>naśladować</a:t>
            </a:r>
            <a:r>
              <a:rPr lang="pl-PL" sz="2400" dirty="0">
                <a:solidFill>
                  <a:srgbClr val="000000"/>
                </a:solidFill>
              </a:rPr>
              <a:t>”</a:t>
            </a:r>
          </a:p>
          <a:p>
            <a:r>
              <a:rPr lang="pl-PL" b="1" dirty="0">
                <a:solidFill>
                  <a:srgbClr val="000000"/>
                </a:solidFill>
              </a:rPr>
              <a:t>	</a:t>
            </a:r>
          </a:p>
          <a:p>
            <a:r>
              <a:rPr lang="pl-PL" b="1" dirty="0">
                <a:solidFill>
                  <a:srgbClr val="000000"/>
                </a:solidFill>
              </a:rPr>
              <a:t>	</a:t>
            </a:r>
            <a:r>
              <a:rPr lang="pl-PL" b="1" dirty="0">
                <a:solidFill>
                  <a:srgbClr val="000000"/>
                </a:solidFill>
              </a:rPr>
              <a:t>G. Baran, </a:t>
            </a:r>
            <a:r>
              <a:rPr lang="pl-PL" b="1" i="1" dirty="0">
                <a:solidFill>
                  <a:srgbClr val="000000"/>
                </a:solidFill>
              </a:rPr>
              <a:t>Marketing współtworzenia wartości </a:t>
            </a:r>
            <a:r>
              <a:rPr lang="pl-PL" b="1" i="1" dirty="0">
                <a:solidFill>
                  <a:srgbClr val="000000"/>
                </a:solidFill>
              </a:rPr>
              <a:t>z </a:t>
            </a:r>
            <a:r>
              <a:rPr lang="pl-PL" b="1" i="1" dirty="0">
                <a:solidFill>
                  <a:srgbClr val="000000"/>
                </a:solidFill>
              </a:rPr>
              <a:t>klientem</a:t>
            </a:r>
            <a:r>
              <a:rPr lang="pl-PL" b="1" dirty="0">
                <a:solidFill>
                  <a:srgbClr val="000000"/>
                </a:solidFill>
              </a:rPr>
              <a:t>, Kraków 2013.</a:t>
            </a:r>
            <a:endParaRPr lang="pl-PL" b="1" dirty="0">
              <a:solidFill>
                <a:srgbClr val="000000"/>
              </a:solidFill>
            </a:endParaRPr>
          </a:p>
        </p:txBody>
      </p:sp>
      <p:pic>
        <p:nvPicPr>
          <p:cNvPr id="2" name="Obraz 1"/>
          <p:cNvPicPr>
            <a:picLocks noChangeAspect="1"/>
          </p:cNvPicPr>
          <p:nvPr/>
        </p:nvPicPr>
        <p:blipFill>
          <a:blip r:embed="rId2"/>
          <a:stretch>
            <a:fillRect/>
          </a:stretch>
        </p:blipFill>
        <p:spPr>
          <a:xfrm>
            <a:off x="2961564" y="177421"/>
            <a:ext cx="5953377" cy="3906904"/>
          </a:xfrm>
          <a:prstGeom prst="rect">
            <a:avLst/>
          </a:prstGeom>
        </p:spPr>
      </p:pic>
    </p:spTree>
    <p:extLst>
      <p:ext uri="{BB962C8B-B14F-4D97-AF65-F5344CB8AC3E}">
        <p14:creationId xmlns:p14="http://schemas.microsoft.com/office/powerpoint/2010/main" val="19893845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600503" y="723331"/>
            <a:ext cx="10877264" cy="4278094"/>
          </a:xfrm>
          <a:prstGeom prst="rect">
            <a:avLst/>
          </a:prstGeom>
        </p:spPr>
        <p:txBody>
          <a:bodyPr wrap="square">
            <a:spAutoFit/>
          </a:bodyPr>
          <a:lstStyle/>
          <a:p>
            <a:pPr algn="just"/>
            <a:r>
              <a:rPr lang="pl-PL" sz="2100" i="1" dirty="0">
                <a:solidFill>
                  <a:srgbClr val="000000"/>
                </a:solidFill>
              </a:rPr>
              <a:t>„McCormick</a:t>
            </a:r>
            <a:r>
              <a:rPr lang="pl-PL" sz="2100" i="1" dirty="0">
                <a:solidFill>
                  <a:srgbClr val="000000"/>
                </a:solidFill>
              </a:rPr>
              <a:t>, legendarna amerykańska marka istniejąca od 1831 roku to ponad 180 lat historii techniki rolniczej. Firma została założona przez Cyrusa Hall McCormick w </a:t>
            </a:r>
            <a:r>
              <a:rPr lang="pl-PL" sz="2100" i="1" dirty="0" err="1">
                <a:solidFill>
                  <a:srgbClr val="000000"/>
                </a:solidFill>
              </a:rPr>
              <a:t>Walnut</a:t>
            </a:r>
            <a:r>
              <a:rPr lang="pl-PL" sz="2100" i="1" dirty="0">
                <a:solidFill>
                  <a:srgbClr val="000000"/>
                </a:solidFill>
              </a:rPr>
              <a:t> </a:t>
            </a:r>
            <a:r>
              <a:rPr lang="pl-PL" sz="2100" i="1" dirty="0" err="1">
                <a:solidFill>
                  <a:srgbClr val="000000"/>
                </a:solidFill>
              </a:rPr>
              <a:t>Growe</a:t>
            </a:r>
            <a:r>
              <a:rPr lang="pl-PL" sz="2100" i="1" dirty="0">
                <a:solidFill>
                  <a:srgbClr val="000000"/>
                </a:solidFill>
              </a:rPr>
              <a:t> w Virginii. Pierwszą maszyną, która wkrótce zyskała ogromne uznanie wśród farmerów była żniwiarka konna.  McCormick to wzór innowacji, nie tylko w zakresie nowatorskich rozwiązań technicznych ale również we wdrażaniu pionierskich, biznesowych metod sprzedaży. Jego motto brzmiało: „To </a:t>
            </a:r>
            <a:r>
              <a:rPr lang="pl-PL" sz="2100" i="1" dirty="0" err="1">
                <a:solidFill>
                  <a:srgbClr val="000000"/>
                </a:solidFill>
              </a:rPr>
              <a:t>sell</a:t>
            </a:r>
            <a:r>
              <a:rPr lang="pl-PL" sz="2100" i="1" dirty="0">
                <a:solidFill>
                  <a:srgbClr val="000000"/>
                </a:solidFill>
              </a:rPr>
              <a:t>, I </a:t>
            </a:r>
            <a:r>
              <a:rPr lang="pl-PL" sz="2100" i="1" dirty="0" err="1">
                <a:solidFill>
                  <a:srgbClr val="000000"/>
                </a:solidFill>
              </a:rPr>
              <a:t>must</a:t>
            </a:r>
            <a:r>
              <a:rPr lang="pl-PL" sz="2100" i="1" dirty="0">
                <a:solidFill>
                  <a:srgbClr val="000000"/>
                </a:solidFill>
              </a:rPr>
              <a:t> </a:t>
            </a:r>
            <a:r>
              <a:rPr lang="pl-PL" sz="2100" i="1" dirty="0" err="1">
                <a:solidFill>
                  <a:srgbClr val="000000"/>
                </a:solidFill>
              </a:rPr>
              <a:t>advertise</a:t>
            </a:r>
            <a:r>
              <a:rPr lang="pl-PL" sz="2100" i="1" dirty="0">
                <a:solidFill>
                  <a:srgbClr val="000000"/>
                </a:solidFill>
              </a:rPr>
              <a:t>” </a:t>
            </a:r>
            <a:r>
              <a:rPr lang="pl-PL" sz="2100" i="1" dirty="0" smtClean="0">
                <a:solidFill>
                  <a:srgbClr val="000000"/>
                </a:solidFill>
              </a:rPr>
              <a:t>– „żeby </a:t>
            </a:r>
            <a:r>
              <a:rPr lang="pl-PL" sz="2100" i="1" dirty="0">
                <a:solidFill>
                  <a:srgbClr val="000000"/>
                </a:solidFill>
              </a:rPr>
              <a:t>sprzedawać muszę reklamować”. </a:t>
            </a:r>
            <a:endParaRPr lang="pl-PL" sz="2100" i="1" dirty="0" smtClean="0">
              <a:solidFill>
                <a:srgbClr val="000000"/>
              </a:solidFill>
            </a:endParaRPr>
          </a:p>
          <a:p>
            <a:pPr algn="just"/>
            <a:r>
              <a:rPr lang="pl-PL" sz="2100" i="1" dirty="0" smtClean="0">
                <a:solidFill>
                  <a:srgbClr val="000000"/>
                </a:solidFill>
              </a:rPr>
              <a:t>Kampanie </a:t>
            </a:r>
            <a:r>
              <a:rPr lang="pl-PL" sz="2100" i="1" dirty="0">
                <a:solidFill>
                  <a:srgbClr val="000000"/>
                </a:solidFill>
              </a:rPr>
              <a:t>reklamowe były zwiastunem obecnej internetowej reklamy bezpośredniej. </a:t>
            </a:r>
            <a:r>
              <a:rPr lang="pl-PL" sz="2100" i="1" dirty="0">
                <a:solidFill>
                  <a:srgbClr val="000000"/>
                </a:solidFill>
              </a:rPr>
              <a:t>Jako pierwszy udzielił gwarancji na swoje maszyny, wprowadził sprzedaż ratalną, oraz zbudował pierwszą sieć dealerów w całym kraju – w efekcie wprowadzenia nowego, agresywnego systemu sprzedaży McCormick </a:t>
            </a:r>
            <a:r>
              <a:rPr lang="pl-PL" sz="2100" i="1" dirty="0" err="1">
                <a:solidFill>
                  <a:srgbClr val="000000"/>
                </a:solidFill>
              </a:rPr>
              <a:t>Harvesting</a:t>
            </a:r>
            <a:r>
              <a:rPr lang="pl-PL" sz="2100" i="1" dirty="0">
                <a:solidFill>
                  <a:srgbClr val="000000"/>
                </a:solidFill>
              </a:rPr>
              <a:t> Company w latach 1834 -1860 została największą firmą produkującą maszyny dla </a:t>
            </a:r>
            <a:r>
              <a:rPr lang="pl-PL" sz="2100" i="1" dirty="0">
                <a:solidFill>
                  <a:srgbClr val="000000"/>
                </a:solidFill>
              </a:rPr>
              <a:t>rolnictwa”</a:t>
            </a:r>
          </a:p>
          <a:p>
            <a:pPr algn="just"/>
            <a:endParaRPr lang="pl-PL" sz="2000" i="1" dirty="0">
              <a:solidFill>
                <a:srgbClr val="000000"/>
              </a:solidFill>
            </a:endParaRPr>
          </a:p>
        </p:txBody>
      </p:sp>
      <p:sp>
        <p:nvSpPr>
          <p:cNvPr id="4" name="Prostokąt 3"/>
          <p:cNvSpPr/>
          <p:nvPr/>
        </p:nvSpPr>
        <p:spPr>
          <a:xfrm>
            <a:off x="4610678" y="5987533"/>
            <a:ext cx="5857155" cy="646331"/>
          </a:xfrm>
          <a:prstGeom prst="rect">
            <a:avLst/>
          </a:prstGeom>
        </p:spPr>
        <p:txBody>
          <a:bodyPr wrap="square">
            <a:spAutoFit/>
          </a:bodyPr>
          <a:lstStyle/>
          <a:p>
            <a:r>
              <a:rPr lang="pl-PL" b="1" dirty="0">
                <a:solidFill>
                  <a:srgbClr val="0070C0"/>
                </a:solidFill>
                <a:hlinkClick r:id="rId2"/>
              </a:rPr>
              <a:t>http://mccormick.info.pl/historiamarki</a:t>
            </a:r>
            <a:r>
              <a:rPr lang="pl-PL" b="1" dirty="0">
                <a:solidFill>
                  <a:srgbClr val="0070C0"/>
                </a:solidFill>
                <a:hlinkClick r:id="rId2"/>
              </a:rPr>
              <a:t>/</a:t>
            </a:r>
            <a:endParaRPr lang="pl-PL" b="1" dirty="0">
              <a:solidFill>
                <a:srgbClr val="0070C0"/>
              </a:solidFill>
            </a:endParaRPr>
          </a:p>
          <a:p>
            <a:endParaRPr lang="pl-PL" dirty="0">
              <a:solidFill>
                <a:srgbClr val="000000"/>
              </a:solidFill>
            </a:endParaRPr>
          </a:p>
        </p:txBody>
      </p:sp>
    </p:spTree>
    <p:extLst>
      <p:ext uri="{BB962C8B-B14F-4D97-AF65-F5344CB8AC3E}">
        <p14:creationId xmlns:p14="http://schemas.microsoft.com/office/powerpoint/2010/main" val="3381452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404884" y="941697"/>
            <a:ext cx="10924117" cy="5447645"/>
          </a:xfrm>
          <a:prstGeom prst="rect">
            <a:avLst/>
          </a:prstGeom>
        </p:spPr>
        <p:txBody>
          <a:bodyPr wrap="square">
            <a:spAutoFit/>
          </a:bodyPr>
          <a:lstStyle/>
          <a:p>
            <a:endParaRPr lang="pl-PL" sz="2400" dirty="0">
              <a:solidFill>
                <a:srgbClr val="000000"/>
              </a:solidFill>
            </a:endParaRPr>
          </a:p>
          <a:p>
            <a:r>
              <a:rPr lang="pl-PL" sz="2400" dirty="0">
                <a:solidFill>
                  <a:srgbClr val="000000"/>
                </a:solidFill>
              </a:rPr>
              <a:t>„</a:t>
            </a:r>
            <a:r>
              <a:rPr lang="pl-PL" sz="2400" i="1" dirty="0">
                <a:solidFill>
                  <a:srgbClr val="000000"/>
                </a:solidFill>
              </a:rPr>
              <a:t>O marketingu wspominają także na przykład żeglarze i odkrywcy z XVIII w., pisząc w swoich pamiętnikach: „Dotarliśmy tu w celu handlowania, ale wkrótce potem nasz marketing został przerwany przez uciążliwy </a:t>
            </a:r>
            <a:r>
              <a:rPr lang="pl-PL" sz="2400" i="1" dirty="0">
                <a:solidFill>
                  <a:srgbClr val="000000"/>
                </a:solidFill>
              </a:rPr>
              <a:t>deszcz”. </a:t>
            </a:r>
          </a:p>
          <a:p>
            <a:r>
              <a:rPr lang="pl-PL" sz="2400" i="1" dirty="0">
                <a:solidFill>
                  <a:srgbClr val="000000"/>
                </a:solidFill>
              </a:rPr>
              <a:t>Niewątpliwie </a:t>
            </a:r>
            <a:r>
              <a:rPr lang="pl-PL" sz="2400" i="1" dirty="0">
                <a:solidFill>
                  <a:srgbClr val="000000"/>
                </a:solidFill>
              </a:rPr>
              <a:t>pojęcie marketingu zdecydowanie częściej zaczyna się pojawiać po odkryciach geograficznych (XV-XVI w.) i ustanowieniu pierwszych kolonii należących do Portugalii i Wielkiej Brytanii. Na to nakłada się merkantylistyczna polityka wielu państw, popieranie rozwoju produkcji krajowej oraz programy pełnego zatrudnienia siły roboczej. Równocześnie nasilają się procesy urbanizacyjne, w efekcie czego powstają nowe miasta </a:t>
            </a:r>
            <a:r>
              <a:rPr lang="pl-PL" sz="2400" i="1" dirty="0">
                <a:solidFill>
                  <a:srgbClr val="000000"/>
                </a:solidFill>
              </a:rPr>
              <a:t>przemysłowe. </a:t>
            </a:r>
          </a:p>
          <a:p>
            <a:r>
              <a:rPr lang="pl-PL" sz="2400" i="1" dirty="0">
                <a:solidFill>
                  <a:srgbClr val="000000"/>
                </a:solidFill>
              </a:rPr>
              <a:t>Cały </a:t>
            </a:r>
            <a:r>
              <a:rPr lang="pl-PL" sz="2400" i="1" dirty="0">
                <a:solidFill>
                  <a:srgbClr val="000000"/>
                </a:solidFill>
              </a:rPr>
              <a:t>czas marketing odnoszony jest jednak do handlu i sprzedaży, bowiem na przykład irlandzki pisarz J. Swift w 1783 roku pisze: „jeśli jesteś zatrudniony w marketingu, kupuj swoje mięso tak tanio, jak </a:t>
            </a:r>
            <a:r>
              <a:rPr lang="pl-PL" sz="2400" i="1" dirty="0">
                <a:solidFill>
                  <a:srgbClr val="000000"/>
                </a:solidFill>
              </a:rPr>
              <a:t>możesz</a:t>
            </a:r>
            <a:r>
              <a:rPr lang="pl-PL" sz="2400" dirty="0">
                <a:solidFill>
                  <a:srgbClr val="000000"/>
                </a:solidFill>
              </a:rPr>
              <a:t>”</a:t>
            </a:r>
          </a:p>
          <a:p>
            <a:r>
              <a:rPr lang="pl-PL" b="1" dirty="0">
                <a:solidFill>
                  <a:srgbClr val="000000"/>
                </a:solidFill>
              </a:rPr>
              <a:t>	</a:t>
            </a:r>
          </a:p>
          <a:p>
            <a:r>
              <a:rPr lang="pl-PL" b="1" dirty="0">
                <a:solidFill>
                  <a:srgbClr val="000000"/>
                </a:solidFill>
              </a:rPr>
              <a:t>J. </a:t>
            </a:r>
            <a:r>
              <a:rPr lang="pl-PL" b="1" dirty="0" err="1">
                <a:solidFill>
                  <a:srgbClr val="000000"/>
                </a:solidFill>
              </a:rPr>
              <a:t>Hernik</a:t>
            </a:r>
            <a:r>
              <a:rPr lang="pl-PL" b="1" dirty="0">
                <a:solidFill>
                  <a:srgbClr val="000000"/>
                </a:solidFill>
              </a:rPr>
              <a:t>, </a:t>
            </a:r>
            <a:r>
              <a:rPr lang="pl-PL" b="1" i="1" dirty="0">
                <a:solidFill>
                  <a:srgbClr val="000000"/>
                </a:solidFill>
              </a:rPr>
              <a:t>Refleksje nad rozwojem marketingu – ujęcie historyczne</a:t>
            </a:r>
            <a:r>
              <a:rPr lang="pl-PL" b="1" dirty="0">
                <a:solidFill>
                  <a:srgbClr val="000000"/>
                </a:solidFill>
              </a:rPr>
              <a:t>, Marketing i </a:t>
            </a:r>
            <a:r>
              <a:rPr lang="pl-PL" b="1" dirty="0">
                <a:solidFill>
                  <a:srgbClr val="000000"/>
                </a:solidFill>
              </a:rPr>
              <a:t>Rynek, nr </a:t>
            </a:r>
            <a:r>
              <a:rPr lang="pl-PL" b="1" dirty="0">
                <a:solidFill>
                  <a:srgbClr val="000000"/>
                </a:solidFill>
              </a:rPr>
              <a:t>8/2014.</a:t>
            </a:r>
          </a:p>
        </p:txBody>
      </p:sp>
    </p:spTree>
    <p:extLst>
      <p:ext uri="{BB962C8B-B14F-4D97-AF65-F5344CB8AC3E}">
        <p14:creationId xmlns:p14="http://schemas.microsoft.com/office/powerpoint/2010/main" val="1159073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8"/>
            <a:ext cx="10924117" cy="881346"/>
          </a:xfrm>
        </p:spPr>
        <p:txBody>
          <a:bodyPr/>
          <a:lstStyle/>
          <a:p>
            <a:r>
              <a:rPr lang="pl-PL" sz="3200" dirty="0" smtClean="0"/>
              <a:t>Znaczenie marketingu</a:t>
            </a:r>
            <a:endParaRPr lang="pl-PL" sz="3200" dirty="0"/>
          </a:p>
        </p:txBody>
      </p:sp>
      <p:sp>
        <p:nvSpPr>
          <p:cNvPr id="3" name="Prostokąt 2"/>
          <p:cNvSpPr/>
          <p:nvPr/>
        </p:nvSpPr>
        <p:spPr>
          <a:xfrm>
            <a:off x="371443" y="1330505"/>
            <a:ext cx="11400430" cy="4801314"/>
          </a:xfrm>
          <a:prstGeom prst="rect">
            <a:avLst/>
          </a:prstGeom>
        </p:spPr>
        <p:txBody>
          <a:bodyPr wrap="square">
            <a:spAutoFit/>
          </a:bodyPr>
          <a:lstStyle/>
          <a:p>
            <a:r>
              <a:rPr lang="pl-PL" dirty="0">
                <a:solidFill>
                  <a:srgbClr val="000000"/>
                </a:solidFill>
              </a:rPr>
              <a:t>„</a:t>
            </a:r>
            <a:r>
              <a:rPr lang="pl-PL" i="1" dirty="0">
                <a:solidFill>
                  <a:srgbClr val="000000"/>
                </a:solidFill>
              </a:rPr>
              <a:t>Marketing zmienia się, by sprostać wymaganiom przeistaczającego się świata. Jest to nadal działalność</a:t>
            </a:r>
          </a:p>
          <a:p>
            <a:r>
              <a:rPr lang="pl-PL" i="1" dirty="0">
                <a:solidFill>
                  <a:srgbClr val="000000"/>
                </a:solidFill>
              </a:rPr>
              <a:t>gospodarcza polegająca na określaniu potrzeb i pragnień klientów danej organizacji, wyznaczaniu rynków</a:t>
            </a:r>
          </a:p>
          <a:p>
            <a:r>
              <a:rPr lang="pl-PL" i="1" dirty="0">
                <a:solidFill>
                  <a:srgbClr val="000000"/>
                </a:solidFill>
              </a:rPr>
              <a:t>docelowych, które ta organizacja może najlepiej obsłużyć oraz projektowaniu odpowiednich produktów, usług i</a:t>
            </a:r>
          </a:p>
          <a:p>
            <a:r>
              <a:rPr lang="pl-PL" i="1" dirty="0">
                <a:solidFill>
                  <a:srgbClr val="000000"/>
                </a:solidFill>
              </a:rPr>
              <a:t>programów, przeznaczonych do obsługi owych rynków. Marketing staje się jednak czymś więcej niż tylko</a:t>
            </a:r>
          </a:p>
          <a:p>
            <a:r>
              <a:rPr lang="pl-PL" i="1" dirty="0">
                <a:solidFill>
                  <a:srgbClr val="000000"/>
                </a:solidFill>
              </a:rPr>
              <a:t>odizolowaną funkcją przedsiębiorstwa — to filozofia, która przewodzi całej organizacji. Celem marketingu jest</a:t>
            </a:r>
          </a:p>
          <a:p>
            <a:r>
              <a:rPr lang="pl-PL" i="1" dirty="0">
                <a:solidFill>
                  <a:srgbClr val="000000"/>
                </a:solidFill>
              </a:rPr>
              <a:t>wywołanie zadowolenia klientów przez zbudowanie cennych relacji z nimi (…) tak by dostarczyć klientowi jak największej wartości</a:t>
            </a:r>
            <a:r>
              <a:rPr lang="pl-PL" i="1" dirty="0">
                <a:solidFill>
                  <a:srgbClr val="000000"/>
                </a:solidFill>
              </a:rPr>
              <a:t>. Osoby zajmujące się marketingiem </a:t>
            </a:r>
            <a:r>
              <a:rPr lang="pl-PL" i="1" dirty="0">
                <a:solidFill>
                  <a:srgbClr val="000000"/>
                </a:solidFill>
              </a:rPr>
              <a:t>nie mogą </a:t>
            </a:r>
            <a:r>
              <a:rPr lang="pl-PL" i="1" dirty="0">
                <a:solidFill>
                  <a:srgbClr val="000000"/>
                </a:solidFill>
              </a:rPr>
              <a:t>osiągnąć tego celu samodzielnie. </a:t>
            </a:r>
            <a:endParaRPr lang="pl-PL" i="1" dirty="0">
              <a:solidFill>
                <a:srgbClr val="000000"/>
              </a:solidFill>
            </a:endParaRPr>
          </a:p>
          <a:p>
            <a:endParaRPr lang="pl-PL" i="1" dirty="0">
              <a:solidFill>
                <a:srgbClr val="000000"/>
              </a:solidFill>
            </a:endParaRPr>
          </a:p>
          <a:p>
            <a:r>
              <a:rPr lang="pl-PL" i="1" dirty="0">
                <a:solidFill>
                  <a:srgbClr val="000000"/>
                </a:solidFill>
              </a:rPr>
              <a:t>Muszą </a:t>
            </a:r>
            <a:r>
              <a:rPr lang="pl-PL" i="1" dirty="0">
                <a:solidFill>
                  <a:srgbClr val="000000"/>
                </a:solidFill>
              </a:rPr>
              <a:t>ściśle współpracować z innymi ludźmi w swej firmie i w </a:t>
            </a:r>
            <a:r>
              <a:rPr lang="pl-PL" i="1" dirty="0">
                <a:solidFill>
                  <a:srgbClr val="000000"/>
                </a:solidFill>
              </a:rPr>
              <a:t>pozostałych organizacjach</a:t>
            </a:r>
            <a:r>
              <a:rPr lang="pl-PL" i="1" dirty="0">
                <a:solidFill>
                  <a:srgbClr val="000000"/>
                </a:solidFill>
              </a:rPr>
              <a:t>, działających w łańcuchu wartości, tak by dostarczyć klientowi jak największej wartości.</a:t>
            </a:r>
            <a:endParaRPr lang="pl-PL" i="1" dirty="0">
              <a:solidFill>
                <a:srgbClr val="000000"/>
              </a:solidFill>
            </a:endParaRPr>
          </a:p>
          <a:p>
            <a:endParaRPr lang="pl-PL" i="1" dirty="0">
              <a:solidFill>
                <a:srgbClr val="000000"/>
              </a:solidFill>
            </a:endParaRPr>
          </a:p>
          <a:p>
            <a:r>
              <a:rPr lang="pl-PL" i="1" dirty="0">
                <a:solidFill>
                  <a:srgbClr val="000000"/>
                </a:solidFill>
              </a:rPr>
              <a:t>Dział marketingu zwraca się zatem do każdej osoby w organizacji, aby była zorientowana na klienta i uczyniła</a:t>
            </a:r>
          </a:p>
          <a:p>
            <a:r>
              <a:rPr lang="pl-PL" i="1" dirty="0">
                <a:solidFill>
                  <a:srgbClr val="000000"/>
                </a:solidFill>
              </a:rPr>
              <a:t>wszystko, co możliwe, Joy dopomóc w stworzeniu i dostarczeniu klientowi największej wartości i satysfakcji. Jak to sformułował profesor Stephen </a:t>
            </a:r>
            <a:r>
              <a:rPr lang="pl-PL" i="1" dirty="0" err="1">
                <a:solidFill>
                  <a:srgbClr val="000000"/>
                </a:solidFill>
              </a:rPr>
              <a:t>Bumett</a:t>
            </a:r>
            <a:r>
              <a:rPr lang="pl-PL" i="1" dirty="0">
                <a:solidFill>
                  <a:srgbClr val="000000"/>
                </a:solidFill>
              </a:rPr>
              <a:t>: „W organizacji, której działanie marketingowe jest naprawdę znakomite, nie można rozstrzygnąć, kto pracuje w dziale marketingu, a kto nie. Każdy w tej organizacji musi podejmować decyzje z uwzględnieniem ich wpływu na konsumenta"</a:t>
            </a:r>
            <a:r>
              <a:rPr lang="pl-PL" dirty="0">
                <a:solidFill>
                  <a:srgbClr val="000000"/>
                </a:solidFill>
              </a:rPr>
              <a:t>.”</a:t>
            </a:r>
          </a:p>
          <a:p>
            <a:endParaRPr lang="pl-PL" dirty="0">
              <a:solidFill>
                <a:srgbClr val="000000"/>
              </a:solidFill>
            </a:endParaRPr>
          </a:p>
        </p:txBody>
      </p:sp>
      <p:sp>
        <p:nvSpPr>
          <p:cNvPr id="5" name="Prostokąt 4"/>
          <p:cNvSpPr/>
          <p:nvPr/>
        </p:nvSpPr>
        <p:spPr>
          <a:xfrm>
            <a:off x="371443" y="6175391"/>
            <a:ext cx="11400430" cy="400110"/>
          </a:xfrm>
          <a:prstGeom prst="rect">
            <a:avLst/>
          </a:prstGeom>
        </p:spPr>
        <p:txBody>
          <a:bodyPr wrap="square">
            <a:spAutoFit/>
          </a:bodyPr>
          <a:lstStyle/>
          <a:p>
            <a:pPr marL="342900" indent="-342900" defTabSz="449263" eaLnBrk="0" fontAlgn="base" hangingPunct="0">
              <a:spcBef>
                <a:spcPts val="800"/>
              </a:spcBef>
              <a:spcAft>
                <a:spcPct val="0"/>
              </a:spcAft>
              <a:buClr>
                <a:srgbClr val="000000"/>
              </a:buClr>
              <a:buSzPct val="100000"/>
            </a:pPr>
            <a:r>
              <a:rPr lang="pl-PL" sz="2000" dirty="0">
                <a:solidFill>
                  <a:srgbClr val="000000"/>
                </a:solidFill>
              </a:rPr>
              <a:t>P. </a:t>
            </a:r>
            <a:r>
              <a:rPr lang="pl-PL" sz="2000" dirty="0" err="1">
                <a:solidFill>
                  <a:srgbClr val="000000"/>
                </a:solidFill>
              </a:rPr>
              <a:t>Kotler</a:t>
            </a:r>
            <a:r>
              <a:rPr lang="pl-PL" sz="2000" dirty="0">
                <a:solidFill>
                  <a:srgbClr val="000000"/>
                </a:solidFill>
              </a:rPr>
              <a:t>, G. Armstrong, J. </a:t>
            </a:r>
            <a:r>
              <a:rPr lang="pl-PL" sz="2000" dirty="0" err="1">
                <a:solidFill>
                  <a:srgbClr val="000000"/>
                </a:solidFill>
              </a:rPr>
              <a:t>Saunders</a:t>
            </a:r>
            <a:r>
              <a:rPr lang="pl-PL" sz="2000" dirty="0">
                <a:solidFill>
                  <a:srgbClr val="000000"/>
                </a:solidFill>
              </a:rPr>
              <a:t>, V. Wong, </a:t>
            </a:r>
            <a:r>
              <a:rPr lang="pl-PL" sz="2000" i="1" dirty="0">
                <a:solidFill>
                  <a:srgbClr val="000000"/>
                </a:solidFill>
              </a:rPr>
              <a:t>Marketing – podręcznik europejski</a:t>
            </a:r>
            <a:r>
              <a:rPr lang="pl-PL" sz="2000" dirty="0">
                <a:solidFill>
                  <a:srgbClr val="000000"/>
                </a:solidFill>
              </a:rPr>
              <a:t>, Warszawa 2002.</a:t>
            </a:r>
          </a:p>
        </p:txBody>
      </p:sp>
    </p:spTree>
    <p:extLst>
      <p:ext uri="{BB962C8B-B14F-4D97-AF65-F5344CB8AC3E}">
        <p14:creationId xmlns:p14="http://schemas.microsoft.com/office/powerpoint/2010/main" val="4263131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504967" y="491320"/>
            <a:ext cx="9171296" cy="6001643"/>
          </a:xfrm>
          <a:prstGeom prst="rect">
            <a:avLst/>
          </a:prstGeom>
        </p:spPr>
        <p:txBody>
          <a:bodyPr wrap="square">
            <a:spAutoFit/>
          </a:bodyPr>
          <a:lstStyle/>
          <a:p>
            <a:r>
              <a:rPr lang="pl-PL" sz="2400" u="sng" dirty="0">
                <a:solidFill>
                  <a:srgbClr val="000000"/>
                </a:solidFill>
              </a:rPr>
              <a:t>Rozwój marketingu</a:t>
            </a:r>
            <a:r>
              <a:rPr lang="pl-PL" sz="2400" dirty="0">
                <a:solidFill>
                  <a:srgbClr val="000000"/>
                </a:solidFill>
              </a:rPr>
              <a:t>:</a:t>
            </a:r>
          </a:p>
          <a:p>
            <a:endParaRPr lang="pl-PL" sz="2400" dirty="0">
              <a:solidFill>
                <a:srgbClr val="000000"/>
              </a:solidFill>
            </a:endParaRPr>
          </a:p>
          <a:p>
            <a:pPr marL="342900" indent="-342900">
              <a:buFontTx/>
              <a:buAutoNum type="arabicParenR"/>
            </a:pPr>
            <a:r>
              <a:rPr lang="pl-PL" sz="2400" dirty="0">
                <a:solidFill>
                  <a:srgbClr val="000000"/>
                </a:solidFill>
              </a:rPr>
              <a:t>dobra konsumpcyjne</a:t>
            </a:r>
          </a:p>
          <a:p>
            <a:pPr marL="342900" indent="-342900">
              <a:buFontTx/>
              <a:buAutoNum type="arabicParenR"/>
            </a:pPr>
            <a:endParaRPr lang="pl-PL" sz="2400" dirty="0">
              <a:solidFill>
                <a:srgbClr val="000000"/>
              </a:solidFill>
            </a:endParaRPr>
          </a:p>
          <a:p>
            <a:pPr marL="342900" indent="-342900">
              <a:buFontTx/>
              <a:buAutoNum type="arabicParenR"/>
            </a:pPr>
            <a:endParaRPr lang="pl-PL" sz="2400" dirty="0">
              <a:solidFill>
                <a:srgbClr val="000000"/>
              </a:solidFill>
            </a:endParaRPr>
          </a:p>
          <a:p>
            <a:pPr marL="342900" indent="-342900">
              <a:buFontTx/>
              <a:buAutoNum type="arabicParenR"/>
            </a:pPr>
            <a:endParaRPr lang="pl-PL" sz="2400" dirty="0">
              <a:solidFill>
                <a:srgbClr val="000000"/>
              </a:solidFill>
            </a:endParaRPr>
          </a:p>
          <a:p>
            <a:pPr marL="342900" indent="-342900">
              <a:buFontTx/>
              <a:buAutoNum type="arabicParenR"/>
            </a:pPr>
            <a:r>
              <a:rPr lang="pl-PL" sz="2400" dirty="0">
                <a:solidFill>
                  <a:srgbClr val="000000"/>
                </a:solidFill>
              </a:rPr>
              <a:t>usługi </a:t>
            </a:r>
            <a:r>
              <a:rPr lang="pl-PL" sz="2400" dirty="0">
                <a:solidFill>
                  <a:srgbClr val="000000"/>
                </a:solidFill>
              </a:rPr>
              <a:t>(handel, banki, towarzystwa ubezpieczeniowe</a:t>
            </a:r>
            <a:r>
              <a:rPr lang="pl-PL" sz="2400" dirty="0">
                <a:solidFill>
                  <a:srgbClr val="000000"/>
                </a:solidFill>
              </a:rPr>
              <a:t>) </a:t>
            </a:r>
          </a:p>
          <a:p>
            <a:pPr marL="342900" indent="-342900">
              <a:buFontTx/>
              <a:buAutoNum type="arabicParenR"/>
            </a:pPr>
            <a:endParaRPr lang="pl-PL" sz="2400" dirty="0">
              <a:solidFill>
                <a:srgbClr val="000000"/>
              </a:solidFill>
            </a:endParaRPr>
          </a:p>
          <a:p>
            <a:pPr marL="342900" indent="-342900">
              <a:buFontTx/>
              <a:buAutoNum type="arabicParenR"/>
            </a:pPr>
            <a:endParaRPr lang="pl-PL" sz="2400" dirty="0">
              <a:solidFill>
                <a:srgbClr val="000000"/>
              </a:solidFill>
            </a:endParaRPr>
          </a:p>
          <a:p>
            <a:pPr marL="342900" indent="-342900">
              <a:buFontTx/>
              <a:buAutoNum type="arabicParenR"/>
            </a:pPr>
            <a:endParaRPr lang="pl-PL" sz="2400" dirty="0">
              <a:solidFill>
                <a:srgbClr val="000000"/>
              </a:solidFill>
            </a:endParaRPr>
          </a:p>
          <a:p>
            <a:pPr marL="342900" indent="-342900">
              <a:buFontTx/>
              <a:buAutoNum type="arabicParenR"/>
            </a:pPr>
            <a:r>
              <a:rPr lang="pl-PL" sz="2400" dirty="0">
                <a:solidFill>
                  <a:srgbClr val="000000"/>
                </a:solidFill>
              </a:rPr>
              <a:t>dobra inwestycyjne</a:t>
            </a:r>
          </a:p>
          <a:p>
            <a:pPr marL="342900" indent="-342900">
              <a:buFontTx/>
              <a:buAutoNum type="arabicParenR"/>
            </a:pPr>
            <a:endParaRPr lang="pl-PL" sz="2400" dirty="0">
              <a:solidFill>
                <a:srgbClr val="000000"/>
              </a:solidFill>
            </a:endParaRPr>
          </a:p>
          <a:p>
            <a:pPr marL="342900" indent="-342900">
              <a:buFontTx/>
              <a:buAutoNum type="arabicParenR"/>
            </a:pPr>
            <a:endParaRPr lang="pl-PL" sz="2400" dirty="0">
              <a:solidFill>
                <a:srgbClr val="000000"/>
              </a:solidFill>
            </a:endParaRPr>
          </a:p>
          <a:p>
            <a:pPr marL="342900" indent="-342900">
              <a:buFontTx/>
              <a:buAutoNum type="arabicParenR"/>
            </a:pPr>
            <a:endParaRPr lang="pl-PL" sz="2400" dirty="0">
              <a:solidFill>
                <a:srgbClr val="000000"/>
              </a:solidFill>
            </a:endParaRPr>
          </a:p>
          <a:p>
            <a:pPr marL="342900" indent="-342900">
              <a:buFontTx/>
              <a:buAutoNum type="arabicParenR"/>
            </a:pPr>
            <a:r>
              <a:rPr lang="pl-PL" sz="2400" dirty="0">
                <a:solidFill>
                  <a:srgbClr val="000000"/>
                </a:solidFill>
              </a:rPr>
              <a:t>sfery niedochodowe (kościoły, organizacje pozarządowe, kluby sportowe, szpitale, uczelnie) </a:t>
            </a:r>
            <a:endParaRPr lang="pl-PL" sz="2400" dirty="0">
              <a:solidFill>
                <a:srgbClr val="000000"/>
              </a:solidFill>
            </a:endParaRPr>
          </a:p>
        </p:txBody>
      </p:sp>
      <p:pic>
        <p:nvPicPr>
          <p:cNvPr id="4" name="Obraz 3"/>
          <p:cNvPicPr>
            <a:picLocks noChangeAspect="1"/>
          </p:cNvPicPr>
          <p:nvPr/>
        </p:nvPicPr>
        <p:blipFill>
          <a:blip r:embed="rId2"/>
          <a:stretch>
            <a:fillRect/>
          </a:stretch>
        </p:blipFill>
        <p:spPr>
          <a:xfrm>
            <a:off x="4022109" y="257033"/>
            <a:ext cx="2441163" cy="1367051"/>
          </a:xfrm>
          <a:prstGeom prst="rect">
            <a:avLst/>
          </a:prstGeom>
        </p:spPr>
      </p:pic>
      <p:pic>
        <p:nvPicPr>
          <p:cNvPr id="5" name="Obraz 4"/>
          <p:cNvPicPr>
            <a:picLocks noChangeAspect="1"/>
          </p:cNvPicPr>
          <p:nvPr/>
        </p:nvPicPr>
        <p:blipFill>
          <a:blip r:embed="rId3"/>
          <a:stretch>
            <a:fillRect/>
          </a:stretch>
        </p:blipFill>
        <p:spPr>
          <a:xfrm>
            <a:off x="7033119" y="128516"/>
            <a:ext cx="2073297" cy="1624083"/>
          </a:xfrm>
          <a:prstGeom prst="rect">
            <a:avLst/>
          </a:prstGeom>
        </p:spPr>
      </p:pic>
      <p:pic>
        <p:nvPicPr>
          <p:cNvPr id="6" name="Obraz 5"/>
          <p:cNvPicPr>
            <a:picLocks noChangeAspect="1"/>
          </p:cNvPicPr>
          <p:nvPr/>
        </p:nvPicPr>
        <p:blipFill>
          <a:blip r:embed="rId4"/>
          <a:stretch>
            <a:fillRect/>
          </a:stretch>
        </p:blipFill>
        <p:spPr>
          <a:xfrm>
            <a:off x="8542877" y="2115403"/>
            <a:ext cx="1824999" cy="1799229"/>
          </a:xfrm>
          <a:prstGeom prst="rect">
            <a:avLst/>
          </a:prstGeom>
        </p:spPr>
      </p:pic>
      <p:pic>
        <p:nvPicPr>
          <p:cNvPr id="7" name="Obraz 6"/>
          <p:cNvPicPr>
            <a:picLocks noChangeAspect="1"/>
          </p:cNvPicPr>
          <p:nvPr/>
        </p:nvPicPr>
        <p:blipFill>
          <a:blip r:embed="rId5"/>
          <a:stretch>
            <a:fillRect/>
          </a:stretch>
        </p:blipFill>
        <p:spPr>
          <a:xfrm>
            <a:off x="3997392" y="3914632"/>
            <a:ext cx="2186445" cy="1454980"/>
          </a:xfrm>
          <a:prstGeom prst="rect">
            <a:avLst/>
          </a:prstGeom>
        </p:spPr>
      </p:pic>
      <p:pic>
        <p:nvPicPr>
          <p:cNvPr id="9" name="Obraz 8"/>
          <p:cNvPicPr>
            <a:picLocks noChangeAspect="1"/>
          </p:cNvPicPr>
          <p:nvPr/>
        </p:nvPicPr>
        <p:blipFill>
          <a:blip r:embed="rId6"/>
          <a:stretch>
            <a:fillRect/>
          </a:stretch>
        </p:blipFill>
        <p:spPr>
          <a:xfrm>
            <a:off x="9718606" y="5207231"/>
            <a:ext cx="2288297" cy="1285732"/>
          </a:xfrm>
          <a:prstGeom prst="rect">
            <a:avLst/>
          </a:prstGeom>
        </p:spPr>
      </p:pic>
    </p:spTree>
    <p:extLst>
      <p:ext uri="{BB962C8B-B14F-4D97-AF65-F5344CB8AC3E}">
        <p14:creationId xmlns:p14="http://schemas.microsoft.com/office/powerpoint/2010/main" val="2289328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404884" y="941697"/>
            <a:ext cx="10924117" cy="4708981"/>
          </a:xfrm>
          <a:prstGeom prst="rect">
            <a:avLst/>
          </a:prstGeom>
        </p:spPr>
        <p:txBody>
          <a:bodyPr wrap="square">
            <a:spAutoFit/>
          </a:bodyPr>
          <a:lstStyle/>
          <a:p>
            <a:endParaRPr lang="pl-PL" sz="2400" dirty="0">
              <a:solidFill>
                <a:srgbClr val="000000"/>
              </a:solidFill>
            </a:endParaRPr>
          </a:p>
          <a:p>
            <a:r>
              <a:rPr lang="pl-PL" sz="2400" dirty="0">
                <a:solidFill>
                  <a:srgbClr val="000000"/>
                </a:solidFill>
              </a:rPr>
              <a:t>„</a:t>
            </a:r>
            <a:r>
              <a:rPr lang="pl-PL" sz="2400" i="1" dirty="0">
                <a:solidFill>
                  <a:srgbClr val="000000"/>
                </a:solidFill>
              </a:rPr>
              <a:t>Termin marketing zadomowił się w wielu krajach i językach, chociaż zaznaczyć trzeba, że jednak nie we wszystkich, ponieważ na przykład w języku francuskim funkcjonuje </a:t>
            </a:r>
            <a:r>
              <a:rPr lang="pl-PL" sz="2400" i="1" dirty="0" err="1">
                <a:solidFill>
                  <a:srgbClr val="000000"/>
                </a:solidFill>
              </a:rPr>
              <a:t>commercialisation</a:t>
            </a:r>
            <a:r>
              <a:rPr lang="pl-PL" sz="2400" i="1" dirty="0">
                <a:solidFill>
                  <a:srgbClr val="000000"/>
                </a:solidFill>
              </a:rPr>
              <a:t>, w hiszpańskim – </a:t>
            </a:r>
            <a:r>
              <a:rPr lang="pl-PL" sz="2400" i="1" dirty="0" err="1">
                <a:solidFill>
                  <a:srgbClr val="000000"/>
                </a:solidFill>
              </a:rPr>
              <a:t>mercadeo</a:t>
            </a:r>
            <a:r>
              <a:rPr lang="pl-PL" sz="2400" i="1" dirty="0">
                <a:solidFill>
                  <a:srgbClr val="000000"/>
                </a:solidFill>
              </a:rPr>
              <a:t>, w litewskim – </a:t>
            </a:r>
            <a:r>
              <a:rPr lang="pl-PL" sz="2400" i="1" dirty="0" err="1">
                <a:solidFill>
                  <a:srgbClr val="000000"/>
                </a:solidFill>
              </a:rPr>
              <a:t>prekyba</a:t>
            </a:r>
            <a:r>
              <a:rPr lang="pl-PL" sz="2400" i="1" dirty="0">
                <a:solidFill>
                  <a:srgbClr val="000000"/>
                </a:solidFill>
              </a:rPr>
              <a:t>, a w tureckim – </a:t>
            </a:r>
            <a:r>
              <a:rPr lang="pl-PL" sz="2400" i="1" dirty="0" err="1">
                <a:solidFill>
                  <a:srgbClr val="000000"/>
                </a:solidFill>
              </a:rPr>
              <a:t>pazorlama</a:t>
            </a:r>
            <a:endParaRPr lang="pl-PL" sz="2400" i="1" dirty="0">
              <a:solidFill>
                <a:srgbClr val="000000"/>
              </a:solidFill>
            </a:endParaRPr>
          </a:p>
          <a:p>
            <a:r>
              <a:rPr lang="pl-PL" sz="2400" i="1" dirty="0">
                <a:solidFill>
                  <a:srgbClr val="000000"/>
                </a:solidFill>
              </a:rPr>
              <a:t>(…)</a:t>
            </a:r>
            <a:endParaRPr lang="pl-PL" sz="2400" i="1" dirty="0">
              <a:solidFill>
                <a:srgbClr val="000000"/>
              </a:solidFill>
            </a:endParaRPr>
          </a:p>
          <a:p>
            <a:r>
              <a:rPr lang="pl-PL" sz="2400" i="1" dirty="0">
                <a:solidFill>
                  <a:srgbClr val="000000"/>
                </a:solidFill>
              </a:rPr>
              <a:t>pierwsze </a:t>
            </a:r>
            <a:r>
              <a:rPr lang="pl-PL" sz="2400" i="1" dirty="0">
                <a:solidFill>
                  <a:srgbClr val="000000"/>
                </a:solidFill>
              </a:rPr>
              <a:t>odnotowane użycie słowa marketing – według brytyjskiego słownika </a:t>
            </a:r>
            <a:r>
              <a:rPr lang="pl-PL" sz="2400" i="1" dirty="0" err="1">
                <a:solidFill>
                  <a:srgbClr val="000000"/>
                </a:solidFill>
              </a:rPr>
              <a:t>Merriam</a:t>
            </a:r>
            <a:r>
              <a:rPr lang="pl-PL" sz="2400" i="1" dirty="0">
                <a:solidFill>
                  <a:srgbClr val="000000"/>
                </a:solidFill>
              </a:rPr>
              <a:t>-Webster – pochodzi z 1561 </a:t>
            </a:r>
            <a:r>
              <a:rPr lang="pl-PL" sz="2400" i="1" dirty="0">
                <a:solidFill>
                  <a:srgbClr val="000000"/>
                </a:solidFill>
              </a:rPr>
              <a:t>roku. </a:t>
            </a:r>
            <a:r>
              <a:rPr lang="pl-PL" sz="2400" i="1" dirty="0">
                <a:solidFill>
                  <a:srgbClr val="000000"/>
                </a:solidFill>
              </a:rPr>
              <a:t>Słownik nie podaje konkretnego dokumentu, ale podkreśla, że wówczas pojęcie to występowało często w sąsiedztwie innych słów: </a:t>
            </a:r>
            <a:r>
              <a:rPr lang="pl-PL" sz="2400" i="1" dirty="0" err="1">
                <a:solidFill>
                  <a:srgbClr val="000000"/>
                </a:solidFill>
              </a:rPr>
              <a:t>manufacture</a:t>
            </a:r>
            <a:r>
              <a:rPr lang="pl-PL" sz="2400" i="1" dirty="0">
                <a:solidFill>
                  <a:srgbClr val="000000"/>
                </a:solidFill>
              </a:rPr>
              <a:t> oraz </a:t>
            </a:r>
            <a:r>
              <a:rPr lang="pl-PL" sz="2400" i="1" dirty="0" err="1">
                <a:solidFill>
                  <a:srgbClr val="000000"/>
                </a:solidFill>
              </a:rPr>
              <a:t>use</a:t>
            </a:r>
            <a:r>
              <a:rPr lang="pl-PL" sz="2400" i="1" dirty="0">
                <a:solidFill>
                  <a:srgbClr val="000000"/>
                </a:solidFill>
              </a:rPr>
              <a:t>, co oznaczało produkcję i użycie, a więc marketing umiejscowiony między nimi oznaczał sprzedaż</a:t>
            </a:r>
            <a:r>
              <a:rPr lang="pl-PL" sz="2400" dirty="0">
                <a:solidFill>
                  <a:srgbClr val="000000"/>
                </a:solidFill>
              </a:rPr>
              <a:t>”</a:t>
            </a:r>
          </a:p>
          <a:p>
            <a:r>
              <a:rPr lang="pl-PL" b="1" dirty="0">
                <a:solidFill>
                  <a:srgbClr val="000000"/>
                </a:solidFill>
              </a:rPr>
              <a:t>	</a:t>
            </a:r>
          </a:p>
          <a:p>
            <a:r>
              <a:rPr lang="pl-PL" b="1" dirty="0">
                <a:solidFill>
                  <a:srgbClr val="000000"/>
                </a:solidFill>
              </a:rPr>
              <a:t>J. </a:t>
            </a:r>
            <a:r>
              <a:rPr lang="pl-PL" b="1" dirty="0" err="1">
                <a:solidFill>
                  <a:srgbClr val="000000"/>
                </a:solidFill>
              </a:rPr>
              <a:t>Hernik</a:t>
            </a:r>
            <a:r>
              <a:rPr lang="pl-PL" b="1" dirty="0">
                <a:solidFill>
                  <a:srgbClr val="000000"/>
                </a:solidFill>
              </a:rPr>
              <a:t>, </a:t>
            </a:r>
            <a:r>
              <a:rPr lang="pl-PL" b="1" i="1" dirty="0">
                <a:solidFill>
                  <a:srgbClr val="000000"/>
                </a:solidFill>
              </a:rPr>
              <a:t>Refleksje nad rozwojem marketingu – ujęcie historyczne</a:t>
            </a:r>
            <a:r>
              <a:rPr lang="pl-PL" b="1" dirty="0">
                <a:solidFill>
                  <a:srgbClr val="000000"/>
                </a:solidFill>
              </a:rPr>
              <a:t>, Marketing i </a:t>
            </a:r>
            <a:r>
              <a:rPr lang="pl-PL" b="1" dirty="0">
                <a:solidFill>
                  <a:srgbClr val="000000"/>
                </a:solidFill>
              </a:rPr>
              <a:t>Rynek, nr </a:t>
            </a:r>
            <a:r>
              <a:rPr lang="pl-PL" b="1" dirty="0">
                <a:solidFill>
                  <a:srgbClr val="000000"/>
                </a:solidFill>
              </a:rPr>
              <a:t>8/2014.</a:t>
            </a:r>
          </a:p>
        </p:txBody>
      </p:sp>
    </p:spTree>
    <p:extLst>
      <p:ext uri="{BB962C8B-B14F-4D97-AF65-F5344CB8AC3E}">
        <p14:creationId xmlns:p14="http://schemas.microsoft.com/office/powerpoint/2010/main" val="29580108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8"/>
            <a:ext cx="10924117" cy="935937"/>
          </a:xfrm>
        </p:spPr>
        <p:txBody>
          <a:bodyPr/>
          <a:lstStyle/>
          <a:p>
            <a:r>
              <a:rPr lang="pl-PL" sz="3200" dirty="0" smtClean="0"/>
              <a:t>Próby definicji</a:t>
            </a:r>
            <a:endParaRPr lang="pl-PL" sz="3200" dirty="0"/>
          </a:p>
        </p:txBody>
      </p:sp>
      <p:sp>
        <p:nvSpPr>
          <p:cNvPr id="3" name="Prostokąt 2"/>
          <p:cNvSpPr/>
          <p:nvPr/>
        </p:nvSpPr>
        <p:spPr>
          <a:xfrm>
            <a:off x="341194" y="1206269"/>
            <a:ext cx="11668836" cy="5416868"/>
          </a:xfrm>
          <a:prstGeom prst="rect">
            <a:avLst/>
          </a:prstGeom>
        </p:spPr>
        <p:txBody>
          <a:bodyPr wrap="square">
            <a:spAutoFit/>
          </a:bodyPr>
          <a:lstStyle/>
          <a:p>
            <a:r>
              <a:rPr lang="pl-PL" sz="2000" dirty="0">
                <a:solidFill>
                  <a:srgbClr val="000000"/>
                </a:solidFill>
              </a:rPr>
              <a:t>	„</a:t>
            </a:r>
            <a:r>
              <a:rPr lang="pl-PL" sz="2000" i="1" dirty="0">
                <a:solidFill>
                  <a:srgbClr val="000000"/>
                </a:solidFill>
              </a:rPr>
              <a:t>proces </a:t>
            </a:r>
            <a:r>
              <a:rPr lang="pl-PL" sz="2000" i="1" dirty="0">
                <a:solidFill>
                  <a:srgbClr val="000000"/>
                </a:solidFill>
              </a:rPr>
              <a:t>społeczny, w którym jednostki i grupy otrzymują to, czego potrzebują poprzez tworzenie, oferowanie oraz swobodną wymianę z innymi towarów i usług, które posiadają </a:t>
            </a:r>
            <a:r>
              <a:rPr lang="pl-PL" sz="2000" i="1" dirty="0">
                <a:solidFill>
                  <a:srgbClr val="000000"/>
                </a:solidFill>
              </a:rPr>
              <a:t>wartość. Najkrótsza </a:t>
            </a:r>
            <a:r>
              <a:rPr lang="pl-PL" sz="2000" i="1" dirty="0">
                <a:solidFill>
                  <a:srgbClr val="000000"/>
                </a:solidFill>
              </a:rPr>
              <a:t>definicja marketingu brzmi </a:t>
            </a:r>
            <a:r>
              <a:rPr lang="pl-PL" sz="2000" i="1" dirty="0">
                <a:solidFill>
                  <a:srgbClr val="000000"/>
                </a:solidFill>
              </a:rPr>
              <a:t>„zaspokajać potrzeby, osiągając zysk”. Dobrze rozumiany marketing to nie zestaw trików i działań doraźnych, lecz przemyślana strategia i wynikająca z niej taktyka działania, dostosowane do docelowych odbiorców, oparte na wiedzy i badaniach, osadzone mocno w realiach rynkowych</a:t>
            </a:r>
            <a:r>
              <a:rPr lang="pl-PL" sz="2000" dirty="0">
                <a:solidFill>
                  <a:srgbClr val="000000"/>
                </a:solidFill>
              </a:rPr>
              <a:t>”</a:t>
            </a:r>
            <a:endParaRPr lang="pl-PL" b="1" dirty="0">
              <a:solidFill>
                <a:srgbClr val="000000"/>
              </a:solidFill>
            </a:endParaRPr>
          </a:p>
          <a:p>
            <a:r>
              <a:rPr lang="pl-PL" b="1" dirty="0">
                <a:solidFill>
                  <a:srgbClr val="000000"/>
                </a:solidFill>
              </a:rPr>
              <a:t>	</a:t>
            </a:r>
            <a:r>
              <a:rPr lang="pl-PL" b="1" dirty="0">
                <a:solidFill>
                  <a:srgbClr val="000000"/>
                </a:solidFill>
              </a:rPr>
              <a:t>			Wikipedia</a:t>
            </a:r>
            <a:r>
              <a:rPr lang="pl-PL" b="1" dirty="0">
                <a:solidFill>
                  <a:srgbClr val="000000"/>
                </a:solidFill>
              </a:rPr>
              <a:t>, https://</a:t>
            </a:r>
            <a:r>
              <a:rPr lang="pl-PL" b="1" dirty="0">
                <a:solidFill>
                  <a:srgbClr val="000000"/>
                </a:solidFill>
              </a:rPr>
              <a:t>pl.wikipedia.org/wiki/Marketing</a:t>
            </a:r>
          </a:p>
          <a:p>
            <a:endParaRPr lang="pl-PL" b="1" dirty="0">
              <a:solidFill>
                <a:srgbClr val="000000"/>
              </a:solidFill>
            </a:endParaRPr>
          </a:p>
          <a:p>
            <a:endParaRPr lang="pl-PL" b="1" dirty="0">
              <a:solidFill>
                <a:srgbClr val="000000"/>
              </a:solidFill>
            </a:endParaRPr>
          </a:p>
          <a:p>
            <a:r>
              <a:rPr lang="pl-PL" b="1" dirty="0">
                <a:solidFill>
                  <a:srgbClr val="000000"/>
                </a:solidFill>
              </a:rPr>
              <a:t>	</a:t>
            </a:r>
            <a:r>
              <a:rPr lang="pl-PL" sz="2000" dirty="0">
                <a:solidFill>
                  <a:srgbClr val="000000"/>
                </a:solidFill>
              </a:rPr>
              <a:t>„</a:t>
            </a:r>
            <a:r>
              <a:rPr lang="pl-PL" sz="2000" i="1" dirty="0">
                <a:solidFill>
                  <a:srgbClr val="000000"/>
                </a:solidFill>
              </a:rPr>
              <a:t>działania </a:t>
            </a:r>
            <a:r>
              <a:rPr lang="pl-PL" sz="2000" i="1" dirty="0">
                <a:solidFill>
                  <a:srgbClr val="000000"/>
                </a:solidFill>
              </a:rPr>
              <a:t>mające na celu poznanie potrzeb konsumentów, ustalenie wielkości produkcji oraz metod dystrybucji, sprzedaży i reklamy </a:t>
            </a:r>
            <a:r>
              <a:rPr lang="pl-PL" sz="2000" i="1" dirty="0">
                <a:solidFill>
                  <a:srgbClr val="000000"/>
                </a:solidFill>
              </a:rPr>
              <a:t>towarów</a:t>
            </a:r>
            <a:r>
              <a:rPr lang="pl-PL" sz="2000" dirty="0">
                <a:solidFill>
                  <a:srgbClr val="000000"/>
                </a:solidFill>
              </a:rPr>
              <a:t>”</a:t>
            </a:r>
            <a:endParaRPr lang="pl-PL" b="1" dirty="0">
              <a:solidFill>
                <a:srgbClr val="000000"/>
              </a:solidFill>
            </a:endParaRPr>
          </a:p>
          <a:p>
            <a:r>
              <a:rPr lang="pl-PL" b="1" dirty="0">
                <a:solidFill>
                  <a:srgbClr val="000000"/>
                </a:solidFill>
              </a:rPr>
              <a:t>	</a:t>
            </a:r>
            <a:r>
              <a:rPr lang="pl-PL" b="1" dirty="0">
                <a:solidFill>
                  <a:srgbClr val="000000"/>
                </a:solidFill>
              </a:rPr>
              <a:t>	Słownik </a:t>
            </a:r>
            <a:r>
              <a:rPr lang="pl-PL" b="1" dirty="0">
                <a:solidFill>
                  <a:srgbClr val="000000"/>
                </a:solidFill>
              </a:rPr>
              <a:t>języka polskiego PWN, http://</a:t>
            </a:r>
            <a:r>
              <a:rPr lang="pl-PL" b="1" dirty="0">
                <a:solidFill>
                  <a:srgbClr val="000000"/>
                </a:solidFill>
              </a:rPr>
              <a:t>sjp.pwn.pl/sjp/marketing;2567058.html</a:t>
            </a:r>
          </a:p>
          <a:p>
            <a:endParaRPr lang="pl-PL" b="1" dirty="0">
              <a:solidFill>
                <a:srgbClr val="000000"/>
              </a:solidFill>
            </a:endParaRPr>
          </a:p>
          <a:p>
            <a:r>
              <a:rPr lang="pl-PL" b="1" dirty="0">
                <a:solidFill>
                  <a:srgbClr val="000000"/>
                </a:solidFill>
              </a:rPr>
              <a:t>	„</a:t>
            </a:r>
            <a:r>
              <a:rPr lang="pl-PL" sz="2000" i="1" dirty="0">
                <a:solidFill>
                  <a:srgbClr val="000000"/>
                </a:solidFill>
              </a:rPr>
              <a:t>Marketing jest współczesną koncepcją zarządzania </a:t>
            </a:r>
            <a:r>
              <a:rPr lang="pl-PL" sz="2000" i="1" dirty="0">
                <a:solidFill>
                  <a:srgbClr val="000000"/>
                </a:solidFill>
              </a:rPr>
              <a:t>instytucją, organizacją </a:t>
            </a:r>
            <a:r>
              <a:rPr lang="pl-PL" sz="2000" i="1" dirty="0">
                <a:solidFill>
                  <a:srgbClr val="000000"/>
                </a:solidFill>
              </a:rPr>
              <a:t>i przedsiębiorstwem, zakładającą dostosowanie ich </a:t>
            </a:r>
            <a:r>
              <a:rPr lang="pl-PL" sz="2000" i="1" dirty="0">
                <a:solidFill>
                  <a:srgbClr val="000000"/>
                </a:solidFill>
              </a:rPr>
              <a:t>działalności do </a:t>
            </a:r>
            <a:r>
              <a:rPr lang="pl-PL" sz="2000" i="1" dirty="0">
                <a:solidFill>
                  <a:srgbClr val="000000"/>
                </a:solidFill>
              </a:rPr>
              <a:t>potrzeb rynku i konsumenta w celu realizacji </a:t>
            </a:r>
            <a:r>
              <a:rPr lang="pl-PL" sz="2000" i="1" dirty="0">
                <a:solidFill>
                  <a:srgbClr val="000000"/>
                </a:solidFill>
              </a:rPr>
              <a:t>przyjętych celów </a:t>
            </a:r>
            <a:r>
              <a:rPr lang="pl-PL" sz="2000" i="1" dirty="0">
                <a:solidFill>
                  <a:srgbClr val="000000"/>
                </a:solidFill>
              </a:rPr>
              <a:t>ekonomicznych oraz społecznych</a:t>
            </a:r>
            <a:r>
              <a:rPr lang="pl-PL" b="1" dirty="0">
                <a:solidFill>
                  <a:srgbClr val="000000"/>
                </a:solidFill>
              </a:rPr>
              <a:t>”</a:t>
            </a:r>
            <a:endParaRPr lang="pl-PL" b="1" dirty="0">
              <a:solidFill>
                <a:srgbClr val="000000"/>
              </a:solidFill>
            </a:endParaRPr>
          </a:p>
          <a:p>
            <a:r>
              <a:rPr lang="pl-PL" b="1" dirty="0">
                <a:solidFill>
                  <a:srgbClr val="000000"/>
                </a:solidFill>
              </a:rPr>
              <a:t>		D. Filar (red.), </a:t>
            </a:r>
            <a:r>
              <a:rPr lang="pl-PL" b="1" i="1" dirty="0">
                <a:solidFill>
                  <a:srgbClr val="000000"/>
                </a:solidFill>
              </a:rPr>
              <a:t>Współczesny marketing. Skuteczna komunikacja i promocja</a:t>
            </a:r>
            <a:r>
              <a:rPr lang="pl-PL" b="1" dirty="0">
                <a:solidFill>
                  <a:srgbClr val="000000"/>
                </a:solidFill>
              </a:rPr>
              <a:t>, Lublin 2012.</a:t>
            </a:r>
            <a:endParaRPr lang="pl-PL" b="1" dirty="0">
              <a:solidFill>
                <a:srgbClr val="000000"/>
              </a:solidFill>
            </a:endParaRPr>
          </a:p>
          <a:p>
            <a:endParaRPr lang="pl-PL" b="1" dirty="0">
              <a:solidFill>
                <a:srgbClr val="000000"/>
              </a:solidFill>
            </a:endParaRPr>
          </a:p>
        </p:txBody>
      </p:sp>
    </p:spTree>
    <p:extLst>
      <p:ext uri="{BB962C8B-B14F-4D97-AF65-F5344CB8AC3E}">
        <p14:creationId xmlns:p14="http://schemas.microsoft.com/office/powerpoint/2010/main" val="11439539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432857" y="592120"/>
            <a:ext cx="11059236" cy="6278642"/>
          </a:xfrm>
          <a:prstGeom prst="rect">
            <a:avLst/>
          </a:prstGeom>
        </p:spPr>
        <p:txBody>
          <a:bodyPr wrap="square">
            <a:spAutoFit/>
          </a:bodyPr>
          <a:lstStyle/>
          <a:p>
            <a:r>
              <a:rPr lang="pl-PL" sz="2000" dirty="0">
                <a:solidFill>
                  <a:srgbClr val="000000"/>
                </a:solidFill>
              </a:rPr>
              <a:t>„</a:t>
            </a:r>
            <a:r>
              <a:rPr lang="pl-PL" sz="2000" i="1" dirty="0">
                <a:solidFill>
                  <a:srgbClr val="000000"/>
                </a:solidFill>
              </a:rPr>
              <a:t>działanie mające na celu wynajdowanie, badanie, pobudzanie i zaspokajanie potrzeb klientów</a:t>
            </a:r>
            <a:r>
              <a:rPr lang="pl-PL" sz="2000" dirty="0">
                <a:solidFill>
                  <a:srgbClr val="000000"/>
                </a:solidFill>
              </a:rPr>
              <a:t>”</a:t>
            </a:r>
          </a:p>
          <a:p>
            <a:r>
              <a:rPr lang="pl-PL" b="1" dirty="0">
                <a:solidFill>
                  <a:srgbClr val="000000"/>
                </a:solidFill>
              </a:rPr>
              <a:t>	</a:t>
            </a:r>
          </a:p>
          <a:p>
            <a:r>
              <a:rPr lang="pl-PL" b="1" dirty="0">
                <a:solidFill>
                  <a:srgbClr val="000000"/>
                </a:solidFill>
              </a:rPr>
              <a:t>	</a:t>
            </a:r>
            <a:r>
              <a:rPr lang="pl-PL" b="1" dirty="0">
                <a:solidFill>
                  <a:srgbClr val="000000"/>
                </a:solidFill>
              </a:rPr>
              <a:t>			Słownik Języka Polskiego</a:t>
            </a:r>
            <a:r>
              <a:rPr lang="pl-PL" b="1" dirty="0">
                <a:solidFill>
                  <a:srgbClr val="000000"/>
                </a:solidFill>
              </a:rPr>
              <a:t>, http://sjp.pl/marketing</a:t>
            </a:r>
            <a:endParaRPr lang="pl-PL" b="1" dirty="0">
              <a:solidFill>
                <a:srgbClr val="000000"/>
              </a:solidFill>
            </a:endParaRPr>
          </a:p>
          <a:p>
            <a:endParaRPr lang="pl-PL" b="1" dirty="0">
              <a:solidFill>
                <a:srgbClr val="000000"/>
              </a:solidFill>
            </a:endParaRPr>
          </a:p>
          <a:p>
            <a:endParaRPr lang="pl-PL" b="1" dirty="0">
              <a:solidFill>
                <a:srgbClr val="000000"/>
              </a:solidFill>
            </a:endParaRPr>
          </a:p>
          <a:p>
            <a:r>
              <a:rPr lang="pl-PL" b="1" dirty="0">
                <a:solidFill>
                  <a:srgbClr val="000000"/>
                </a:solidFill>
              </a:rPr>
              <a:t>	</a:t>
            </a:r>
            <a:r>
              <a:rPr lang="pl-PL" sz="2000" dirty="0">
                <a:solidFill>
                  <a:srgbClr val="000000"/>
                </a:solidFill>
              </a:rPr>
              <a:t>„</a:t>
            </a:r>
            <a:r>
              <a:rPr lang="pl-PL" sz="2000" i="1" dirty="0">
                <a:solidFill>
                  <a:srgbClr val="000000"/>
                </a:solidFill>
              </a:rPr>
              <a:t>ogół działań zmierzających do określenia możliwości sprzedaży produktu, uwzględniających potrzeby nabywców oraz dostępne środki dystrybucji, reklamy, planowania produkcji i badań rynku w celu przystosowania przedsiębiorstwa do zmiennych jego warunków, a także wywierania wpływu na rynek i kształtowania go; obejmuje rozpoznanie potrzeb nabywców, kształtowanie produktu z uwzględnieniem tych potrzeb, tworzenie i utrzymywanie popytu, ustalanie polityki rynkowej, finansowanie obrotu, zarządzanie ruchem towarów.</a:t>
            </a:r>
            <a:r>
              <a:rPr lang="pl-PL" sz="2000" dirty="0">
                <a:solidFill>
                  <a:srgbClr val="000000"/>
                </a:solidFill>
              </a:rPr>
              <a:t>”</a:t>
            </a:r>
          </a:p>
          <a:p>
            <a:r>
              <a:rPr lang="pl-PL" b="1" dirty="0">
                <a:solidFill>
                  <a:srgbClr val="000000"/>
                </a:solidFill>
              </a:rPr>
              <a:t>	</a:t>
            </a:r>
          </a:p>
          <a:p>
            <a:r>
              <a:rPr lang="pl-PL" b="1" dirty="0">
                <a:solidFill>
                  <a:srgbClr val="000000"/>
                </a:solidFill>
              </a:rPr>
              <a:t>		</a:t>
            </a:r>
            <a:r>
              <a:rPr lang="pl-PL" b="1" dirty="0">
                <a:solidFill>
                  <a:srgbClr val="000000"/>
                </a:solidFill>
              </a:rPr>
              <a:t>		http</a:t>
            </a:r>
            <a:r>
              <a:rPr lang="pl-PL" b="1" dirty="0">
                <a:solidFill>
                  <a:srgbClr val="000000"/>
                </a:solidFill>
              </a:rPr>
              <a:t>://</a:t>
            </a:r>
            <a:r>
              <a:rPr lang="pl-PL" b="1" dirty="0">
                <a:solidFill>
                  <a:srgbClr val="000000"/>
                </a:solidFill>
              </a:rPr>
              <a:t>www.wirtualnemedia.pl/slownik/marketing</a:t>
            </a:r>
          </a:p>
          <a:p>
            <a:endParaRPr lang="pl-PL" b="1" dirty="0">
              <a:solidFill>
                <a:srgbClr val="000000"/>
              </a:solidFill>
            </a:endParaRPr>
          </a:p>
          <a:p>
            <a:r>
              <a:rPr lang="pl-PL" b="1" dirty="0">
                <a:solidFill>
                  <a:srgbClr val="000000"/>
                </a:solidFill>
              </a:rPr>
              <a:t>	</a:t>
            </a:r>
          </a:p>
          <a:p>
            <a:r>
              <a:rPr lang="pl-PL" sz="2000" b="1" dirty="0">
                <a:solidFill>
                  <a:srgbClr val="000000"/>
                </a:solidFill>
              </a:rPr>
              <a:t>	</a:t>
            </a:r>
            <a:r>
              <a:rPr lang="pl-PL" sz="2000" dirty="0">
                <a:solidFill>
                  <a:srgbClr val="000000"/>
                </a:solidFill>
              </a:rPr>
              <a:t>„</a:t>
            </a:r>
            <a:r>
              <a:rPr lang="pl-PL" sz="2000" i="1" dirty="0">
                <a:solidFill>
                  <a:srgbClr val="000000"/>
                </a:solidFill>
              </a:rPr>
              <a:t>jest to proces społeczny i zarządczy, dzięki </a:t>
            </a:r>
            <a:r>
              <a:rPr lang="pl-PL" sz="2000" i="1" dirty="0">
                <a:solidFill>
                  <a:srgbClr val="000000"/>
                </a:solidFill>
              </a:rPr>
              <a:t>któremu jednostki </a:t>
            </a:r>
            <a:r>
              <a:rPr lang="pl-PL" sz="2000" i="1" dirty="0">
                <a:solidFill>
                  <a:srgbClr val="000000"/>
                </a:solidFill>
              </a:rPr>
              <a:t>i grupy uzyskują to, czego potrzebują i pragną, przez tworzenie oraz wzajemną wymianę produktów i </a:t>
            </a:r>
            <a:r>
              <a:rPr lang="pl-PL" sz="2000" i="1" dirty="0">
                <a:solidFill>
                  <a:srgbClr val="000000"/>
                </a:solidFill>
              </a:rPr>
              <a:t>wartości</a:t>
            </a:r>
            <a:r>
              <a:rPr lang="pl-PL" sz="2000" dirty="0">
                <a:solidFill>
                  <a:srgbClr val="000000"/>
                </a:solidFill>
              </a:rPr>
              <a:t>”</a:t>
            </a:r>
          </a:p>
          <a:p>
            <a:endParaRPr lang="pl-PL" sz="2000" dirty="0">
              <a:solidFill>
                <a:srgbClr val="000000"/>
              </a:solidFill>
            </a:endParaRPr>
          </a:p>
          <a:p>
            <a:endParaRPr lang="pl-PL" sz="2000" dirty="0">
              <a:solidFill>
                <a:srgbClr val="000000"/>
              </a:solidFill>
            </a:endParaRPr>
          </a:p>
          <a:p>
            <a:endParaRPr lang="pl-PL" sz="2000" dirty="0">
              <a:solidFill>
                <a:srgbClr val="000000"/>
              </a:solidFill>
            </a:endParaRPr>
          </a:p>
          <a:p>
            <a:endParaRPr lang="pl-PL" b="1" dirty="0">
              <a:solidFill>
                <a:srgbClr val="000000"/>
              </a:solidFill>
            </a:endParaRPr>
          </a:p>
        </p:txBody>
      </p:sp>
      <p:sp>
        <p:nvSpPr>
          <p:cNvPr id="4" name="Prostokąt 3"/>
          <p:cNvSpPr/>
          <p:nvPr/>
        </p:nvSpPr>
        <p:spPr>
          <a:xfrm>
            <a:off x="914400" y="5801560"/>
            <a:ext cx="11000096" cy="369332"/>
          </a:xfrm>
          <a:prstGeom prst="rect">
            <a:avLst/>
          </a:prstGeom>
        </p:spPr>
        <p:txBody>
          <a:bodyPr wrap="square">
            <a:spAutoFit/>
          </a:bodyPr>
          <a:lstStyle/>
          <a:p>
            <a:pPr marL="342900" indent="-342900" defTabSz="449263" eaLnBrk="0" fontAlgn="base" hangingPunct="0">
              <a:spcBef>
                <a:spcPts val="800"/>
              </a:spcBef>
              <a:spcAft>
                <a:spcPct val="0"/>
              </a:spcAft>
              <a:buClr>
                <a:srgbClr val="000000"/>
              </a:buClr>
              <a:buSzPct val="100000"/>
            </a:pPr>
            <a:r>
              <a:rPr lang="pl-PL" b="1" dirty="0">
                <a:solidFill>
                  <a:srgbClr val="000000"/>
                </a:solidFill>
              </a:rPr>
              <a:t>P. </a:t>
            </a:r>
            <a:r>
              <a:rPr lang="pl-PL" b="1" dirty="0" err="1">
                <a:solidFill>
                  <a:srgbClr val="000000"/>
                </a:solidFill>
              </a:rPr>
              <a:t>Kotler</a:t>
            </a:r>
            <a:r>
              <a:rPr lang="pl-PL" b="1" dirty="0">
                <a:solidFill>
                  <a:srgbClr val="000000"/>
                </a:solidFill>
              </a:rPr>
              <a:t>, G. Armstrong, J. </a:t>
            </a:r>
            <a:r>
              <a:rPr lang="pl-PL" b="1" dirty="0" err="1">
                <a:solidFill>
                  <a:srgbClr val="000000"/>
                </a:solidFill>
              </a:rPr>
              <a:t>Saunders</a:t>
            </a:r>
            <a:r>
              <a:rPr lang="pl-PL" b="1" dirty="0">
                <a:solidFill>
                  <a:srgbClr val="000000"/>
                </a:solidFill>
              </a:rPr>
              <a:t>, V. Wong, </a:t>
            </a:r>
            <a:r>
              <a:rPr lang="pl-PL" b="1" i="1" dirty="0">
                <a:solidFill>
                  <a:srgbClr val="000000"/>
                </a:solidFill>
              </a:rPr>
              <a:t>Marketing – podręcznik europejski</a:t>
            </a:r>
            <a:r>
              <a:rPr lang="pl-PL" b="1" dirty="0">
                <a:solidFill>
                  <a:srgbClr val="000000"/>
                </a:solidFill>
              </a:rPr>
              <a:t>, Warszawa 2002.</a:t>
            </a:r>
          </a:p>
        </p:txBody>
      </p:sp>
    </p:spTree>
    <p:extLst>
      <p:ext uri="{BB962C8B-B14F-4D97-AF65-F5344CB8AC3E}">
        <p14:creationId xmlns:p14="http://schemas.microsoft.com/office/powerpoint/2010/main" val="14243548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91914" y="487025"/>
            <a:ext cx="11059236" cy="6401753"/>
          </a:xfrm>
          <a:prstGeom prst="rect">
            <a:avLst/>
          </a:prstGeom>
        </p:spPr>
        <p:txBody>
          <a:bodyPr wrap="square">
            <a:spAutoFit/>
          </a:bodyPr>
          <a:lstStyle/>
          <a:p>
            <a:r>
              <a:rPr lang="pl-PL" sz="2000" dirty="0">
                <a:solidFill>
                  <a:srgbClr val="000000"/>
                </a:solidFill>
              </a:rPr>
              <a:t>„</a:t>
            </a:r>
            <a:r>
              <a:rPr lang="pl-PL" sz="2000" i="1" dirty="0">
                <a:solidFill>
                  <a:srgbClr val="000000"/>
                </a:solidFill>
              </a:rPr>
              <a:t>Marketing to proces </a:t>
            </a:r>
            <a:r>
              <a:rPr lang="pl-PL" sz="2000" i="1" dirty="0">
                <a:solidFill>
                  <a:srgbClr val="000000"/>
                </a:solidFill>
              </a:rPr>
              <a:t>planowania i </a:t>
            </a:r>
            <a:r>
              <a:rPr lang="pl-PL" sz="2000" i="1" dirty="0">
                <a:solidFill>
                  <a:srgbClr val="000000"/>
                </a:solidFill>
              </a:rPr>
              <a:t>realizacji koncepcji, określania ceny, promocji oraz </a:t>
            </a:r>
            <a:r>
              <a:rPr lang="pl-PL" sz="2000" i="1" dirty="0">
                <a:solidFill>
                  <a:srgbClr val="000000"/>
                </a:solidFill>
              </a:rPr>
              <a:t>rozpowszechniania idei</a:t>
            </a:r>
            <a:r>
              <a:rPr lang="pl-PL" sz="2000" i="1" dirty="0">
                <a:solidFill>
                  <a:srgbClr val="000000"/>
                </a:solidFill>
              </a:rPr>
              <a:t>, towarów i usług w celu prowadzenia wymiany służącej zaspokajaniu</a:t>
            </a:r>
          </a:p>
          <a:p>
            <a:r>
              <a:rPr lang="pl-PL" sz="2000" i="1" dirty="0">
                <a:solidFill>
                  <a:srgbClr val="000000"/>
                </a:solidFill>
              </a:rPr>
              <a:t>potrzeb indywidualnych i organizacyjnych”.</a:t>
            </a:r>
            <a:r>
              <a:rPr lang="pl-PL" sz="2000" dirty="0">
                <a:solidFill>
                  <a:srgbClr val="000000"/>
                </a:solidFill>
              </a:rPr>
              <a:t>”</a:t>
            </a:r>
          </a:p>
          <a:p>
            <a:r>
              <a:rPr lang="pl-PL" b="1" dirty="0">
                <a:solidFill>
                  <a:srgbClr val="000000"/>
                </a:solidFill>
              </a:rPr>
              <a:t>	</a:t>
            </a:r>
          </a:p>
          <a:p>
            <a:r>
              <a:rPr lang="pl-PL" b="1" dirty="0">
                <a:solidFill>
                  <a:srgbClr val="000000"/>
                </a:solidFill>
              </a:rPr>
              <a:t>	</a:t>
            </a:r>
            <a:r>
              <a:rPr lang="pl-PL" b="1" dirty="0">
                <a:solidFill>
                  <a:srgbClr val="000000"/>
                </a:solidFill>
              </a:rPr>
              <a:t>			American </a:t>
            </a:r>
            <a:r>
              <a:rPr lang="pl-PL" b="1" dirty="0">
                <a:solidFill>
                  <a:srgbClr val="000000"/>
                </a:solidFill>
              </a:rPr>
              <a:t>Marketing </a:t>
            </a:r>
            <a:r>
              <a:rPr lang="pl-PL" b="1" dirty="0" err="1">
                <a:solidFill>
                  <a:srgbClr val="000000"/>
                </a:solidFill>
              </a:rPr>
              <a:t>Association</a:t>
            </a:r>
            <a:endParaRPr lang="pl-PL" b="1" dirty="0">
              <a:solidFill>
                <a:srgbClr val="000000"/>
              </a:solidFill>
            </a:endParaRPr>
          </a:p>
          <a:p>
            <a:endParaRPr lang="pl-PL" b="1" dirty="0">
              <a:solidFill>
                <a:srgbClr val="000000"/>
              </a:solidFill>
            </a:endParaRPr>
          </a:p>
          <a:p>
            <a:endParaRPr lang="pl-PL" b="1" dirty="0">
              <a:solidFill>
                <a:srgbClr val="000000"/>
              </a:solidFill>
            </a:endParaRPr>
          </a:p>
          <a:p>
            <a:r>
              <a:rPr lang="pl-PL" sz="2000" dirty="0">
                <a:solidFill>
                  <a:srgbClr val="000000"/>
                </a:solidFill>
              </a:rPr>
              <a:t>„</a:t>
            </a:r>
            <a:r>
              <a:rPr lang="pl-PL" sz="2000" i="1" dirty="0">
                <a:solidFill>
                  <a:srgbClr val="000000"/>
                </a:solidFill>
              </a:rPr>
              <a:t>Marketing służy zaspokajaniu potrzeb grup zaangażowanych w </a:t>
            </a:r>
            <a:r>
              <a:rPr lang="pl-PL" sz="2000" i="1" dirty="0">
                <a:solidFill>
                  <a:srgbClr val="000000"/>
                </a:solidFill>
              </a:rPr>
              <a:t>proces wymiany </a:t>
            </a:r>
            <a:r>
              <a:rPr lang="pl-PL" sz="2000" i="1" dirty="0">
                <a:solidFill>
                  <a:srgbClr val="000000"/>
                </a:solidFill>
              </a:rPr>
              <a:t>(potrzeby klientów i cele przedsiębiorstw), który zachodzi </a:t>
            </a:r>
            <a:r>
              <a:rPr lang="pl-PL" sz="2000" i="1" dirty="0">
                <a:solidFill>
                  <a:srgbClr val="000000"/>
                </a:solidFill>
              </a:rPr>
              <a:t>na różnych </a:t>
            </a:r>
            <a:r>
              <a:rPr lang="pl-PL" sz="2000" i="1" dirty="0">
                <a:solidFill>
                  <a:srgbClr val="000000"/>
                </a:solidFill>
              </a:rPr>
              <a:t>poziomach:</a:t>
            </a:r>
          </a:p>
          <a:p>
            <a:r>
              <a:rPr lang="pl-PL" sz="2000" i="1" dirty="0">
                <a:solidFill>
                  <a:srgbClr val="000000"/>
                </a:solidFill>
              </a:rPr>
              <a:t>• transakcje komercyjne: sprzedawca – nabywca ▶ towary, usługi za pieniądze,</a:t>
            </a:r>
          </a:p>
          <a:p>
            <a:r>
              <a:rPr lang="pl-PL" sz="2000" i="1" dirty="0">
                <a:solidFill>
                  <a:srgbClr val="000000"/>
                </a:solidFill>
              </a:rPr>
              <a:t>• transakcje typu świadczenie za płacę: pracodawca – pracownik ▶ </a:t>
            </a:r>
            <a:r>
              <a:rPr lang="pl-PL" sz="2000" i="1" dirty="0">
                <a:solidFill>
                  <a:srgbClr val="000000"/>
                </a:solidFill>
              </a:rPr>
              <a:t>usługi przynoszące </a:t>
            </a:r>
            <a:r>
              <a:rPr lang="pl-PL" sz="2000" i="1" dirty="0">
                <a:solidFill>
                  <a:srgbClr val="000000"/>
                </a:solidFill>
              </a:rPr>
              <a:t>zysk w zamian za płacę i świadczenia dodatkowe,</a:t>
            </a:r>
          </a:p>
          <a:p>
            <a:r>
              <a:rPr lang="pl-PL" sz="2000" i="1" dirty="0">
                <a:solidFill>
                  <a:srgbClr val="000000"/>
                </a:solidFill>
              </a:rPr>
              <a:t>• transakcje publiczno-prywatne: policja – obywatel ▶ </a:t>
            </a:r>
            <a:r>
              <a:rPr lang="pl-PL" sz="2000" i="1" dirty="0">
                <a:solidFill>
                  <a:srgbClr val="000000"/>
                </a:solidFill>
              </a:rPr>
              <a:t>bezpieczeństwo i </a:t>
            </a:r>
            <a:r>
              <a:rPr lang="pl-PL" sz="2000" i="1" dirty="0">
                <a:solidFill>
                  <a:srgbClr val="000000"/>
                </a:solidFill>
              </a:rPr>
              <a:t>ochrona za podatki i opłaty,</a:t>
            </a:r>
          </a:p>
          <a:p>
            <a:r>
              <a:rPr lang="pl-PL" sz="2000" i="1" dirty="0">
                <a:solidFill>
                  <a:srgbClr val="000000"/>
                </a:solidFill>
              </a:rPr>
              <a:t>• transakcje religijne: Kościół – wierny ▶ nabożeństwo i in. w zamian </a:t>
            </a:r>
            <a:r>
              <a:rPr lang="pl-PL" sz="2000" i="1" dirty="0">
                <a:solidFill>
                  <a:srgbClr val="000000"/>
                </a:solidFill>
              </a:rPr>
              <a:t>za datki </a:t>
            </a:r>
            <a:r>
              <a:rPr lang="pl-PL" sz="2000" i="1" dirty="0">
                <a:solidFill>
                  <a:srgbClr val="000000"/>
                </a:solidFill>
              </a:rPr>
              <a:t>(ofiary) i współuczestnictwo,</a:t>
            </a:r>
          </a:p>
          <a:p>
            <a:r>
              <a:rPr lang="pl-PL" sz="2000" i="1" dirty="0">
                <a:solidFill>
                  <a:srgbClr val="000000"/>
                </a:solidFill>
              </a:rPr>
              <a:t>• transakcje charytatywne: ofiarodawca – organizacja dobroczynna </a:t>
            </a:r>
            <a:r>
              <a:rPr lang="pl-PL" sz="2000" i="1" dirty="0">
                <a:solidFill>
                  <a:srgbClr val="000000"/>
                </a:solidFill>
              </a:rPr>
              <a:t>▶ poczucie </a:t>
            </a:r>
            <a:r>
              <a:rPr lang="pl-PL" sz="2000" i="1" dirty="0">
                <a:solidFill>
                  <a:srgbClr val="000000"/>
                </a:solidFill>
              </a:rPr>
              <a:t>własnej wartości w zamian za pieniądze, poświęcenie </a:t>
            </a:r>
            <a:r>
              <a:rPr lang="pl-PL" sz="2000" i="1" dirty="0">
                <a:solidFill>
                  <a:srgbClr val="000000"/>
                </a:solidFill>
              </a:rPr>
              <a:t>własnego czasu</a:t>
            </a:r>
            <a:r>
              <a:rPr lang="pl-PL" sz="2000" dirty="0">
                <a:solidFill>
                  <a:srgbClr val="000000"/>
                </a:solidFill>
              </a:rPr>
              <a:t>.”</a:t>
            </a:r>
            <a:endParaRPr lang="pl-PL" sz="2000" dirty="0">
              <a:solidFill>
                <a:srgbClr val="000000"/>
              </a:solidFill>
            </a:endParaRPr>
          </a:p>
          <a:p>
            <a:r>
              <a:rPr lang="pl-PL" b="1" dirty="0">
                <a:solidFill>
                  <a:srgbClr val="000000"/>
                </a:solidFill>
              </a:rPr>
              <a:t>			</a:t>
            </a:r>
          </a:p>
          <a:p>
            <a:r>
              <a:rPr lang="pl-PL" sz="2200" b="1" dirty="0">
                <a:solidFill>
                  <a:srgbClr val="000000"/>
                </a:solidFill>
              </a:rPr>
              <a:t>	</a:t>
            </a:r>
            <a:r>
              <a:rPr lang="pl-PL" sz="2200" b="1" dirty="0">
                <a:solidFill>
                  <a:srgbClr val="000000"/>
                </a:solidFill>
              </a:rPr>
              <a:t>			 </a:t>
            </a:r>
            <a:r>
              <a:rPr lang="pl-PL" b="1" dirty="0">
                <a:solidFill>
                  <a:srgbClr val="000000"/>
                </a:solidFill>
              </a:rPr>
              <a:t>M. </a:t>
            </a:r>
            <a:r>
              <a:rPr lang="pl-PL" b="1" dirty="0" err="1">
                <a:solidFill>
                  <a:srgbClr val="000000"/>
                </a:solidFill>
              </a:rPr>
              <a:t>Düssel</a:t>
            </a:r>
            <a:r>
              <a:rPr lang="pl-PL" b="1" dirty="0">
                <a:solidFill>
                  <a:srgbClr val="000000"/>
                </a:solidFill>
              </a:rPr>
              <a:t>, </a:t>
            </a:r>
            <a:r>
              <a:rPr lang="pl-PL" b="1" i="1" dirty="0">
                <a:solidFill>
                  <a:srgbClr val="000000"/>
                </a:solidFill>
              </a:rPr>
              <a:t>Marketing w praktyce</a:t>
            </a:r>
            <a:r>
              <a:rPr lang="pl-PL" b="1" dirty="0">
                <a:solidFill>
                  <a:srgbClr val="000000"/>
                </a:solidFill>
              </a:rPr>
              <a:t>, Warszawa 2009.</a:t>
            </a:r>
          </a:p>
          <a:p>
            <a:r>
              <a:rPr lang="pl-PL" b="1" dirty="0">
                <a:solidFill>
                  <a:srgbClr val="000000"/>
                </a:solidFill>
              </a:rPr>
              <a:t>		</a:t>
            </a:r>
          </a:p>
        </p:txBody>
      </p:sp>
    </p:spTree>
    <p:extLst>
      <p:ext uri="{BB962C8B-B14F-4D97-AF65-F5344CB8AC3E}">
        <p14:creationId xmlns:p14="http://schemas.microsoft.com/office/powerpoint/2010/main" val="24644233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91069" y="1005640"/>
            <a:ext cx="11287377" cy="4493538"/>
          </a:xfrm>
          <a:prstGeom prst="rect">
            <a:avLst/>
          </a:prstGeom>
        </p:spPr>
        <p:txBody>
          <a:bodyPr wrap="square">
            <a:spAutoFit/>
          </a:bodyPr>
          <a:lstStyle/>
          <a:p>
            <a:r>
              <a:rPr lang="pl-PL" sz="2400" dirty="0">
                <a:solidFill>
                  <a:srgbClr val="000000"/>
                </a:solidFill>
              </a:rPr>
              <a:t>„…</a:t>
            </a:r>
            <a:r>
              <a:rPr lang="pl-PL" sz="2400" i="1" dirty="0">
                <a:solidFill>
                  <a:srgbClr val="000000"/>
                </a:solidFill>
              </a:rPr>
              <a:t>celowy </a:t>
            </a:r>
            <a:r>
              <a:rPr lang="pl-PL" sz="2400" i="1" dirty="0">
                <a:solidFill>
                  <a:srgbClr val="000000"/>
                </a:solidFill>
              </a:rPr>
              <a:t>sposób postępowania na rynku, oparty na </a:t>
            </a:r>
            <a:r>
              <a:rPr lang="pl-PL" sz="2400" i="1" dirty="0">
                <a:solidFill>
                  <a:srgbClr val="000000"/>
                </a:solidFill>
              </a:rPr>
              <a:t>zintegrowanym zbiorze </a:t>
            </a:r>
            <a:r>
              <a:rPr lang="pl-PL" sz="2400" i="1" dirty="0">
                <a:solidFill>
                  <a:srgbClr val="000000"/>
                </a:solidFill>
              </a:rPr>
              <a:t>instrumentów i działań oraz orientacji </a:t>
            </a:r>
            <a:r>
              <a:rPr lang="pl-PL" sz="2400" i="1" dirty="0">
                <a:solidFill>
                  <a:srgbClr val="000000"/>
                </a:solidFill>
              </a:rPr>
              <a:t>rynkowej</a:t>
            </a:r>
            <a:r>
              <a:rPr lang="pl-PL" sz="2400" dirty="0">
                <a:solidFill>
                  <a:srgbClr val="000000"/>
                </a:solidFill>
              </a:rPr>
              <a:t>”</a:t>
            </a:r>
          </a:p>
          <a:p>
            <a:r>
              <a:rPr lang="pl-PL" b="1" dirty="0">
                <a:solidFill>
                  <a:srgbClr val="000000"/>
                </a:solidFill>
              </a:rPr>
              <a:t>	</a:t>
            </a:r>
          </a:p>
          <a:p>
            <a:r>
              <a:rPr lang="pl-PL" b="1" dirty="0">
                <a:solidFill>
                  <a:srgbClr val="000000"/>
                </a:solidFill>
              </a:rPr>
              <a:t>L</a:t>
            </a:r>
            <a:r>
              <a:rPr lang="pl-PL" b="1" dirty="0">
                <a:solidFill>
                  <a:srgbClr val="000000"/>
                </a:solidFill>
              </a:rPr>
              <a:t>. Garbarski, I. Rutkowski, W. </a:t>
            </a:r>
            <a:r>
              <a:rPr lang="pl-PL" b="1" dirty="0" err="1">
                <a:solidFill>
                  <a:srgbClr val="000000"/>
                </a:solidFill>
              </a:rPr>
              <a:t>Wrzosek</a:t>
            </a:r>
            <a:r>
              <a:rPr lang="pl-PL" b="1" dirty="0">
                <a:solidFill>
                  <a:srgbClr val="000000"/>
                </a:solidFill>
              </a:rPr>
              <a:t>, </a:t>
            </a:r>
            <a:r>
              <a:rPr lang="pl-PL" b="1" i="1" dirty="0">
                <a:solidFill>
                  <a:srgbClr val="000000"/>
                </a:solidFill>
              </a:rPr>
              <a:t>Marketing. Punkt zwrotny nowoczesnej firmy</a:t>
            </a:r>
            <a:r>
              <a:rPr lang="pl-PL" b="1" dirty="0">
                <a:solidFill>
                  <a:srgbClr val="000000"/>
                </a:solidFill>
              </a:rPr>
              <a:t>, </a:t>
            </a:r>
            <a:r>
              <a:rPr lang="pl-PL" b="1" dirty="0">
                <a:solidFill>
                  <a:srgbClr val="000000"/>
                </a:solidFill>
              </a:rPr>
              <a:t>Warszawa </a:t>
            </a:r>
            <a:r>
              <a:rPr lang="pl-PL" b="1" dirty="0">
                <a:solidFill>
                  <a:srgbClr val="000000"/>
                </a:solidFill>
              </a:rPr>
              <a:t>2001.</a:t>
            </a:r>
          </a:p>
          <a:p>
            <a:endParaRPr lang="pl-PL" b="1" dirty="0">
              <a:solidFill>
                <a:srgbClr val="000000"/>
              </a:solidFill>
            </a:endParaRPr>
          </a:p>
          <a:p>
            <a:endParaRPr lang="pl-PL" b="1" dirty="0">
              <a:solidFill>
                <a:srgbClr val="000000"/>
              </a:solidFill>
            </a:endParaRPr>
          </a:p>
          <a:p>
            <a:endParaRPr lang="pl-PL" b="1" dirty="0">
              <a:solidFill>
                <a:srgbClr val="000000"/>
              </a:solidFill>
            </a:endParaRPr>
          </a:p>
          <a:p>
            <a:endParaRPr lang="pl-PL" b="1" dirty="0">
              <a:solidFill>
                <a:srgbClr val="000000"/>
              </a:solidFill>
            </a:endParaRPr>
          </a:p>
          <a:p>
            <a:r>
              <a:rPr lang="pl-PL" sz="2400" dirty="0">
                <a:solidFill>
                  <a:srgbClr val="000000"/>
                </a:solidFill>
              </a:rPr>
              <a:t>„…</a:t>
            </a:r>
            <a:r>
              <a:rPr lang="pl-PL" sz="2400" i="1" dirty="0">
                <a:solidFill>
                  <a:srgbClr val="000000"/>
                </a:solidFill>
              </a:rPr>
              <a:t>planowanie </a:t>
            </a:r>
            <a:r>
              <a:rPr lang="pl-PL" sz="2400" i="1" dirty="0">
                <a:solidFill>
                  <a:srgbClr val="000000"/>
                </a:solidFill>
              </a:rPr>
              <a:t>i realizacja </a:t>
            </a:r>
            <a:r>
              <a:rPr lang="pl-PL" sz="2400" i="1" dirty="0">
                <a:solidFill>
                  <a:srgbClr val="000000"/>
                </a:solidFill>
              </a:rPr>
              <a:t>koncepcji, produktów</a:t>
            </a:r>
            <a:r>
              <a:rPr lang="pl-PL" sz="2400" i="1" dirty="0">
                <a:solidFill>
                  <a:srgbClr val="000000"/>
                </a:solidFill>
              </a:rPr>
              <a:t>, cen, promocji oraz dystrybucji pomysłów, </a:t>
            </a:r>
            <a:r>
              <a:rPr lang="pl-PL" sz="2400" i="1" dirty="0">
                <a:solidFill>
                  <a:srgbClr val="000000"/>
                </a:solidFill>
              </a:rPr>
              <a:t>produktów i </a:t>
            </a:r>
            <a:r>
              <a:rPr lang="pl-PL" sz="2400" i="1" dirty="0">
                <a:solidFill>
                  <a:srgbClr val="000000"/>
                </a:solidFill>
              </a:rPr>
              <a:t>usług w celu doprowadzenia do wymiany </a:t>
            </a:r>
            <a:r>
              <a:rPr lang="pl-PL" sz="2400" i="1" dirty="0">
                <a:solidFill>
                  <a:srgbClr val="000000"/>
                </a:solidFill>
              </a:rPr>
              <a:t>zapewniającej satysfakcję </a:t>
            </a:r>
            <a:r>
              <a:rPr lang="pl-PL" sz="2400" i="1" dirty="0">
                <a:solidFill>
                  <a:srgbClr val="000000"/>
                </a:solidFill>
              </a:rPr>
              <a:t>nabywcom i osiąganie celów </a:t>
            </a:r>
            <a:r>
              <a:rPr lang="pl-PL" sz="2400" i="1" dirty="0">
                <a:solidFill>
                  <a:srgbClr val="000000"/>
                </a:solidFill>
              </a:rPr>
              <a:t>przedsiębiorstwu</a:t>
            </a:r>
            <a:r>
              <a:rPr lang="pl-PL" sz="2400" dirty="0">
                <a:solidFill>
                  <a:srgbClr val="000000"/>
                </a:solidFill>
              </a:rPr>
              <a:t>”</a:t>
            </a:r>
          </a:p>
          <a:p>
            <a:r>
              <a:rPr lang="pl-PL" b="1" dirty="0">
                <a:solidFill>
                  <a:srgbClr val="000000"/>
                </a:solidFill>
              </a:rPr>
              <a:t>			</a:t>
            </a:r>
          </a:p>
          <a:p>
            <a:r>
              <a:rPr lang="pl-PL" sz="2200" b="1" dirty="0">
                <a:solidFill>
                  <a:srgbClr val="000000"/>
                </a:solidFill>
              </a:rPr>
              <a:t>	</a:t>
            </a:r>
            <a:r>
              <a:rPr lang="pl-PL" sz="2200" b="1" dirty="0">
                <a:solidFill>
                  <a:srgbClr val="000000"/>
                </a:solidFill>
              </a:rPr>
              <a:t>		</a:t>
            </a:r>
            <a:r>
              <a:rPr lang="pl-PL" b="1" dirty="0">
                <a:solidFill>
                  <a:srgbClr val="000000"/>
                </a:solidFill>
              </a:rPr>
              <a:t>T</a:t>
            </a:r>
            <a:r>
              <a:rPr lang="pl-PL" b="1" dirty="0">
                <a:solidFill>
                  <a:srgbClr val="000000"/>
                </a:solidFill>
              </a:rPr>
              <a:t>. </a:t>
            </a:r>
            <a:r>
              <a:rPr lang="pl-PL" b="1" dirty="0" err="1">
                <a:solidFill>
                  <a:srgbClr val="000000"/>
                </a:solidFill>
              </a:rPr>
              <a:t>Sztucki</a:t>
            </a:r>
            <a:r>
              <a:rPr lang="pl-PL" b="1" dirty="0">
                <a:solidFill>
                  <a:srgbClr val="000000"/>
                </a:solidFill>
              </a:rPr>
              <a:t>, </a:t>
            </a:r>
            <a:r>
              <a:rPr lang="pl-PL" b="1" i="1" dirty="0">
                <a:solidFill>
                  <a:srgbClr val="000000"/>
                </a:solidFill>
              </a:rPr>
              <a:t>Marketing przedsiębiorcy i menedżera, </a:t>
            </a:r>
            <a:r>
              <a:rPr lang="pl-PL" b="1" dirty="0">
                <a:solidFill>
                  <a:srgbClr val="000000"/>
                </a:solidFill>
              </a:rPr>
              <a:t>Warszawa </a:t>
            </a:r>
            <a:r>
              <a:rPr lang="pl-PL" b="1" dirty="0">
                <a:solidFill>
                  <a:srgbClr val="000000"/>
                </a:solidFill>
              </a:rPr>
              <a:t>1996</a:t>
            </a:r>
            <a:r>
              <a:rPr lang="pl-PL" b="1" i="1" dirty="0">
                <a:solidFill>
                  <a:srgbClr val="000000"/>
                </a:solidFill>
              </a:rPr>
              <a:t>.</a:t>
            </a:r>
            <a:endParaRPr lang="pl-PL" b="1" i="1" dirty="0">
              <a:solidFill>
                <a:srgbClr val="000000"/>
              </a:solidFill>
            </a:endParaRPr>
          </a:p>
          <a:p>
            <a:r>
              <a:rPr lang="pl-PL" b="1" dirty="0">
                <a:solidFill>
                  <a:srgbClr val="000000"/>
                </a:solidFill>
              </a:rPr>
              <a:t>		</a:t>
            </a:r>
          </a:p>
        </p:txBody>
      </p:sp>
    </p:spTree>
    <p:extLst>
      <p:ext uri="{BB962C8B-B14F-4D97-AF65-F5344CB8AC3E}">
        <p14:creationId xmlns:p14="http://schemas.microsoft.com/office/powerpoint/2010/main" val="3805760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9"/>
            <a:ext cx="10924117" cy="826754"/>
          </a:xfrm>
        </p:spPr>
        <p:txBody>
          <a:bodyPr/>
          <a:lstStyle/>
          <a:p>
            <a:r>
              <a:rPr lang="pl-PL" sz="3200" dirty="0" smtClean="0"/>
              <a:t>Marketing - synonimy</a:t>
            </a:r>
            <a:endParaRPr lang="pl-PL" sz="3200" dirty="0"/>
          </a:p>
        </p:txBody>
      </p:sp>
      <p:sp>
        <p:nvSpPr>
          <p:cNvPr id="3" name="Prostokąt 2"/>
          <p:cNvSpPr/>
          <p:nvPr/>
        </p:nvSpPr>
        <p:spPr>
          <a:xfrm>
            <a:off x="609600" y="1501254"/>
            <a:ext cx="10924117" cy="5078313"/>
          </a:xfrm>
          <a:prstGeom prst="rect">
            <a:avLst/>
          </a:prstGeom>
        </p:spPr>
        <p:txBody>
          <a:bodyPr wrap="square">
            <a:spAutoFit/>
          </a:bodyPr>
          <a:lstStyle/>
          <a:p>
            <a:r>
              <a:rPr lang="pl-PL" sz="2400" dirty="0">
                <a:solidFill>
                  <a:srgbClr val="000000"/>
                </a:solidFill>
              </a:rPr>
              <a:t>„marketingowy” – „</a:t>
            </a:r>
            <a:r>
              <a:rPr lang="pl-PL" sz="2400" i="1" dirty="0">
                <a:solidFill>
                  <a:srgbClr val="000000"/>
                </a:solidFill>
              </a:rPr>
              <a:t>reklamowy, promocyjny</a:t>
            </a:r>
            <a:r>
              <a:rPr lang="pl-PL" sz="2400" dirty="0">
                <a:solidFill>
                  <a:srgbClr val="000000"/>
                </a:solidFill>
              </a:rPr>
              <a:t>”</a:t>
            </a:r>
          </a:p>
          <a:p>
            <a:endParaRPr lang="pl-PL" dirty="0">
              <a:solidFill>
                <a:srgbClr val="000000"/>
              </a:solidFill>
            </a:endParaRPr>
          </a:p>
          <a:p>
            <a:r>
              <a:rPr lang="pl-PL" b="1" dirty="0">
                <a:solidFill>
                  <a:srgbClr val="000000"/>
                </a:solidFill>
              </a:rPr>
              <a:t>	Słownik synonimów, https</a:t>
            </a:r>
            <a:r>
              <a:rPr lang="pl-PL" b="1" dirty="0">
                <a:solidFill>
                  <a:srgbClr val="000000"/>
                </a:solidFill>
              </a:rPr>
              <a:t>://</a:t>
            </a:r>
            <a:r>
              <a:rPr lang="pl-PL" b="1" dirty="0">
                <a:solidFill>
                  <a:srgbClr val="000000"/>
                </a:solidFill>
              </a:rPr>
              <a:t>www.synonimy.pl/synonim/marketingowy</a:t>
            </a:r>
          </a:p>
          <a:p>
            <a:endParaRPr lang="pl-PL" b="1" dirty="0">
              <a:solidFill>
                <a:srgbClr val="000000"/>
              </a:solidFill>
            </a:endParaRPr>
          </a:p>
          <a:p>
            <a:endParaRPr lang="pl-PL" b="1" dirty="0">
              <a:solidFill>
                <a:srgbClr val="000000"/>
              </a:solidFill>
            </a:endParaRPr>
          </a:p>
          <a:p>
            <a:endParaRPr lang="pl-PL" b="1" dirty="0">
              <a:solidFill>
                <a:srgbClr val="000000"/>
              </a:solidFill>
            </a:endParaRPr>
          </a:p>
          <a:p>
            <a:r>
              <a:rPr lang="pl-PL" sz="2400" dirty="0">
                <a:solidFill>
                  <a:srgbClr val="000000"/>
                </a:solidFill>
              </a:rPr>
              <a:t>„marketingowy” – „</a:t>
            </a:r>
            <a:r>
              <a:rPr lang="pl-PL" sz="2400" i="1" dirty="0">
                <a:solidFill>
                  <a:srgbClr val="000000"/>
                </a:solidFill>
              </a:rPr>
              <a:t>popularyzatorski</a:t>
            </a:r>
            <a:r>
              <a:rPr lang="pl-PL" sz="2400" i="1" dirty="0">
                <a:solidFill>
                  <a:srgbClr val="000000"/>
                </a:solidFill>
              </a:rPr>
              <a:t>, popularyzujący, promocyjny, reklamowy, upowszechniający, agitacyjny, </a:t>
            </a:r>
            <a:r>
              <a:rPr lang="pl-PL" sz="2400" i="1" dirty="0">
                <a:solidFill>
                  <a:srgbClr val="000000"/>
                </a:solidFill>
              </a:rPr>
              <a:t>propagandowy</a:t>
            </a:r>
            <a:r>
              <a:rPr lang="pl-PL" sz="2400" dirty="0">
                <a:solidFill>
                  <a:srgbClr val="000000"/>
                </a:solidFill>
              </a:rPr>
              <a:t>”</a:t>
            </a:r>
          </a:p>
          <a:p>
            <a:endParaRPr lang="pl-PL" sz="2400" dirty="0">
              <a:solidFill>
                <a:srgbClr val="000000"/>
              </a:solidFill>
            </a:endParaRPr>
          </a:p>
          <a:p>
            <a:r>
              <a:rPr lang="pl-PL" sz="2400" dirty="0">
                <a:solidFill>
                  <a:srgbClr val="000000"/>
                </a:solidFill>
              </a:rPr>
              <a:t>	</a:t>
            </a:r>
            <a:r>
              <a:rPr lang="pl-PL" b="1" dirty="0">
                <a:solidFill>
                  <a:srgbClr val="000000"/>
                </a:solidFill>
              </a:rPr>
              <a:t>http://</a:t>
            </a:r>
            <a:r>
              <a:rPr lang="pl-PL" b="1" dirty="0">
                <a:solidFill>
                  <a:srgbClr val="000000"/>
                </a:solidFill>
              </a:rPr>
              <a:t>synonim.net/synonim/marketingowy</a:t>
            </a:r>
          </a:p>
          <a:p>
            <a:r>
              <a:rPr lang="pl-PL" b="1" dirty="0">
                <a:solidFill>
                  <a:srgbClr val="000000"/>
                </a:solidFill>
              </a:rPr>
              <a:t> </a:t>
            </a:r>
            <a:endParaRPr lang="pl-PL" b="1" dirty="0">
              <a:solidFill>
                <a:srgbClr val="000000"/>
              </a:solidFill>
            </a:endParaRPr>
          </a:p>
          <a:p>
            <a:endParaRPr lang="pl-PL" b="1" dirty="0">
              <a:solidFill>
                <a:srgbClr val="000000"/>
              </a:solidFill>
            </a:endParaRPr>
          </a:p>
          <a:p>
            <a:endParaRPr lang="pl-PL" b="1" dirty="0">
              <a:solidFill>
                <a:srgbClr val="000000"/>
              </a:solidFill>
            </a:endParaRPr>
          </a:p>
          <a:p>
            <a:r>
              <a:rPr lang="pl-PL" sz="2400" dirty="0">
                <a:solidFill>
                  <a:srgbClr val="000000"/>
                </a:solidFill>
              </a:rPr>
              <a:t>„marketing” – „</a:t>
            </a:r>
            <a:r>
              <a:rPr lang="pl-PL" sz="2400" i="1" dirty="0">
                <a:solidFill>
                  <a:srgbClr val="000000"/>
                </a:solidFill>
              </a:rPr>
              <a:t>komunikacja, promocja, przekaz, reklama</a:t>
            </a:r>
            <a:r>
              <a:rPr lang="pl-PL" sz="2400" dirty="0">
                <a:solidFill>
                  <a:srgbClr val="000000"/>
                </a:solidFill>
              </a:rPr>
              <a:t>”</a:t>
            </a:r>
          </a:p>
          <a:p>
            <a:r>
              <a:rPr lang="pl-PL" b="1" dirty="0">
                <a:solidFill>
                  <a:srgbClr val="000000"/>
                </a:solidFill>
              </a:rPr>
              <a:t>	</a:t>
            </a:r>
          </a:p>
          <a:p>
            <a:r>
              <a:rPr lang="pl-PL" b="1" dirty="0">
                <a:solidFill>
                  <a:srgbClr val="000000"/>
                </a:solidFill>
              </a:rPr>
              <a:t>	</a:t>
            </a:r>
            <a:r>
              <a:rPr lang="pl-PL" b="1" dirty="0">
                <a:solidFill>
                  <a:srgbClr val="000000"/>
                </a:solidFill>
              </a:rPr>
              <a:t>http</a:t>
            </a:r>
            <a:r>
              <a:rPr lang="pl-PL" b="1" dirty="0">
                <a:solidFill>
                  <a:srgbClr val="000000"/>
                </a:solidFill>
              </a:rPr>
              <a:t>://www.synonimiczny.pl/slownik-synonimow/ko/komunikacja+marketingowa</a:t>
            </a:r>
          </a:p>
        </p:txBody>
      </p:sp>
    </p:spTree>
    <p:extLst>
      <p:ext uri="{BB962C8B-B14F-4D97-AF65-F5344CB8AC3E}">
        <p14:creationId xmlns:p14="http://schemas.microsoft.com/office/powerpoint/2010/main" val="16721330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9"/>
            <a:ext cx="10924117" cy="826754"/>
          </a:xfrm>
        </p:spPr>
        <p:txBody>
          <a:bodyPr/>
          <a:lstStyle/>
          <a:p>
            <a:r>
              <a:rPr lang="pl-PL" sz="3200" dirty="0" smtClean="0"/>
              <a:t>Marketing – status akademicki</a:t>
            </a:r>
            <a:endParaRPr lang="pl-PL" sz="3200" dirty="0"/>
          </a:p>
        </p:txBody>
      </p:sp>
      <p:sp>
        <p:nvSpPr>
          <p:cNvPr id="3" name="Prostokąt 2"/>
          <p:cNvSpPr/>
          <p:nvPr/>
        </p:nvSpPr>
        <p:spPr>
          <a:xfrm>
            <a:off x="609600" y="1501254"/>
            <a:ext cx="10924117" cy="5078313"/>
          </a:xfrm>
          <a:prstGeom prst="rect">
            <a:avLst/>
          </a:prstGeom>
        </p:spPr>
        <p:txBody>
          <a:bodyPr wrap="square">
            <a:spAutoFit/>
          </a:bodyPr>
          <a:lstStyle/>
          <a:p>
            <a:r>
              <a:rPr lang="pl-PL" sz="2400" dirty="0">
                <a:solidFill>
                  <a:srgbClr val="000000"/>
                </a:solidFill>
              </a:rPr>
              <a:t>„</a:t>
            </a:r>
            <a:r>
              <a:rPr lang="pl-PL" sz="2400" i="1" dirty="0">
                <a:solidFill>
                  <a:srgbClr val="000000"/>
                </a:solidFill>
              </a:rPr>
              <a:t>W związku z tym, że na półkach księgarskich przybywa literatury z zakresu</a:t>
            </a:r>
          </a:p>
          <a:p>
            <a:r>
              <a:rPr lang="pl-PL" sz="2400" i="1" dirty="0">
                <a:solidFill>
                  <a:srgbClr val="000000"/>
                </a:solidFill>
              </a:rPr>
              <a:t>marketingu, a szczególnie praktycznych poradników, przedstawiających </a:t>
            </a:r>
            <a:r>
              <a:rPr lang="pl-PL" sz="2400" i="1" dirty="0">
                <a:solidFill>
                  <a:srgbClr val="000000"/>
                </a:solidFill>
              </a:rPr>
              <a:t>marketing jako </a:t>
            </a:r>
            <a:r>
              <a:rPr lang="pl-PL" sz="2400" i="1" dirty="0">
                <a:solidFill>
                  <a:srgbClr val="000000"/>
                </a:solidFill>
              </a:rPr>
              <a:t>zestaw instrumentów promocji i aktywizacji sprzedaży, warto </a:t>
            </a:r>
            <a:r>
              <a:rPr lang="pl-PL" sz="2400" i="1" dirty="0">
                <a:solidFill>
                  <a:srgbClr val="000000"/>
                </a:solidFill>
              </a:rPr>
              <a:t>przypomnieć ponad </a:t>
            </a:r>
            <a:r>
              <a:rPr lang="pl-PL" sz="2400" i="1" dirty="0">
                <a:solidFill>
                  <a:srgbClr val="000000"/>
                </a:solidFill>
              </a:rPr>
              <a:t>stuletni akademicki charakter tej subdyscypliny nauk o </a:t>
            </a:r>
            <a:r>
              <a:rPr lang="pl-PL" sz="2400" i="1" dirty="0">
                <a:solidFill>
                  <a:srgbClr val="000000"/>
                </a:solidFill>
              </a:rPr>
              <a:t>zarządzaniu. W </a:t>
            </a:r>
            <a:r>
              <a:rPr lang="pl-PL" sz="2400" i="1" dirty="0">
                <a:solidFill>
                  <a:srgbClr val="000000"/>
                </a:solidFill>
              </a:rPr>
              <a:t>ten sposób – jako jedną z subdyscyplin nauk o zarządzaniu, o wyraźnie </a:t>
            </a:r>
            <a:r>
              <a:rPr lang="pl-PL" sz="2400" i="1" dirty="0">
                <a:solidFill>
                  <a:srgbClr val="000000"/>
                </a:solidFill>
              </a:rPr>
              <a:t>sprecyzowanych metodach </a:t>
            </a:r>
            <a:r>
              <a:rPr lang="pl-PL" sz="2400" i="1" dirty="0">
                <a:solidFill>
                  <a:srgbClr val="000000"/>
                </a:solidFill>
              </a:rPr>
              <a:t>badawczych i zakresie zainteresowań naukowych – </a:t>
            </a:r>
            <a:r>
              <a:rPr lang="pl-PL" sz="2400" i="1" dirty="0">
                <a:solidFill>
                  <a:srgbClr val="000000"/>
                </a:solidFill>
              </a:rPr>
              <a:t>klasyfikuje marketing </a:t>
            </a:r>
            <a:r>
              <a:rPr lang="pl-PL" sz="2400" i="1" dirty="0">
                <a:solidFill>
                  <a:srgbClr val="000000"/>
                </a:solidFill>
              </a:rPr>
              <a:t>m.in. Stanisław </a:t>
            </a:r>
            <a:r>
              <a:rPr lang="pl-PL" sz="2400" i="1" dirty="0">
                <a:solidFill>
                  <a:srgbClr val="000000"/>
                </a:solidFill>
              </a:rPr>
              <a:t>Sudoł (…)</a:t>
            </a:r>
          </a:p>
          <a:p>
            <a:r>
              <a:rPr lang="pl-PL" sz="2400" i="1" dirty="0">
                <a:solidFill>
                  <a:srgbClr val="000000"/>
                </a:solidFill>
              </a:rPr>
              <a:t>Jednakże w celu </a:t>
            </a:r>
            <a:r>
              <a:rPr lang="pl-PL" sz="2400" i="1" dirty="0">
                <a:solidFill>
                  <a:srgbClr val="000000"/>
                </a:solidFill>
              </a:rPr>
              <a:t>uniknięcia zbyt </a:t>
            </a:r>
            <a:r>
              <a:rPr lang="pl-PL" sz="2400" i="1" dirty="0">
                <a:solidFill>
                  <a:srgbClr val="000000"/>
                </a:solidFill>
              </a:rPr>
              <a:t>wąskiej konceptualizacji i interpretacji badanych zjawisk oraz </a:t>
            </a:r>
            <a:r>
              <a:rPr lang="pl-PL" sz="2400" i="1" dirty="0">
                <a:solidFill>
                  <a:srgbClr val="000000"/>
                </a:solidFill>
              </a:rPr>
              <a:t>zależności, należy </a:t>
            </a:r>
            <a:r>
              <a:rPr lang="pl-PL" sz="2400" i="1" dirty="0">
                <a:solidFill>
                  <a:srgbClr val="000000"/>
                </a:solidFill>
              </a:rPr>
              <a:t>sięgać nie tylko do dorobku pozostałych subdyscyplin zarządzania, ale </a:t>
            </a:r>
            <a:r>
              <a:rPr lang="pl-PL" sz="2400" i="1" dirty="0">
                <a:solidFill>
                  <a:srgbClr val="000000"/>
                </a:solidFill>
              </a:rPr>
              <a:t>też innych </a:t>
            </a:r>
            <a:r>
              <a:rPr lang="pl-PL" sz="2400" i="1" dirty="0">
                <a:solidFill>
                  <a:srgbClr val="000000"/>
                </a:solidFill>
              </a:rPr>
              <a:t>nauk. Jest to związane, co zauważa choćby Jerzy Dietl, z </a:t>
            </a:r>
            <a:r>
              <a:rPr lang="pl-PL" sz="2400" i="1" dirty="0">
                <a:solidFill>
                  <a:srgbClr val="000000"/>
                </a:solidFill>
              </a:rPr>
              <a:t>interdyscyplinarnym charakterem </a:t>
            </a:r>
            <a:r>
              <a:rPr lang="pl-PL" sz="2400" i="1" dirty="0">
                <a:solidFill>
                  <a:srgbClr val="000000"/>
                </a:solidFill>
              </a:rPr>
              <a:t>marketingu</a:t>
            </a:r>
            <a:r>
              <a:rPr lang="pl-PL" sz="2400" dirty="0">
                <a:solidFill>
                  <a:srgbClr val="000000"/>
                </a:solidFill>
              </a:rPr>
              <a:t>”</a:t>
            </a:r>
            <a:endParaRPr lang="pl-PL" sz="2400" dirty="0">
              <a:solidFill>
                <a:srgbClr val="000000"/>
              </a:solidFill>
            </a:endParaRPr>
          </a:p>
          <a:p>
            <a:r>
              <a:rPr lang="pl-PL" b="1" dirty="0">
                <a:solidFill>
                  <a:srgbClr val="000000"/>
                </a:solidFill>
              </a:rPr>
              <a:t>	</a:t>
            </a:r>
          </a:p>
          <a:p>
            <a:r>
              <a:rPr lang="pl-PL" b="1" dirty="0">
                <a:solidFill>
                  <a:srgbClr val="000000"/>
                </a:solidFill>
              </a:rPr>
              <a:t>	</a:t>
            </a:r>
            <a:r>
              <a:rPr lang="pl-PL" b="1" dirty="0">
                <a:solidFill>
                  <a:srgbClr val="000000"/>
                </a:solidFill>
              </a:rPr>
              <a:t>G. Baran, </a:t>
            </a:r>
            <a:r>
              <a:rPr lang="pl-PL" b="1" i="1" dirty="0">
                <a:solidFill>
                  <a:srgbClr val="000000"/>
                </a:solidFill>
              </a:rPr>
              <a:t>Marketing współtworzenia wartości </a:t>
            </a:r>
            <a:r>
              <a:rPr lang="pl-PL" b="1" i="1" dirty="0">
                <a:solidFill>
                  <a:srgbClr val="000000"/>
                </a:solidFill>
              </a:rPr>
              <a:t>z </a:t>
            </a:r>
            <a:r>
              <a:rPr lang="pl-PL" b="1" i="1" dirty="0">
                <a:solidFill>
                  <a:srgbClr val="000000"/>
                </a:solidFill>
              </a:rPr>
              <a:t>klientem</a:t>
            </a:r>
            <a:r>
              <a:rPr lang="pl-PL" b="1" dirty="0">
                <a:solidFill>
                  <a:srgbClr val="000000"/>
                </a:solidFill>
              </a:rPr>
              <a:t>, Kraków 2013.</a:t>
            </a:r>
            <a:endParaRPr lang="pl-PL" b="1" dirty="0">
              <a:solidFill>
                <a:srgbClr val="000000"/>
              </a:solidFill>
            </a:endParaRPr>
          </a:p>
        </p:txBody>
      </p:sp>
    </p:spTree>
    <p:extLst>
      <p:ext uri="{BB962C8B-B14F-4D97-AF65-F5344CB8AC3E}">
        <p14:creationId xmlns:p14="http://schemas.microsoft.com/office/powerpoint/2010/main" val="16649169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3122" y="278713"/>
            <a:ext cx="10924117" cy="1099711"/>
          </a:xfrm>
        </p:spPr>
        <p:txBody>
          <a:bodyPr/>
          <a:lstStyle/>
          <a:p>
            <a:r>
              <a:rPr lang="pl-PL" sz="3200" dirty="0" smtClean="0"/>
              <a:t>Marketing jako nauka</a:t>
            </a:r>
            <a:endParaRPr lang="pl-PL" sz="3200" dirty="0"/>
          </a:p>
        </p:txBody>
      </p:sp>
      <p:sp>
        <p:nvSpPr>
          <p:cNvPr id="3" name="Prostokąt 2"/>
          <p:cNvSpPr/>
          <p:nvPr/>
        </p:nvSpPr>
        <p:spPr>
          <a:xfrm>
            <a:off x="473122" y="1514902"/>
            <a:ext cx="11427725" cy="4893647"/>
          </a:xfrm>
          <a:prstGeom prst="rect">
            <a:avLst/>
          </a:prstGeom>
        </p:spPr>
        <p:txBody>
          <a:bodyPr wrap="square">
            <a:spAutoFit/>
          </a:bodyPr>
          <a:lstStyle/>
          <a:p>
            <a:pPr algn="just"/>
            <a:r>
              <a:rPr lang="pl-PL" sz="2400" i="1" dirty="0">
                <a:solidFill>
                  <a:srgbClr val="000000"/>
                </a:solidFill>
              </a:rPr>
              <a:t>„Początek </a:t>
            </a:r>
            <a:r>
              <a:rPr lang="pl-PL" sz="2400" i="1" dirty="0">
                <a:solidFill>
                  <a:srgbClr val="000000"/>
                </a:solidFill>
              </a:rPr>
              <a:t>marketingu akademickiego jest datowany na pierwszą </a:t>
            </a:r>
            <a:r>
              <a:rPr lang="pl-PL" sz="2400" i="1" dirty="0">
                <a:solidFill>
                  <a:srgbClr val="000000"/>
                </a:solidFill>
              </a:rPr>
              <a:t>dekadę XX </a:t>
            </a:r>
            <a:r>
              <a:rPr lang="pl-PL" sz="2400" i="1" dirty="0">
                <a:solidFill>
                  <a:srgbClr val="000000"/>
                </a:solidFill>
              </a:rPr>
              <a:t>wieku. W. F. </a:t>
            </a:r>
            <a:r>
              <a:rPr lang="pl-PL" sz="2400" i="1" dirty="0" err="1">
                <a:solidFill>
                  <a:srgbClr val="000000"/>
                </a:solidFill>
              </a:rPr>
              <a:t>Kreusi</a:t>
            </a:r>
            <a:r>
              <a:rPr lang="pl-PL" sz="2400" i="1" dirty="0">
                <a:solidFill>
                  <a:srgbClr val="000000"/>
                </a:solidFill>
              </a:rPr>
              <a:t> wykładał „Marketing produktów” w 1905 r. na </a:t>
            </a:r>
            <a:r>
              <a:rPr lang="pl-PL" sz="2400" i="1" dirty="0">
                <a:solidFill>
                  <a:srgbClr val="000000"/>
                </a:solidFill>
              </a:rPr>
              <a:t>Uniwersytecie Pensylwania</a:t>
            </a:r>
            <a:r>
              <a:rPr lang="pl-PL" sz="2400" i="1" dirty="0">
                <a:solidFill>
                  <a:srgbClr val="000000"/>
                </a:solidFill>
              </a:rPr>
              <a:t>, a R. S. Butler „Metody marketingu” w 1910 r. na </a:t>
            </a:r>
            <a:r>
              <a:rPr lang="pl-PL" sz="2400" i="1" dirty="0">
                <a:solidFill>
                  <a:srgbClr val="000000"/>
                </a:solidFill>
              </a:rPr>
              <a:t>Uniwersytecie Wisconsin (…). </a:t>
            </a:r>
            <a:r>
              <a:rPr lang="pl-PL" sz="2400" i="1" dirty="0">
                <a:solidFill>
                  <a:srgbClr val="000000"/>
                </a:solidFill>
              </a:rPr>
              <a:t>W 1911 r. powstał pierwszy oddział badań marketingowych</a:t>
            </a:r>
          </a:p>
          <a:p>
            <a:pPr algn="just"/>
            <a:r>
              <a:rPr lang="pl-PL" sz="2400" i="1" dirty="0">
                <a:solidFill>
                  <a:srgbClr val="000000"/>
                </a:solidFill>
              </a:rPr>
              <a:t>w Curtis Publishing Company </a:t>
            </a:r>
            <a:r>
              <a:rPr lang="pl-PL" sz="2400" i="1" dirty="0">
                <a:solidFill>
                  <a:srgbClr val="000000"/>
                </a:solidFill>
              </a:rPr>
              <a:t>(…). </a:t>
            </a:r>
          </a:p>
          <a:p>
            <a:pPr algn="just"/>
            <a:r>
              <a:rPr lang="pl-PL" sz="2400" i="1" dirty="0">
                <a:solidFill>
                  <a:srgbClr val="000000"/>
                </a:solidFill>
              </a:rPr>
              <a:t>Richard </a:t>
            </a:r>
            <a:r>
              <a:rPr lang="pl-PL" sz="2400" i="1" dirty="0">
                <a:solidFill>
                  <a:srgbClr val="000000"/>
                </a:solidFill>
              </a:rPr>
              <a:t>Butler to także autor pierwszej książki zatytułowanej „Marketing” wydanej w 1911 </a:t>
            </a:r>
            <a:r>
              <a:rPr lang="pl-PL" sz="2400" i="1" dirty="0">
                <a:solidFill>
                  <a:srgbClr val="000000"/>
                </a:solidFill>
              </a:rPr>
              <a:t>r. oraz </a:t>
            </a:r>
            <a:r>
              <a:rPr lang="pl-PL" sz="2400" i="1" dirty="0">
                <a:solidFill>
                  <a:srgbClr val="000000"/>
                </a:solidFill>
              </a:rPr>
              <a:t>pierwszej definicji marketingu </a:t>
            </a:r>
            <a:r>
              <a:rPr lang="pl-PL" sz="2400" i="1" dirty="0">
                <a:solidFill>
                  <a:srgbClr val="000000"/>
                </a:solidFill>
              </a:rPr>
              <a:t>(…). </a:t>
            </a:r>
            <a:r>
              <a:rPr lang="pl-PL" sz="2400" i="1" dirty="0">
                <a:solidFill>
                  <a:srgbClr val="000000"/>
                </a:solidFill>
              </a:rPr>
              <a:t>Uważał on, że </a:t>
            </a:r>
            <a:r>
              <a:rPr lang="pl-PL" sz="2400" i="1" dirty="0">
                <a:solidFill>
                  <a:srgbClr val="000000"/>
                </a:solidFill>
              </a:rPr>
              <a:t>marketing stanowi </a:t>
            </a:r>
            <a:r>
              <a:rPr lang="pl-PL" sz="2400" i="1" dirty="0">
                <a:solidFill>
                  <a:srgbClr val="000000"/>
                </a:solidFill>
              </a:rPr>
              <a:t>kombinację czynników, które należy brać pod uwagę w procesie </a:t>
            </a:r>
            <a:r>
              <a:rPr lang="pl-PL" sz="2400" i="1" dirty="0">
                <a:solidFill>
                  <a:srgbClr val="000000"/>
                </a:solidFill>
              </a:rPr>
              <a:t>sprzedaży i </a:t>
            </a:r>
            <a:r>
              <a:rPr lang="pl-PL" sz="2400" i="1" dirty="0">
                <a:solidFill>
                  <a:srgbClr val="000000"/>
                </a:solidFill>
              </a:rPr>
              <a:t>działalności mającej na celu jej popieranie. Do głównych czynników</a:t>
            </a:r>
          </a:p>
          <a:p>
            <a:pPr algn="just"/>
            <a:r>
              <a:rPr lang="pl-PL" sz="2400" i="1" dirty="0">
                <a:solidFill>
                  <a:srgbClr val="000000"/>
                </a:solidFill>
              </a:rPr>
              <a:t>zaliczał: sprzedawane towary, rynki oraz sposoby (metody) zdobywania klientów</a:t>
            </a:r>
          </a:p>
          <a:p>
            <a:pPr algn="just"/>
            <a:r>
              <a:rPr lang="pl-PL" sz="2400" i="1" dirty="0">
                <a:solidFill>
                  <a:srgbClr val="000000"/>
                </a:solidFill>
              </a:rPr>
              <a:t>i powiększania </a:t>
            </a:r>
            <a:r>
              <a:rPr lang="pl-PL" sz="2400" i="1" dirty="0">
                <a:solidFill>
                  <a:srgbClr val="000000"/>
                </a:solidFill>
              </a:rPr>
              <a:t>sprzedaży”</a:t>
            </a:r>
          </a:p>
          <a:p>
            <a:pPr algn="just"/>
            <a:endParaRPr lang="pl-PL" sz="2400" i="1" dirty="0">
              <a:solidFill>
                <a:srgbClr val="000000"/>
              </a:solidFill>
            </a:endParaRPr>
          </a:p>
          <a:p>
            <a:pPr algn="just"/>
            <a:r>
              <a:rPr lang="pl-PL" b="1" dirty="0">
                <a:solidFill>
                  <a:srgbClr val="000000"/>
                </a:solidFill>
              </a:rPr>
              <a:t>G. Baran, </a:t>
            </a:r>
            <a:r>
              <a:rPr lang="pl-PL" b="1" i="1" dirty="0">
                <a:solidFill>
                  <a:srgbClr val="000000"/>
                </a:solidFill>
              </a:rPr>
              <a:t>Marketing współtworzenia wartości z klientem</a:t>
            </a:r>
            <a:r>
              <a:rPr lang="pl-PL" b="1" dirty="0">
                <a:solidFill>
                  <a:srgbClr val="000000"/>
                </a:solidFill>
              </a:rPr>
              <a:t>, Kraków </a:t>
            </a:r>
            <a:r>
              <a:rPr lang="pl-PL" b="1" dirty="0">
                <a:solidFill>
                  <a:srgbClr val="000000"/>
                </a:solidFill>
              </a:rPr>
              <a:t>2013.</a:t>
            </a:r>
            <a:endParaRPr lang="pl-PL" i="1" dirty="0">
              <a:solidFill>
                <a:srgbClr val="000000"/>
              </a:solidFill>
            </a:endParaRPr>
          </a:p>
        </p:txBody>
      </p:sp>
    </p:spTree>
    <p:extLst>
      <p:ext uri="{BB962C8B-B14F-4D97-AF65-F5344CB8AC3E}">
        <p14:creationId xmlns:p14="http://schemas.microsoft.com/office/powerpoint/2010/main" val="11732115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3122" y="278713"/>
            <a:ext cx="10924117" cy="1099711"/>
          </a:xfrm>
        </p:spPr>
        <p:txBody>
          <a:bodyPr/>
          <a:lstStyle/>
          <a:p>
            <a:r>
              <a:rPr lang="pl-PL" sz="3200" dirty="0" smtClean="0"/>
              <a:t>Metody i metodologia</a:t>
            </a:r>
            <a:endParaRPr lang="pl-PL" sz="3200" dirty="0"/>
          </a:p>
        </p:txBody>
      </p:sp>
      <p:sp>
        <p:nvSpPr>
          <p:cNvPr id="3" name="Prostokąt 2"/>
          <p:cNvSpPr/>
          <p:nvPr/>
        </p:nvSpPr>
        <p:spPr>
          <a:xfrm>
            <a:off x="473122" y="1514902"/>
            <a:ext cx="11427725" cy="4801314"/>
          </a:xfrm>
          <a:prstGeom prst="rect">
            <a:avLst/>
          </a:prstGeom>
        </p:spPr>
        <p:txBody>
          <a:bodyPr wrap="square">
            <a:spAutoFit/>
          </a:bodyPr>
          <a:lstStyle/>
          <a:p>
            <a:pPr algn="just"/>
            <a:r>
              <a:rPr lang="pl-PL" sz="2400" i="1" dirty="0">
                <a:solidFill>
                  <a:srgbClr val="000000"/>
                </a:solidFill>
              </a:rPr>
              <a:t>„Na metodykę nauki o marketingu składają się zarówno metody własne jak i zapożyczone z innych nauk. Dopuszczalny jest tu zatem eklektyzm metodyczny, czyli możliwość wykorzystywania różnych metod, ujęć (podejść) oraz procedur naukowych i </a:t>
            </a:r>
            <a:r>
              <a:rPr lang="pl-PL" sz="2400" i="1" dirty="0">
                <a:solidFill>
                  <a:srgbClr val="000000"/>
                </a:solidFill>
              </a:rPr>
              <a:t>badawczych. </a:t>
            </a:r>
            <a:r>
              <a:rPr lang="pl-PL" sz="2400" i="1" dirty="0">
                <a:solidFill>
                  <a:srgbClr val="000000"/>
                </a:solidFill>
              </a:rPr>
              <a:t>Podobny eklektyzm występuje w innych dyscyplinach jak ekonomia i nauki o </a:t>
            </a:r>
            <a:r>
              <a:rPr lang="pl-PL" sz="2400" i="1" dirty="0">
                <a:solidFill>
                  <a:srgbClr val="000000"/>
                </a:solidFill>
              </a:rPr>
              <a:t>zarządzaniu (…)</a:t>
            </a:r>
          </a:p>
          <a:p>
            <a:pPr algn="just"/>
            <a:r>
              <a:rPr lang="pl-PL" sz="2400" i="1" dirty="0">
                <a:solidFill>
                  <a:srgbClr val="000000"/>
                </a:solidFill>
              </a:rPr>
              <a:t>Metodyka nauki o marketingu, stanowiąca element </a:t>
            </a:r>
            <a:r>
              <a:rPr lang="pl-PL" sz="2400" i="1" dirty="0">
                <a:solidFill>
                  <a:srgbClr val="000000"/>
                </a:solidFill>
              </a:rPr>
              <a:t>tożsamości </a:t>
            </a:r>
            <a:r>
              <a:rPr lang="pl-PL" sz="2400" i="1" dirty="0">
                <a:solidFill>
                  <a:srgbClr val="000000"/>
                </a:solidFill>
              </a:rPr>
              <a:t>tej dyscypliny, jest eklektyczna, podobnie jak to jest w przypadku innych nauk społecznych, w tym ekonomicznych. Jednakże, metodyka ta wyróżnia się kilkoma cechami dodatnimi. Po pierwsze, szeroko korzysta z zasobu wiedzy i doświadczenia metodycznego jednego z podstawowych składników praktycznych działań marketingowych jakim są badania marketingowe”</a:t>
            </a:r>
            <a:endParaRPr lang="pl-PL" sz="2400" i="1" dirty="0">
              <a:solidFill>
                <a:srgbClr val="000000"/>
              </a:solidFill>
            </a:endParaRPr>
          </a:p>
          <a:p>
            <a:pPr algn="just"/>
            <a:endParaRPr lang="pl-PL" sz="2400" i="1" dirty="0">
              <a:solidFill>
                <a:srgbClr val="000000"/>
              </a:solidFill>
            </a:endParaRPr>
          </a:p>
          <a:p>
            <a:pPr algn="just"/>
            <a:r>
              <a:rPr lang="pl-PL" b="1" dirty="0">
                <a:solidFill>
                  <a:srgbClr val="000000"/>
                </a:solidFill>
              </a:rPr>
              <a:t>S. Kaczmarczyk, </a:t>
            </a:r>
            <a:r>
              <a:rPr lang="pl-PL" b="1" i="1" dirty="0">
                <a:solidFill>
                  <a:srgbClr val="000000"/>
                </a:solidFill>
              </a:rPr>
              <a:t>Zarys metodyki badań naukowych w nauce o marketingu</a:t>
            </a:r>
            <a:r>
              <a:rPr lang="pl-PL" b="1" dirty="0">
                <a:solidFill>
                  <a:srgbClr val="000000"/>
                </a:solidFill>
              </a:rPr>
              <a:t>, </a:t>
            </a:r>
            <a:r>
              <a:rPr lang="pl-PL" b="1" dirty="0">
                <a:solidFill>
                  <a:srgbClr val="000000"/>
                </a:solidFill>
              </a:rPr>
              <a:t>Marketing i Rynek, nr 8/2014</a:t>
            </a:r>
            <a:endParaRPr lang="pl-PL" i="1" dirty="0">
              <a:solidFill>
                <a:srgbClr val="000000"/>
              </a:solidFill>
            </a:endParaRPr>
          </a:p>
        </p:txBody>
      </p:sp>
    </p:spTree>
    <p:extLst>
      <p:ext uri="{BB962C8B-B14F-4D97-AF65-F5344CB8AC3E}">
        <p14:creationId xmlns:p14="http://schemas.microsoft.com/office/powerpoint/2010/main" val="2893356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załka w dół 2"/>
          <p:cNvSpPr/>
          <p:nvPr/>
        </p:nvSpPr>
        <p:spPr bwMode="auto">
          <a:xfrm>
            <a:off x="1587689" y="504967"/>
            <a:ext cx="2920621" cy="2279176"/>
          </a:xfrm>
          <a:prstGeom prst="downArrow">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263" fontAlgn="base">
              <a:spcBef>
                <a:spcPct val="0"/>
              </a:spcBef>
              <a:spcAft>
                <a:spcPct val="0"/>
              </a:spcAft>
              <a:buClr>
                <a:srgbClr val="000000"/>
              </a:buClr>
              <a:buSzPct val="100000"/>
              <a:buFont typeface="Times New Roman" panose="02020603050405020304" pitchFamily="18" charset="0"/>
              <a:buNone/>
            </a:pPr>
            <a:endParaRPr lang="pl-PL">
              <a:solidFill>
                <a:srgbClr val="FF0000"/>
              </a:solidFill>
            </a:endParaRPr>
          </a:p>
        </p:txBody>
      </p:sp>
      <p:sp>
        <p:nvSpPr>
          <p:cNvPr id="4" name="Prostokąt 3"/>
          <p:cNvSpPr/>
          <p:nvPr/>
        </p:nvSpPr>
        <p:spPr>
          <a:xfrm>
            <a:off x="0" y="3267585"/>
            <a:ext cx="6096000" cy="1785104"/>
          </a:xfrm>
          <a:prstGeom prst="rect">
            <a:avLst/>
          </a:prstGeom>
        </p:spPr>
        <p:txBody>
          <a:bodyPr>
            <a:spAutoFit/>
          </a:bodyPr>
          <a:lstStyle/>
          <a:p>
            <a:pPr algn="ctr"/>
            <a:r>
              <a:rPr lang="pl-PL" sz="2200" dirty="0">
                <a:solidFill>
                  <a:srgbClr val="000000"/>
                </a:solidFill>
              </a:rPr>
              <a:t>CEL MARKETINGU:</a:t>
            </a:r>
          </a:p>
          <a:p>
            <a:pPr algn="ctr"/>
            <a:endParaRPr lang="pl-PL" sz="2200" i="1" dirty="0">
              <a:solidFill>
                <a:srgbClr val="000000"/>
              </a:solidFill>
            </a:endParaRPr>
          </a:p>
          <a:p>
            <a:pPr algn="ctr"/>
            <a:r>
              <a:rPr lang="pl-PL" sz="2200" i="1" dirty="0">
                <a:solidFill>
                  <a:srgbClr val="000000"/>
                </a:solidFill>
              </a:rPr>
              <a:t>„…wywołanie </a:t>
            </a:r>
            <a:r>
              <a:rPr lang="pl-PL" sz="2200" i="1" dirty="0">
                <a:solidFill>
                  <a:srgbClr val="000000"/>
                </a:solidFill>
              </a:rPr>
              <a:t>zadowolenia klientów przez zbudowanie cennych relacji z </a:t>
            </a:r>
            <a:r>
              <a:rPr lang="pl-PL" sz="2200" i="1" dirty="0">
                <a:solidFill>
                  <a:srgbClr val="000000"/>
                </a:solidFill>
              </a:rPr>
              <a:t>nimi – tak, </a:t>
            </a:r>
            <a:r>
              <a:rPr lang="pl-PL" sz="2200" i="1" dirty="0">
                <a:solidFill>
                  <a:srgbClr val="000000"/>
                </a:solidFill>
              </a:rPr>
              <a:t>by dostarczyć klientowi jak największej </a:t>
            </a:r>
            <a:r>
              <a:rPr lang="pl-PL" sz="2200" i="1" dirty="0">
                <a:solidFill>
                  <a:srgbClr val="000000"/>
                </a:solidFill>
              </a:rPr>
              <a:t>wartości”</a:t>
            </a:r>
            <a:endParaRPr lang="pl-PL" sz="2200" dirty="0">
              <a:solidFill>
                <a:srgbClr val="000000"/>
              </a:solidFill>
            </a:endParaRPr>
          </a:p>
        </p:txBody>
      </p:sp>
      <p:pic>
        <p:nvPicPr>
          <p:cNvPr id="6" name="Obraz 5"/>
          <p:cNvPicPr>
            <a:picLocks noChangeAspect="1"/>
          </p:cNvPicPr>
          <p:nvPr/>
        </p:nvPicPr>
        <p:blipFill>
          <a:blip r:embed="rId2"/>
          <a:stretch>
            <a:fillRect/>
          </a:stretch>
        </p:blipFill>
        <p:spPr>
          <a:xfrm>
            <a:off x="7549273" y="572992"/>
            <a:ext cx="2143125" cy="2143125"/>
          </a:xfrm>
          <a:prstGeom prst="rect">
            <a:avLst/>
          </a:prstGeom>
        </p:spPr>
      </p:pic>
    </p:spTree>
    <p:extLst>
      <p:ext uri="{BB962C8B-B14F-4D97-AF65-F5344CB8AC3E}">
        <p14:creationId xmlns:p14="http://schemas.microsoft.com/office/powerpoint/2010/main" val="31661285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9"/>
            <a:ext cx="10924117" cy="826754"/>
          </a:xfrm>
        </p:spPr>
        <p:txBody>
          <a:bodyPr/>
          <a:lstStyle/>
          <a:p>
            <a:r>
              <a:rPr lang="pl-PL" sz="3200" dirty="0" smtClean="0"/>
              <a:t>Marketing w Polsce</a:t>
            </a:r>
            <a:endParaRPr lang="pl-PL" sz="3200" dirty="0"/>
          </a:p>
        </p:txBody>
      </p:sp>
      <p:sp>
        <p:nvSpPr>
          <p:cNvPr id="3" name="Prostokąt 2"/>
          <p:cNvSpPr/>
          <p:nvPr/>
        </p:nvSpPr>
        <p:spPr>
          <a:xfrm>
            <a:off x="486770" y="1132764"/>
            <a:ext cx="11263952" cy="5447645"/>
          </a:xfrm>
          <a:prstGeom prst="rect">
            <a:avLst/>
          </a:prstGeom>
        </p:spPr>
        <p:txBody>
          <a:bodyPr wrap="square">
            <a:spAutoFit/>
          </a:bodyPr>
          <a:lstStyle/>
          <a:p>
            <a:r>
              <a:rPr lang="pl-PL" sz="2400" dirty="0">
                <a:solidFill>
                  <a:srgbClr val="000000"/>
                </a:solidFill>
              </a:rPr>
              <a:t>„</a:t>
            </a:r>
            <a:r>
              <a:rPr lang="pl-PL" sz="2400" i="1" dirty="0">
                <a:solidFill>
                  <a:srgbClr val="000000"/>
                </a:solidFill>
              </a:rPr>
              <a:t>Sposób myślenia o marketingu w Polsce ulegał istotnej ewolucji. Jego historia sięga lat 70. XX wieku. Na uczelniach pojawiły się wtedy pierwsze wykłady na ten temat, a po pewnym czasie ukazały pierwsze podręczniki. Ze względów ideologicznych słowo marketing często nie pojawiało się ani w oficjalnych nazwach przedmiotów, ani w tytułach publikacji. Końcówka lat 70 przyniosła jednak już pewne istotne zmiany i coraz szersze zainteresowanie problematyką marketingu. Wprawdzie lata 80. znowu zahamowały możliwości praktycznego stosowania marketingu, tym nie mniej kontynuowane były prace koncepcyjne, studia i badania naukowe. Zmiany społeczno-polityczne w Polsce na początku lat 90 przyniosły wreszcie możliwości praktycznego wykorzystania koncepcji marketingu. Zarówno w środowiskach akademickich, jak i wśród praktyków gospodarczych nastąpiła swoistego rodzaju „eksplozja‖ zainteresowania marketingiem.</a:t>
            </a:r>
            <a:r>
              <a:rPr lang="pl-PL" sz="2400" dirty="0">
                <a:solidFill>
                  <a:srgbClr val="000000"/>
                </a:solidFill>
              </a:rPr>
              <a:t>”</a:t>
            </a:r>
          </a:p>
          <a:p>
            <a:r>
              <a:rPr lang="pl-PL" b="1" dirty="0">
                <a:solidFill>
                  <a:srgbClr val="000000"/>
                </a:solidFill>
              </a:rPr>
              <a:t>	</a:t>
            </a:r>
          </a:p>
          <a:p>
            <a:r>
              <a:rPr lang="pl-PL" b="1" dirty="0">
                <a:solidFill>
                  <a:srgbClr val="000000"/>
                </a:solidFill>
              </a:rPr>
              <a:t>L. Grabarski, </a:t>
            </a:r>
            <a:r>
              <a:rPr lang="pl-PL" b="1" i="1" dirty="0">
                <a:solidFill>
                  <a:srgbClr val="000000"/>
                </a:solidFill>
              </a:rPr>
              <a:t>Teoretycy i praktycy marketingu – jeden czy dwa </a:t>
            </a:r>
            <a:r>
              <a:rPr lang="pl-PL" b="1" i="1" dirty="0">
                <a:solidFill>
                  <a:srgbClr val="000000"/>
                </a:solidFill>
              </a:rPr>
              <a:t>światy?,</a:t>
            </a:r>
            <a:r>
              <a:rPr lang="pl-PL" b="1" dirty="0">
                <a:solidFill>
                  <a:srgbClr val="000000"/>
                </a:solidFill>
              </a:rPr>
              <a:t> Marketing i rynek, nr 8/2014.</a:t>
            </a:r>
            <a:endParaRPr lang="pl-PL" b="1" dirty="0">
              <a:solidFill>
                <a:srgbClr val="000000"/>
              </a:solidFill>
            </a:endParaRPr>
          </a:p>
        </p:txBody>
      </p:sp>
    </p:spTree>
    <p:extLst>
      <p:ext uri="{BB962C8B-B14F-4D97-AF65-F5344CB8AC3E}">
        <p14:creationId xmlns:p14="http://schemas.microsoft.com/office/powerpoint/2010/main" val="17856173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609599" y="3995678"/>
            <a:ext cx="10924117" cy="2862322"/>
          </a:xfrm>
          <a:prstGeom prst="rect">
            <a:avLst/>
          </a:prstGeom>
        </p:spPr>
        <p:txBody>
          <a:bodyPr wrap="square">
            <a:spAutoFit/>
          </a:bodyPr>
          <a:lstStyle/>
          <a:p>
            <a:r>
              <a:rPr lang="pl-PL" sz="2400" dirty="0">
                <a:solidFill>
                  <a:srgbClr val="000000"/>
                </a:solidFill>
              </a:rPr>
              <a:t>„</a:t>
            </a:r>
            <a:r>
              <a:rPr lang="pl-PL" sz="2400" i="1" dirty="0">
                <a:solidFill>
                  <a:srgbClr val="000000"/>
                </a:solidFill>
              </a:rPr>
              <a:t>W Polsce pierwsza książka na temat marketingu, autorstwa Klemensa</a:t>
            </a:r>
          </a:p>
          <a:p>
            <a:r>
              <a:rPr lang="pl-PL" sz="2400" i="1" dirty="0">
                <a:solidFill>
                  <a:srgbClr val="000000"/>
                </a:solidFill>
              </a:rPr>
              <a:t>Białeckiego, ukazała się w 1968 r., co jednak nie zapoczątkowało </a:t>
            </a:r>
            <a:r>
              <a:rPr lang="pl-PL" sz="2400" i="1" dirty="0">
                <a:solidFill>
                  <a:srgbClr val="000000"/>
                </a:solidFill>
              </a:rPr>
              <a:t>dynamicznego rozwoju </a:t>
            </a:r>
            <a:r>
              <a:rPr lang="pl-PL" sz="2400" i="1" dirty="0">
                <a:solidFill>
                  <a:srgbClr val="000000"/>
                </a:solidFill>
              </a:rPr>
              <a:t>marketingu ani jako praktyki, ani jako nauki. Nastąpiło to dopiero w </a:t>
            </a:r>
            <a:r>
              <a:rPr lang="pl-PL" sz="2400" i="1" dirty="0">
                <a:solidFill>
                  <a:srgbClr val="000000"/>
                </a:solidFill>
              </a:rPr>
              <a:t>latach 90</a:t>
            </a:r>
            <a:r>
              <a:rPr lang="pl-PL" sz="2400" i="1" dirty="0">
                <a:solidFill>
                  <a:srgbClr val="000000"/>
                </a:solidFill>
              </a:rPr>
              <a:t>. XX wieku, w dobie rynkowej transformacji gospodarki. Nie jest to </a:t>
            </a:r>
            <a:r>
              <a:rPr lang="pl-PL" sz="2400" i="1" dirty="0">
                <a:solidFill>
                  <a:srgbClr val="000000"/>
                </a:solidFill>
              </a:rPr>
              <a:t>zaskakujące wobec </a:t>
            </a:r>
            <a:r>
              <a:rPr lang="pl-PL" sz="2400" i="1" dirty="0">
                <a:solidFill>
                  <a:srgbClr val="000000"/>
                </a:solidFill>
              </a:rPr>
              <a:t>faktu, że marketing jest wytworem zachodniej gospodarki rynkowej</a:t>
            </a:r>
            <a:r>
              <a:rPr lang="pl-PL" sz="2400" dirty="0">
                <a:solidFill>
                  <a:srgbClr val="000000"/>
                </a:solidFill>
              </a:rPr>
              <a:t>”</a:t>
            </a:r>
          </a:p>
          <a:p>
            <a:r>
              <a:rPr lang="pl-PL" b="1" dirty="0">
                <a:solidFill>
                  <a:srgbClr val="000000"/>
                </a:solidFill>
              </a:rPr>
              <a:t>	</a:t>
            </a:r>
          </a:p>
          <a:p>
            <a:r>
              <a:rPr lang="pl-PL" b="1" dirty="0">
                <a:solidFill>
                  <a:srgbClr val="000000"/>
                </a:solidFill>
              </a:rPr>
              <a:t>	</a:t>
            </a:r>
            <a:r>
              <a:rPr lang="pl-PL" b="1" dirty="0">
                <a:solidFill>
                  <a:srgbClr val="000000"/>
                </a:solidFill>
              </a:rPr>
              <a:t>G. Baran, </a:t>
            </a:r>
            <a:r>
              <a:rPr lang="pl-PL" b="1" i="1" dirty="0">
                <a:solidFill>
                  <a:srgbClr val="000000"/>
                </a:solidFill>
              </a:rPr>
              <a:t>Marketing współtworzenia wartości </a:t>
            </a:r>
            <a:r>
              <a:rPr lang="pl-PL" b="1" i="1" dirty="0">
                <a:solidFill>
                  <a:srgbClr val="000000"/>
                </a:solidFill>
              </a:rPr>
              <a:t>z </a:t>
            </a:r>
            <a:r>
              <a:rPr lang="pl-PL" b="1" i="1" dirty="0">
                <a:solidFill>
                  <a:srgbClr val="000000"/>
                </a:solidFill>
              </a:rPr>
              <a:t>klientem</a:t>
            </a:r>
            <a:r>
              <a:rPr lang="pl-PL" b="1" dirty="0">
                <a:solidFill>
                  <a:srgbClr val="000000"/>
                </a:solidFill>
              </a:rPr>
              <a:t>, Kraków 2013.</a:t>
            </a:r>
            <a:endParaRPr lang="pl-PL" b="1" dirty="0">
              <a:solidFill>
                <a:srgbClr val="000000"/>
              </a:solidFill>
            </a:endParaRPr>
          </a:p>
        </p:txBody>
      </p:sp>
      <p:pic>
        <p:nvPicPr>
          <p:cNvPr id="4" name="Obraz 3"/>
          <p:cNvPicPr>
            <a:picLocks noChangeAspect="1"/>
          </p:cNvPicPr>
          <p:nvPr/>
        </p:nvPicPr>
        <p:blipFill>
          <a:blip r:embed="rId2"/>
          <a:stretch>
            <a:fillRect/>
          </a:stretch>
        </p:blipFill>
        <p:spPr>
          <a:xfrm>
            <a:off x="3207224" y="24034"/>
            <a:ext cx="6385091" cy="3971644"/>
          </a:xfrm>
          <a:prstGeom prst="rect">
            <a:avLst/>
          </a:prstGeom>
        </p:spPr>
      </p:pic>
    </p:spTree>
    <p:extLst>
      <p:ext uri="{BB962C8B-B14F-4D97-AF65-F5344CB8AC3E}">
        <p14:creationId xmlns:p14="http://schemas.microsoft.com/office/powerpoint/2010/main" val="27397914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565" y="76920"/>
            <a:ext cx="8818800" cy="6781080"/>
          </a:xfrm>
          <a:prstGeom prst="rect">
            <a:avLst/>
          </a:prstGeom>
        </p:spPr>
      </p:pic>
      <p:sp>
        <p:nvSpPr>
          <p:cNvPr id="4" name="Prostokąt 3"/>
          <p:cNvSpPr/>
          <p:nvPr/>
        </p:nvSpPr>
        <p:spPr>
          <a:xfrm>
            <a:off x="5117910" y="6447514"/>
            <a:ext cx="7074090" cy="307777"/>
          </a:xfrm>
          <a:prstGeom prst="rect">
            <a:avLst/>
          </a:prstGeom>
        </p:spPr>
        <p:txBody>
          <a:bodyPr wrap="square">
            <a:spAutoFit/>
          </a:bodyPr>
          <a:lstStyle/>
          <a:p>
            <a:r>
              <a:rPr lang="pl-PL" sz="1400" dirty="0">
                <a:solidFill>
                  <a:srgbClr val="000000"/>
                </a:solidFill>
              </a:rPr>
              <a:t>http://www.marketing-news.pl/photos/upd/140424000306_cmo_wyzwania_large.jpg</a:t>
            </a:r>
          </a:p>
        </p:txBody>
      </p:sp>
    </p:spTree>
    <p:extLst>
      <p:ext uri="{BB962C8B-B14F-4D97-AF65-F5344CB8AC3E}">
        <p14:creationId xmlns:p14="http://schemas.microsoft.com/office/powerpoint/2010/main" val="677023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8"/>
            <a:ext cx="10924117" cy="1017824"/>
          </a:xfrm>
        </p:spPr>
        <p:txBody>
          <a:bodyPr/>
          <a:lstStyle/>
          <a:p>
            <a:r>
              <a:rPr lang="pl-PL" sz="3200" dirty="0" smtClean="0"/>
              <a:t>Marketing jako proces</a:t>
            </a:r>
            <a:endParaRPr lang="pl-PL" sz="3200" dirty="0"/>
          </a:p>
        </p:txBody>
      </p:sp>
      <p:pic>
        <p:nvPicPr>
          <p:cNvPr id="3" name="Obraz 2"/>
          <p:cNvPicPr>
            <a:picLocks noChangeAspect="1"/>
          </p:cNvPicPr>
          <p:nvPr/>
        </p:nvPicPr>
        <p:blipFill>
          <a:blip r:embed="rId2"/>
          <a:stretch>
            <a:fillRect/>
          </a:stretch>
        </p:blipFill>
        <p:spPr>
          <a:xfrm>
            <a:off x="824410" y="1324117"/>
            <a:ext cx="5848350" cy="5219700"/>
          </a:xfrm>
          <a:prstGeom prst="rect">
            <a:avLst/>
          </a:prstGeom>
        </p:spPr>
      </p:pic>
      <p:sp>
        <p:nvSpPr>
          <p:cNvPr id="4" name="Prostokąt 3"/>
          <p:cNvSpPr/>
          <p:nvPr/>
        </p:nvSpPr>
        <p:spPr>
          <a:xfrm>
            <a:off x="6919778" y="5678298"/>
            <a:ext cx="4613939" cy="769441"/>
          </a:xfrm>
          <a:prstGeom prst="rect">
            <a:avLst/>
          </a:prstGeom>
        </p:spPr>
        <p:txBody>
          <a:bodyPr wrap="square">
            <a:spAutoFit/>
          </a:bodyPr>
          <a:lstStyle/>
          <a:p>
            <a:r>
              <a:rPr lang="pl-PL" sz="2200" b="1" dirty="0">
                <a:solidFill>
                  <a:srgbClr val="000000"/>
                </a:solidFill>
              </a:rPr>
              <a:t>M. </a:t>
            </a:r>
            <a:r>
              <a:rPr lang="pl-PL" sz="2200" b="1" dirty="0" err="1">
                <a:solidFill>
                  <a:srgbClr val="000000"/>
                </a:solidFill>
              </a:rPr>
              <a:t>Düssel</a:t>
            </a:r>
            <a:r>
              <a:rPr lang="pl-PL" sz="2200" b="1" dirty="0">
                <a:solidFill>
                  <a:srgbClr val="000000"/>
                </a:solidFill>
              </a:rPr>
              <a:t>, </a:t>
            </a:r>
            <a:r>
              <a:rPr lang="pl-PL" sz="2200" b="1" i="1" dirty="0">
                <a:solidFill>
                  <a:srgbClr val="000000"/>
                </a:solidFill>
              </a:rPr>
              <a:t>Marketing w praktyce</a:t>
            </a:r>
            <a:r>
              <a:rPr lang="pl-PL" sz="2200" b="1" dirty="0">
                <a:solidFill>
                  <a:srgbClr val="000000"/>
                </a:solidFill>
              </a:rPr>
              <a:t>, Warszawa 2009.</a:t>
            </a:r>
          </a:p>
        </p:txBody>
      </p:sp>
    </p:spTree>
    <p:extLst>
      <p:ext uri="{BB962C8B-B14F-4D97-AF65-F5344CB8AC3E}">
        <p14:creationId xmlns:p14="http://schemas.microsoft.com/office/powerpoint/2010/main" val="5543973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8"/>
            <a:ext cx="10924117" cy="1017824"/>
          </a:xfrm>
        </p:spPr>
        <p:txBody>
          <a:bodyPr/>
          <a:lstStyle/>
          <a:p>
            <a:r>
              <a:rPr lang="pl-PL" sz="3200" dirty="0" smtClean="0"/>
              <a:t>Marketing – ujęcie holistyczne (definicja całościowa)</a:t>
            </a:r>
            <a:endParaRPr lang="pl-PL" sz="3200" dirty="0"/>
          </a:p>
        </p:txBody>
      </p:sp>
      <p:sp>
        <p:nvSpPr>
          <p:cNvPr id="4" name="Prostokąt 3"/>
          <p:cNvSpPr/>
          <p:nvPr/>
        </p:nvSpPr>
        <p:spPr>
          <a:xfrm>
            <a:off x="609600" y="3917737"/>
            <a:ext cx="4531055" cy="2523768"/>
          </a:xfrm>
          <a:prstGeom prst="rect">
            <a:avLst/>
          </a:prstGeom>
        </p:spPr>
        <p:txBody>
          <a:bodyPr wrap="square">
            <a:spAutoFit/>
          </a:bodyPr>
          <a:lstStyle/>
          <a:p>
            <a:r>
              <a:rPr lang="pl-PL" sz="2600" i="1" dirty="0">
                <a:solidFill>
                  <a:srgbClr val="000000"/>
                </a:solidFill>
                <a:latin typeface="MinionPro-Regular"/>
              </a:rPr>
              <a:t>„Marketing </a:t>
            </a:r>
            <a:r>
              <a:rPr lang="pl-PL" sz="2600" i="1" dirty="0">
                <a:solidFill>
                  <a:srgbClr val="000000"/>
                </a:solidFill>
                <a:latin typeface="MinionPro-Regular"/>
              </a:rPr>
              <a:t>to całościowe nastawienie osoby, </a:t>
            </a:r>
            <a:r>
              <a:rPr lang="pl-PL" sz="2600" i="1" dirty="0">
                <a:solidFill>
                  <a:srgbClr val="000000"/>
                </a:solidFill>
                <a:latin typeface="MinionPro-Regular"/>
              </a:rPr>
              <a:t>idei, projektu</a:t>
            </a:r>
            <a:r>
              <a:rPr lang="pl-PL" sz="2600" i="1" dirty="0">
                <a:solidFill>
                  <a:srgbClr val="000000"/>
                </a:solidFill>
                <a:latin typeface="MinionPro-Regular"/>
              </a:rPr>
              <a:t>, organizacji lub przedsiębiorstwa na </a:t>
            </a:r>
            <a:r>
              <a:rPr lang="pl-PL" sz="2600" i="1" dirty="0">
                <a:solidFill>
                  <a:srgbClr val="000000"/>
                </a:solidFill>
                <a:latin typeface="MinionPro-Regular"/>
              </a:rPr>
              <a:t>rynek</a:t>
            </a:r>
            <a:r>
              <a:rPr lang="pl-PL" sz="2600" dirty="0">
                <a:solidFill>
                  <a:srgbClr val="000000"/>
                </a:solidFill>
                <a:latin typeface="MinionPro-Regular"/>
              </a:rPr>
              <a:t>”</a:t>
            </a:r>
          </a:p>
          <a:p>
            <a:endParaRPr lang="pl-PL" b="1" dirty="0">
              <a:solidFill>
                <a:srgbClr val="000000"/>
              </a:solidFill>
            </a:endParaRPr>
          </a:p>
          <a:p>
            <a:r>
              <a:rPr lang="pl-PL" b="1" dirty="0">
                <a:solidFill>
                  <a:srgbClr val="000000"/>
                </a:solidFill>
              </a:rPr>
              <a:t>M</a:t>
            </a:r>
            <a:r>
              <a:rPr lang="pl-PL" b="1" dirty="0">
                <a:solidFill>
                  <a:srgbClr val="000000"/>
                </a:solidFill>
              </a:rPr>
              <a:t>. </a:t>
            </a:r>
            <a:r>
              <a:rPr lang="pl-PL" b="1" dirty="0" err="1">
                <a:solidFill>
                  <a:srgbClr val="000000"/>
                </a:solidFill>
              </a:rPr>
              <a:t>Düssel</a:t>
            </a:r>
            <a:r>
              <a:rPr lang="pl-PL" b="1" dirty="0">
                <a:solidFill>
                  <a:srgbClr val="000000"/>
                </a:solidFill>
              </a:rPr>
              <a:t>, </a:t>
            </a:r>
            <a:r>
              <a:rPr lang="pl-PL" b="1" i="1" dirty="0">
                <a:solidFill>
                  <a:srgbClr val="000000"/>
                </a:solidFill>
              </a:rPr>
              <a:t>Marketing w praktyce</a:t>
            </a:r>
            <a:r>
              <a:rPr lang="pl-PL" b="1" dirty="0">
                <a:solidFill>
                  <a:srgbClr val="000000"/>
                </a:solidFill>
              </a:rPr>
              <a:t>, Warszawa 2009.</a:t>
            </a:r>
          </a:p>
        </p:txBody>
      </p:sp>
      <p:pic>
        <p:nvPicPr>
          <p:cNvPr id="5" name="Obraz 4"/>
          <p:cNvPicPr>
            <a:picLocks noChangeAspect="1"/>
          </p:cNvPicPr>
          <p:nvPr/>
        </p:nvPicPr>
        <p:blipFill>
          <a:blip r:embed="rId2"/>
          <a:stretch>
            <a:fillRect/>
          </a:stretch>
        </p:blipFill>
        <p:spPr>
          <a:xfrm>
            <a:off x="6071658" y="1146412"/>
            <a:ext cx="5810250" cy="4772025"/>
          </a:xfrm>
          <a:prstGeom prst="rect">
            <a:avLst/>
          </a:prstGeom>
        </p:spPr>
      </p:pic>
      <p:sp>
        <p:nvSpPr>
          <p:cNvPr id="3" name="pole tekstowe 2"/>
          <p:cNvSpPr txBox="1"/>
          <p:nvPr/>
        </p:nvSpPr>
        <p:spPr>
          <a:xfrm>
            <a:off x="609600" y="1295688"/>
            <a:ext cx="5513695" cy="369332"/>
          </a:xfrm>
          <a:prstGeom prst="rect">
            <a:avLst/>
          </a:prstGeom>
          <a:noFill/>
        </p:spPr>
        <p:txBody>
          <a:bodyPr wrap="square" rtlCol="0">
            <a:spAutoFit/>
          </a:bodyPr>
          <a:lstStyle/>
          <a:p>
            <a:r>
              <a:rPr lang="pl-PL" b="1" dirty="0">
                <a:solidFill>
                  <a:srgbClr val="3333CC"/>
                </a:solidFill>
              </a:rPr>
              <a:t>Marketing jako system naczyń połączonych</a:t>
            </a:r>
            <a:endParaRPr lang="pl-PL" b="1" dirty="0">
              <a:solidFill>
                <a:srgbClr val="3333CC"/>
              </a:solidFill>
            </a:endParaRPr>
          </a:p>
        </p:txBody>
      </p:sp>
    </p:spTree>
    <p:extLst>
      <p:ext uri="{BB962C8B-B14F-4D97-AF65-F5344CB8AC3E}">
        <p14:creationId xmlns:p14="http://schemas.microsoft.com/office/powerpoint/2010/main" val="27925525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232011" y="300250"/>
            <a:ext cx="10768083" cy="400110"/>
          </a:xfrm>
          <a:prstGeom prst="rect">
            <a:avLst/>
          </a:prstGeom>
        </p:spPr>
        <p:txBody>
          <a:bodyPr wrap="square">
            <a:spAutoFit/>
          </a:bodyPr>
          <a:lstStyle/>
          <a:p>
            <a:r>
              <a:rPr lang="pl-PL" sz="2000" b="1" dirty="0">
                <a:solidFill>
                  <a:srgbClr val="00B050"/>
                </a:solidFill>
              </a:rPr>
              <a:t>PRZYKŁAD 1</a:t>
            </a:r>
          </a:p>
        </p:txBody>
      </p:sp>
      <p:sp>
        <p:nvSpPr>
          <p:cNvPr id="2" name="Prostokąt 1"/>
          <p:cNvSpPr/>
          <p:nvPr/>
        </p:nvSpPr>
        <p:spPr>
          <a:xfrm>
            <a:off x="436887" y="6110363"/>
            <a:ext cx="7383280" cy="369332"/>
          </a:xfrm>
          <a:prstGeom prst="rect">
            <a:avLst/>
          </a:prstGeom>
        </p:spPr>
        <p:txBody>
          <a:bodyPr wrap="square">
            <a:spAutoFit/>
          </a:bodyPr>
          <a:lstStyle/>
          <a:p>
            <a:r>
              <a:rPr lang="pl-PL" b="1" dirty="0">
                <a:solidFill>
                  <a:srgbClr val="000000"/>
                </a:solidFill>
              </a:rPr>
              <a:t>M. </a:t>
            </a:r>
            <a:r>
              <a:rPr lang="pl-PL" b="1" dirty="0" err="1">
                <a:solidFill>
                  <a:srgbClr val="000000"/>
                </a:solidFill>
              </a:rPr>
              <a:t>Düssel</a:t>
            </a:r>
            <a:r>
              <a:rPr lang="pl-PL" b="1" dirty="0">
                <a:solidFill>
                  <a:srgbClr val="000000"/>
                </a:solidFill>
              </a:rPr>
              <a:t>, </a:t>
            </a:r>
            <a:r>
              <a:rPr lang="pl-PL" b="1" i="1" dirty="0">
                <a:solidFill>
                  <a:srgbClr val="000000"/>
                </a:solidFill>
              </a:rPr>
              <a:t>Marketing w praktyce</a:t>
            </a:r>
            <a:r>
              <a:rPr lang="pl-PL" b="1" dirty="0">
                <a:solidFill>
                  <a:srgbClr val="000000"/>
                </a:solidFill>
              </a:rPr>
              <a:t>, Warszawa 2009.</a:t>
            </a:r>
          </a:p>
        </p:txBody>
      </p:sp>
      <p:pic>
        <p:nvPicPr>
          <p:cNvPr id="5" name="Obraz 4"/>
          <p:cNvPicPr>
            <a:picLocks noChangeAspect="1"/>
          </p:cNvPicPr>
          <p:nvPr/>
        </p:nvPicPr>
        <p:blipFill>
          <a:blip r:embed="rId2"/>
          <a:stretch>
            <a:fillRect/>
          </a:stretch>
        </p:blipFill>
        <p:spPr>
          <a:xfrm>
            <a:off x="773089" y="1062211"/>
            <a:ext cx="5295900" cy="4686300"/>
          </a:xfrm>
          <a:prstGeom prst="rect">
            <a:avLst/>
          </a:prstGeom>
        </p:spPr>
      </p:pic>
      <p:pic>
        <p:nvPicPr>
          <p:cNvPr id="7" name="Obraz 6"/>
          <p:cNvPicPr>
            <a:picLocks noChangeAspect="1"/>
          </p:cNvPicPr>
          <p:nvPr/>
        </p:nvPicPr>
        <p:blipFill>
          <a:blip r:embed="rId3"/>
          <a:stretch>
            <a:fillRect/>
          </a:stretch>
        </p:blipFill>
        <p:spPr>
          <a:xfrm>
            <a:off x="6193453" y="1062211"/>
            <a:ext cx="5400675" cy="2286000"/>
          </a:xfrm>
          <a:prstGeom prst="rect">
            <a:avLst/>
          </a:prstGeom>
        </p:spPr>
      </p:pic>
    </p:spTree>
    <p:extLst>
      <p:ext uri="{BB962C8B-B14F-4D97-AF65-F5344CB8AC3E}">
        <p14:creationId xmlns:p14="http://schemas.microsoft.com/office/powerpoint/2010/main" val="5242445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232011" y="300250"/>
            <a:ext cx="10768083" cy="400110"/>
          </a:xfrm>
          <a:prstGeom prst="rect">
            <a:avLst/>
          </a:prstGeom>
        </p:spPr>
        <p:txBody>
          <a:bodyPr wrap="square">
            <a:spAutoFit/>
          </a:bodyPr>
          <a:lstStyle/>
          <a:p>
            <a:r>
              <a:rPr lang="pl-PL" sz="2000" b="1" dirty="0">
                <a:solidFill>
                  <a:srgbClr val="2D2DB9">
                    <a:lumMod val="60000"/>
                    <a:lumOff val="40000"/>
                  </a:srgbClr>
                </a:solidFill>
              </a:rPr>
              <a:t>PRZYKŁAD 2</a:t>
            </a:r>
          </a:p>
        </p:txBody>
      </p:sp>
      <p:sp>
        <p:nvSpPr>
          <p:cNvPr id="2" name="Prostokąt 1"/>
          <p:cNvSpPr/>
          <p:nvPr/>
        </p:nvSpPr>
        <p:spPr>
          <a:xfrm>
            <a:off x="436887" y="6110363"/>
            <a:ext cx="7383280" cy="369332"/>
          </a:xfrm>
          <a:prstGeom prst="rect">
            <a:avLst/>
          </a:prstGeom>
        </p:spPr>
        <p:txBody>
          <a:bodyPr wrap="square">
            <a:spAutoFit/>
          </a:bodyPr>
          <a:lstStyle/>
          <a:p>
            <a:r>
              <a:rPr lang="pl-PL" b="1" dirty="0">
                <a:solidFill>
                  <a:srgbClr val="000000"/>
                </a:solidFill>
              </a:rPr>
              <a:t>M. </a:t>
            </a:r>
            <a:r>
              <a:rPr lang="pl-PL" b="1" dirty="0" err="1">
                <a:solidFill>
                  <a:srgbClr val="000000"/>
                </a:solidFill>
              </a:rPr>
              <a:t>Düssel</a:t>
            </a:r>
            <a:r>
              <a:rPr lang="pl-PL" b="1" dirty="0">
                <a:solidFill>
                  <a:srgbClr val="000000"/>
                </a:solidFill>
              </a:rPr>
              <a:t>, </a:t>
            </a:r>
            <a:r>
              <a:rPr lang="pl-PL" b="1" i="1" dirty="0">
                <a:solidFill>
                  <a:srgbClr val="000000"/>
                </a:solidFill>
              </a:rPr>
              <a:t>Marketing w praktyce</a:t>
            </a:r>
            <a:r>
              <a:rPr lang="pl-PL" b="1" dirty="0">
                <a:solidFill>
                  <a:srgbClr val="000000"/>
                </a:solidFill>
              </a:rPr>
              <a:t>, Warszawa 2009.</a:t>
            </a:r>
          </a:p>
        </p:txBody>
      </p:sp>
      <p:pic>
        <p:nvPicPr>
          <p:cNvPr id="4" name="Obraz 3"/>
          <p:cNvPicPr>
            <a:picLocks noChangeAspect="1"/>
          </p:cNvPicPr>
          <p:nvPr/>
        </p:nvPicPr>
        <p:blipFill>
          <a:blip r:embed="rId2"/>
          <a:stretch>
            <a:fillRect/>
          </a:stretch>
        </p:blipFill>
        <p:spPr>
          <a:xfrm>
            <a:off x="436887" y="1062211"/>
            <a:ext cx="5391150" cy="1876425"/>
          </a:xfrm>
          <a:prstGeom prst="rect">
            <a:avLst/>
          </a:prstGeom>
        </p:spPr>
      </p:pic>
      <p:pic>
        <p:nvPicPr>
          <p:cNvPr id="6" name="Obraz 5"/>
          <p:cNvPicPr>
            <a:picLocks noChangeAspect="1"/>
          </p:cNvPicPr>
          <p:nvPr/>
        </p:nvPicPr>
        <p:blipFill>
          <a:blip r:embed="rId3"/>
          <a:stretch>
            <a:fillRect/>
          </a:stretch>
        </p:blipFill>
        <p:spPr>
          <a:xfrm>
            <a:off x="6254726" y="1062211"/>
            <a:ext cx="5305425" cy="4800600"/>
          </a:xfrm>
          <a:prstGeom prst="rect">
            <a:avLst/>
          </a:prstGeom>
        </p:spPr>
      </p:pic>
    </p:spTree>
    <p:extLst>
      <p:ext uri="{BB962C8B-B14F-4D97-AF65-F5344CB8AC3E}">
        <p14:creationId xmlns:p14="http://schemas.microsoft.com/office/powerpoint/2010/main" val="23975200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232011" y="300250"/>
            <a:ext cx="10768083" cy="584775"/>
          </a:xfrm>
          <a:prstGeom prst="rect">
            <a:avLst/>
          </a:prstGeom>
        </p:spPr>
        <p:txBody>
          <a:bodyPr wrap="square">
            <a:spAutoFit/>
          </a:bodyPr>
          <a:lstStyle/>
          <a:p>
            <a:pPr algn="ctr"/>
            <a:r>
              <a:rPr lang="pl-PL" sz="3200" b="1" dirty="0">
                <a:solidFill>
                  <a:srgbClr val="000000"/>
                </a:solidFill>
              </a:rPr>
              <a:t>Rynek – marketing</a:t>
            </a:r>
            <a:endParaRPr lang="pl-PL" sz="3200" b="1" dirty="0">
              <a:solidFill>
                <a:srgbClr val="000000"/>
              </a:solidFill>
            </a:endParaRPr>
          </a:p>
        </p:txBody>
      </p:sp>
      <p:sp>
        <p:nvSpPr>
          <p:cNvPr id="4" name="Prostokąt 3"/>
          <p:cNvSpPr/>
          <p:nvPr/>
        </p:nvSpPr>
        <p:spPr>
          <a:xfrm>
            <a:off x="709684" y="1023582"/>
            <a:ext cx="11163868" cy="5324535"/>
          </a:xfrm>
          <a:prstGeom prst="rect">
            <a:avLst/>
          </a:prstGeom>
        </p:spPr>
        <p:txBody>
          <a:bodyPr wrap="square">
            <a:spAutoFit/>
          </a:bodyPr>
          <a:lstStyle/>
          <a:p>
            <a:endParaRPr lang="pl-PL" sz="2200" dirty="0">
              <a:solidFill>
                <a:srgbClr val="000000"/>
              </a:solidFill>
            </a:endParaRPr>
          </a:p>
          <a:p>
            <a:r>
              <a:rPr lang="pl-PL" sz="2200" dirty="0">
                <a:solidFill>
                  <a:srgbClr val="000000"/>
                </a:solidFill>
              </a:rPr>
              <a:t>„</a:t>
            </a:r>
            <a:r>
              <a:rPr lang="pl-PL" sz="2200" i="1" dirty="0">
                <a:solidFill>
                  <a:srgbClr val="000000"/>
                </a:solidFill>
              </a:rPr>
              <a:t>Jedna </a:t>
            </a:r>
            <a:r>
              <a:rPr lang="pl-PL" sz="2200" i="1" dirty="0">
                <a:solidFill>
                  <a:srgbClr val="000000"/>
                </a:solidFill>
              </a:rPr>
              <a:t>z podstawowych zasad marketingu zakłada oddziaływanie na rynek wszystkimi</a:t>
            </a:r>
          </a:p>
          <a:p>
            <a:r>
              <a:rPr lang="pl-PL" sz="2200" i="1" dirty="0">
                <a:solidFill>
                  <a:srgbClr val="000000"/>
                </a:solidFill>
              </a:rPr>
              <a:t>czterema narzędziami marketingu: produktem, ceną, dystrybucją i promocją. Jest to </a:t>
            </a:r>
            <a:r>
              <a:rPr lang="pl-PL" sz="2200" i="1" dirty="0">
                <a:solidFill>
                  <a:srgbClr val="000000"/>
                </a:solidFill>
              </a:rPr>
              <a:t>klasyczny zespół </a:t>
            </a:r>
            <a:r>
              <a:rPr lang="pl-PL" sz="2200" i="1" dirty="0">
                <a:solidFill>
                  <a:srgbClr val="000000"/>
                </a:solidFill>
              </a:rPr>
              <a:t>elementów marketingu nazywany marketingiem mix lub formułą „4P” od </a:t>
            </a:r>
            <a:r>
              <a:rPr lang="pl-PL" sz="2200" i="1" dirty="0">
                <a:solidFill>
                  <a:srgbClr val="000000"/>
                </a:solidFill>
              </a:rPr>
              <a:t>angielskich określeń </a:t>
            </a:r>
            <a:r>
              <a:rPr lang="pl-PL" sz="2200" i="1" dirty="0" err="1">
                <a:solidFill>
                  <a:srgbClr val="000000"/>
                </a:solidFill>
              </a:rPr>
              <a:t>product</a:t>
            </a:r>
            <a:r>
              <a:rPr lang="pl-PL" sz="2200" i="1" dirty="0">
                <a:solidFill>
                  <a:srgbClr val="000000"/>
                </a:solidFill>
              </a:rPr>
              <a:t> – produkt, </a:t>
            </a:r>
            <a:r>
              <a:rPr lang="pl-PL" sz="2200" i="1" dirty="0" err="1">
                <a:solidFill>
                  <a:srgbClr val="000000"/>
                </a:solidFill>
              </a:rPr>
              <a:t>price</a:t>
            </a:r>
            <a:r>
              <a:rPr lang="pl-PL" sz="2200" i="1" dirty="0">
                <a:solidFill>
                  <a:srgbClr val="000000"/>
                </a:solidFill>
              </a:rPr>
              <a:t> – cena, place – dystrybucja, </a:t>
            </a:r>
            <a:r>
              <a:rPr lang="pl-PL" sz="2200" i="1" dirty="0" err="1">
                <a:solidFill>
                  <a:srgbClr val="000000"/>
                </a:solidFill>
              </a:rPr>
              <a:t>promotion</a:t>
            </a:r>
            <a:r>
              <a:rPr lang="pl-PL" sz="2200" i="1" dirty="0">
                <a:solidFill>
                  <a:srgbClr val="000000"/>
                </a:solidFill>
              </a:rPr>
              <a:t> – </a:t>
            </a:r>
            <a:r>
              <a:rPr lang="pl-PL" sz="2200" i="1" dirty="0">
                <a:solidFill>
                  <a:srgbClr val="000000"/>
                </a:solidFill>
              </a:rPr>
              <a:t>promocja. Narzędzia </a:t>
            </a:r>
            <a:r>
              <a:rPr lang="pl-PL" sz="2200" i="1" dirty="0">
                <a:solidFill>
                  <a:srgbClr val="000000"/>
                </a:solidFill>
              </a:rPr>
              <a:t>te istnieją od bardzo dawna, a ich funkcjonowanie nie zawsze było </a:t>
            </a:r>
            <a:r>
              <a:rPr lang="pl-PL" sz="2200" i="1" dirty="0">
                <a:solidFill>
                  <a:srgbClr val="000000"/>
                </a:solidFill>
              </a:rPr>
              <a:t>związane z </a:t>
            </a:r>
            <a:r>
              <a:rPr lang="pl-PL" sz="2200" i="1" dirty="0">
                <a:solidFill>
                  <a:srgbClr val="000000"/>
                </a:solidFill>
              </a:rPr>
              <a:t>marketingiem. Innowacyjność, jaką wprowadził marketing w zakresie ich </a:t>
            </a:r>
            <a:r>
              <a:rPr lang="pl-PL" sz="2200" i="1" dirty="0">
                <a:solidFill>
                  <a:srgbClr val="000000"/>
                </a:solidFill>
              </a:rPr>
              <a:t>stosowania, polega </a:t>
            </a:r>
            <a:r>
              <a:rPr lang="pl-PL" sz="2200" i="1" dirty="0">
                <a:solidFill>
                  <a:srgbClr val="000000"/>
                </a:solidFill>
              </a:rPr>
              <a:t>na sposobie postrzegania tych elementów i możliwościach ich zastosowania. </a:t>
            </a:r>
            <a:r>
              <a:rPr lang="pl-PL" sz="2200" i="1" dirty="0">
                <a:solidFill>
                  <a:srgbClr val="000000"/>
                </a:solidFill>
              </a:rPr>
              <a:t>Każde z </a:t>
            </a:r>
            <a:r>
              <a:rPr lang="pl-PL" sz="2200" i="1" dirty="0">
                <a:solidFill>
                  <a:srgbClr val="000000"/>
                </a:solidFill>
              </a:rPr>
              <a:t>tych narzędzi składa się z „</a:t>
            </a:r>
            <a:r>
              <a:rPr lang="pl-PL" sz="2200" i="1" dirty="0" err="1">
                <a:solidFill>
                  <a:srgbClr val="000000"/>
                </a:solidFill>
              </a:rPr>
              <a:t>podnarzędzi</a:t>
            </a:r>
            <a:r>
              <a:rPr lang="pl-PL" sz="2200" i="1" dirty="0">
                <a:solidFill>
                  <a:srgbClr val="000000"/>
                </a:solidFill>
              </a:rPr>
              <a:t>”, czyli instrumentów i działań, </a:t>
            </a:r>
            <a:r>
              <a:rPr lang="pl-PL" sz="2200" i="1" dirty="0">
                <a:solidFill>
                  <a:srgbClr val="000000"/>
                </a:solidFill>
              </a:rPr>
              <a:t>które przedsiębiorstwo </a:t>
            </a:r>
            <a:r>
              <a:rPr lang="pl-PL" sz="2200" i="1" dirty="0">
                <a:solidFill>
                  <a:srgbClr val="000000"/>
                </a:solidFill>
              </a:rPr>
              <a:t>może dobierać odpowiednio do swoich potrzeb i realizowanych </a:t>
            </a:r>
            <a:r>
              <a:rPr lang="pl-PL" sz="2200" i="1" dirty="0">
                <a:solidFill>
                  <a:srgbClr val="000000"/>
                </a:solidFill>
              </a:rPr>
              <a:t>celów</a:t>
            </a:r>
            <a:r>
              <a:rPr lang="pl-PL" sz="2200" dirty="0">
                <a:solidFill>
                  <a:srgbClr val="000000"/>
                </a:solidFill>
              </a:rPr>
              <a:t>… </a:t>
            </a:r>
            <a:r>
              <a:rPr lang="pl-PL" sz="2200" i="1" dirty="0">
                <a:solidFill>
                  <a:srgbClr val="000000"/>
                </a:solidFill>
              </a:rPr>
              <a:t>Marketing </a:t>
            </a:r>
            <a:r>
              <a:rPr lang="pl-PL" sz="2200" i="1" dirty="0">
                <a:solidFill>
                  <a:srgbClr val="000000"/>
                </a:solidFill>
              </a:rPr>
              <a:t>mix zakłada, że wszystkie dostępne narzędzia mają być </a:t>
            </a:r>
            <a:r>
              <a:rPr lang="pl-PL" sz="2200" i="1" dirty="0">
                <a:solidFill>
                  <a:srgbClr val="000000"/>
                </a:solidFill>
              </a:rPr>
              <a:t>wykorzystywane w </a:t>
            </a:r>
            <a:r>
              <a:rPr lang="pl-PL" sz="2200" i="1" dirty="0">
                <a:solidFill>
                  <a:srgbClr val="000000"/>
                </a:solidFill>
              </a:rPr>
              <a:t>sposób najdogodniejszy dla klienta i wewnętrznie zintegrowany</a:t>
            </a:r>
            <a:r>
              <a:rPr lang="pl-PL" sz="2200" dirty="0">
                <a:solidFill>
                  <a:srgbClr val="000000"/>
                </a:solidFill>
              </a:rPr>
              <a:t>.”</a:t>
            </a:r>
          </a:p>
          <a:p>
            <a:endParaRPr lang="pl-PL" sz="2200" dirty="0">
              <a:solidFill>
                <a:srgbClr val="000000"/>
              </a:solidFill>
            </a:endParaRPr>
          </a:p>
          <a:p>
            <a:endParaRPr lang="pl-PL" sz="2200" dirty="0">
              <a:solidFill>
                <a:srgbClr val="000000"/>
              </a:solidFill>
            </a:endParaRPr>
          </a:p>
          <a:p>
            <a:r>
              <a:rPr lang="pl-PL" sz="1600" b="1" dirty="0">
                <a:solidFill>
                  <a:srgbClr val="000000"/>
                </a:solidFill>
              </a:rPr>
              <a:t>E. Mazurkiewicz, </a:t>
            </a:r>
            <a:r>
              <a:rPr lang="pl-PL" sz="1600" b="1" i="1" dirty="0">
                <a:solidFill>
                  <a:srgbClr val="000000"/>
                </a:solidFill>
              </a:rPr>
              <a:t>Stosowanie narzędzi marketingu w działalności podmiotu gospodarczego</a:t>
            </a:r>
            <a:r>
              <a:rPr lang="pl-PL" sz="1600" b="1" dirty="0">
                <a:solidFill>
                  <a:srgbClr val="000000"/>
                </a:solidFill>
              </a:rPr>
              <a:t>, Instytut Technologii Eksploatacji – Państwowy Instytut </a:t>
            </a:r>
            <a:r>
              <a:rPr lang="pl-PL" sz="1600" b="1" dirty="0">
                <a:solidFill>
                  <a:srgbClr val="000000"/>
                </a:solidFill>
              </a:rPr>
              <a:t>Badawczy, Radom 2005.</a:t>
            </a:r>
            <a:endParaRPr lang="pl-PL" sz="1600" b="1" dirty="0">
              <a:solidFill>
                <a:srgbClr val="000000"/>
              </a:solidFill>
            </a:endParaRPr>
          </a:p>
        </p:txBody>
      </p:sp>
    </p:spTree>
    <p:extLst>
      <p:ext uri="{BB962C8B-B14F-4D97-AF65-F5344CB8AC3E}">
        <p14:creationId xmlns:p14="http://schemas.microsoft.com/office/powerpoint/2010/main" val="35474363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660637" y="675280"/>
            <a:ext cx="10773708" cy="5507156"/>
          </a:xfrm>
          <a:prstGeom prst="rect">
            <a:avLst/>
          </a:prstGeom>
        </p:spPr>
      </p:pic>
    </p:spTree>
    <p:extLst>
      <p:ext uri="{BB962C8B-B14F-4D97-AF65-F5344CB8AC3E}">
        <p14:creationId xmlns:p14="http://schemas.microsoft.com/office/powerpoint/2010/main" val="22811780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232011" y="300250"/>
            <a:ext cx="10768083" cy="584775"/>
          </a:xfrm>
          <a:prstGeom prst="rect">
            <a:avLst/>
          </a:prstGeom>
        </p:spPr>
        <p:txBody>
          <a:bodyPr wrap="square">
            <a:spAutoFit/>
          </a:bodyPr>
          <a:lstStyle/>
          <a:p>
            <a:pPr algn="ctr"/>
            <a:r>
              <a:rPr lang="pl-PL" sz="3200" b="1" dirty="0">
                <a:solidFill>
                  <a:srgbClr val="000000"/>
                </a:solidFill>
              </a:rPr>
              <a:t>Pojęcie marketing-mix</a:t>
            </a:r>
          </a:p>
        </p:txBody>
      </p:sp>
      <p:sp>
        <p:nvSpPr>
          <p:cNvPr id="2" name="Prostokąt 1"/>
          <p:cNvSpPr/>
          <p:nvPr/>
        </p:nvSpPr>
        <p:spPr>
          <a:xfrm>
            <a:off x="518774" y="6488668"/>
            <a:ext cx="11354779" cy="369332"/>
          </a:xfrm>
          <a:prstGeom prst="rect">
            <a:avLst/>
          </a:prstGeom>
        </p:spPr>
        <p:txBody>
          <a:bodyPr wrap="square">
            <a:spAutoFit/>
          </a:bodyPr>
          <a:lstStyle/>
          <a:p>
            <a:r>
              <a:rPr lang="pl-PL" b="1" dirty="0">
                <a:solidFill>
                  <a:srgbClr val="000000"/>
                </a:solidFill>
              </a:rPr>
              <a:t>Źródło: https://mfiles.pl/pl/index.php/Marketing_mix </a:t>
            </a:r>
          </a:p>
        </p:txBody>
      </p:sp>
      <p:pic>
        <p:nvPicPr>
          <p:cNvPr id="1026" name="Picture 2" descr="Marketing m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94" y="1276066"/>
            <a:ext cx="4484664" cy="4484664"/>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p:cNvSpPr/>
          <p:nvPr/>
        </p:nvSpPr>
        <p:spPr>
          <a:xfrm>
            <a:off x="5404513" y="1048182"/>
            <a:ext cx="6469040" cy="5293757"/>
          </a:xfrm>
          <a:prstGeom prst="rect">
            <a:avLst/>
          </a:prstGeom>
        </p:spPr>
        <p:txBody>
          <a:bodyPr wrap="square">
            <a:spAutoFit/>
          </a:bodyPr>
          <a:lstStyle/>
          <a:p>
            <a:endParaRPr lang="pl-PL" sz="2000" i="1" dirty="0">
              <a:solidFill>
                <a:srgbClr val="000000"/>
              </a:solidFill>
            </a:endParaRPr>
          </a:p>
          <a:p>
            <a:r>
              <a:rPr lang="pl-PL" sz="2000" i="1" dirty="0">
                <a:solidFill>
                  <a:srgbClr val="000000"/>
                </a:solidFill>
              </a:rPr>
              <a:t>„Kompozycja </a:t>
            </a:r>
            <a:r>
              <a:rPr lang="pl-PL" sz="2000" i="1" dirty="0">
                <a:solidFill>
                  <a:srgbClr val="000000"/>
                </a:solidFill>
              </a:rPr>
              <a:t>marketingowa (ang. „marketing mix” – dosł. mieszanka marketingowa) – zespół elementów (instrumentów) za pomocą których możemy oddziaływać na </a:t>
            </a:r>
            <a:r>
              <a:rPr lang="pl-PL" sz="2000" i="1" dirty="0">
                <a:solidFill>
                  <a:srgbClr val="000000"/>
                </a:solidFill>
              </a:rPr>
              <a:t>rynek. Najbardziej </a:t>
            </a:r>
            <a:r>
              <a:rPr lang="pl-PL" sz="2000" i="1" dirty="0">
                <a:solidFill>
                  <a:srgbClr val="000000"/>
                </a:solidFill>
              </a:rPr>
              <a:t>popularna koncepcja kompozycji marketingowej to tzw. „4p”, czyli z ang.: </a:t>
            </a:r>
            <a:r>
              <a:rPr lang="pl-PL" sz="2000" i="1" dirty="0" err="1">
                <a:solidFill>
                  <a:srgbClr val="000000"/>
                </a:solidFill>
              </a:rPr>
              <a:t>product</a:t>
            </a:r>
            <a:r>
              <a:rPr lang="pl-PL" sz="2000" i="1" dirty="0">
                <a:solidFill>
                  <a:srgbClr val="000000"/>
                </a:solidFill>
              </a:rPr>
              <a:t>, </a:t>
            </a:r>
            <a:r>
              <a:rPr lang="pl-PL" sz="2000" i="1" dirty="0" err="1">
                <a:solidFill>
                  <a:srgbClr val="000000"/>
                </a:solidFill>
              </a:rPr>
              <a:t>price</a:t>
            </a:r>
            <a:r>
              <a:rPr lang="pl-PL" sz="2000" i="1" dirty="0">
                <a:solidFill>
                  <a:srgbClr val="000000"/>
                </a:solidFill>
              </a:rPr>
              <a:t>, place, </a:t>
            </a:r>
            <a:r>
              <a:rPr lang="pl-PL" sz="2000" i="1" dirty="0" err="1">
                <a:solidFill>
                  <a:srgbClr val="000000"/>
                </a:solidFill>
              </a:rPr>
              <a:t>promotion</a:t>
            </a:r>
            <a:r>
              <a:rPr lang="pl-PL" sz="2000" i="1" dirty="0">
                <a:solidFill>
                  <a:srgbClr val="000000"/>
                </a:solidFill>
              </a:rPr>
              <a:t>.”</a:t>
            </a:r>
          </a:p>
          <a:p>
            <a:r>
              <a:rPr lang="pl-PL" b="1" dirty="0">
                <a:solidFill>
                  <a:srgbClr val="000000"/>
                </a:solidFill>
              </a:rPr>
              <a:t>https://pl.wikipedia.org/wiki/Kompozycja_marketingowa</a:t>
            </a:r>
            <a:endParaRPr lang="pl-PL" b="1" dirty="0">
              <a:solidFill>
                <a:srgbClr val="000000"/>
              </a:solidFill>
            </a:endParaRPr>
          </a:p>
          <a:p>
            <a:endParaRPr lang="pl-PL" sz="2000" i="1" dirty="0">
              <a:solidFill>
                <a:srgbClr val="000000"/>
              </a:solidFill>
            </a:endParaRPr>
          </a:p>
          <a:p>
            <a:endParaRPr lang="pl-PL" sz="2000" i="1" dirty="0">
              <a:solidFill>
                <a:srgbClr val="000000"/>
              </a:solidFill>
            </a:endParaRPr>
          </a:p>
          <a:p>
            <a:r>
              <a:rPr lang="pl-PL" sz="2000" i="1" dirty="0">
                <a:solidFill>
                  <a:srgbClr val="000000"/>
                </a:solidFill>
              </a:rPr>
              <a:t>„Marketing-mix </a:t>
            </a:r>
            <a:r>
              <a:rPr lang="pl-PL" sz="2000" i="1" dirty="0">
                <a:solidFill>
                  <a:srgbClr val="000000"/>
                </a:solidFill>
              </a:rPr>
              <a:t>lub tzw. kompozycja marketingowa, stanowi obszerna kategorię wzajemnie ze sobą powiązanych elementów (działań, procesów, metod i technik), wykorzystywanych w przedsiębiorstwie i tworzących wspólnie zintegrowanych system oddziaływania na otoczenie rynkowe przedsiębiorstwa (klientów, konkurentów</a:t>
            </a:r>
            <a:r>
              <a:rPr lang="pl-PL" sz="2000" i="1" dirty="0">
                <a:solidFill>
                  <a:srgbClr val="000000"/>
                </a:solidFill>
              </a:rPr>
              <a:t>).”</a:t>
            </a:r>
          </a:p>
        </p:txBody>
      </p:sp>
    </p:spTree>
    <p:extLst>
      <p:ext uri="{BB962C8B-B14F-4D97-AF65-F5344CB8AC3E}">
        <p14:creationId xmlns:p14="http://schemas.microsoft.com/office/powerpoint/2010/main" val="2208203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128588"/>
            <a:ext cx="10924117" cy="1127006"/>
          </a:xfrm>
        </p:spPr>
        <p:txBody>
          <a:bodyPr/>
          <a:lstStyle/>
          <a:p>
            <a:r>
              <a:rPr lang="pl-PL" sz="3200" dirty="0" smtClean="0"/>
              <a:t>Marketing: tylko reklama i sprzedaż?</a:t>
            </a:r>
            <a:endParaRPr lang="pl-PL" sz="3200" dirty="0"/>
          </a:p>
        </p:txBody>
      </p:sp>
      <p:sp>
        <p:nvSpPr>
          <p:cNvPr id="3" name="Prostokąt 2"/>
          <p:cNvSpPr/>
          <p:nvPr/>
        </p:nvSpPr>
        <p:spPr>
          <a:xfrm>
            <a:off x="609600" y="1665366"/>
            <a:ext cx="10924117" cy="4185761"/>
          </a:xfrm>
          <a:prstGeom prst="rect">
            <a:avLst/>
          </a:prstGeom>
        </p:spPr>
        <p:txBody>
          <a:bodyPr wrap="square">
            <a:spAutoFit/>
          </a:bodyPr>
          <a:lstStyle/>
          <a:p>
            <a:r>
              <a:rPr lang="pl-PL" b="1" dirty="0">
                <a:solidFill>
                  <a:srgbClr val="2D2DB9">
                    <a:lumMod val="60000"/>
                    <a:lumOff val="40000"/>
                  </a:srgbClr>
                </a:solidFill>
              </a:rPr>
              <a:t>NIEUPRAWNIONA REDUKCJA CZY ERYSTYCZNE CHWYTY MARKETINGOWCÓW ZAINTERESOWANYCH PROMOCJĄ WŁASNEJ ROLI?</a:t>
            </a:r>
          </a:p>
          <a:p>
            <a:endParaRPr lang="pl-PL" dirty="0">
              <a:solidFill>
                <a:srgbClr val="000000"/>
              </a:solidFill>
            </a:endParaRPr>
          </a:p>
          <a:p>
            <a:endParaRPr lang="pl-PL" dirty="0">
              <a:solidFill>
                <a:srgbClr val="000000"/>
              </a:solidFill>
            </a:endParaRPr>
          </a:p>
          <a:p>
            <a:r>
              <a:rPr lang="pl-PL" dirty="0">
                <a:solidFill>
                  <a:srgbClr val="000000"/>
                </a:solidFill>
              </a:rPr>
              <a:t>„</a:t>
            </a:r>
            <a:r>
              <a:rPr lang="pl-PL" sz="2000" i="1" dirty="0">
                <a:solidFill>
                  <a:srgbClr val="000000"/>
                </a:solidFill>
              </a:rPr>
              <a:t>Marketing  to </a:t>
            </a:r>
            <a:r>
              <a:rPr lang="pl-PL" sz="2000" i="1" dirty="0">
                <a:solidFill>
                  <a:srgbClr val="000000"/>
                </a:solidFill>
              </a:rPr>
              <a:t>nie tylko reklama i sprzedaż. Prawdziwy marketing w mniejszym stopniu dotyczy sprzedaży, </a:t>
            </a:r>
            <a:r>
              <a:rPr lang="pl-PL" sz="2000" i="1" dirty="0">
                <a:solidFill>
                  <a:srgbClr val="000000"/>
                </a:solidFill>
              </a:rPr>
              <a:t> robić</a:t>
            </a:r>
            <a:r>
              <a:rPr lang="pl-PL" sz="2000" i="1" dirty="0">
                <a:solidFill>
                  <a:srgbClr val="000000"/>
                </a:solidFill>
              </a:rPr>
              <a:t>! Organizacje uzyskują przywództwo na rynku, gdy zrozumieją </a:t>
            </a:r>
            <a:r>
              <a:rPr lang="pl-PL" sz="2000" i="1" dirty="0">
                <a:solidFill>
                  <a:srgbClr val="000000"/>
                </a:solidFill>
              </a:rPr>
              <a:t>potrzeby klientów </a:t>
            </a:r>
            <a:r>
              <a:rPr lang="pl-PL" sz="2000" i="1" dirty="0">
                <a:solidFill>
                  <a:srgbClr val="000000"/>
                </a:solidFill>
              </a:rPr>
              <a:t>i znajdą rozwiązania, które zachwycą najwyższą wartością, jakością i obsługą. </a:t>
            </a:r>
            <a:r>
              <a:rPr lang="pl-PL" sz="2000" i="1" dirty="0">
                <a:solidFill>
                  <a:srgbClr val="000000"/>
                </a:solidFill>
              </a:rPr>
              <a:t>Ani ilość </a:t>
            </a:r>
            <a:r>
              <a:rPr lang="pl-PL" sz="2000" i="1" dirty="0">
                <a:solidFill>
                  <a:srgbClr val="000000"/>
                </a:solidFill>
              </a:rPr>
              <a:t>reklam, </a:t>
            </a:r>
            <a:r>
              <a:rPr lang="pl-PL" sz="2000" i="1" dirty="0">
                <a:solidFill>
                  <a:srgbClr val="000000"/>
                </a:solidFill>
              </a:rPr>
              <a:t>ani wielkość </a:t>
            </a:r>
            <a:r>
              <a:rPr lang="pl-PL" sz="2000" i="1" dirty="0">
                <a:solidFill>
                  <a:srgbClr val="000000"/>
                </a:solidFill>
              </a:rPr>
              <a:t>sprzedaży nie zrekompensują braku zadowolenia klientów. Marketing obejmuje również podobny </a:t>
            </a:r>
            <a:r>
              <a:rPr lang="pl-PL" sz="2000" i="1" dirty="0">
                <a:solidFill>
                  <a:srgbClr val="000000"/>
                </a:solidFill>
              </a:rPr>
              <a:t>proces zaspokajania </a:t>
            </a:r>
            <a:r>
              <a:rPr lang="pl-PL" sz="2000" i="1" dirty="0">
                <a:solidFill>
                  <a:srgbClr val="000000"/>
                </a:solidFill>
              </a:rPr>
              <a:t>potrzeb grup innych niż docelowi klienci. Ci, którzy płacą, konsumenci, to tylko jedna z </a:t>
            </a:r>
            <a:r>
              <a:rPr lang="pl-PL" sz="2000" i="1" dirty="0">
                <a:solidFill>
                  <a:srgbClr val="000000"/>
                </a:solidFill>
              </a:rPr>
              <a:t>grup udziałowców </a:t>
            </a:r>
            <a:r>
              <a:rPr lang="pl-PL" sz="2000" i="1" dirty="0">
                <a:solidFill>
                  <a:srgbClr val="000000"/>
                </a:solidFill>
              </a:rPr>
              <a:t>społecznych w naszym społeczeństwie; ważne jest więc dotarcie także do pozostałych </a:t>
            </a:r>
            <a:r>
              <a:rPr lang="pl-PL" sz="2000" i="1" dirty="0">
                <a:solidFill>
                  <a:srgbClr val="000000"/>
                </a:solidFill>
              </a:rPr>
              <a:t>grup</a:t>
            </a:r>
            <a:r>
              <a:rPr lang="pl-PL" dirty="0">
                <a:solidFill>
                  <a:srgbClr val="000000"/>
                </a:solidFill>
              </a:rPr>
              <a:t>.”</a:t>
            </a:r>
          </a:p>
          <a:p>
            <a:endParaRPr lang="pl-PL" dirty="0">
              <a:solidFill>
                <a:srgbClr val="000000"/>
              </a:solidFill>
            </a:endParaRPr>
          </a:p>
          <a:p>
            <a:endParaRPr lang="pl-PL" dirty="0">
              <a:solidFill>
                <a:srgbClr val="000000"/>
              </a:solidFill>
            </a:endParaRPr>
          </a:p>
          <a:p>
            <a:endParaRPr lang="pl-PL" dirty="0">
              <a:solidFill>
                <a:srgbClr val="000000"/>
              </a:solidFill>
            </a:endParaRPr>
          </a:p>
        </p:txBody>
      </p:sp>
      <p:sp>
        <p:nvSpPr>
          <p:cNvPr id="4" name="Prostokąt 3"/>
          <p:cNvSpPr/>
          <p:nvPr/>
        </p:nvSpPr>
        <p:spPr>
          <a:xfrm>
            <a:off x="237240" y="5481795"/>
            <a:ext cx="11668836" cy="369332"/>
          </a:xfrm>
          <a:prstGeom prst="rect">
            <a:avLst/>
          </a:prstGeom>
        </p:spPr>
        <p:txBody>
          <a:bodyPr wrap="square">
            <a:spAutoFit/>
          </a:bodyPr>
          <a:lstStyle/>
          <a:p>
            <a:pPr marL="342900" indent="-342900" defTabSz="449263" eaLnBrk="0" fontAlgn="base" hangingPunct="0">
              <a:spcBef>
                <a:spcPts val="800"/>
              </a:spcBef>
              <a:spcAft>
                <a:spcPct val="0"/>
              </a:spcAft>
              <a:buClr>
                <a:srgbClr val="000000"/>
              </a:buClr>
              <a:buSzPct val="100000"/>
            </a:pPr>
            <a:r>
              <a:rPr lang="pl-PL" b="1" dirty="0">
                <a:solidFill>
                  <a:srgbClr val="000000"/>
                </a:solidFill>
              </a:rPr>
              <a:t>P. </a:t>
            </a:r>
            <a:r>
              <a:rPr lang="pl-PL" b="1" dirty="0" err="1">
                <a:solidFill>
                  <a:srgbClr val="000000"/>
                </a:solidFill>
              </a:rPr>
              <a:t>Kotler</a:t>
            </a:r>
            <a:r>
              <a:rPr lang="pl-PL" b="1" dirty="0">
                <a:solidFill>
                  <a:srgbClr val="000000"/>
                </a:solidFill>
              </a:rPr>
              <a:t>, G. Armstrong, J. </a:t>
            </a:r>
            <a:r>
              <a:rPr lang="pl-PL" b="1" dirty="0" err="1">
                <a:solidFill>
                  <a:srgbClr val="000000"/>
                </a:solidFill>
              </a:rPr>
              <a:t>Saunders</a:t>
            </a:r>
            <a:r>
              <a:rPr lang="pl-PL" b="1" dirty="0">
                <a:solidFill>
                  <a:srgbClr val="000000"/>
                </a:solidFill>
              </a:rPr>
              <a:t>, V. Wong, </a:t>
            </a:r>
            <a:r>
              <a:rPr lang="pl-PL" b="1" i="1" dirty="0">
                <a:solidFill>
                  <a:srgbClr val="000000"/>
                </a:solidFill>
              </a:rPr>
              <a:t>Marketing – podręcznik europejski</a:t>
            </a:r>
            <a:r>
              <a:rPr lang="pl-PL" b="1" dirty="0">
                <a:solidFill>
                  <a:srgbClr val="000000"/>
                </a:solidFill>
              </a:rPr>
              <a:t>, Warszawa 2002.</a:t>
            </a:r>
          </a:p>
        </p:txBody>
      </p:sp>
    </p:spTree>
    <p:extLst>
      <p:ext uri="{BB962C8B-B14F-4D97-AF65-F5344CB8AC3E}">
        <p14:creationId xmlns:p14="http://schemas.microsoft.com/office/powerpoint/2010/main" val="12541082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232011" y="300250"/>
            <a:ext cx="10768083" cy="584775"/>
          </a:xfrm>
          <a:prstGeom prst="rect">
            <a:avLst/>
          </a:prstGeom>
        </p:spPr>
        <p:txBody>
          <a:bodyPr wrap="square">
            <a:spAutoFit/>
          </a:bodyPr>
          <a:lstStyle/>
          <a:p>
            <a:pPr algn="ctr"/>
            <a:r>
              <a:rPr lang="pl-PL" sz="3200" b="1" dirty="0">
                <a:solidFill>
                  <a:srgbClr val="000000"/>
                </a:solidFill>
              </a:rPr>
              <a:t>Pojęcie marketing-mix</a:t>
            </a:r>
          </a:p>
        </p:txBody>
      </p:sp>
      <p:sp>
        <p:nvSpPr>
          <p:cNvPr id="2" name="Prostokąt 1"/>
          <p:cNvSpPr/>
          <p:nvPr/>
        </p:nvSpPr>
        <p:spPr>
          <a:xfrm>
            <a:off x="518774" y="5783400"/>
            <a:ext cx="11354779" cy="369332"/>
          </a:xfrm>
          <a:prstGeom prst="rect">
            <a:avLst/>
          </a:prstGeom>
        </p:spPr>
        <p:txBody>
          <a:bodyPr wrap="square">
            <a:spAutoFit/>
          </a:bodyPr>
          <a:lstStyle/>
          <a:p>
            <a:r>
              <a:rPr lang="pl-PL" b="1" dirty="0">
                <a:solidFill>
                  <a:srgbClr val="000000"/>
                </a:solidFill>
              </a:rPr>
              <a:t>D. Filar (red.), </a:t>
            </a:r>
            <a:r>
              <a:rPr lang="pl-PL" b="1" i="1" dirty="0">
                <a:solidFill>
                  <a:srgbClr val="000000"/>
                </a:solidFill>
              </a:rPr>
              <a:t>Współczesny marketing. Skuteczna komunikacja i promocja</a:t>
            </a:r>
            <a:r>
              <a:rPr lang="pl-PL" b="1" dirty="0">
                <a:solidFill>
                  <a:srgbClr val="000000"/>
                </a:solidFill>
              </a:rPr>
              <a:t>, Lublin </a:t>
            </a:r>
            <a:r>
              <a:rPr lang="pl-PL" b="1" dirty="0">
                <a:solidFill>
                  <a:srgbClr val="000000"/>
                </a:solidFill>
              </a:rPr>
              <a:t>2012.</a:t>
            </a:r>
            <a:endParaRPr lang="pl-PL" dirty="0">
              <a:solidFill>
                <a:srgbClr val="000000"/>
              </a:solidFill>
            </a:endParaRPr>
          </a:p>
        </p:txBody>
      </p:sp>
      <p:pic>
        <p:nvPicPr>
          <p:cNvPr id="6" name="Obraz 5"/>
          <p:cNvPicPr>
            <a:picLocks noChangeAspect="1"/>
          </p:cNvPicPr>
          <p:nvPr/>
        </p:nvPicPr>
        <p:blipFill>
          <a:blip r:embed="rId2"/>
          <a:stretch>
            <a:fillRect/>
          </a:stretch>
        </p:blipFill>
        <p:spPr>
          <a:xfrm>
            <a:off x="518774" y="2232902"/>
            <a:ext cx="11138969" cy="2202621"/>
          </a:xfrm>
          <a:prstGeom prst="rect">
            <a:avLst/>
          </a:prstGeom>
        </p:spPr>
      </p:pic>
    </p:spTree>
    <p:extLst>
      <p:ext uri="{BB962C8B-B14F-4D97-AF65-F5344CB8AC3E}">
        <p14:creationId xmlns:p14="http://schemas.microsoft.com/office/powerpoint/2010/main" val="26044199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982640" y="736977"/>
            <a:ext cx="10358650" cy="5324535"/>
          </a:xfrm>
          <a:prstGeom prst="rect">
            <a:avLst/>
          </a:prstGeom>
        </p:spPr>
        <p:txBody>
          <a:bodyPr wrap="square">
            <a:spAutoFit/>
          </a:bodyPr>
          <a:lstStyle/>
          <a:p>
            <a:pPr algn="just"/>
            <a:r>
              <a:rPr lang="pl-PL" sz="2200" dirty="0">
                <a:solidFill>
                  <a:srgbClr val="000000"/>
                </a:solidFill>
              </a:rPr>
              <a:t>„</a:t>
            </a:r>
            <a:r>
              <a:rPr lang="pl-PL" sz="2200" i="1" dirty="0">
                <a:solidFill>
                  <a:srgbClr val="000000"/>
                </a:solidFill>
              </a:rPr>
              <a:t>Elementy </a:t>
            </a:r>
            <a:r>
              <a:rPr lang="pl-PL" sz="2200" i="1" dirty="0">
                <a:solidFill>
                  <a:srgbClr val="000000"/>
                </a:solidFill>
              </a:rPr>
              <a:t>marketingu mix powinny więc być stosowane łącznie,</a:t>
            </a:r>
          </a:p>
          <a:p>
            <a:pPr algn="just"/>
            <a:r>
              <a:rPr lang="pl-PL" sz="2200" i="1" dirty="0">
                <a:solidFill>
                  <a:srgbClr val="000000"/>
                </a:solidFill>
              </a:rPr>
              <a:t>ponieważ aby w pełni zaspokoić potrzeby nabywców firma musi:</a:t>
            </a:r>
          </a:p>
          <a:p>
            <a:pPr algn="just"/>
            <a:r>
              <a:rPr lang="pl-PL" sz="2200" i="1" dirty="0">
                <a:solidFill>
                  <a:srgbClr val="000000"/>
                </a:solidFill>
              </a:rPr>
              <a:t>− zaprojektować produkt spełniający te wymagania (produkt),</a:t>
            </a:r>
          </a:p>
          <a:p>
            <a:pPr algn="just"/>
            <a:r>
              <a:rPr lang="pl-PL" sz="2200" i="1" dirty="0">
                <a:solidFill>
                  <a:srgbClr val="000000"/>
                </a:solidFill>
              </a:rPr>
              <a:t>− ustalić odpowiednio jego cenę, tzn. na takim poziomie, który jednocześnie jest na tyle</a:t>
            </a:r>
          </a:p>
          <a:p>
            <a:pPr algn="just"/>
            <a:r>
              <a:rPr lang="pl-PL" sz="2200" i="1" dirty="0">
                <a:solidFill>
                  <a:srgbClr val="000000"/>
                </a:solidFill>
              </a:rPr>
              <a:t>niski, że skłania nabywców do zakupu produktu i na tyle wysoki, że umożliwia</a:t>
            </a:r>
          </a:p>
          <a:p>
            <a:pPr algn="just"/>
            <a:r>
              <a:rPr lang="pl-PL" sz="2200" i="1" dirty="0">
                <a:solidFill>
                  <a:srgbClr val="000000"/>
                </a:solidFill>
              </a:rPr>
              <a:t>przedsiębiorstwu osiąganie zysków (cena),</a:t>
            </a:r>
          </a:p>
          <a:p>
            <a:pPr algn="just"/>
            <a:r>
              <a:rPr lang="pl-PL" sz="2200" i="1" dirty="0">
                <a:solidFill>
                  <a:srgbClr val="000000"/>
                </a:solidFill>
              </a:rPr>
              <a:t>− wybrać odpowiednie, wygodne dla nabywcy, sposoby dostarczenia produktu</a:t>
            </a:r>
          </a:p>
          <a:p>
            <a:pPr algn="just"/>
            <a:r>
              <a:rPr lang="pl-PL" sz="2200" i="1" dirty="0">
                <a:solidFill>
                  <a:srgbClr val="000000"/>
                </a:solidFill>
              </a:rPr>
              <a:t>(dystrybucja),</a:t>
            </a:r>
          </a:p>
          <a:p>
            <a:pPr algn="just"/>
            <a:r>
              <a:rPr lang="pl-PL" sz="2200" i="1" dirty="0">
                <a:solidFill>
                  <a:srgbClr val="000000"/>
                </a:solidFill>
              </a:rPr>
              <a:t>− poinformować klienta o możliwości zakupu produktu i korzyściach z tym </a:t>
            </a:r>
            <a:r>
              <a:rPr lang="pl-PL" sz="2200" i="1" dirty="0">
                <a:solidFill>
                  <a:srgbClr val="000000"/>
                </a:solidFill>
              </a:rPr>
              <a:t>związanych (promocja)</a:t>
            </a:r>
            <a:r>
              <a:rPr lang="pl-PL" sz="2200" dirty="0">
                <a:solidFill>
                  <a:srgbClr val="000000"/>
                </a:solidFill>
              </a:rPr>
              <a:t>”.</a:t>
            </a:r>
          </a:p>
          <a:p>
            <a:pPr algn="just"/>
            <a:endParaRPr lang="pl-PL" sz="2200" dirty="0">
              <a:solidFill>
                <a:srgbClr val="000000"/>
              </a:solidFill>
            </a:endParaRPr>
          </a:p>
          <a:p>
            <a:pPr algn="just"/>
            <a:endParaRPr lang="pl-PL" sz="2200" dirty="0">
              <a:solidFill>
                <a:srgbClr val="000000"/>
              </a:solidFill>
            </a:endParaRPr>
          </a:p>
          <a:p>
            <a:r>
              <a:rPr lang="pl-PL" sz="1600" b="1" dirty="0">
                <a:solidFill>
                  <a:srgbClr val="000000"/>
                </a:solidFill>
              </a:rPr>
              <a:t>E. Mazurkiewicz, </a:t>
            </a:r>
            <a:r>
              <a:rPr lang="pl-PL" sz="1600" b="1" i="1" dirty="0">
                <a:solidFill>
                  <a:srgbClr val="000000"/>
                </a:solidFill>
              </a:rPr>
              <a:t>Stosowanie narzędzi marketingu w działalności podmiotu gospodarczego</a:t>
            </a:r>
            <a:r>
              <a:rPr lang="pl-PL" sz="1600" b="1" dirty="0">
                <a:solidFill>
                  <a:srgbClr val="000000"/>
                </a:solidFill>
              </a:rPr>
              <a:t>, Instytut Technologii Eksploatacji – Państwowy Instytut Badawczy, Radom 2005.</a:t>
            </a:r>
          </a:p>
          <a:p>
            <a:pPr algn="just"/>
            <a:endParaRPr lang="pl-PL" sz="2200" dirty="0">
              <a:solidFill>
                <a:srgbClr val="000000"/>
              </a:solidFill>
            </a:endParaRPr>
          </a:p>
        </p:txBody>
      </p:sp>
    </p:spTree>
    <p:extLst>
      <p:ext uri="{BB962C8B-B14F-4D97-AF65-F5344CB8AC3E}">
        <p14:creationId xmlns:p14="http://schemas.microsoft.com/office/powerpoint/2010/main" val="9279278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54842" y="245659"/>
            <a:ext cx="11614245" cy="6678751"/>
          </a:xfrm>
          <a:prstGeom prst="rect">
            <a:avLst/>
          </a:prstGeom>
        </p:spPr>
        <p:txBody>
          <a:bodyPr wrap="square">
            <a:spAutoFit/>
          </a:bodyPr>
          <a:lstStyle/>
          <a:p>
            <a:pPr algn="just"/>
            <a:r>
              <a:rPr lang="pl-PL" sz="2200" dirty="0">
                <a:solidFill>
                  <a:srgbClr val="000000"/>
                </a:solidFill>
              </a:rPr>
              <a:t>„</a:t>
            </a:r>
            <a:r>
              <a:rPr lang="pl-PL" sz="2200" i="1" dirty="0">
                <a:solidFill>
                  <a:srgbClr val="000000"/>
                </a:solidFill>
              </a:rPr>
              <a:t>Elementy marketingu są więc współzależne. Wyjaśniając tę zależność można </a:t>
            </a:r>
            <a:r>
              <a:rPr lang="pl-PL" sz="2200" i="1" dirty="0">
                <a:solidFill>
                  <a:srgbClr val="000000"/>
                </a:solidFill>
              </a:rPr>
              <a:t>posłużyć się </a:t>
            </a:r>
            <a:r>
              <a:rPr lang="pl-PL" sz="2200" i="1" dirty="0">
                <a:solidFill>
                  <a:srgbClr val="000000"/>
                </a:solidFill>
              </a:rPr>
              <a:t>mocno przerysowanym, ale ewidentnym przykładem:</a:t>
            </a:r>
          </a:p>
          <a:p>
            <a:pPr algn="just"/>
            <a:r>
              <a:rPr lang="pl-PL" sz="2200" i="1" dirty="0">
                <a:solidFill>
                  <a:srgbClr val="000000"/>
                </a:solidFill>
              </a:rPr>
              <a:t>Wyniki badania marketingowego przeprowadzonego przez producenta </a:t>
            </a:r>
            <a:r>
              <a:rPr lang="pl-PL" sz="2200" i="1" dirty="0">
                <a:solidFill>
                  <a:srgbClr val="000000"/>
                </a:solidFill>
              </a:rPr>
              <a:t>akcesoriów samochodowych </a:t>
            </a:r>
            <a:r>
              <a:rPr lang="pl-PL" sz="2200" i="1" dirty="0">
                <a:solidFill>
                  <a:srgbClr val="000000"/>
                </a:solidFill>
              </a:rPr>
              <a:t>wykazały, iż bardzo wielu kierowców spędzających w samochodzie kilka godzin dziennie cierpi na ból pleców </a:t>
            </a:r>
            <a:r>
              <a:rPr lang="pl-PL" sz="2200" i="1" dirty="0">
                <a:solidFill>
                  <a:srgbClr val="000000"/>
                </a:solidFill>
              </a:rPr>
              <a:t>spowodowany niewygodną </a:t>
            </a:r>
            <a:r>
              <a:rPr lang="pl-PL" sz="2200" i="1" dirty="0">
                <a:solidFill>
                  <a:srgbClr val="000000"/>
                </a:solidFill>
              </a:rPr>
              <a:t>pozycją w czasie </a:t>
            </a:r>
            <a:r>
              <a:rPr lang="pl-PL" sz="2200" i="1" dirty="0">
                <a:solidFill>
                  <a:srgbClr val="000000"/>
                </a:solidFill>
              </a:rPr>
              <a:t>jazdy. Producent </a:t>
            </a:r>
            <a:r>
              <a:rPr lang="pl-PL" sz="2200" i="1" dirty="0">
                <a:solidFill>
                  <a:srgbClr val="000000"/>
                </a:solidFill>
              </a:rPr>
              <a:t>postanowił odpowiedzieć na potrzeby rynku i ponosząc bardzo wysokie </a:t>
            </a:r>
            <a:r>
              <a:rPr lang="pl-PL" sz="2200" i="1" dirty="0">
                <a:solidFill>
                  <a:srgbClr val="000000"/>
                </a:solidFill>
              </a:rPr>
              <a:t>koszty zaprojektował </a:t>
            </a:r>
            <a:r>
              <a:rPr lang="pl-PL" sz="2200" i="1" dirty="0">
                <a:solidFill>
                  <a:srgbClr val="000000"/>
                </a:solidFill>
              </a:rPr>
              <a:t>pokrowiec na fotel kierowcy, który doskonale zapobiegał bólowi i </a:t>
            </a:r>
            <a:r>
              <a:rPr lang="pl-PL" sz="2200" i="1" dirty="0">
                <a:solidFill>
                  <a:srgbClr val="000000"/>
                </a:solidFill>
              </a:rPr>
              <a:t>poprawiał komfort </a:t>
            </a:r>
            <a:r>
              <a:rPr lang="pl-PL" sz="2200" i="1" dirty="0">
                <a:solidFill>
                  <a:srgbClr val="000000"/>
                </a:solidFill>
              </a:rPr>
              <a:t>jazdy. Pokrowce zaczęto produkować i sprzedawać – cena została ustalona </a:t>
            </a:r>
            <a:r>
              <a:rPr lang="pl-PL" sz="2200" i="1" dirty="0">
                <a:solidFill>
                  <a:srgbClr val="000000"/>
                </a:solidFill>
              </a:rPr>
              <a:t>na 2000 </a:t>
            </a:r>
            <a:r>
              <a:rPr lang="pl-PL" sz="2200" i="1" dirty="0">
                <a:solidFill>
                  <a:srgbClr val="000000"/>
                </a:solidFill>
              </a:rPr>
              <a:t>zł, sprzedawano je w sklepach spożywczych i kioskach ruchu, a promowano w </a:t>
            </a:r>
            <a:r>
              <a:rPr lang="pl-PL" sz="2200" i="1" dirty="0">
                <a:solidFill>
                  <a:srgbClr val="000000"/>
                </a:solidFill>
              </a:rPr>
              <a:t>gazecie „Działkowiec</a:t>
            </a:r>
            <a:r>
              <a:rPr lang="pl-PL" sz="2200" i="1" dirty="0">
                <a:solidFill>
                  <a:srgbClr val="000000"/>
                </a:solidFill>
              </a:rPr>
              <a:t>”. Producent akcesoriów samochodowych </a:t>
            </a:r>
            <a:r>
              <a:rPr lang="pl-PL" sz="2200" i="1" dirty="0">
                <a:solidFill>
                  <a:srgbClr val="000000"/>
                </a:solidFill>
              </a:rPr>
              <a:t>zbankrutował. </a:t>
            </a:r>
          </a:p>
          <a:p>
            <a:pPr algn="just"/>
            <a:r>
              <a:rPr lang="pl-PL" sz="2200" i="1" dirty="0">
                <a:solidFill>
                  <a:srgbClr val="000000"/>
                </a:solidFill>
              </a:rPr>
              <a:t>Z </a:t>
            </a:r>
            <a:r>
              <a:rPr lang="pl-PL" sz="2200" i="1" dirty="0">
                <a:solidFill>
                  <a:srgbClr val="000000"/>
                </a:solidFill>
              </a:rPr>
              <a:t>przykładu jasno wynika, że decyzje podejmowane przez podmiot </a:t>
            </a:r>
            <a:r>
              <a:rPr lang="pl-PL" sz="2200" i="1" dirty="0">
                <a:solidFill>
                  <a:srgbClr val="000000"/>
                </a:solidFill>
              </a:rPr>
              <a:t>gospodarczy w </a:t>
            </a:r>
            <a:r>
              <a:rPr lang="pl-PL" sz="2200" i="1" dirty="0">
                <a:solidFill>
                  <a:srgbClr val="000000"/>
                </a:solidFill>
              </a:rPr>
              <a:t>odniesieniu do jednego elementu marketingu muszą być powiązane </a:t>
            </a:r>
            <a:r>
              <a:rPr lang="pl-PL" sz="2200" i="1" dirty="0">
                <a:solidFill>
                  <a:srgbClr val="000000"/>
                </a:solidFill>
              </a:rPr>
              <a:t>z pozostałymi narzędziami</a:t>
            </a:r>
            <a:r>
              <a:rPr lang="pl-PL" sz="2200" i="1" dirty="0">
                <a:solidFill>
                  <a:srgbClr val="000000"/>
                </a:solidFill>
              </a:rPr>
              <a:t>, gdyż tylko w ten sposób można zapewnić spójność i skuteczność </a:t>
            </a:r>
            <a:r>
              <a:rPr lang="pl-PL" sz="2200" i="1" dirty="0">
                <a:solidFill>
                  <a:srgbClr val="000000"/>
                </a:solidFill>
              </a:rPr>
              <a:t>działań marketingowych</a:t>
            </a:r>
            <a:r>
              <a:rPr lang="pl-PL" sz="2200" i="1" dirty="0">
                <a:solidFill>
                  <a:srgbClr val="000000"/>
                </a:solidFill>
              </a:rPr>
              <a:t>. Gdyby producent akcesoriów samochodowych ustalił niższą </a:t>
            </a:r>
            <a:r>
              <a:rPr lang="pl-PL" sz="2200" i="1" dirty="0">
                <a:solidFill>
                  <a:srgbClr val="000000"/>
                </a:solidFill>
              </a:rPr>
              <a:t>cenę pokrowców</a:t>
            </a:r>
            <a:r>
              <a:rPr lang="pl-PL" sz="2200" i="1" dirty="0">
                <a:solidFill>
                  <a:srgbClr val="000000"/>
                </a:solidFill>
              </a:rPr>
              <a:t>, dostarczał je na rynek za pośrednictwem sklepów motoryzacyjnych </a:t>
            </a:r>
            <a:r>
              <a:rPr lang="pl-PL" sz="2200" i="1" dirty="0">
                <a:solidFill>
                  <a:srgbClr val="000000"/>
                </a:solidFill>
              </a:rPr>
              <a:t>czy dealerów </a:t>
            </a:r>
            <a:r>
              <a:rPr lang="pl-PL" sz="2200" i="1" dirty="0">
                <a:solidFill>
                  <a:srgbClr val="000000"/>
                </a:solidFill>
              </a:rPr>
              <a:t>samochodowych oraz zamieścił reklamy swojego produktu np. w tygodniku </a:t>
            </a:r>
            <a:r>
              <a:rPr lang="pl-PL" sz="2200" i="1" dirty="0">
                <a:solidFill>
                  <a:srgbClr val="000000"/>
                </a:solidFill>
              </a:rPr>
              <a:t>dla zmotoryzowanych </a:t>
            </a:r>
            <a:r>
              <a:rPr lang="pl-PL" sz="2200" i="1" dirty="0">
                <a:solidFill>
                  <a:srgbClr val="000000"/>
                </a:solidFill>
              </a:rPr>
              <a:t>lub w radiu, którego tak często podczas jazdy słuchają jego potencjalni</a:t>
            </a:r>
          </a:p>
          <a:p>
            <a:pPr algn="just"/>
            <a:r>
              <a:rPr lang="pl-PL" sz="2200" i="1" dirty="0">
                <a:solidFill>
                  <a:srgbClr val="000000"/>
                </a:solidFill>
              </a:rPr>
              <a:t>klienci, może odniósłby wielki sukces </a:t>
            </a:r>
            <a:r>
              <a:rPr lang="pl-PL" sz="2200" i="1" dirty="0">
                <a:solidFill>
                  <a:srgbClr val="000000"/>
                </a:solidFill>
              </a:rPr>
              <a:t>rynkowy</a:t>
            </a:r>
            <a:r>
              <a:rPr lang="pl-PL" sz="2200" dirty="0">
                <a:solidFill>
                  <a:srgbClr val="000000"/>
                </a:solidFill>
              </a:rPr>
              <a:t>”.</a:t>
            </a:r>
          </a:p>
          <a:p>
            <a:r>
              <a:rPr lang="pl-PL" sz="1600" b="1" dirty="0">
                <a:solidFill>
                  <a:srgbClr val="000000"/>
                </a:solidFill>
              </a:rPr>
              <a:t>E. Mazurkiewicz, </a:t>
            </a:r>
            <a:r>
              <a:rPr lang="pl-PL" sz="1600" b="1" i="1" dirty="0">
                <a:solidFill>
                  <a:srgbClr val="000000"/>
                </a:solidFill>
              </a:rPr>
              <a:t>Stosowanie narzędzi marketingu w działalności podmiotu gospodarczego</a:t>
            </a:r>
            <a:r>
              <a:rPr lang="pl-PL" sz="1600" b="1" dirty="0">
                <a:solidFill>
                  <a:srgbClr val="000000"/>
                </a:solidFill>
              </a:rPr>
              <a:t>, Instytut Technologii Eksploatacji – Państwowy Instytut Badawczy, Radom 2005</a:t>
            </a:r>
            <a:r>
              <a:rPr lang="pl-PL" sz="1600" b="1" dirty="0">
                <a:solidFill>
                  <a:srgbClr val="000000"/>
                </a:solidFill>
              </a:rPr>
              <a:t>.</a:t>
            </a:r>
            <a:endParaRPr lang="pl-PL" sz="1600" b="1" dirty="0">
              <a:solidFill>
                <a:srgbClr val="000000"/>
              </a:solidFill>
            </a:endParaRPr>
          </a:p>
        </p:txBody>
      </p:sp>
    </p:spTree>
    <p:extLst>
      <p:ext uri="{BB962C8B-B14F-4D97-AF65-F5344CB8AC3E}">
        <p14:creationId xmlns:p14="http://schemas.microsoft.com/office/powerpoint/2010/main" val="23537059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smtClean="0"/>
              <a:t>Marketing jako wyraz nowego sposobu myślenia o rynku, konsumencie i jego potrzebach</a:t>
            </a:r>
            <a:endParaRPr lang="pl-PL" sz="3200" dirty="0"/>
          </a:p>
        </p:txBody>
      </p:sp>
      <p:sp>
        <p:nvSpPr>
          <p:cNvPr id="3" name="Prostokąt 2"/>
          <p:cNvSpPr/>
          <p:nvPr/>
        </p:nvSpPr>
        <p:spPr>
          <a:xfrm>
            <a:off x="1150959" y="2173455"/>
            <a:ext cx="9439701" cy="2893100"/>
          </a:xfrm>
          <a:prstGeom prst="rect">
            <a:avLst/>
          </a:prstGeom>
        </p:spPr>
        <p:txBody>
          <a:bodyPr wrap="square">
            <a:spAutoFit/>
          </a:bodyPr>
          <a:lstStyle/>
          <a:p>
            <a:r>
              <a:rPr lang="pl-PL" sz="2600" i="1" dirty="0">
                <a:solidFill>
                  <a:srgbClr val="000000"/>
                </a:solidFill>
              </a:rPr>
              <a:t>„Czasy</a:t>
            </a:r>
            <a:r>
              <a:rPr lang="pl-PL" sz="2600" i="1" dirty="0">
                <a:solidFill>
                  <a:srgbClr val="000000"/>
                </a:solidFill>
              </a:rPr>
              <a:t>, w których sprzedawano to, co </a:t>
            </a:r>
            <a:r>
              <a:rPr lang="pl-PL" sz="2600" i="1" dirty="0">
                <a:solidFill>
                  <a:srgbClr val="000000"/>
                </a:solidFill>
              </a:rPr>
              <a:t>wyprodukowano, minęły</a:t>
            </a:r>
            <a:r>
              <a:rPr lang="pl-PL" sz="2600" i="1" dirty="0">
                <a:solidFill>
                  <a:srgbClr val="000000"/>
                </a:solidFill>
              </a:rPr>
              <a:t>. Dziś chodzi o to, aby produkować </a:t>
            </a:r>
            <a:r>
              <a:rPr lang="pl-PL" sz="2600" i="1" dirty="0">
                <a:solidFill>
                  <a:srgbClr val="000000"/>
                </a:solidFill>
              </a:rPr>
              <a:t>to, co </a:t>
            </a:r>
            <a:r>
              <a:rPr lang="pl-PL" sz="2600" i="1" dirty="0">
                <a:solidFill>
                  <a:srgbClr val="000000"/>
                </a:solidFill>
              </a:rPr>
              <a:t>można sprzedać (…) Marketing próbuje wyszukiwać ukryte potrzeby i wkraczać tam, </a:t>
            </a:r>
            <a:r>
              <a:rPr lang="pl-PL" sz="2600" i="1" dirty="0">
                <a:solidFill>
                  <a:srgbClr val="000000"/>
                </a:solidFill>
              </a:rPr>
              <a:t>gdzie nie </a:t>
            </a:r>
            <a:r>
              <a:rPr lang="pl-PL" sz="2600" i="1" dirty="0">
                <a:solidFill>
                  <a:srgbClr val="000000"/>
                </a:solidFill>
              </a:rPr>
              <a:t>osiągnięto jeszcze 100% zadowolenia klienta (zaspokojenie potrzeby</a:t>
            </a:r>
            <a:r>
              <a:rPr lang="pl-PL" sz="2600" i="1" dirty="0">
                <a:solidFill>
                  <a:srgbClr val="000000"/>
                </a:solidFill>
              </a:rPr>
              <a:t>). Należy </a:t>
            </a:r>
            <a:r>
              <a:rPr lang="pl-PL" sz="2600" i="1" dirty="0">
                <a:solidFill>
                  <a:srgbClr val="000000"/>
                </a:solidFill>
              </a:rPr>
              <a:t>więc świadomie i celowo reagować na pojawiające się </a:t>
            </a:r>
            <a:r>
              <a:rPr lang="pl-PL" sz="2600" i="1" dirty="0">
                <a:solidFill>
                  <a:srgbClr val="000000"/>
                </a:solidFill>
              </a:rPr>
              <a:t>potrzeby i </a:t>
            </a:r>
            <a:r>
              <a:rPr lang="pl-PL" sz="2600" i="1" dirty="0">
                <a:solidFill>
                  <a:srgbClr val="000000"/>
                </a:solidFill>
              </a:rPr>
              <a:t>w ten sposób aktywizować potencjalnego nabywcę</a:t>
            </a:r>
            <a:r>
              <a:rPr lang="pl-PL" sz="2600" i="1" dirty="0">
                <a:solidFill>
                  <a:srgbClr val="000000"/>
                </a:solidFill>
              </a:rPr>
              <a:t>.”</a:t>
            </a:r>
            <a:endParaRPr lang="pl-PL" sz="2600" i="1" dirty="0">
              <a:solidFill>
                <a:srgbClr val="000000"/>
              </a:solidFill>
            </a:endParaRPr>
          </a:p>
        </p:txBody>
      </p:sp>
      <p:sp>
        <p:nvSpPr>
          <p:cNvPr id="4" name="Prostokąt 3"/>
          <p:cNvSpPr/>
          <p:nvPr/>
        </p:nvSpPr>
        <p:spPr>
          <a:xfrm>
            <a:off x="4458032" y="6047242"/>
            <a:ext cx="7075685" cy="430887"/>
          </a:xfrm>
          <a:prstGeom prst="rect">
            <a:avLst/>
          </a:prstGeom>
        </p:spPr>
        <p:txBody>
          <a:bodyPr wrap="square">
            <a:spAutoFit/>
          </a:bodyPr>
          <a:lstStyle/>
          <a:p>
            <a:r>
              <a:rPr lang="pl-PL" sz="2200" b="1" dirty="0">
                <a:solidFill>
                  <a:srgbClr val="000000"/>
                </a:solidFill>
              </a:rPr>
              <a:t>M. </a:t>
            </a:r>
            <a:r>
              <a:rPr lang="pl-PL" sz="2200" b="1" dirty="0" err="1">
                <a:solidFill>
                  <a:srgbClr val="000000"/>
                </a:solidFill>
              </a:rPr>
              <a:t>Düssel</a:t>
            </a:r>
            <a:r>
              <a:rPr lang="pl-PL" sz="2200" b="1" dirty="0">
                <a:solidFill>
                  <a:srgbClr val="000000"/>
                </a:solidFill>
              </a:rPr>
              <a:t>, </a:t>
            </a:r>
            <a:r>
              <a:rPr lang="pl-PL" sz="2200" b="1" i="1" dirty="0">
                <a:solidFill>
                  <a:srgbClr val="000000"/>
                </a:solidFill>
              </a:rPr>
              <a:t>Marketing w praktyce</a:t>
            </a:r>
            <a:r>
              <a:rPr lang="pl-PL" sz="2200" b="1" dirty="0">
                <a:solidFill>
                  <a:srgbClr val="000000"/>
                </a:solidFill>
              </a:rPr>
              <a:t>, Warszawa 2009.</a:t>
            </a:r>
          </a:p>
        </p:txBody>
      </p:sp>
    </p:spTree>
    <p:extLst>
      <p:ext uri="{BB962C8B-B14F-4D97-AF65-F5344CB8AC3E}">
        <p14:creationId xmlns:p14="http://schemas.microsoft.com/office/powerpoint/2010/main" val="14830809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464024" y="1514901"/>
            <a:ext cx="10768083" cy="3477875"/>
          </a:xfrm>
          <a:prstGeom prst="rect">
            <a:avLst/>
          </a:prstGeom>
        </p:spPr>
        <p:txBody>
          <a:bodyPr wrap="square">
            <a:spAutoFit/>
          </a:bodyPr>
          <a:lstStyle/>
          <a:p>
            <a:r>
              <a:rPr lang="pl-PL" sz="2000" dirty="0">
                <a:solidFill>
                  <a:srgbClr val="000000"/>
                </a:solidFill>
              </a:rPr>
              <a:t>„</a:t>
            </a:r>
            <a:r>
              <a:rPr lang="pl-PL" sz="2000" i="1" dirty="0">
                <a:solidFill>
                  <a:srgbClr val="000000"/>
                </a:solidFill>
              </a:rPr>
              <a:t>Co </a:t>
            </a:r>
            <a:r>
              <a:rPr lang="pl-PL" sz="2000" i="1" dirty="0">
                <a:solidFill>
                  <a:srgbClr val="000000"/>
                </a:solidFill>
              </a:rPr>
              <a:t>oznacza termin „marketing"? Marketingu nie wolno już rozumieć w starym sensie </a:t>
            </a:r>
            <a:r>
              <a:rPr lang="pl-PL" sz="2000" i="1" dirty="0">
                <a:solidFill>
                  <a:srgbClr val="000000"/>
                </a:solidFill>
              </a:rPr>
              <a:t>jako realizacji sprzedaży</a:t>
            </a:r>
            <a:r>
              <a:rPr lang="pl-PL" sz="2000" i="1" dirty="0">
                <a:solidFill>
                  <a:srgbClr val="000000"/>
                </a:solidFill>
              </a:rPr>
              <a:t>, lecz w nowym sensie jako zaspokajanie potrzeb klientów. Mówiąc o marketingu, </a:t>
            </a:r>
            <a:r>
              <a:rPr lang="pl-PL" sz="2000" i="1" dirty="0">
                <a:solidFill>
                  <a:srgbClr val="000000"/>
                </a:solidFill>
              </a:rPr>
              <a:t>niektórzy myślą </a:t>
            </a:r>
            <a:r>
              <a:rPr lang="pl-PL" sz="2000" i="1" dirty="0">
                <a:solidFill>
                  <a:srgbClr val="000000"/>
                </a:solidFill>
              </a:rPr>
              <a:t>tylko o sprzedaży i </a:t>
            </a:r>
            <a:r>
              <a:rPr lang="pl-PL" sz="2000" i="1" dirty="0">
                <a:solidFill>
                  <a:srgbClr val="000000"/>
                </a:solidFill>
              </a:rPr>
              <a:t>reklamie</a:t>
            </a:r>
            <a:r>
              <a:rPr lang="pl-PL" sz="2000" i="1" dirty="0">
                <a:solidFill>
                  <a:srgbClr val="000000"/>
                </a:solidFill>
              </a:rPr>
              <a:t>… sprzedaż i reklama to tylko wierzchołki góry lodowej.</a:t>
            </a:r>
          </a:p>
          <a:p>
            <a:endParaRPr lang="pl-PL" sz="2000" i="1" dirty="0">
              <a:solidFill>
                <a:srgbClr val="000000"/>
              </a:solidFill>
            </a:endParaRPr>
          </a:p>
          <a:p>
            <a:r>
              <a:rPr lang="pl-PL" sz="2000" i="1" dirty="0">
                <a:solidFill>
                  <a:srgbClr val="000000"/>
                </a:solidFill>
              </a:rPr>
              <a:t>Jakkolwiek </a:t>
            </a:r>
            <a:r>
              <a:rPr lang="pl-PL" sz="2000" i="1" dirty="0">
                <a:solidFill>
                  <a:srgbClr val="000000"/>
                </a:solidFill>
              </a:rPr>
              <a:t>są one naprawdę ważne, stanowią jedynie dwie z licznych funkcji marketingu, i </a:t>
            </a:r>
            <a:r>
              <a:rPr lang="pl-PL" sz="2000" i="1" dirty="0">
                <a:solidFill>
                  <a:srgbClr val="000000"/>
                </a:solidFill>
              </a:rPr>
              <a:t>to często nie </a:t>
            </a:r>
            <a:r>
              <a:rPr lang="pl-PL" sz="2000" i="1" dirty="0">
                <a:solidFill>
                  <a:srgbClr val="000000"/>
                </a:solidFill>
              </a:rPr>
              <a:t>najważniejsze. </a:t>
            </a:r>
            <a:endParaRPr lang="pl-PL" sz="2000" i="1" dirty="0">
              <a:solidFill>
                <a:srgbClr val="000000"/>
              </a:solidFill>
            </a:endParaRPr>
          </a:p>
          <a:p>
            <a:endParaRPr lang="pl-PL" sz="2000" i="1" dirty="0">
              <a:solidFill>
                <a:srgbClr val="000000"/>
              </a:solidFill>
            </a:endParaRPr>
          </a:p>
          <a:p>
            <a:r>
              <a:rPr lang="pl-PL" sz="2000" i="1" dirty="0">
                <a:solidFill>
                  <a:srgbClr val="000000"/>
                </a:solidFill>
              </a:rPr>
              <a:t>Towar </a:t>
            </a:r>
            <a:r>
              <a:rPr lang="pl-PL" sz="2000" i="1" dirty="0">
                <a:solidFill>
                  <a:srgbClr val="000000"/>
                </a:solidFill>
              </a:rPr>
              <a:t>będzie bowiem można bardzo łatwo sprzedać dopiero </a:t>
            </a:r>
            <a:r>
              <a:rPr lang="pl-PL" sz="2000" i="1" dirty="0">
                <a:solidFill>
                  <a:srgbClr val="000000"/>
                </a:solidFill>
              </a:rPr>
              <a:t>wtedy, gdy specjaliści ds</a:t>
            </a:r>
            <a:r>
              <a:rPr lang="pl-PL" sz="2000" i="1" dirty="0">
                <a:solidFill>
                  <a:srgbClr val="000000"/>
                </a:solidFill>
              </a:rPr>
              <a:t>. marketingu rozpoznają potrzeby klientów, wdrożą produkt, który dostarczy najwyższej </a:t>
            </a:r>
            <a:r>
              <a:rPr lang="pl-PL" sz="2000" i="1" dirty="0">
                <a:solidFill>
                  <a:srgbClr val="000000"/>
                </a:solidFill>
              </a:rPr>
              <a:t>jakości, oraz </a:t>
            </a:r>
            <a:r>
              <a:rPr lang="pl-PL" sz="2000" i="1" dirty="0">
                <a:solidFill>
                  <a:srgbClr val="000000"/>
                </a:solidFill>
              </a:rPr>
              <a:t>dokonają jego skutecznej dystrybucji i promocji</a:t>
            </a:r>
            <a:r>
              <a:rPr lang="pl-PL" sz="2000" dirty="0">
                <a:solidFill>
                  <a:srgbClr val="000000"/>
                </a:solidFill>
              </a:rPr>
              <a:t>.”</a:t>
            </a:r>
            <a:endParaRPr lang="pl-PL" sz="2000" dirty="0">
              <a:solidFill>
                <a:srgbClr val="000000"/>
              </a:solidFill>
            </a:endParaRPr>
          </a:p>
        </p:txBody>
      </p:sp>
      <p:sp>
        <p:nvSpPr>
          <p:cNvPr id="4" name="Prostokąt 3"/>
          <p:cNvSpPr/>
          <p:nvPr/>
        </p:nvSpPr>
        <p:spPr>
          <a:xfrm>
            <a:off x="95534" y="5924390"/>
            <a:ext cx="12096466" cy="400110"/>
          </a:xfrm>
          <a:prstGeom prst="rect">
            <a:avLst/>
          </a:prstGeom>
        </p:spPr>
        <p:txBody>
          <a:bodyPr wrap="square">
            <a:spAutoFit/>
          </a:bodyPr>
          <a:lstStyle/>
          <a:p>
            <a:pPr marL="342900" indent="-342900" defTabSz="449263" eaLnBrk="0" fontAlgn="base" hangingPunct="0">
              <a:spcBef>
                <a:spcPts val="800"/>
              </a:spcBef>
              <a:spcAft>
                <a:spcPct val="0"/>
              </a:spcAft>
              <a:buClr>
                <a:srgbClr val="000000"/>
              </a:buClr>
              <a:buSzPct val="100000"/>
            </a:pPr>
            <a:r>
              <a:rPr lang="pl-PL" sz="2000" b="1" dirty="0">
                <a:solidFill>
                  <a:srgbClr val="000000"/>
                </a:solidFill>
              </a:rPr>
              <a:t>P. </a:t>
            </a:r>
            <a:r>
              <a:rPr lang="pl-PL" sz="2000" b="1" dirty="0" err="1">
                <a:solidFill>
                  <a:srgbClr val="000000"/>
                </a:solidFill>
              </a:rPr>
              <a:t>Kotler</a:t>
            </a:r>
            <a:r>
              <a:rPr lang="pl-PL" sz="2000" b="1" dirty="0">
                <a:solidFill>
                  <a:srgbClr val="000000"/>
                </a:solidFill>
              </a:rPr>
              <a:t>, G. Armstrong, J. </a:t>
            </a:r>
            <a:r>
              <a:rPr lang="pl-PL" sz="2000" b="1" dirty="0" err="1">
                <a:solidFill>
                  <a:srgbClr val="000000"/>
                </a:solidFill>
              </a:rPr>
              <a:t>Saunders</a:t>
            </a:r>
            <a:r>
              <a:rPr lang="pl-PL" sz="2000" b="1" dirty="0">
                <a:solidFill>
                  <a:srgbClr val="000000"/>
                </a:solidFill>
              </a:rPr>
              <a:t>, V. Wong, </a:t>
            </a:r>
            <a:r>
              <a:rPr lang="pl-PL" sz="2000" b="1" i="1" dirty="0">
                <a:solidFill>
                  <a:srgbClr val="000000"/>
                </a:solidFill>
              </a:rPr>
              <a:t>Marketing – podręcznik europejski</a:t>
            </a:r>
            <a:r>
              <a:rPr lang="pl-PL" sz="2000" b="1" dirty="0">
                <a:solidFill>
                  <a:srgbClr val="000000"/>
                </a:solidFill>
              </a:rPr>
              <a:t>, Warszawa 2002.</a:t>
            </a:r>
          </a:p>
        </p:txBody>
      </p:sp>
    </p:spTree>
    <p:extLst>
      <p:ext uri="{BB962C8B-B14F-4D97-AF65-F5344CB8AC3E}">
        <p14:creationId xmlns:p14="http://schemas.microsoft.com/office/powerpoint/2010/main" val="42602241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842301" y="697955"/>
            <a:ext cx="10223048" cy="4433603"/>
          </a:xfrm>
          <a:prstGeom prst="rect">
            <a:avLst/>
          </a:prstGeom>
        </p:spPr>
      </p:pic>
      <p:sp>
        <p:nvSpPr>
          <p:cNvPr id="4" name="Prostokąt 3"/>
          <p:cNvSpPr/>
          <p:nvPr/>
        </p:nvSpPr>
        <p:spPr>
          <a:xfrm>
            <a:off x="5025778" y="6046788"/>
            <a:ext cx="7166222" cy="430887"/>
          </a:xfrm>
          <a:prstGeom prst="rect">
            <a:avLst/>
          </a:prstGeom>
        </p:spPr>
        <p:txBody>
          <a:bodyPr wrap="square">
            <a:spAutoFit/>
          </a:bodyPr>
          <a:lstStyle/>
          <a:p>
            <a:r>
              <a:rPr lang="pl-PL" sz="2200" dirty="0">
                <a:solidFill>
                  <a:srgbClr val="000000"/>
                </a:solidFill>
              </a:rPr>
              <a:t>M. </a:t>
            </a:r>
            <a:r>
              <a:rPr lang="pl-PL" sz="2200" dirty="0" err="1">
                <a:solidFill>
                  <a:srgbClr val="000000"/>
                </a:solidFill>
              </a:rPr>
              <a:t>Düssel</a:t>
            </a:r>
            <a:r>
              <a:rPr lang="pl-PL" sz="2200" dirty="0">
                <a:solidFill>
                  <a:srgbClr val="000000"/>
                </a:solidFill>
              </a:rPr>
              <a:t>, </a:t>
            </a:r>
            <a:r>
              <a:rPr lang="pl-PL" sz="2200" i="1" dirty="0">
                <a:solidFill>
                  <a:srgbClr val="000000"/>
                </a:solidFill>
              </a:rPr>
              <a:t>Marketing w praktyce</a:t>
            </a:r>
            <a:r>
              <a:rPr lang="pl-PL" sz="2200" dirty="0">
                <a:solidFill>
                  <a:srgbClr val="000000"/>
                </a:solidFill>
              </a:rPr>
              <a:t>, Warszawa 2009.</a:t>
            </a:r>
          </a:p>
        </p:txBody>
      </p:sp>
    </p:spTree>
    <p:extLst>
      <p:ext uri="{BB962C8B-B14F-4D97-AF65-F5344CB8AC3E}">
        <p14:creationId xmlns:p14="http://schemas.microsoft.com/office/powerpoint/2010/main" val="36059556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518615" y="2265528"/>
            <a:ext cx="11163868" cy="3046988"/>
          </a:xfrm>
          <a:prstGeom prst="rect">
            <a:avLst/>
          </a:prstGeom>
        </p:spPr>
        <p:txBody>
          <a:bodyPr wrap="square">
            <a:spAutoFit/>
          </a:bodyPr>
          <a:lstStyle/>
          <a:p>
            <a:r>
              <a:rPr lang="pl-PL" sz="2400" i="1" dirty="0">
                <a:solidFill>
                  <a:srgbClr val="000000"/>
                </a:solidFill>
              </a:rPr>
              <a:t>„Myślenie </a:t>
            </a:r>
            <a:r>
              <a:rPr lang="pl-PL" sz="2400" i="1" dirty="0">
                <a:solidFill>
                  <a:srgbClr val="000000"/>
                </a:solidFill>
              </a:rPr>
              <a:t>marketingowe w przedsiębiorstwach staje się powszechnym</a:t>
            </a:r>
          </a:p>
          <a:p>
            <a:r>
              <a:rPr lang="pl-PL" sz="2400" i="1" dirty="0">
                <a:solidFill>
                  <a:srgbClr val="000000"/>
                </a:solidFill>
              </a:rPr>
              <a:t>procesem mającym na celu zadowolenie </a:t>
            </a:r>
            <a:r>
              <a:rPr lang="pl-PL" sz="2400" i="1" dirty="0">
                <a:solidFill>
                  <a:srgbClr val="000000"/>
                </a:solidFill>
              </a:rPr>
              <a:t>klientów </a:t>
            </a:r>
            <a:r>
              <a:rPr lang="pl-PL" sz="2400" i="1" dirty="0">
                <a:solidFill>
                  <a:srgbClr val="000000"/>
                </a:solidFill>
              </a:rPr>
              <a:t>i zyskanie ich lojalności,</a:t>
            </a:r>
          </a:p>
          <a:p>
            <a:r>
              <a:rPr lang="pl-PL" sz="2400" i="1" dirty="0">
                <a:solidFill>
                  <a:srgbClr val="000000"/>
                </a:solidFill>
              </a:rPr>
              <a:t>co jest podstawą do zdobycia przewagi nad konkurencją. Decydującą</a:t>
            </a:r>
          </a:p>
          <a:p>
            <a:r>
              <a:rPr lang="pl-PL" sz="2400" i="1" dirty="0">
                <a:solidFill>
                  <a:srgbClr val="000000"/>
                </a:solidFill>
              </a:rPr>
              <a:t>kwestią w skutecznym marketingu jest to, aby każdy pracownik firmy</a:t>
            </a:r>
          </a:p>
          <a:p>
            <a:r>
              <a:rPr lang="pl-PL" sz="2400" i="1" dirty="0">
                <a:solidFill>
                  <a:srgbClr val="000000"/>
                </a:solidFill>
              </a:rPr>
              <a:t>uznawał i cały czas miał w pamięci następującą maksymę: Uzasadnieniem</a:t>
            </a:r>
          </a:p>
          <a:p>
            <a:r>
              <a:rPr lang="pl-PL" sz="2400" i="1" dirty="0">
                <a:solidFill>
                  <a:srgbClr val="000000"/>
                </a:solidFill>
              </a:rPr>
              <a:t>i zapewnieniem mojej egzystencji jest zadowolony klient</a:t>
            </a:r>
            <a:r>
              <a:rPr lang="pl-PL" sz="2400" i="1" dirty="0">
                <a:solidFill>
                  <a:srgbClr val="000000"/>
                </a:solidFill>
              </a:rPr>
              <a:t>.”</a:t>
            </a:r>
          </a:p>
          <a:p>
            <a:endParaRPr lang="pl-PL" sz="2400" i="1" dirty="0">
              <a:solidFill>
                <a:srgbClr val="000000"/>
              </a:solidFill>
            </a:endParaRPr>
          </a:p>
          <a:p>
            <a:r>
              <a:rPr lang="pl-PL" sz="2400" i="1" dirty="0">
                <a:solidFill>
                  <a:srgbClr val="000000"/>
                </a:solidFill>
              </a:rPr>
              <a:t>		</a:t>
            </a:r>
            <a:r>
              <a:rPr lang="pl-PL" sz="2200" b="1" dirty="0">
                <a:solidFill>
                  <a:srgbClr val="000000"/>
                </a:solidFill>
              </a:rPr>
              <a:t> M. </a:t>
            </a:r>
            <a:r>
              <a:rPr lang="pl-PL" sz="2200" b="1" dirty="0" err="1">
                <a:solidFill>
                  <a:srgbClr val="000000"/>
                </a:solidFill>
              </a:rPr>
              <a:t>Düssel</a:t>
            </a:r>
            <a:r>
              <a:rPr lang="pl-PL" sz="2200" b="1" dirty="0">
                <a:solidFill>
                  <a:srgbClr val="000000"/>
                </a:solidFill>
              </a:rPr>
              <a:t>, </a:t>
            </a:r>
            <a:r>
              <a:rPr lang="pl-PL" sz="2200" b="1" i="1" dirty="0">
                <a:solidFill>
                  <a:srgbClr val="000000"/>
                </a:solidFill>
              </a:rPr>
              <a:t>Marketing w praktyce</a:t>
            </a:r>
            <a:r>
              <a:rPr lang="pl-PL" sz="2200" b="1" dirty="0">
                <a:solidFill>
                  <a:srgbClr val="000000"/>
                </a:solidFill>
              </a:rPr>
              <a:t>, Warszawa 2009</a:t>
            </a:r>
            <a:endParaRPr lang="pl-PL" sz="2400" i="1" dirty="0">
              <a:solidFill>
                <a:srgbClr val="000000"/>
              </a:solidFill>
            </a:endParaRPr>
          </a:p>
        </p:txBody>
      </p:sp>
    </p:spTree>
    <p:extLst>
      <p:ext uri="{BB962C8B-B14F-4D97-AF65-F5344CB8AC3E}">
        <p14:creationId xmlns:p14="http://schemas.microsoft.com/office/powerpoint/2010/main" val="5113024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27546" y="1241946"/>
            <a:ext cx="10768083" cy="3785652"/>
          </a:xfrm>
          <a:prstGeom prst="rect">
            <a:avLst/>
          </a:prstGeom>
        </p:spPr>
        <p:txBody>
          <a:bodyPr wrap="square">
            <a:spAutoFit/>
          </a:bodyPr>
          <a:lstStyle/>
          <a:p>
            <a:r>
              <a:rPr lang="pl-PL" sz="2000" b="1" dirty="0">
                <a:solidFill>
                  <a:srgbClr val="00B050"/>
                </a:solidFill>
              </a:rPr>
              <a:t>PRZYKŁAD:</a:t>
            </a:r>
          </a:p>
          <a:p>
            <a:endParaRPr lang="pl-PL" sz="2200" dirty="0">
              <a:solidFill>
                <a:srgbClr val="000000"/>
              </a:solidFill>
            </a:endParaRPr>
          </a:p>
          <a:p>
            <a:r>
              <a:rPr lang="pl-PL" sz="2200" dirty="0">
                <a:solidFill>
                  <a:srgbClr val="000000"/>
                </a:solidFill>
              </a:rPr>
              <a:t>„</a:t>
            </a:r>
            <a:r>
              <a:rPr lang="pl-PL" sz="2200" i="1" dirty="0">
                <a:solidFill>
                  <a:srgbClr val="000000"/>
                </a:solidFill>
              </a:rPr>
              <a:t>Każdy słyszał coś o „hitach" produkcyjnych. Gdy Sony opracował swoje pierwsze </a:t>
            </a:r>
            <a:r>
              <a:rPr lang="pl-PL" sz="2200" i="1" dirty="0">
                <a:solidFill>
                  <a:srgbClr val="000000"/>
                </a:solidFill>
              </a:rPr>
              <a:t>odtwarzacze kasetowe </a:t>
            </a:r>
            <a:r>
              <a:rPr lang="pl-PL" sz="2200" i="1" dirty="0">
                <a:solidFill>
                  <a:srgbClr val="000000"/>
                </a:solidFill>
              </a:rPr>
              <a:t>i kompaktowe Walkman, gdy Nintendo po raz pierwszy przedstawił ulepszoną konsolę </a:t>
            </a:r>
            <a:r>
              <a:rPr lang="pl-PL" sz="2200" i="1" dirty="0">
                <a:solidFill>
                  <a:srgbClr val="000000"/>
                </a:solidFill>
              </a:rPr>
              <a:t>do gier </a:t>
            </a:r>
            <a:r>
              <a:rPr lang="pl-PL" sz="2200" i="1" dirty="0">
                <a:solidFill>
                  <a:srgbClr val="000000"/>
                </a:solidFill>
              </a:rPr>
              <a:t>wideo, gdy The Body Shop wprowadził artykuły kosmetyczne i toaletowe nie testowane </a:t>
            </a:r>
            <a:r>
              <a:rPr lang="pl-PL" sz="2200" i="1" dirty="0">
                <a:solidFill>
                  <a:srgbClr val="000000"/>
                </a:solidFill>
              </a:rPr>
              <a:t>na zwierzętach</a:t>
            </a:r>
            <a:r>
              <a:rPr lang="pl-PL" sz="2200" i="1" dirty="0">
                <a:solidFill>
                  <a:srgbClr val="000000"/>
                </a:solidFill>
              </a:rPr>
              <a:t>, producenci ci zostali zarzuceni zamówieniami. Przyczyną był fakt, że wprowadzili </a:t>
            </a:r>
            <a:r>
              <a:rPr lang="pl-PL" sz="2200" i="1" dirty="0">
                <a:solidFill>
                  <a:srgbClr val="000000"/>
                </a:solidFill>
              </a:rPr>
              <a:t>oni „właściwe</a:t>
            </a:r>
            <a:r>
              <a:rPr lang="pl-PL" sz="2200" i="1" dirty="0">
                <a:solidFill>
                  <a:srgbClr val="000000"/>
                </a:solidFill>
              </a:rPr>
              <a:t>" produkty, nie produkty typu „ja też", lecz oferujące zupełnie nowe zalety. Peter </a:t>
            </a:r>
            <a:r>
              <a:rPr lang="pl-PL" sz="2200" i="1" dirty="0">
                <a:solidFill>
                  <a:srgbClr val="000000"/>
                </a:solidFill>
              </a:rPr>
              <a:t>Drucker, czołowy </a:t>
            </a:r>
            <a:r>
              <a:rPr lang="pl-PL" sz="2200" i="1" dirty="0">
                <a:solidFill>
                  <a:srgbClr val="000000"/>
                </a:solidFill>
              </a:rPr>
              <a:t>myśliciel marketingu, określił to następująco: „Celem marketingu jest uczynienie </a:t>
            </a:r>
            <a:r>
              <a:rPr lang="pl-PL" sz="2200" i="1" dirty="0">
                <a:solidFill>
                  <a:srgbClr val="000000"/>
                </a:solidFill>
              </a:rPr>
              <a:t>sprzedaży zbyteczną</a:t>
            </a:r>
            <a:r>
              <a:rPr lang="pl-PL" sz="2200" i="1" dirty="0">
                <a:solidFill>
                  <a:srgbClr val="000000"/>
                </a:solidFill>
              </a:rPr>
              <a:t>. Celem jest poznać i zrozumieć klienta tak dobrze, aby produkt lub usługa dopasowały </a:t>
            </a:r>
            <a:r>
              <a:rPr lang="pl-PL" sz="2200" i="1" dirty="0">
                <a:solidFill>
                  <a:srgbClr val="000000"/>
                </a:solidFill>
              </a:rPr>
              <a:t>się doń </a:t>
            </a:r>
            <a:r>
              <a:rPr lang="pl-PL" sz="2200" i="1" dirty="0">
                <a:solidFill>
                  <a:srgbClr val="000000"/>
                </a:solidFill>
              </a:rPr>
              <a:t>i... sprzedały się </a:t>
            </a:r>
            <a:r>
              <a:rPr lang="pl-PL" sz="2200" i="1" dirty="0">
                <a:solidFill>
                  <a:srgbClr val="000000"/>
                </a:solidFill>
              </a:rPr>
              <a:t>same" </a:t>
            </a:r>
            <a:r>
              <a:rPr lang="pl-PL" sz="2200" dirty="0">
                <a:solidFill>
                  <a:srgbClr val="000000"/>
                </a:solidFill>
              </a:rPr>
              <a:t>”</a:t>
            </a:r>
            <a:endParaRPr lang="pl-PL" sz="2200" dirty="0">
              <a:solidFill>
                <a:srgbClr val="000000"/>
              </a:solidFill>
            </a:endParaRPr>
          </a:p>
        </p:txBody>
      </p:sp>
      <p:sp>
        <p:nvSpPr>
          <p:cNvPr id="4" name="Prostokąt 3"/>
          <p:cNvSpPr/>
          <p:nvPr/>
        </p:nvSpPr>
        <p:spPr>
          <a:xfrm>
            <a:off x="95534" y="5924390"/>
            <a:ext cx="12096466" cy="400110"/>
          </a:xfrm>
          <a:prstGeom prst="rect">
            <a:avLst/>
          </a:prstGeom>
        </p:spPr>
        <p:txBody>
          <a:bodyPr wrap="square">
            <a:spAutoFit/>
          </a:bodyPr>
          <a:lstStyle/>
          <a:p>
            <a:pPr marL="342900" indent="-342900" defTabSz="449263" eaLnBrk="0" fontAlgn="base" hangingPunct="0">
              <a:spcBef>
                <a:spcPts val="800"/>
              </a:spcBef>
              <a:spcAft>
                <a:spcPct val="0"/>
              </a:spcAft>
              <a:buClr>
                <a:srgbClr val="000000"/>
              </a:buClr>
              <a:buSzPct val="100000"/>
            </a:pPr>
            <a:r>
              <a:rPr lang="pl-PL" sz="2000" b="1" dirty="0">
                <a:solidFill>
                  <a:srgbClr val="000000"/>
                </a:solidFill>
              </a:rPr>
              <a:t>P. </a:t>
            </a:r>
            <a:r>
              <a:rPr lang="pl-PL" sz="2000" b="1" dirty="0" err="1">
                <a:solidFill>
                  <a:srgbClr val="000000"/>
                </a:solidFill>
              </a:rPr>
              <a:t>Kotler</a:t>
            </a:r>
            <a:r>
              <a:rPr lang="pl-PL" sz="2000" b="1" dirty="0">
                <a:solidFill>
                  <a:srgbClr val="000000"/>
                </a:solidFill>
              </a:rPr>
              <a:t>, G. Armstrong, J. </a:t>
            </a:r>
            <a:r>
              <a:rPr lang="pl-PL" sz="2000" b="1" dirty="0" err="1">
                <a:solidFill>
                  <a:srgbClr val="000000"/>
                </a:solidFill>
              </a:rPr>
              <a:t>Saunders</a:t>
            </a:r>
            <a:r>
              <a:rPr lang="pl-PL" sz="2000" b="1" dirty="0">
                <a:solidFill>
                  <a:srgbClr val="000000"/>
                </a:solidFill>
              </a:rPr>
              <a:t>, V. Wong, </a:t>
            </a:r>
            <a:r>
              <a:rPr lang="pl-PL" sz="2000" b="1" i="1" dirty="0">
                <a:solidFill>
                  <a:srgbClr val="000000"/>
                </a:solidFill>
              </a:rPr>
              <a:t>Marketing – podręcznik europejski</a:t>
            </a:r>
            <a:r>
              <a:rPr lang="pl-PL" sz="2000" b="1" dirty="0">
                <a:solidFill>
                  <a:srgbClr val="000000"/>
                </a:solidFill>
              </a:rPr>
              <a:t>, Warszawa 2002.</a:t>
            </a:r>
          </a:p>
        </p:txBody>
      </p:sp>
    </p:spTree>
    <p:extLst>
      <p:ext uri="{BB962C8B-B14F-4D97-AF65-F5344CB8AC3E}">
        <p14:creationId xmlns:p14="http://schemas.microsoft.com/office/powerpoint/2010/main" val="16713666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286603" y="218364"/>
            <a:ext cx="10768083" cy="5478423"/>
          </a:xfrm>
          <a:prstGeom prst="rect">
            <a:avLst/>
          </a:prstGeom>
        </p:spPr>
        <p:txBody>
          <a:bodyPr wrap="square">
            <a:spAutoFit/>
          </a:bodyPr>
          <a:lstStyle/>
          <a:p>
            <a:r>
              <a:rPr lang="pl-PL" sz="2000" b="1" dirty="0">
                <a:solidFill>
                  <a:srgbClr val="3333CC">
                    <a:lumMod val="75000"/>
                  </a:srgbClr>
                </a:solidFill>
              </a:rPr>
              <a:t>PRZYKŁAD:</a:t>
            </a:r>
          </a:p>
          <a:p>
            <a:endParaRPr lang="pl-PL" sz="2200" dirty="0">
              <a:solidFill>
                <a:srgbClr val="000000"/>
              </a:solidFill>
            </a:endParaRPr>
          </a:p>
          <a:p>
            <a:r>
              <a:rPr lang="pl-PL" sz="2200" dirty="0">
                <a:solidFill>
                  <a:srgbClr val="000000"/>
                </a:solidFill>
              </a:rPr>
              <a:t>„</a:t>
            </a:r>
            <a:r>
              <a:rPr lang="pl-PL" sz="2200" i="1" dirty="0">
                <a:solidFill>
                  <a:srgbClr val="000000"/>
                </a:solidFill>
              </a:rPr>
              <a:t>Zdziwisz </a:t>
            </a:r>
            <a:r>
              <a:rPr lang="pl-PL" sz="2200" i="1" dirty="0">
                <a:solidFill>
                  <a:srgbClr val="000000"/>
                </a:solidFill>
              </a:rPr>
              <a:t>się pewnie, gdy spoglądając na parę obuwia, </a:t>
            </a:r>
            <a:r>
              <a:rPr lang="pl-PL" sz="2200" i="1" dirty="0">
                <a:solidFill>
                  <a:srgbClr val="000000"/>
                </a:solidFill>
              </a:rPr>
              <a:t>czapeczkę</a:t>
            </a:r>
            <a:endParaRPr lang="pl-PL" sz="2200" i="1" dirty="0">
              <a:solidFill>
                <a:srgbClr val="000000"/>
              </a:solidFill>
            </a:endParaRPr>
          </a:p>
          <a:p>
            <a:r>
              <a:rPr lang="pl-PL" sz="2200" i="1" dirty="0">
                <a:solidFill>
                  <a:srgbClr val="000000"/>
                </a:solidFill>
              </a:rPr>
              <a:t>czy koszulkę Nike, nie znajdziesz tam żadnego określenia marki oprócz owego </a:t>
            </a:r>
            <a:r>
              <a:rPr lang="pl-PL" sz="2200" i="1" dirty="0">
                <a:solidFill>
                  <a:srgbClr val="000000"/>
                </a:solidFill>
              </a:rPr>
              <a:t>ptaszka. (…) Dobrze </a:t>
            </a:r>
            <a:r>
              <a:rPr lang="pl-PL" sz="2200" i="1" dirty="0">
                <a:solidFill>
                  <a:srgbClr val="000000"/>
                </a:solidFill>
              </a:rPr>
              <a:t>już dzisiaj sprawdzona strategia wytwarzania znakomitych produktów lansowanych </a:t>
            </a:r>
            <a:r>
              <a:rPr lang="pl-PL" sz="2200" i="1" dirty="0">
                <a:solidFill>
                  <a:srgbClr val="000000"/>
                </a:solidFill>
              </a:rPr>
              <a:t>przez popularnych </a:t>
            </a:r>
            <a:r>
              <a:rPr lang="pl-PL" sz="2200" i="1" dirty="0">
                <a:solidFill>
                  <a:srgbClr val="000000"/>
                </a:solidFill>
              </a:rPr>
              <a:t>sportowców na zawsze zmieniła oblicze marketingu w sporcie. Firma corocznie </a:t>
            </a:r>
            <a:r>
              <a:rPr lang="pl-PL" sz="2200" i="1" dirty="0">
                <a:solidFill>
                  <a:srgbClr val="000000"/>
                </a:solidFill>
              </a:rPr>
              <a:t>wydaje setki </a:t>
            </a:r>
            <a:r>
              <a:rPr lang="pl-PL" sz="2200" i="1" dirty="0">
                <a:solidFill>
                  <a:srgbClr val="000000"/>
                </a:solidFill>
              </a:rPr>
              <a:t>milionów dolarów na pozyskanie wielkich nazwisk, barwne imprezy promocyjne i </a:t>
            </a:r>
            <a:r>
              <a:rPr lang="pl-PL" sz="2200" i="1" dirty="0">
                <a:solidFill>
                  <a:srgbClr val="000000"/>
                </a:solidFill>
              </a:rPr>
              <a:t>przykuwające uwagę </a:t>
            </a:r>
            <a:r>
              <a:rPr lang="pl-PL" sz="2200" i="1" dirty="0">
                <a:solidFill>
                  <a:srgbClr val="000000"/>
                </a:solidFill>
              </a:rPr>
              <a:t>reklamy. Z upływem lat związała się z największymi osobistościami sportu. Istnieje duże</a:t>
            </a:r>
          </a:p>
          <a:p>
            <a:r>
              <a:rPr lang="pl-PL" sz="2200" i="1" dirty="0">
                <a:solidFill>
                  <a:srgbClr val="000000"/>
                </a:solidFill>
              </a:rPr>
              <a:t>prawdopodobieństwo, że któryś z twoich ulubionych sportowców nosi znaczek Nike</a:t>
            </a:r>
            <a:r>
              <a:rPr lang="pl-PL" sz="2200" i="1" dirty="0">
                <a:solidFill>
                  <a:srgbClr val="000000"/>
                </a:solidFill>
              </a:rPr>
              <a:t>. </a:t>
            </a:r>
            <a:r>
              <a:rPr lang="pl-PL" sz="2200" i="1" dirty="0">
                <a:solidFill>
                  <a:srgbClr val="000000"/>
                </a:solidFill>
              </a:rPr>
              <a:t>(…) Oprócz butów, strojów i sprzętu Nike oferuje sposób życia,</a:t>
            </a:r>
          </a:p>
          <a:p>
            <a:r>
              <a:rPr lang="pl-PL" sz="2200" i="1" dirty="0">
                <a:solidFill>
                  <a:srgbClr val="000000"/>
                </a:solidFill>
              </a:rPr>
              <a:t>kulturę sportu, postawę „zrób to". Sznurując buty marki </a:t>
            </a:r>
            <a:r>
              <a:rPr lang="pl-PL" sz="2200" i="1" dirty="0">
                <a:solidFill>
                  <a:srgbClr val="000000"/>
                </a:solidFill>
              </a:rPr>
              <a:t>Nike (…) zyskujesz </a:t>
            </a:r>
            <a:r>
              <a:rPr lang="pl-PL" sz="2200" i="1" dirty="0">
                <a:solidFill>
                  <a:srgbClr val="000000"/>
                </a:solidFill>
              </a:rPr>
              <a:t>nieco rywalizującej postawy Michaela Jordana, spokojnej </a:t>
            </a:r>
            <a:r>
              <a:rPr lang="pl-PL" sz="2200" i="1" dirty="0">
                <a:solidFill>
                  <a:srgbClr val="000000"/>
                </a:solidFill>
              </a:rPr>
              <a:t>pewności siebie </a:t>
            </a:r>
            <a:r>
              <a:rPr lang="pl-PL" sz="2200" i="1" dirty="0" err="1">
                <a:solidFill>
                  <a:srgbClr val="000000"/>
                </a:solidFill>
              </a:rPr>
              <a:t>Tigera</a:t>
            </a:r>
            <a:r>
              <a:rPr lang="pl-PL" sz="2200" i="1" dirty="0">
                <a:solidFill>
                  <a:srgbClr val="000000"/>
                </a:solidFill>
              </a:rPr>
              <a:t> Wooda, odwagi i wytrwałości Jackie Joyner-</a:t>
            </a:r>
            <a:r>
              <a:rPr lang="pl-PL" sz="2200" i="1" dirty="0" err="1">
                <a:solidFill>
                  <a:srgbClr val="000000"/>
                </a:solidFill>
              </a:rPr>
              <a:t>Kersee</a:t>
            </a:r>
            <a:r>
              <a:rPr lang="pl-PL" sz="2200" i="1" dirty="0">
                <a:solidFill>
                  <a:srgbClr val="000000"/>
                </a:solidFill>
              </a:rPr>
              <a:t> czy zapierającej dech w piersiach</a:t>
            </a:r>
          </a:p>
          <a:p>
            <a:r>
              <a:rPr lang="pl-PL" sz="2200" i="1" dirty="0">
                <a:solidFill>
                  <a:srgbClr val="000000"/>
                </a:solidFill>
              </a:rPr>
              <a:t>szybkości Michaela Johnsona. </a:t>
            </a:r>
            <a:r>
              <a:rPr lang="pl-PL" sz="2200" i="1" dirty="0">
                <a:solidFill>
                  <a:srgbClr val="000000"/>
                </a:solidFill>
              </a:rPr>
              <a:t>(…) Nike </a:t>
            </a:r>
            <a:r>
              <a:rPr lang="pl-PL" sz="2200" i="1" dirty="0">
                <a:solidFill>
                  <a:srgbClr val="000000"/>
                </a:solidFill>
              </a:rPr>
              <a:t>dba nie tylko o ciała konsumentów, ale także o ich sposób życia</a:t>
            </a:r>
            <a:r>
              <a:rPr lang="pl-PL" sz="2200" i="1" dirty="0">
                <a:solidFill>
                  <a:srgbClr val="000000"/>
                </a:solidFill>
              </a:rPr>
              <a:t>.</a:t>
            </a:r>
            <a:r>
              <a:rPr lang="pl-PL" sz="2200" dirty="0">
                <a:solidFill>
                  <a:srgbClr val="000000"/>
                </a:solidFill>
              </a:rPr>
              <a:t>”</a:t>
            </a:r>
            <a:endParaRPr lang="pl-PL" sz="2200" dirty="0">
              <a:solidFill>
                <a:srgbClr val="000000"/>
              </a:solidFill>
            </a:endParaRPr>
          </a:p>
        </p:txBody>
      </p:sp>
      <p:sp>
        <p:nvSpPr>
          <p:cNvPr id="4" name="Prostokąt 3"/>
          <p:cNvSpPr/>
          <p:nvPr/>
        </p:nvSpPr>
        <p:spPr>
          <a:xfrm>
            <a:off x="95534" y="5924390"/>
            <a:ext cx="12096466" cy="400110"/>
          </a:xfrm>
          <a:prstGeom prst="rect">
            <a:avLst/>
          </a:prstGeom>
        </p:spPr>
        <p:txBody>
          <a:bodyPr wrap="square">
            <a:spAutoFit/>
          </a:bodyPr>
          <a:lstStyle/>
          <a:p>
            <a:pPr marL="342900" indent="-342900" defTabSz="449263" eaLnBrk="0" fontAlgn="base" hangingPunct="0">
              <a:spcBef>
                <a:spcPts val="800"/>
              </a:spcBef>
              <a:spcAft>
                <a:spcPct val="0"/>
              </a:spcAft>
              <a:buClr>
                <a:srgbClr val="000000"/>
              </a:buClr>
              <a:buSzPct val="100000"/>
            </a:pPr>
            <a:r>
              <a:rPr lang="pl-PL" sz="2000" b="1" dirty="0">
                <a:solidFill>
                  <a:srgbClr val="000000"/>
                </a:solidFill>
              </a:rPr>
              <a:t>P. </a:t>
            </a:r>
            <a:r>
              <a:rPr lang="pl-PL" sz="2000" b="1" dirty="0" err="1">
                <a:solidFill>
                  <a:srgbClr val="000000"/>
                </a:solidFill>
              </a:rPr>
              <a:t>Kotler</a:t>
            </a:r>
            <a:r>
              <a:rPr lang="pl-PL" sz="2000" b="1" dirty="0">
                <a:solidFill>
                  <a:srgbClr val="000000"/>
                </a:solidFill>
              </a:rPr>
              <a:t>, G. Armstrong, J. </a:t>
            </a:r>
            <a:r>
              <a:rPr lang="pl-PL" sz="2000" b="1" dirty="0" err="1">
                <a:solidFill>
                  <a:srgbClr val="000000"/>
                </a:solidFill>
              </a:rPr>
              <a:t>Saunders</a:t>
            </a:r>
            <a:r>
              <a:rPr lang="pl-PL" sz="2000" b="1" dirty="0">
                <a:solidFill>
                  <a:srgbClr val="000000"/>
                </a:solidFill>
              </a:rPr>
              <a:t>, V. Wong, </a:t>
            </a:r>
            <a:r>
              <a:rPr lang="pl-PL" sz="2000" b="1" i="1" dirty="0">
                <a:solidFill>
                  <a:srgbClr val="000000"/>
                </a:solidFill>
              </a:rPr>
              <a:t>Marketing – podręcznik europejski</a:t>
            </a:r>
            <a:r>
              <a:rPr lang="pl-PL" sz="2000" b="1" dirty="0">
                <a:solidFill>
                  <a:srgbClr val="000000"/>
                </a:solidFill>
              </a:rPr>
              <a:t>, Warszawa 2002.</a:t>
            </a:r>
          </a:p>
        </p:txBody>
      </p:sp>
      <p:pic>
        <p:nvPicPr>
          <p:cNvPr id="2" name="Obraz 1"/>
          <p:cNvPicPr>
            <a:picLocks noChangeAspect="1"/>
          </p:cNvPicPr>
          <p:nvPr/>
        </p:nvPicPr>
        <p:blipFill>
          <a:blip r:embed="rId2"/>
          <a:stretch>
            <a:fillRect/>
          </a:stretch>
        </p:blipFill>
        <p:spPr>
          <a:xfrm>
            <a:off x="10658901" y="218364"/>
            <a:ext cx="1394559" cy="1394559"/>
          </a:xfrm>
          <a:prstGeom prst="rect">
            <a:avLst/>
          </a:prstGeom>
        </p:spPr>
      </p:pic>
    </p:spTree>
    <p:extLst>
      <p:ext uri="{BB962C8B-B14F-4D97-AF65-F5344CB8AC3E}">
        <p14:creationId xmlns:p14="http://schemas.microsoft.com/office/powerpoint/2010/main" val="785959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09600" y="0"/>
            <a:ext cx="10924117" cy="887105"/>
          </a:xfrm>
        </p:spPr>
        <p:txBody>
          <a:bodyPr/>
          <a:lstStyle/>
          <a:p>
            <a:r>
              <a:rPr lang="pl-PL" sz="3200" dirty="0" smtClean="0"/>
              <a:t>Marketing </a:t>
            </a:r>
            <a:r>
              <a:rPr lang="pl-PL" sz="3200" i="1" dirty="0" smtClean="0"/>
              <a:t>vs</a:t>
            </a:r>
            <a:r>
              <a:rPr lang="pl-PL" sz="3200" dirty="0" smtClean="0"/>
              <a:t>. reklama i sprzedaż</a:t>
            </a:r>
            <a:endParaRPr lang="pl-PL" sz="3200" dirty="0"/>
          </a:p>
        </p:txBody>
      </p:sp>
      <p:pic>
        <p:nvPicPr>
          <p:cNvPr id="3" name="Obraz 2"/>
          <p:cNvPicPr>
            <a:picLocks noChangeAspect="1"/>
          </p:cNvPicPr>
          <p:nvPr/>
        </p:nvPicPr>
        <p:blipFill>
          <a:blip r:embed="rId2"/>
          <a:stretch>
            <a:fillRect/>
          </a:stretch>
        </p:blipFill>
        <p:spPr>
          <a:xfrm>
            <a:off x="1460311" y="984072"/>
            <a:ext cx="9486971" cy="5392239"/>
          </a:xfrm>
          <a:prstGeom prst="rect">
            <a:avLst/>
          </a:prstGeom>
        </p:spPr>
      </p:pic>
      <p:sp>
        <p:nvSpPr>
          <p:cNvPr id="4" name="Prostokąt 3"/>
          <p:cNvSpPr/>
          <p:nvPr/>
        </p:nvSpPr>
        <p:spPr>
          <a:xfrm>
            <a:off x="4576549" y="6394198"/>
            <a:ext cx="7615451" cy="369332"/>
          </a:xfrm>
          <a:prstGeom prst="rect">
            <a:avLst/>
          </a:prstGeom>
        </p:spPr>
        <p:txBody>
          <a:bodyPr wrap="square">
            <a:spAutoFit/>
          </a:bodyPr>
          <a:lstStyle/>
          <a:p>
            <a:r>
              <a:rPr lang="pl-PL" b="1" dirty="0">
                <a:solidFill>
                  <a:srgbClr val="000000"/>
                </a:solidFill>
              </a:rPr>
              <a:t>	M</a:t>
            </a:r>
            <a:r>
              <a:rPr lang="pl-PL" b="1" dirty="0">
                <a:solidFill>
                  <a:srgbClr val="000000"/>
                </a:solidFill>
              </a:rPr>
              <a:t>. </a:t>
            </a:r>
            <a:r>
              <a:rPr lang="pl-PL" b="1" dirty="0" err="1">
                <a:solidFill>
                  <a:srgbClr val="000000"/>
                </a:solidFill>
              </a:rPr>
              <a:t>Düssel</a:t>
            </a:r>
            <a:r>
              <a:rPr lang="pl-PL" b="1" dirty="0">
                <a:solidFill>
                  <a:srgbClr val="000000"/>
                </a:solidFill>
              </a:rPr>
              <a:t>, </a:t>
            </a:r>
            <a:r>
              <a:rPr lang="pl-PL" b="1" i="1" dirty="0">
                <a:solidFill>
                  <a:srgbClr val="000000"/>
                </a:solidFill>
              </a:rPr>
              <a:t>Marketing w praktyce</a:t>
            </a:r>
            <a:r>
              <a:rPr lang="pl-PL" b="1" dirty="0">
                <a:solidFill>
                  <a:srgbClr val="000000"/>
                </a:solidFill>
              </a:rPr>
              <a:t>, Warszawa </a:t>
            </a:r>
            <a:r>
              <a:rPr lang="pl-PL" b="1" dirty="0">
                <a:solidFill>
                  <a:srgbClr val="000000"/>
                </a:solidFill>
              </a:rPr>
              <a:t>2009.</a:t>
            </a:r>
            <a:endParaRPr lang="pl-PL" i="1" dirty="0">
              <a:solidFill>
                <a:srgbClr val="000000"/>
              </a:solidFill>
            </a:endParaRPr>
          </a:p>
        </p:txBody>
      </p:sp>
    </p:spTree>
    <p:extLst>
      <p:ext uri="{BB962C8B-B14F-4D97-AF65-F5344CB8AC3E}">
        <p14:creationId xmlns:p14="http://schemas.microsoft.com/office/powerpoint/2010/main" val="3142970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pl-PL"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pl-PL"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3719</Words>
  <Application>Microsoft Office PowerPoint</Application>
  <PresentationFormat>Panoramiczny</PresentationFormat>
  <Paragraphs>335</Paragraphs>
  <Slides>88</Slides>
  <Notes>4</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88</vt:i4>
      </vt:variant>
    </vt:vector>
  </HeadingPairs>
  <TitlesOfParts>
    <vt:vector size="95" baseType="lpstr">
      <vt:lpstr>Arial</vt:lpstr>
      <vt:lpstr>Calibri</vt:lpstr>
      <vt:lpstr>Calibri Light</vt:lpstr>
      <vt:lpstr>MinionPro-Regular</vt:lpstr>
      <vt:lpstr>Times New Roman</vt:lpstr>
      <vt:lpstr>Motyw pakietu Office</vt:lpstr>
      <vt:lpstr>Projekt domyślny</vt:lpstr>
      <vt:lpstr>Podstawy marketingu</vt:lpstr>
      <vt:lpstr>Organizacja zajęć</vt:lpstr>
      <vt:lpstr>Przykładowa literatura</vt:lpstr>
      <vt:lpstr>Wykład I  Ogólne wiadomości o marketingu Historia marketingu</vt:lpstr>
      <vt:lpstr>Problemy w jednoznacznym zdefiniowaniu</vt:lpstr>
      <vt:lpstr>Znaczenie marketingu</vt:lpstr>
      <vt:lpstr>Prezentacja programu PowerPoint</vt:lpstr>
      <vt:lpstr>Marketing: tylko reklama i sprzedaż?</vt:lpstr>
      <vt:lpstr>Marketing vs. reklama i sprzedaż</vt:lpstr>
      <vt:lpstr>Marketing: akcentowanie wizji, wartości, ideału</vt:lpstr>
      <vt:lpstr>Prezentacja programu PowerPoint</vt:lpstr>
      <vt:lpstr>Przykładowe wizje, wartości i ideały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Inne przykłady</vt:lpstr>
      <vt:lpstr>Adresaci działań marketingowych</vt:lpstr>
      <vt:lpstr>Wykorzystanie marketingu</vt:lpstr>
      <vt:lpstr>Historia marketingu</vt:lpstr>
      <vt:lpstr>„Wyraz lub termin „marketing” pochodzi z języka angielskiego. Z kolei słowo „market” oznacza rynek. W związku z tym naukę o marketingu należy interpretować i rozumieć, jako „dziedzinę ściśle związaną z działalnością rynkową powstałą na gruncie doświadczeń i praktyk przedsiębiorców obecnie wysoko rozwiniętych gospodarczo państw świata, zwłaszcza Stanów Zjednoczonych Północnej Ameryki i Europy Zachodniej”. Nie jest pewne, kto użył go po raz pierwszy w znaczeniu, jakie ma dzisiaj. Przypuszcza się, ze było to na początku XX wieku pomiędzy 1906 a 1911 rokiem. Niestety nie udało się go przetłumaczyć na język polski, podobnie zresztą jak i na inne języki. Naszym zdaniem w terminologii ekonomicznej mówienie o marketingu wiąże się ściśle z filozofią i specyfiką gospodarki rynkowej”  M. Al‐Noorachi, Marketing – geneza i definicje oraz rodzaje orientacji [w:] M. Al.-Noorachi, Studia i materiały, Łódź, Warszawa 2014.</vt:lpstr>
      <vt:lpstr>PRZYKŁAD 1:  „W 1891 August Oetker sprzedawał gospodarstwom domowym małe opakowania swojego proszku do pieczenia z przepisami wydrukowanymi na odwrocie. W 1911 r. zaczął publikować książkę kucharską, która na przestrzeni ponad 100 lat doczekała się wielu uaktualnień i obecnie, sprzedana w ponad 19 milionach egzemplarzy, jest jednym z największych bestsellerów wśród książek kucharskich. Wszystkie przepisy pochodzą z kuchni testowej firmy Oetker, a książka została starannie opracowana w formie podręcznika, który miał uczyć gotowania od zera”  P. Maczuga (i in.), Podręcznik do content marketingu, Warszawa 2014. </vt:lpstr>
      <vt:lpstr>Prezentacja programu PowerPoint</vt:lpstr>
      <vt:lpstr>PRZYKŁAD 2:  „W 1895 r. John Deere, producent maszyn rolniczych, w nadziei, że stanie się źródłem informacji dla swoich klientów, rozpoczął publikacje magazynu The Furrow. The Furrow nie jest przepełniony tekstami promocyjnymi ani treściami pisanymi dla samych treści, nie sprzedaje także bezpośrednio sprzętu Johna Deere (jak ma to miejsce w przypadku katalogu), ale dostarcza rolnikom informacji pozwalających rozwiązywać ich codzienne problemy oraz zwiększać rentowność ich działalności. Magazyn został opracowany przez uważnych dziennikarzy, autorów i projektantów oraz podejmował tematy, które bardzo interesowały rolników.”  P. Maczuga (i in.), Podręcznik do content marketingu, Warszawa 2014. </vt:lpstr>
      <vt:lpstr>Prezentacja programu PowerPoint</vt:lpstr>
      <vt:lpstr>PRZYKŁAD 3:  „W 1900 r. Michelin, francuski producent opon, opublikował swój pierwszy przewodnik – 400-stronowy Michelin Guide – aby pomóc kierowcom w utrzymaniu samochodów i znajdywaniu punktów noclegowych oraz przystanków podczas podróży po Francji. Przewodnik zawierał również adresy stacji paliwowych, mechaników oraz dilerów opon: tematem przewodnim był zapewne związek między oponami i podróżowaniem. Pierwsza edycja w liczbie 35 000 egzemplarzy została rozdana za darmo. W miarę jak inicjatywa ta z biegiem lat osiągała coraz większy sukces, Michelin zaczął sprzedawać przewodniki – pierwszy w 1920 r.”  P. Maczuga (i in.), Podręcznik do content marketingu, Warszawa 2014. </vt:lpstr>
      <vt:lpstr>Prezentacja programu PowerPoint</vt:lpstr>
      <vt:lpstr>PRZYKŁAD 4:  „W 1904 r. firma Woodwarda Genessego, Pure Food Company, rozpoczęła dystrybucję książki kucharskiej Jell-O – była to nazwa produkowanego przez nią deseru z galaretki. Jell-O był głównym składnikiem przepisów książki: ta wybiegająca w przyszłość taktyka marketingowa doprowadziła do dużego wzrostu sprzedaży. Książki stały się łatwo dostępne dla każdego, kto zapragnął eksperymentować z kreatywnymi przepisami na desery Jell-O, ponieważ były dostarczane za darmo do każdych drzwi (…) Dziś marka jest tak popularna, że Jell-O funkcjonuje jako ogólna nazwa deseru z galaretki w całych Stanach Zjednoczonych i Kanadzie”  P. Maczuga (i in.), Podręcznik do content marketingu, Warszawa 2014. </vt:lpstr>
      <vt:lpstr>PRZYKŁAD 5:  „W 1913 r. Burns and McDonnell, amerykańska firma inżynieryjna i konsultingowa, wprowadziła na rynek magazyn BenchMark, kwartalnik z branży inżynieryjnej, którego tematyka obejmowała szereg trendów i dyscyplin w inżynierii jak również artykuły o ogólnej tematyce inżynieryjnej. Kwartalnik pomógł firmie przedstawić jej wiedzę o branży, dostarczając potencjalnym klientom wysokiej jakości treści edukacyjne.”  P. Maczuga (i in.), Podręcznik do content marketingu, Warszawa 2014. </vt:lpstr>
      <vt:lpstr>PRZYKŁAD 6:  „W 1924 r. Sears rozpoczął nadawanie audycji radiowej World’s Largest Store, informując rolników na bieżąco podczas kryzysu deflacji na podstawie treści dostarczanych przez Roebuck Agricultural Foundation. Sears miał świadomość, że radio jest świetnym narzędziem pozyskiwania odbiorców, ponieważ wcześniej firma regularnie płaciła stacjom radiowym za nadawanie reklam, przez co jej popularność wśród rolników rosła..”  P. Maczuga (i in.), Podręcznik do content marketingu, Warszawa 2014. </vt:lpstr>
      <vt:lpstr>Prezentacja programu PowerPoint</vt:lpstr>
      <vt:lpstr>PRZYKŁAD 7:  „W latach 30 Procter and Gamble, producent mydła, jako pierwsza firma na świecie prowadziła ogólnokrajową kampanię reklamową skierowaną bezpośrednio do konsumentów i dosłownie ukuła ideę „opery mydlanej” sponsorując seriale radiowe i telewizyjne skierowane do kobiet. 4 grudnia 1933 r. o godz. 15.00 na kanale NBC Red Network wyemitowany został pierwszy odcinek Oxydol’s Own Ma Perkins sponsorowanego przez P&amp;G. To było coś więcej niż tylko debiut programu. Był to pierwszy serial radiowy emitowany w ciągu dnia sponsorowany przez produkt Procter &amp; Gamble – a co ważniejsze, MYDŁO Procter &amp; Gamble. Dzięki swoim dramatycznym i wciągającym historiom, opery mydlane stałe się nieodłącznym tematem codziennych rozmów, a sprzedaż mydła firmowego rosła...”  P. Maczuga (i in.), Podręcznik do content marketingu, Warszawa 2014. </vt:lpstr>
      <vt:lpstr>Prezentacja programu PowerPoint</vt:lpstr>
      <vt:lpstr>Prezentacja programu PowerPoint</vt:lpstr>
      <vt:lpstr>PRZYKŁAD 8:  „W 1996r. Bill Bowerman, założyciel firmy Nike, obserwując klub joggingowy w Nowej Zelandii, zaczął rozumieć wartość joggingu jako pewnej tradycji dbania o dobrą formę. Opublikował więc ulotkę na ten temat, która ogólnie rzecz biorąc przywiozła ten sport do Ameryki. Ta 19-stronowa broszura, zatytułowana Jogging, została napisana przez Bowermana oraz doświadczonego kardiologa, aby pomóc przeciętnemu Amerykaninowi osiągnąć sprawność fizyczną poprzez bieganie, a nie po to, żeby sprzedawać buty. W miarę jak Bowerman współpracował także z profesjonalnymi sportowcami, jego działania przyczyniły się do wielkiego boomu na bieganie w latach 70, na czym firma Nike oczywiście bardzo skorzystała”  P. Maczuga (i in.), Podręcznik do content marketingu, Warszawa 2014. </vt:lpstr>
      <vt:lpstr>Prezentacja programu PowerPoint</vt:lpstr>
      <vt:lpstr>Prezentacja programu PowerPoint</vt:lpstr>
      <vt:lpstr>Prezentacja programu PowerPoint</vt:lpstr>
      <vt:lpstr>PRZYKŁAD 9:  „W 1982 r. firma Hasbro podpisała umowę o partnerstwie z Marvel Comics, rozpoczynając rewolucję w branży zabawkowej. Obie spółki w tym samym czasie stworzyły serię komiksów G.I. Joe, opartą na złożonej historii bohaterów walczących z oddziałem Kobra, a także połączoną z nią serią zabawek. Powstały wtedy także animowany mini-serial telewizyjny oraz gry video, co przyczyniło się do ogromnego sukcesu zabawek: G.I. Joe jako pierwsze udowodniły, że kreatywna, wielokanałowa promocja jest wykonalna, nawet jeśli marketerzy treści są ograniczeni w wyborze mediów”  P. Maczuga (i in.), Podręcznik do content marketingu, Warszawa 2014.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Próby definicji</vt:lpstr>
      <vt:lpstr>Prezentacja programu PowerPoint</vt:lpstr>
      <vt:lpstr>Prezentacja programu PowerPoint</vt:lpstr>
      <vt:lpstr>Prezentacja programu PowerPoint</vt:lpstr>
      <vt:lpstr>Marketing - synonimy</vt:lpstr>
      <vt:lpstr>Marketing – status akademicki</vt:lpstr>
      <vt:lpstr>Marketing jako nauka</vt:lpstr>
      <vt:lpstr>Metody i metodologia</vt:lpstr>
      <vt:lpstr>Marketing w Polsce</vt:lpstr>
      <vt:lpstr>Prezentacja programu PowerPoint</vt:lpstr>
      <vt:lpstr>Prezentacja programu PowerPoint</vt:lpstr>
      <vt:lpstr>Marketing jako proces</vt:lpstr>
      <vt:lpstr>Marketing – ujęcie holistyczne (definicja całościowa)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Marketing jako wyraz nowego sposobu myślenia o rynku, konsumencie i jego potrzebach</vt:lpstr>
      <vt:lpstr>Prezentacja programu PowerPoint</vt:lpstr>
      <vt:lpstr>Prezentacja programu PowerPoint</vt:lpstr>
      <vt:lpstr>Prezentacja programu PowerPoint</vt:lpstr>
      <vt:lpstr>Prezentacja programu PowerPoint</vt:lpstr>
      <vt:lpstr>Prezentacja programu PowerPoint</vt:lpstr>
    </vt:vector>
  </TitlesOfParts>
  <Company>Uniwersytet Warszawski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Podstawy marketingu</dc:title>
  <dc:creator>Krzysztof Koźmiński</dc:creator>
  <cp:lastModifiedBy>Krzysztof Koźmiński</cp:lastModifiedBy>
  <cp:revision>3</cp:revision>
  <dcterms:created xsi:type="dcterms:W3CDTF">2017-03-12T10:52:53Z</dcterms:created>
  <dcterms:modified xsi:type="dcterms:W3CDTF">2017-03-12T11:01:44Z</dcterms:modified>
</cp:coreProperties>
</file>