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6"/>
  </p:notesMasterIdLst>
  <p:sldIdLst>
    <p:sldId id="256" r:id="rId3"/>
    <p:sldId id="429" r:id="rId4"/>
    <p:sldId id="432" r:id="rId5"/>
    <p:sldId id="433" r:id="rId6"/>
    <p:sldId id="431" r:id="rId7"/>
    <p:sldId id="442" r:id="rId8"/>
    <p:sldId id="443" r:id="rId9"/>
    <p:sldId id="444" r:id="rId10"/>
    <p:sldId id="445" r:id="rId11"/>
    <p:sldId id="434" r:id="rId12"/>
    <p:sldId id="441" r:id="rId13"/>
    <p:sldId id="317" r:id="rId14"/>
    <p:sldId id="437" r:id="rId15"/>
    <p:sldId id="388" r:id="rId16"/>
    <p:sldId id="404" r:id="rId17"/>
    <p:sldId id="439" r:id="rId18"/>
    <p:sldId id="497" r:id="rId19"/>
    <p:sldId id="498" r:id="rId20"/>
    <p:sldId id="499" r:id="rId21"/>
    <p:sldId id="500" r:id="rId22"/>
    <p:sldId id="405" r:id="rId23"/>
    <p:sldId id="352" r:id="rId24"/>
    <p:sldId id="501" r:id="rId25"/>
    <p:sldId id="418" r:id="rId26"/>
    <p:sldId id="419" r:id="rId27"/>
    <p:sldId id="420" r:id="rId28"/>
    <p:sldId id="475" r:id="rId29"/>
    <p:sldId id="446" r:id="rId30"/>
    <p:sldId id="447" r:id="rId31"/>
    <p:sldId id="448" r:id="rId32"/>
    <p:sldId id="449" r:id="rId33"/>
    <p:sldId id="451" r:id="rId34"/>
    <p:sldId id="452" r:id="rId35"/>
    <p:sldId id="453" r:id="rId36"/>
    <p:sldId id="454" r:id="rId37"/>
    <p:sldId id="455" r:id="rId38"/>
    <p:sldId id="458" r:id="rId39"/>
    <p:sldId id="459" r:id="rId40"/>
    <p:sldId id="460" r:id="rId41"/>
    <p:sldId id="502" r:id="rId42"/>
    <p:sldId id="503" r:id="rId43"/>
    <p:sldId id="504" r:id="rId44"/>
    <p:sldId id="506" r:id="rId45"/>
    <p:sldId id="505" r:id="rId46"/>
    <p:sldId id="461" r:id="rId47"/>
    <p:sldId id="462" r:id="rId48"/>
    <p:sldId id="463" r:id="rId49"/>
    <p:sldId id="464" r:id="rId50"/>
    <p:sldId id="465" r:id="rId51"/>
    <p:sldId id="466" r:id="rId52"/>
    <p:sldId id="467" r:id="rId53"/>
    <p:sldId id="468" r:id="rId54"/>
    <p:sldId id="476" r:id="rId55"/>
    <p:sldId id="477" r:id="rId56"/>
    <p:sldId id="478" r:id="rId57"/>
    <p:sldId id="479" r:id="rId58"/>
    <p:sldId id="480" r:id="rId59"/>
    <p:sldId id="481" r:id="rId60"/>
    <p:sldId id="482" r:id="rId61"/>
    <p:sldId id="483" r:id="rId62"/>
    <p:sldId id="484" r:id="rId63"/>
    <p:sldId id="485" r:id="rId64"/>
    <p:sldId id="486" r:id="rId65"/>
    <p:sldId id="487" r:id="rId66"/>
    <p:sldId id="488" r:id="rId67"/>
    <p:sldId id="489" r:id="rId68"/>
    <p:sldId id="490" r:id="rId69"/>
    <p:sldId id="491" r:id="rId70"/>
    <p:sldId id="492" r:id="rId71"/>
    <p:sldId id="493" r:id="rId72"/>
    <p:sldId id="494" r:id="rId73"/>
    <p:sldId id="496" r:id="rId74"/>
    <p:sldId id="495" r:id="rId7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98" d="100"/>
          <a:sy n="98" d="100"/>
        </p:scale>
        <p:origin x="110" y="13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A62821-EBB0-49AE-A029-9B2AF526BF96}" type="datetimeFigureOut">
              <a:rPr lang="pl-PL" smtClean="0"/>
              <a:t>15.02.2020</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8712E-1140-4CD4-8C0E-04272F14C7A0}" type="slidenum">
              <a:rPr lang="pl-PL" smtClean="0"/>
              <a:t>‹#›</a:t>
            </a:fld>
            <a:endParaRPr lang="pl-PL"/>
          </a:p>
        </p:txBody>
      </p:sp>
    </p:spTree>
    <p:extLst>
      <p:ext uri="{BB962C8B-B14F-4D97-AF65-F5344CB8AC3E}">
        <p14:creationId xmlns:p14="http://schemas.microsoft.com/office/powerpoint/2010/main" val="53418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15.02.2020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177526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15.02.2020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415236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15.02.2020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2385334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smtClean="0"/>
              <a:t>Kliknij, aby edytować styl</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7" name="Date Placeholder 6"/>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50629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573177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smtClean="0"/>
              <a:t>Kliknij, aby edytować styl</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28151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807661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20000" y="2505075"/>
            <a:ext cx="5025216"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6" name="Content Placeholder 5"/>
          <p:cNvSpPr>
            <a:spLocks noGrp="1"/>
          </p:cNvSpPr>
          <p:nvPr>
            <p:ph sz="quarter" idx="4"/>
          </p:nvPr>
        </p:nvSpPr>
        <p:spPr>
          <a:xfrm>
            <a:off x="6319840" y="2505075"/>
            <a:ext cx="503554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5135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080613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30778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20455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02CA7CC-14E7-4C93-B6F9-F4850FD4E50D}" type="datetimeFigureOut">
              <a:rPr lang="pl-PL" smtClean="0"/>
              <a:t>15.02.2020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3161754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7444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109223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pl-PL" smtClean="0"/>
              <a:t>Kliknij, aby edytować styl</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139736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pl-PL" smtClean="0"/>
              <a:t>Kliknij, aby edytować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1826865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pl-PL" smtClean="0"/>
              <a:t>Kliknij, aby edytować styl</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65525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pl-PL" smtClean="0"/>
              <a:t>Kliknij, aby edytować styl</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311979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pl-PL" smtClean="0"/>
              <a:t>Kliknij, aby edytować styl</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92173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910108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13377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102CA7CC-14E7-4C93-B6F9-F4850FD4E50D}" type="datetimeFigureOut">
              <a:rPr lang="pl-PL" smtClean="0"/>
              <a:t>15.02.2020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423191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102CA7CC-14E7-4C93-B6F9-F4850FD4E50D}" type="datetimeFigureOut">
              <a:rPr lang="pl-PL" smtClean="0"/>
              <a:t>15.02.2020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90236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102CA7CC-14E7-4C93-B6F9-F4850FD4E50D}" type="datetimeFigureOut">
              <a:rPr lang="pl-PL" smtClean="0"/>
              <a:t>15.02.2020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3948803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102CA7CC-14E7-4C93-B6F9-F4850FD4E50D}" type="datetimeFigureOut">
              <a:rPr lang="pl-PL" smtClean="0"/>
              <a:t>15.02.2020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343347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102CA7CC-14E7-4C93-B6F9-F4850FD4E50D}" type="datetimeFigureOut">
              <a:rPr lang="pl-PL" smtClean="0"/>
              <a:t>15.02.2020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150575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102CA7CC-14E7-4C93-B6F9-F4850FD4E50D}" type="datetimeFigureOut">
              <a:rPr lang="pl-PL" smtClean="0"/>
              <a:t>15.02.2020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230836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102CA7CC-14E7-4C93-B6F9-F4850FD4E50D}" type="datetimeFigureOut">
              <a:rPr lang="pl-PL" smtClean="0"/>
              <a:t>15.02.2020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9AE8B20-B2BB-4983-8BFA-43A3AD41BDB6}" type="slidenum">
              <a:rPr lang="pl-PL" smtClean="0"/>
              <a:t>‹#›</a:t>
            </a:fld>
            <a:endParaRPr lang="pl-PL"/>
          </a:p>
        </p:txBody>
      </p:sp>
    </p:spTree>
    <p:extLst>
      <p:ext uri="{BB962C8B-B14F-4D97-AF65-F5344CB8AC3E}">
        <p14:creationId xmlns:p14="http://schemas.microsoft.com/office/powerpoint/2010/main" val="1546672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CA7CC-14E7-4C93-B6F9-F4850FD4E50D}" type="datetimeFigureOut">
              <a:rPr lang="pl-PL" smtClean="0"/>
              <a:t>15.02.2020</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E8B20-B2BB-4983-8BFA-43A3AD41BDB6}" type="slidenum">
              <a:rPr lang="pl-PL" smtClean="0"/>
              <a:t>‹#›</a:t>
            </a:fld>
            <a:endParaRPr lang="pl-PL"/>
          </a:p>
        </p:txBody>
      </p:sp>
    </p:spTree>
    <p:extLst>
      <p:ext uri="{BB962C8B-B14F-4D97-AF65-F5344CB8AC3E}">
        <p14:creationId xmlns:p14="http://schemas.microsoft.com/office/powerpoint/2010/main" val="4018240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474F4DB-C0E2-4077-891E-2BE5E3BF8ABC}" type="datetimeFigureOut">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15.02.2020</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855EE1BE-85CA-4E9F-9636-F9D5EBB5B140}" type="slidenum">
              <a:rPr lang="pl-PL"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pl-PL">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883093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17.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 Id="rId5" Type="http://schemas.openxmlformats.org/officeDocument/2006/relationships/image" Target="../media/image77.emf"/><Relationship Id="rId4" Type="http://schemas.openxmlformats.org/officeDocument/2006/relationships/image" Target="../media/image76.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360247"/>
            <a:ext cx="10988040" cy="1667578"/>
          </a:xfrm>
        </p:spPr>
        <p:txBody>
          <a:bodyPr>
            <a:noAutofit/>
          </a:bodyPr>
          <a:lstStyle/>
          <a:p>
            <a:pPr>
              <a:lnSpc>
                <a:spcPct val="100000"/>
              </a:lnSpc>
            </a:pPr>
            <a:r>
              <a:rPr lang="pl-PL" sz="4800" b="1" dirty="0" smtClean="0">
                <a:solidFill>
                  <a:schemeClr val="tx1"/>
                </a:solidFill>
                <a:effectLst/>
                <a:cs typeface="Aharoni" panose="02010803020104030203" pitchFamily="2" charset="-79"/>
              </a:rPr>
              <a:t>LEGISLACJA  ADMINISTRACYJNA</a:t>
            </a:r>
            <a:br>
              <a:rPr lang="pl-PL" sz="4800" b="1" dirty="0" smtClean="0">
                <a:solidFill>
                  <a:schemeClr val="tx1"/>
                </a:solidFill>
                <a:effectLst/>
                <a:cs typeface="Aharoni" panose="02010803020104030203" pitchFamily="2" charset="-79"/>
              </a:rPr>
            </a:br>
            <a:r>
              <a:rPr lang="pl-PL" sz="4800" b="1" dirty="0" smtClean="0">
                <a:solidFill>
                  <a:schemeClr val="tx1"/>
                </a:solidFill>
                <a:effectLst/>
                <a:cs typeface="Aharoni" panose="02010803020104030203" pitchFamily="2" charset="-79"/>
              </a:rPr>
              <a:t>wykład 1: państwo prawne, a legislacja </a:t>
            </a:r>
            <a:endParaRPr lang="pl-PL" sz="4800" b="1" dirty="0">
              <a:solidFill>
                <a:schemeClr val="tx1"/>
              </a:solidFill>
              <a:effectLst/>
              <a:latin typeface="+mn-lt"/>
              <a:cs typeface="Aharoni" panose="02010803020104030203" pitchFamily="2" charset="-79"/>
            </a:endParaRPr>
          </a:p>
        </p:txBody>
      </p:sp>
      <p:sp>
        <p:nvSpPr>
          <p:cNvPr id="4" name="Podtytuł 3"/>
          <p:cNvSpPr>
            <a:spLocks noGrp="1"/>
          </p:cNvSpPr>
          <p:nvPr>
            <p:ph type="subTitle" idx="1"/>
          </p:nvPr>
        </p:nvSpPr>
        <p:spPr>
          <a:xfrm>
            <a:off x="2758440" y="5158854"/>
            <a:ext cx="9144000" cy="1524211"/>
          </a:xfrm>
        </p:spPr>
        <p:txBody>
          <a:bodyPr>
            <a:noAutofit/>
          </a:bodyPr>
          <a:lstStyle/>
          <a:p>
            <a:r>
              <a:rPr lang="pl-PL" b="1" dirty="0">
                <a:solidFill>
                  <a:schemeClr val="tx1"/>
                </a:solidFill>
                <a:latin typeface="Batang" panose="02030600000101010101" pitchFamily="18" charset="-127"/>
                <a:ea typeface="Batang" panose="02030600000101010101" pitchFamily="18" charset="-127"/>
                <a:cs typeface="Aharoni" panose="02010803020104030203" pitchFamily="2" charset="-79"/>
              </a:rPr>
              <a:t>d</a:t>
            </a:r>
            <a:r>
              <a:rPr lang="pl-PL"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r hab. Krzysztof Koźmiński</a:t>
            </a:r>
          </a:p>
          <a:p>
            <a:r>
              <a:rPr lang="pl-PL" sz="2400"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Wydział Prawa i Administracji</a:t>
            </a:r>
          </a:p>
          <a:p>
            <a:r>
              <a:rPr lang="pl-PL" sz="2400"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Uniwersytetu Warszawskiego</a:t>
            </a:r>
            <a:endParaRPr lang="pl-PL" sz="2400" b="1" dirty="0">
              <a:solidFill>
                <a:schemeClr val="tx1"/>
              </a:solidFill>
              <a:latin typeface="Batang" panose="02030600000101010101" pitchFamily="18" charset="-127"/>
              <a:ea typeface="Batang" panose="02030600000101010101" pitchFamily="18" charset="-127"/>
              <a:cs typeface="Aharoni" panose="02010803020104030203" pitchFamily="2" charset="-79"/>
            </a:endParaRPr>
          </a:p>
          <a:p>
            <a:endParaRPr lang="pl-PL" b="1" dirty="0" smtClean="0">
              <a:solidFill>
                <a:schemeClr val="tx1"/>
              </a:solidFill>
              <a:latin typeface="Batang" panose="02030600000101010101" pitchFamily="18" charset="-127"/>
              <a:ea typeface="Batang" panose="02030600000101010101" pitchFamily="18" charset="-127"/>
              <a:cs typeface="Aharoni" panose="02010803020104030203" pitchFamily="2" charset="-79"/>
            </a:endParaRPr>
          </a:p>
        </p:txBody>
      </p:sp>
    </p:spTree>
    <p:extLst>
      <p:ext uri="{BB962C8B-B14F-4D97-AF65-F5344CB8AC3E}">
        <p14:creationId xmlns:p14="http://schemas.microsoft.com/office/powerpoint/2010/main" val="2204622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03753" y="333864"/>
            <a:ext cx="8847016" cy="1260474"/>
          </a:xfrm>
        </p:spPr>
        <p:txBody>
          <a:bodyPr>
            <a:noAutofit/>
          </a:bodyPr>
          <a:lstStyle/>
          <a:p>
            <a:pPr algn="ctr"/>
            <a:r>
              <a:rPr lang="pl-PL" sz="4800" dirty="0" smtClean="0"/>
              <a:t>Ustawa (prawo stanowione) = „paliwo</a:t>
            </a:r>
            <a:r>
              <a:rPr lang="pl-PL" sz="4800" dirty="0"/>
              <a:t>” </a:t>
            </a:r>
            <a:r>
              <a:rPr lang="pl-PL" sz="4800" i="1" dirty="0" err="1"/>
              <a:t>Rechtsstaat</a:t>
            </a:r>
            <a:endParaRPr lang="pl-PL" sz="4800" i="1" dirty="0"/>
          </a:p>
        </p:txBody>
      </p:sp>
      <p:sp>
        <p:nvSpPr>
          <p:cNvPr id="3" name="Symbol zastępczy zawartości 2"/>
          <p:cNvSpPr>
            <a:spLocks noGrp="1"/>
          </p:cNvSpPr>
          <p:nvPr>
            <p:ph idx="1"/>
          </p:nvPr>
        </p:nvSpPr>
        <p:spPr>
          <a:xfrm>
            <a:off x="226646" y="2782277"/>
            <a:ext cx="11582400" cy="3892060"/>
          </a:xfrm>
        </p:spPr>
        <p:txBody>
          <a:bodyPr>
            <a:normAutofit/>
          </a:bodyPr>
          <a:lstStyle/>
          <a:p>
            <a:pPr marL="0" indent="0">
              <a:buNone/>
            </a:pPr>
            <a:r>
              <a:rPr lang="pl-PL" dirty="0" smtClean="0"/>
              <a:t>„W </a:t>
            </a:r>
            <a:r>
              <a:rPr lang="pl-PL" dirty="0"/>
              <a:t>ten sposób, kultura intelektualna zachodniej Europy przyjęła za dogmat mniemanie, że tylko odpowiednio powzięty i ogłoszony rozkaz suwerena stanowi źródło wiedzy o tym, co dobre i co złe. Zatem wyłącznie w ten sposób można jednostce czegoś zabraniać lub coś nakazywać. Tylko ustawa może wyznaczać granice naszej indywidualnej autonomii, którą współcześnie utożsamiamy z wolnością. Tym samym prawo aspiruje do roli jedynego regulatora życia </a:t>
            </a:r>
            <a:r>
              <a:rPr lang="pl-PL" dirty="0" smtClean="0"/>
              <a:t>społecznego… .”</a:t>
            </a:r>
          </a:p>
          <a:p>
            <a:pPr marL="0" indent="0">
              <a:buNone/>
            </a:pPr>
            <a:r>
              <a:rPr lang="pl-PL" sz="1800" b="1" dirty="0"/>
              <a:t>A. Stępkowski, </a:t>
            </a:r>
            <a:r>
              <a:rPr lang="pl-PL" sz="1800" b="1" i="1" dirty="0"/>
              <a:t>Kochaj i rób co chcesz. Rzecz o etyce, prawie, miłości własnej i o państwie </a:t>
            </a:r>
            <a:r>
              <a:rPr lang="pl-PL" sz="1800" b="1" i="1" dirty="0" smtClean="0"/>
              <a:t>prawa</a:t>
            </a:r>
            <a:r>
              <a:rPr lang="pl-PL" sz="1800" b="1" dirty="0" smtClean="0"/>
              <a:t>, </a:t>
            </a:r>
            <a:r>
              <a:rPr lang="pl-PL" sz="1800" b="1" dirty="0"/>
              <a:t>Pro </a:t>
            </a:r>
            <a:r>
              <a:rPr lang="pl-PL" sz="1800" b="1" dirty="0" err="1"/>
              <a:t>Fide</a:t>
            </a:r>
            <a:r>
              <a:rPr lang="pl-PL" sz="1800" b="1" dirty="0"/>
              <a:t> </a:t>
            </a:r>
            <a:r>
              <a:rPr lang="pl-PL" sz="1800" b="1" dirty="0" err="1"/>
              <a:t>Rege</a:t>
            </a:r>
            <a:r>
              <a:rPr lang="pl-PL" sz="1800" b="1" dirty="0"/>
              <a:t> et Lege nr 1(60) 2008, </a:t>
            </a:r>
            <a:r>
              <a:rPr lang="pl-PL" sz="1800" b="1" dirty="0" smtClean="0"/>
              <a:t>s. 54. </a:t>
            </a:r>
            <a:endParaRPr lang="pl-PL" sz="1800" b="1" dirty="0"/>
          </a:p>
        </p:txBody>
      </p:sp>
    </p:spTree>
    <p:extLst>
      <p:ext uri="{BB962C8B-B14F-4D97-AF65-F5344CB8AC3E}">
        <p14:creationId xmlns:p14="http://schemas.microsoft.com/office/powerpoint/2010/main" val="3820764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1014" y="224449"/>
            <a:ext cx="7072924" cy="1158874"/>
          </a:xfrm>
        </p:spPr>
        <p:txBody>
          <a:bodyPr>
            <a:noAutofit/>
          </a:bodyPr>
          <a:lstStyle/>
          <a:p>
            <a:pPr algn="ctr"/>
            <a:r>
              <a:rPr lang="pl-PL" sz="4800" dirty="0" smtClean="0"/>
              <a:t>Legalny typ panowania</a:t>
            </a:r>
            <a:endParaRPr lang="pl-PL" sz="4800" i="1" dirty="0"/>
          </a:p>
        </p:txBody>
      </p:sp>
      <p:pic>
        <p:nvPicPr>
          <p:cNvPr id="5" name="Obraz 4"/>
          <p:cNvPicPr>
            <a:picLocks noChangeAspect="1"/>
          </p:cNvPicPr>
          <p:nvPr/>
        </p:nvPicPr>
        <p:blipFill>
          <a:blip r:embed="rId2"/>
          <a:stretch>
            <a:fillRect/>
          </a:stretch>
        </p:blipFill>
        <p:spPr>
          <a:xfrm>
            <a:off x="93785" y="3641970"/>
            <a:ext cx="11910237" cy="3069280"/>
          </a:xfrm>
          <a:prstGeom prst="rect">
            <a:avLst/>
          </a:prstGeom>
        </p:spPr>
      </p:pic>
      <p:pic>
        <p:nvPicPr>
          <p:cNvPr id="6" name="Obraz 5"/>
          <p:cNvPicPr>
            <a:picLocks noChangeAspect="1"/>
          </p:cNvPicPr>
          <p:nvPr/>
        </p:nvPicPr>
        <p:blipFill>
          <a:blip r:embed="rId3"/>
          <a:stretch>
            <a:fillRect/>
          </a:stretch>
        </p:blipFill>
        <p:spPr>
          <a:xfrm>
            <a:off x="7630989" y="388937"/>
            <a:ext cx="4082399" cy="2315186"/>
          </a:xfrm>
          <a:prstGeom prst="rect">
            <a:avLst/>
          </a:prstGeom>
        </p:spPr>
      </p:pic>
      <p:sp>
        <p:nvSpPr>
          <p:cNvPr id="7" name="Prostokąt 6"/>
          <p:cNvSpPr/>
          <p:nvPr/>
        </p:nvSpPr>
        <p:spPr>
          <a:xfrm>
            <a:off x="8951328" y="2803714"/>
            <a:ext cx="2068364" cy="369332"/>
          </a:xfrm>
          <a:prstGeom prst="rect">
            <a:avLst/>
          </a:prstGeom>
        </p:spPr>
        <p:txBody>
          <a:bodyPr wrap="square">
            <a:spAutoFit/>
          </a:bodyPr>
          <a:lstStyle/>
          <a:p>
            <a:r>
              <a:rPr lang="pl-PL" b="1" dirty="0" smtClean="0"/>
              <a:t>Max Weber</a:t>
            </a:r>
            <a:endParaRPr lang="pl-PL" dirty="0"/>
          </a:p>
        </p:txBody>
      </p:sp>
    </p:spTree>
    <p:extLst>
      <p:ext uri="{BB962C8B-B14F-4D97-AF65-F5344CB8AC3E}">
        <p14:creationId xmlns:p14="http://schemas.microsoft.com/office/powerpoint/2010/main" val="1377405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40000" y="601785"/>
            <a:ext cx="9550400" cy="6416430"/>
          </a:xfrm>
        </p:spPr>
        <p:txBody>
          <a:bodyPr>
            <a:normAutofit fontScale="92500"/>
          </a:bodyPr>
          <a:lstStyle/>
          <a:p>
            <a:pPr marL="0" indent="0">
              <a:buNone/>
            </a:pPr>
            <a:r>
              <a:rPr lang="pl-PL" sz="3400" dirty="0" smtClean="0"/>
              <a:t>„…następuje </a:t>
            </a:r>
            <a:r>
              <a:rPr lang="pl-PL" sz="3400" dirty="0"/>
              <a:t>stopniowa i nigdy wcześniej na taką skalę nie spotykana jurydyzacja życia publicznego, społecznego i gospodarczego. Skala tego, co się dzieje na naszych oczach w tej dziedzinie, jest niespotykana i nieporównywalna z niczym wcześniej istniejącym (co jest przecież logicznym efektem modelu państwa prawa</a:t>
            </a:r>
            <a:r>
              <a:rPr lang="pl-PL" sz="3400" dirty="0" smtClean="0"/>
              <a:t>). (…)</a:t>
            </a:r>
          </a:p>
          <a:p>
            <a:pPr marL="0" indent="0">
              <a:buNone/>
            </a:pPr>
            <a:r>
              <a:rPr lang="pl-PL" sz="3400" dirty="0" smtClean="0"/>
              <a:t>Nie </a:t>
            </a:r>
            <a:r>
              <a:rPr lang="pl-PL" sz="3400" dirty="0"/>
              <a:t>szokuje już w niczym rozstrzyganie o prawie w obszarze edukacyjnym (kontroli są poddane oceny szkolne, kryteria i zasady egzaminów), medycyny (prawo ma odpowiedzieć na pytania, jeszcze niedawno należące do wyłącznie do filozofii, etyki i teologii, jak chociażby pytanie o dopuszczalność odłączenia respiratora czy zmianę płci</a:t>
            </a:r>
            <a:r>
              <a:rPr lang="pl-PL" sz="3400" dirty="0" smtClean="0"/>
              <a:t>).”</a:t>
            </a:r>
          </a:p>
          <a:p>
            <a:pPr marL="0" indent="0">
              <a:buNone/>
            </a:pPr>
            <a:r>
              <a:rPr lang="pl-PL" sz="1700" b="1" dirty="0"/>
              <a:t>M. Safjan, </a:t>
            </a:r>
            <a:r>
              <a:rPr lang="pl-PL" sz="1700" b="1" i="1" dirty="0"/>
              <a:t>Rola prawnika we współczesnym świecie</a:t>
            </a:r>
            <a:r>
              <a:rPr lang="pl-PL" sz="1700" b="1" dirty="0"/>
              <a:t>, http://www.trybunal.gov.pl/Wiadom/Prezes/003.htm</a:t>
            </a:r>
            <a:endParaRPr lang="pl-PL" sz="1700" dirty="0" smtClean="0"/>
          </a:p>
          <a:p>
            <a:pPr marL="0" indent="0">
              <a:buNone/>
            </a:pPr>
            <a:endParaRPr lang="pl-PL" dirty="0"/>
          </a:p>
        </p:txBody>
      </p:sp>
      <p:pic>
        <p:nvPicPr>
          <p:cNvPr id="5" name="Obraz 4"/>
          <p:cNvPicPr>
            <a:picLocks noChangeAspect="1"/>
          </p:cNvPicPr>
          <p:nvPr/>
        </p:nvPicPr>
        <p:blipFill>
          <a:blip r:embed="rId2"/>
          <a:stretch>
            <a:fillRect/>
          </a:stretch>
        </p:blipFill>
        <p:spPr>
          <a:xfrm>
            <a:off x="271038" y="293077"/>
            <a:ext cx="2080659" cy="2886075"/>
          </a:xfrm>
          <a:prstGeom prst="rect">
            <a:avLst/>
          </a:prstGeom>
        </p:spPr>
      </p:pic>
    </p:spTree>
    <p:extLst>
      <p:ext uri="{BB962C8B-B14F-4D97-AF65-F5344CB8AC3E}">
        <p14:creationId xmlns:p14="http://schemas.microsoft.com/office/powerpoint/2010/main" val="3711831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64123" y="2586891"/>
            <a:ext cx="11879385" cy="4126523"/>
          </a:xfrm>
        </p:spPr>
        <p:txBody>
          <a:bodyPr>
            <a:normAutofit/>
          </a:bodyPr>
          <a:lstStyle/>
          <a:p>
            <a:pPr marL="0" indent="0">
              <a:buNone/>
            </a:pPr>
            <a:r>
              <a:rPr lang="pl-PL" sz="3400" dirty="0" smtClean="0"/>
              <a:t>„Gwałtowne </a:t>
            </a:r>
            <a:r>
              <a:rPr lang="pl-PL" sz="3400" dirty="0"/>
              <a:t>przyspieszenie twórczości legislacyjnej nie jest przy tym właściwością li tylko polską. Ustawodawstwo Unii Europejskiej – do której usilnie staramy się przystąpić – wykazuje podobne tendencje. Wprawdzie kościec traktatowy tego ustawodawstwa pozostaje względnie stabilny, ale ustawodawstwo wykonawcze rozrasta się w tempie przyspieszonym”</a:t>
            </a:r>
            <a:endParaRPr lang="pl-PL" sz="3400" dirty="0" smtClean="0"/>
          </a:p>
          <a:p>
            <a:pPr marL="0" indent="0">
              <a:buNone/>
            </a:pPr>
            <a:r>
              <a:rPr lang="pl-PL" sz="1700" b="1" dirty="0"/>
              <a:t>A. Stelmachowski, </a:t>
            </a:r>
            <a:r>
              <a:rPr lang="pl-PL" sz="1700" b="1" i="1" dirty="0"/>
              <a:t>Problem stabilności prawa </a:t>
            </a:r>
            <a:r>
              <a:rPr lang="pl-PL" sz="1700" b="1" dirty="0"/>
              <a:t>[w:] G. Polkowska</a:t>
            </a:r>
            <a:r>
              <a:rPr lang="pl-PL" sz="1700" b="1" dirty="0" smtClean="0"/>
              <a:t>, </a:t>
            </a:r>
            <a:r>
              <a:rPr lang="pl-PL" sz="1700" b="1" i="1" dirty="0" smtClean="0"/>
              <a:t>Prawo i ład społeczny. Księga Jubileuszowa dedykowana Profesor Annie Turskiej</a:t>
            </a:r>
            <a:r>
              <a:rPr lang="pl-PL" sz="1700" b="1" dirty="0" smtClean="0"/>
              <a:t>, </a:t>
            </a:r>
            <a:r>
              <a:rPr lang="pl-PL" sz="1700" b="1" dirty="0"/>
              <a:t>Warszawa 2000, s. </a:t>
            </a:r>
            <a:r>
              <a:rPr lang="pl-PL" sz="1700" b="1" dirty="0" smtClean="0"/>
              <a:t>21</a:t>
            </a:r>
            <a:endParaRPr lang="pl-PL" dirty="0"/>
          </a:p>
        </p:txBody>
      </p:sp>
      <p:pic>
        <p:nvPicPr>
          <p:cNvPr id="2" name="Obraz 1"/>
          <p:cNvPicPr>
            <a:picLocks noChangeAspect="1"/>
          </p:cNvPicPr>
          <p:nvPr/>
        </p:nvPicPr>
        <p:blipFill>
          <a:blip r:embed="rId2"/>
          <a:stretch>
            <a:fillRect/>
          </a:stretch>
        </p:blipFill>
        <p:spPr>
          <a:xfrm>
            <a:off x="382953" y="89143"/>
            <a:ext cx="1665165" cy="2497748"/>
          </a:xfrm>
          <a:prstGeom prst="rect">
            <a:avLst/>
          </a:prstGeom>
        </p:spPr>
      </p:pic>
    </p:spTree>
    <p:extLst>
      <p:ext uri="{BB962C8B-B14F-4D97-AF65-F5344CB8AC3E}">
        <p14:creationId xmlns:p14="http://schemas.microsoft.com/office/powerpoint/2010/main" val="10197294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131842" y="2447560"/>
            <a:ext cx="3955468" cy="2381493"/>
          </a:xfrm>
          <a:prstGeom prst="rect">
            <a:avLst/>
          </a:prstGeom>
        </p:spPr>
      </p:pic>
      <p:pic>
        <p:nvPicPr>
          <p:cNvPr id="3" name="Obraz 2"/>
          <p:cNvPicPr>
            <a:picLocks noChangeAspect="1"/>
          </p:cNvPicPr>
          <p:nvPr/>
        </p:nvPicPr>
        <p:blipFill>
          <a:blip r:embed="rId3"/>
          <a:stretch>
            <a:fillRect/>
          </a:stretch>
        </p:blipFill>
        <p:spPr>
          <a:xfrm>
            <a:off x="4814277" y="2893240"/>
            <a:ext cx="3562358" cy="2373421"/>
          </a:xfrm>
          <a:prstGeom prst="rect">
            <a:avLst/>
          </a:prstGeom>
        </p:spPr>
      </p:pic>
      <p:sp>
        <p:nvSpPr>
          <p:cNvPr id="199686" name="AutoShape 6" descr="2Q=="/>
          <p:cNvSpPr>
            <a:spLocks noChangeAspect="1" noChangeArrowheads="1"/>
          </p:cNvSpPr>
          <p:nvPr/>
        </p:nvSpPr>
        <p:spPr bwMode="auto">
          <a:xfrm>
            <a:off x="1679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sp>
        <p:nvSpPr>
          <p:cNvPr id="199688" name="AutoShape 8" descr="2Q=="/>
          <p:cNvSpPr>
            <a:spLocks noChangeAspect="1" noChangeArrowheads="1"/>
          </p:cNvSpPr>
          <p:nvPr/>
        </p:nvSpPr>
        <p:spPr bwMode="auto">
          <a:xfrm>
            <a:off x="1679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pic>
        <p:nvPicPr>
          <p:cNvPr id="199692" name="Picture 12" descr="little-narciarz-z-kask-i-okulary-action-pixmac-obraz-867639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0043" y="260350"/>
            <a:ext cx="3263900"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99694" name="Picture 14" descr="361_pasy_bezpieczenstwa_poprawnie_zainstalow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5" y="260350"/>
            <a:ext cx="3600450" cy="2649538"/>
          </a:xfrm>
          <a:prstGeom prst="rect">
            <a:avLst/>
          </a:prstGeom>
          <a:noFill/>
          <a:extLst>
            <a:ext uri="{909E8E84-426E-40DD-AFC4-6F175D3DCCD1}">
              <a14:hiddenFill xmlns:a14="http://schemas.microsoft.com/office/drawing/2010/main">
                <a:solidFill>
                  <a:srgbClr val="FFFFFF"/>
                </a:solidFill>
              </a14:hiddenFill>
            </a:ext>
          </a:extLst>
        </p:spPr>
      </p:pic>
      <p:pic>
        <p:nvPicPr>
          <p:cNvPr id="199696" name="Picture 16" descr="3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275" y="239186"/>
            <a:ext cx="3939721" cy="2468777"/>
          </a:xfrm>
          <a:prstGeom prst="rect">
            <a:avLst/>
          </a:prstGeom>
          <a:noFill/>
          <a:extLst>
            <a:ext uri="{909E8E84-426E-40DD-AFC4-6F175D3DCCD1}">
              <a14:hiddenFill xmlns:a14="http://schemas.microsoft.com/office/drawing/2010/main">
                <a:solidFill>
                  <a:srgbClr val="FFFFFF"/>
                </a:solidFill>
              </a14:hiddenFill>
            </a:ext>
          </a:extLst>
        </p:spPr>
      </p:pic>
      <p:pic>
        <p:nvPicPr>
          <p:cNvPr id="199700" name="Picture 20" descr="ANd9GcSWXMGRhzLsZwcSXrOuEbrT90fN5BCJfH_WLiiKXAdl7OKNFn1A8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4" y="5024438"/>
            <a:ext cx="3132137" cy="1833562"/>
          </a:xfrm>
          <a:prstGeom prst="rect">
            <a:avLst/>
          </a:prstGeom>
          <a:noFill/>
          <a:extLst>
            <a:ext uri="{909E8E84-426E-40DD-AFC4-6F175D3DCCD1}">
              <a14:hiddenFill xmlns:a14="http://schemas.microsoft.com/office/drawing/2010/main">
                <a:solidFill>
                  <a:srgbClr val="FFFFFF"/>
                </a:solidFill>
              </a14:hiddenFill>
            </a:ext>
          </a:extLst>
        </p:spPr>
      </p:pic>
      <p:pic>
        <p:nvPicPr>
          <p:cNvPr id="4" name="Obraz 3"/>
          <p:cNvPicPr>
            <a:picLocks noChangeAspect="1"/>
          </p:cNvPicPr>
          <p:nvPr/>
        </p:nvPicPr>
        <p:blipFill>
          <a:blip r:embed="rId8"/>
          <a:stretch>
            <a:fillRect/>
          </a:stretch>
        </p:blipFill>
        <p:spPr>
          <a:xfrm>
            <a:off x="177" y="100786"/>
            <a:ext cx="2109399" cy="1396105"/>
          </a:xfrm>
          <a:prstGeom prst="rect">
            <a:avLst/>
          </a:prstGeom>
        </p:spPr>
      </p:pic>
      <p:pic>
        <p:nvPicPr>
          <p:cNvPr id="5" name="Obraz 4"/>
          <p:cNvPicPr>
            <a:picLocks noChangeAspect="1"/>
          </p:cNvPicPr>
          <p:nvPr/>
        </p:nvPicPr>
        <p:blipFill>
          <a:blip r:embed="rId9"/>
          <a:stretch>
            <a:fillRect/>
          </a:stretch>
        </p:blipFill>
        <p:spPr>
          <a:xfrm>
            <a:off x="9789455" y="2805651"/>
            <a:ext cx="2304488" cy="3450635"/>
          </a:xfrm>
          <a:prstGeom prst="rect">
            <a:avLst/>
          </a:prstGeom>
        </p:spPr>
      </p:pic>
      <p:pic>
        <p:nvPicPr>
          <p:cNvPr id="6" name="Obraz 5"/>
          <p:cNvPicPr>
            <a:picLocks noChangeAspect="1"/>
          </p:cNvPicPr>
          <p:nvPr/>
        </p:nvPicPr>
        <p:blipFill>
          <a:blip r:embed="rId10"/>
          <a:stretch>
            <a:fillRect/>
          </a:stretch>
        </p:blipFill>
        <p:spPr>
          <a:xfrm>
            <a:off x="89801" y="5087937"/>
            <a:ext cx="3179548" cy="1706564"/>
          </a:xfrm>
          <a:prstGeom prst="rect">
            <a:avLst/>
          </a:prstGeom>
        </p:spPr>
      </p:pic>
      <p:pic>
        <p:nvPicPr>
          <p:cNvPr id="7" name="Obraz 6"/>
          <p:cNvPicPr>
            <a:picLocks noChangeAspect="1"/>
          </p:cNvPicPr>
          <p:nvPr/>
        </p:nvPicPr>
        <p:blipFill>
          <a:blip r:embed="rId11"/>
          <a:stretch>
            <a:fillRect/>
          </a:stretch>
        </p:blipFill>
        <p:spPr>
          <a:xfrm>
            <a:off x="3793721" y="5354281"/>
            <a:ext cx="2525763" cy="1416099"/>
          </a:xfrm>
          <a:prstGeom prst="rect">
            <a:avLst/>
          </a:prstGeom>
        </p:spPr>
      </p:pic>
    </p:spTree>
    <p:extLst>
      <p:ext uri="{BB962C8B-B14F-4D97-AF65-F5344CB8AC3E}">
        <p14:creationId xmlns:p14="http://schemas.microsoft.com/office/powerpoint/2010/main" val="3144037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3081" y="2680676"/>
            <a:ext cx="11354937" cy="3938487"/>
          </a:xfrm>
        </p:spPr>
        <p:txBody>
          <a:bodyPr/>
          <a:lstStyle/>
          <a:p>
            <a:pPr marL="0" indent="0">
              <a:buNone/>
            </a:pPr>
            <a:r>
              <a:rPr lang="pl-PL" dirty="0" smtClean="0"/>
              <a:t>„Pasja </a:t>
            </a:r>
            <a:r>
              <a:rPr lang="pl-PL" dirty="0"/>
              <a:t>tworzenia prawa wydaje się być w Brukseli </a:t>
            </a:r>
            <a:r>
              <a:rPr lang="pl-PL" dirty="0" smtClean="0"/>
              <a:t>nieokiełznana. (…)</a:t>
            </a:r>
          </a:p>
          <a:p>
            <a:pPr marL="0" indent="0">
              <a:buNone/>
            </a:pPr>
            <a:r>
              <a:rPr lang="pl-PL" dirty="0" smtClean="0"/>
              <a:t>Czy </a:t>
            </a:r>
            <a:r>
              <a:rPr lang="pl-PL" dirty="0"/>
              <a:t>to prawda, że istnieją przepisy, które regulują wielkość i kształt ogórków i bananów? </a:t>
            </a:r>
            <a:r>
              <a:rPr lang="pl-PL" dirty="0" smtClean="0"/>
              <a:t>Zdecydowałem </a:t>
            </a:r>
            <a:r>
              <a:rPr lang="pl-PL" dirty="0"/>
              <a:t>się  zbadać tę sprawę w bibliotece </a:t>
            </a:r>
            <a:r>
              <a:rPr lang="pl-PL" i="1" dirty="0"/>
              <a:t>Inner </a:t>
            </a:r>
            <a:r>
              <a:rPr lang="pl-PL" i="1" dirty="0" err="1"/>
              <a:t>Temple</a:t>
            </a:r>
            <a:r>
              <a:rPr lang="pl-PL" i="1" dirty="0"/>
              <a:t> </a:t>
            </a:r>
            <a:r>
              <a:rPr lang="pl-PL" dirty="0"/>
              <a:t>przy użyciu CD-</a:t>
            </a:r>
            <a:r>
              <a:rPr lang="pl-PL" dirty="0" err="1"/>
              <a:t>ROMu</a:t>
            </a:r>
            <a:r>
              <a:rPr lang="pl-PL" dirty="0"/>
              <a:t>, zawierającego przepisy europejskie. Odkryłem, że CD-ROM zawiera 248 odniesień do ogórków. Jak miałem się dowiedzieć, które z nich mówią o ich kształcie i rozmiarze? Jeśli chodzi o banany, prawo europejskie zajmuje się nimi w 596 przypadkach. Niestety, porzuciłem próbę upewnienia się, jakie regulacje się do nich odnoszą i jakie są tego skutki</a:t>
            </a:r>
            <a:r>
              <a:rPr lang="pl-PL" dirty="0" smtClean="0"/>
              <a:t>”</a:t>
            </a:r>
          </a:p>
          <a:p>
            <a:pPr marL="0" indent="0">
              <a:buNone/>
            </a:pPr>
            <a:r>
              <a:rPr lang="pl-PL" sz="2000" b="1" dirty="0"/>
              <a:t>C. </a:t>
            </a:r>
            <a:r>
              <a:rPr lang="pl-PL" sz="2000" b="1" dirty="0" err="1"/>
              <a:t>Staughton</a:t>
            </a:r>
            <a:r>
              <a:rPr lang="pl-PL" sz="2000" b="1" dirty="0"/>
              <a:t>, </a:t>
            </a:r>
            <a:r>
              <a:rPr lang="pl-PL" sz="2000" b="1" i="1" dirty="0"/>
              <a:t>Za dużo prawa</a:t>
            </a:r>
            <a:r>
              <a:rPr lang="pl-PL" sz="2000" b="1" dirty="0"/>
              <a:t>, </a:t>
            </a:r>
            <a:r>
              <a:rPr lang="pl-PL" sz="2000" b="1" dirty="0" err="1"/>
              <a:t>Ius</a:t>
            </a:r>
            <a:r>
              <a:rPr lang="pl-PL" sz="2000" b="1" dirty="0"/>
              <a:t> et Lex nr 1/2002</a:t>
            </a:r>
          </a:p>
        </p:txBody>
      </p:sp>
      <p:pic>
        <p:nvPicPr>
          <p:cNvPr id="5" name="Obraz 4"/>
          <p:cNvPicPr>
            <a:picLocks noChangeAspect="1"/>
          </p:cNvPicPr>
          <p:nvPr/>
        </p:nvPicPr>
        <p:blipFill>
          <a:blip r:embed="rId2"/>
          <a:stretch>
            <a:fillRect/>
          </a:stretch>
        </p:blipFill>
        <p:spPr>
          <a:xfrm>
            <a:off x="8416421" y="218221"/>
            <a:ext cx="3531836" cy="2204549"/>
          </a:xfrm>
          <a:prstGeom prst="rect">
            <a:avLst/>
          </a:prstGeom>
        </p:spPr>
      </p:pic>
    </p:spTree>
    <p:extLst>
      <p:ext uri="{BB962C8B-B14F-4D97-AF65-F5344CB8AC3E}">
        <p14:creationId xmlns:p14="http://schemas.microsoft.com/office/powerpoint/2010/main" val="1260361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49543" y="382954"/>
            <a:ext cx="11714211" cy="6259656"/>
          </a:xfrm>
        </p:spPr>
        <p:txBody>
          <a:bodyPr>
            <a:normAutofit/>
          </a:bodyPr>
          <a:lstStyle/>
          <a:p>
            <a:pPr marL="0" indent="0">
              <a:buNone/>
            </a:pPr>
            <a:r>
              <a:rPr lang="pl-PL" sz="2900" dirty="0" smtClean="0"/>
              <a:t>„…w </a:t>
            </a:r>
            <a:r>
              <a:rPr lang="pl-PL" sz="2900" dirty="0"/>
              <a:t>Niemczech nielegalne są następujące rzeczy: prace w ogródku lub drobne prace domowe w godzinach 12.30-2.30 lub w innym czasie, w zależności od miejsca zamieszkania; używanie kosiarki do trawy po 17.30; niewyłączanie samochodu, jeżeli nie jesteśmy w czasie jazdy lub nie mamy zamiaru właśnie ruszyć; odsączanie oleju z silnika, jeśli nie mamy pojemnika, w którym można go dostarczyć do punktu składowania; prowadzenie samochodu ciężarowego na autostradzie pomiędzy północą w sobotę, a 22.00 w niedzielę lub w święto państwowe, jeżeli nie posiada on odpowiedniego zezwolenia; palenie ogniska (jest to dozwolone jedynie przez dwa dni w ciągu roku, które ogłaszane są w prasie); posiadanie mniej niż czterech pojemników na różne rodzaje śmieci; mycie samochodu na innym terenie niż w myjni; wywieszanie prania w sobotnie popołudnia, w niedziele, lub w święta państwowe”</a:t>
            </a:r>
            <a:endParaRPr lang="pl-PL" sz="2900" dirty="0" smtClean="0"/>
          </a:p>
          <a:p>
            <a:pPr marL="0" indent="0">
              <a:buNone/>
            </a:pPr>
            <a:r>
              <a:rPr lang="pl-PL" sz="2000" b="1" dirty="0"/>
              <a:t>C. </a:t>
            </a:r>
            <a:r>
              <a:rPr lang="pl-PL" sz="2000" b="1" dirty="0" err="1"/>
              <a:t>Staughton</a:t>
            </a:r>
            <a:r>
              <a:rPr lang="pl-PL" sz="2000" b="1" dirty="0"/>
              <a:t>, </a:t>
            </a:r>
            <a:r>
              <a:rPr lang="pl-PL" sz="2000" b="1" i="1" dirty="0"/>
              <a:t>Za dużo prawa</a:t>
            </a:r>
            <a:r>
              <a:rPr lang="pl-PL" sz="2000" b="1" dirty="0"/>
              <a:t>, </a:t>
            </a:r>
            <a:r>
              <a:rPr lang="pl-PL" sz="2000" b="1" dirty="0" err="1"/>
              <a:t>Ius</a:t>
            </a:r>
            <a:r>
              <a:rPr lang="pl-PL" sz="2000" b="1" dirty="0"/>
              <a:t> et Lex nr 1/2002</a:t>
            </a:r>
          </a:p>
        </p:txBody>
      </p:sp>
    </p:spTree>
    <p:extLst>
      <p:ext uri="{BB962C8B-B14F-4D97-AF65-F5344CB8AC3E}">
        <p14:creationId xmlns:p14="http://schemas.microsoft.com/office/powerpoint/2010/main" val="3312910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695686"/>
          </a:xfrm>
        </p:spPr>
        <p:txBody>
          <a:bodyPr>
            <a:normAutofit/>
          </a:bodyPr>
          <a:lstStyle/>
          <a:p>
            <a:pPr algn="ct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Nadmierna ingerencja prawodawcy w życie ludzkie?</a:t>
            </a:r>
            <a:endParaRPr lang="pl-PL" sz="3800" dirty="0"/>
          </a:p>
        </p:txBody>
      </p:sp>
      <p:sp>
        <p:nvSpPr>
          <p:cNvPr id="3" name="Symbol zastępczy zawartości 2"/>
          <p:cNvSpPr>
            <a:spLocks noGrp="1"/>
          </p:cNvSpPr>
          <p:nvPr>
            <p:ph idx="1"/>
          </p:nvPr>
        </p:nvSpPr>
        <p:spPr>
          <a:xfrm>
            <a:off x="655093" y="1528550"/>
            <a:ext cx="11041038" cy="4981431"/>
          </a:xfrm>
        </p:spPr>
        <p:txBody>
          <a:bodyPr/>
          <a:lstStyle/>
          <a:p>
            <a:pPr marL="0" indent="0">
              <a:buNone/>
            </a:pPr>
            <a:endParaRPr lang="pl-PL" dirty="0" smtClean="0"/>
          </a:p>
          <a:p>
            <a:pPr marL="0" indent="0">
              <a:buNone/>
            </a:pPr>
            <a:r>
              <a:rPr lang="pl-PL" dirty="0" smtClean="0"/>
              <a:t>- </a:t>
            </a:r>
            <a:r>
              <a:rPr lang="pl-PL" dirty="0" err="1" smtClean="0"/>
              <a:t>nadregulacja</a:t>
            </a:r>
            <a:endParaRPr lang="pl-PL" dirty="0" smtClean="0"/>
          </a:p>
          <a:p>
            <a:pPr>
              <a:buFontTx/>
              <a:buChar char="-"/>
            </a:pPr>
            <a:r>
              <a:rPr lang="pl-PL" dirty="0" smtClean="0"/>
              <a:t>„kolonizacja życia przez prawo”</a:t>
            </a:r>
          </a:p>
          <a:p>
            <a:pPr marL="0" indent="0">
              <a:buNone/>
            </a:pPr>
            <a:r>
              <a:rPr lang="pl-PL" dirty="0" smtClean="0"/>
              <a:t>- jurydyzacja (</a:t>
            </a:r>
            <a:r>
              <a:rPr lang="pl-PL" dirty="0" err="1" smtClean="0"/>
              <a:t>jurydyfikacja</a:t>
            </a:r>
            <a:r>
              <a:rPr lang="pl-PL" dirty="0" smtClean="0"/>
              <a:t>) życia społecznego </a:t>
            </a:r>
            <a:endParaRPr lang="pl-PL" dirty="0"/>
          </a:p>
          <a:p>
            <a:pPr>
              <a:buFontTx/>
              <a:buChar char="-"/>
            </a:pPr>
            <a:r>
              <a:rPr lang="pl-PL" dirty="0"/>
              <a:t>h</a:t>
            </a:r>
            <a:r>
              <a:rPr lang="pl-PL" dirty="0" smtClean="0"/>
              <a:t>ipertrofia prawa</a:t>
            </a:r>
          </a:p>
          <a:p>
            <a:pPr>
              <a:buFontTx/>
              <a:buChar char="-"/>
            </a:pPr>
            <a:r>
              <a:rPr lang="pl-PL" dirty="0" smtClean="0"/>
              <a:t>„legalizacja życia”</a:t>
            </a:r>
          </a:p>
          <a:p>
            <a:pPr>
              <a:buFontTx/>
              <a:buChar char="-"/>
            </a:pPr>
            <a:r>
              <a:rPr lang="pl-PL" dirty="0" smtClean="0"/>
              <a:t>„zalew prawodawstwa”</a:t>
            </a:r>
          </a:p>
          <a:p>
            <a:pPr>
              <a:buFontTx/>
              <a:buChar char="-"/>
            </a:pPr>
            <a:r>
              <a:rPr lang="pl-PL" dirty="0" smtClean="0"/>
              <a:t>„eksplozja prawa”</a:t>
            </a:r>
          </a:p>
        </p:txBody>
      </p:sp>
    </p:spTree>
    <p:extLst>
      <p:ext uri="{BB962C8B-B14F-4D97-AF65-F5344CB8AC3E}">
        <p14:creationId xmlns:p14="http://schemas.microsoft.com/office/powerpoint/2010/main" val="2107099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078664"/>
          </a:xfrm>
        </p:spPr>
        <p:txBody>
          <a:bodyPr>
            <a:normAutofit fontScale="90000"/>
          </a:bodyPr>
          <a:lstStyle/>
          <a:p>
            <a:pPr algn="ctr"/>
            <a:r>
              <a:rPr lang="pl-PL" sz="4800" dirty="0" smtClean="0"/>
              <a:t>Zakres i jakość regulacji: </a:t>
            </a:r>
            <a:br>
              <a:rPr lang="pl-PL" sz="4800" dirty="0" smtClean="0"/>
            </a:br>
            <a:r>
              <a:rPr lang="pl-PL" sz="4800" dirty="0" smtClean="0"/>
              <a:t>jurydyzacja życia społecznego i inflacja prawa</a:t>
            </a:r>
            <a:endParaRPr lang="pl-PL" sz="4800" dirty="0"/>
          </a:p>
        </p:txBody>
      </p:sp>
      <p:sp>
        <p:nvSpPr>
          <p:cNvPr id="5" name="Prostokąt 4"/>
          <p:cNvSpPr/>
          <p:nvPr/>
        </p:nvSpPr>
        <p:spPr>
          <a:xfrm>
            <a:off x="976923" y="2274277"/>
            <a:ext cx="10441354" cy="3785652"/>
          </a:xfrm>
          <a:prstGeom prst="rect">
            <a:avLst/>
          </a:prstGeom>
        </p:spPr>
        <p:txBody>
          <a:bodyPr wrap="square">
            <a:spAutoFit/>
          </a:bodyPr>
          <a:lstStyle/>
          <a:p>
            <a:pPr marL="609600" indent="-609600">
              <a:buFontTx/>
              <a:buAutoNum type="arabicPeriod"/>
            </a:pPr>
            <a:r>
              <a:rPr lang="pl-PL" altLang="pl-PL" sz="3000" dirty="0"/>
              <a:t>nadanie charakteru prawnego, objęcie regulacją prawną, uregulowanie prawem</a:t>
            </a:r>
          </a:p>
          <a:p>
            <a:pPr marL="609600" indent="-609600">
              <a:buFontTx/>
              <a:buAutoNum type="arabicPeriod"/>
            </a:pPr>
            <a:endParaRPr lang="pl-PL" altLang="pl-PL" sz="3000" dirty="0"/>
          </a:p>
          <a:p>
            <a:pPr marL="609600" indent="-609600">
              <a:buFontTx/>
              <a:buAutoNum type="arabicPeriod"/>
            </a:pPr>
            <a:r>
              <a:rPr lang="pl-PL" altLang="pl-PL" sz="3000" dirty="0"/>
              <a:t>„jurydyzacja życia społecznego”, „kolonizacja życia przez prawo”, </a:t>
            </a:r>
            <a:r>
              <a:rPr lang="pl-PL" altLang="pl-PL" sz="3000" dirty="0" smtClean="0"/>
              <a:t>„</a:t>
            </a:r>
            <a:r>
              <a:rPr lang="pl-PL" altLang="pl-PL" sz="3000" dirty="0"/>
              <a:t>hipertrofia prawa”, „biegunka legislacyjna”, „nadpobudliwość prawodawcy”, „lawinowe ustawodawstwo</a:t>
            </a:r>
            <a:r>
              <a:rPr lang="pl-PL" altLang="pl-PL" sz="3000" dirty="0" smtClean="0"/>
              <a:t>”</a:t>
            </a:r>
          </a:p>
          <a:p>
            <a:pPr marL="609600" indent="-609600">
              <a:buFontTx/>
              <a:buAutoNum type="arabicPeriod"/>
            </a:pPr>
            <a:endParaRPr lang="pl-PL" altLang="pl-PL" sz="3000" dirty="0"/>
          </a:p>
          <a:p>
            <a:pPr marL="609600" indent="-609600">
              <a:buFontTx/>
              <a:buAutoNum type="arabicPeriod"/>
            </a:pPr>
            <a:r>
              <a:rPr lang="pl-PL" altLang="pl-PL" sz="3000" dirty="0"/>
              <a:t>„inflacja prawa</a:t>
            </a:r>
            <a:r>
              <a:rPr lang="pl-PL" altLang="pl-PL" sz="3000" dirty="0" smtClean="0"/>
              <a:t>”, „kryzys prawa”</a:t>
            </a:r>
            <a:endParaRPr lang="pl-PL" altLang="pl-PL" sz="3000" dirty="0"/>
          </a:p>
        </p:txBody>
      </p:sp>
    </p:spTree>
    <p:extLst>
      <p:ext uri="{BB962C8B-B14F-4D97-AF65-F5344CB8AC3E}">
        <p14:creationId xmlns:p14="http://schemas.microsoft.com/office/powerpoint/2010/main" val="1937168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4"/>
          <p:cNvSpPr>
            <a:spLocks noGrp="1" noChangeArrowheads="1"/>
          </p:cNvSpPr>
          <p:nvPr>
            <p:ph type="title"/>
          </p:nvPr>
        </p:nvSpPr>
        <p:spPr>
          <a:xfrm>
            <a:off x="586154" y="333376"/>
            <a:ext cx="10488246" cy="6119813"/>
          </a:xfrm>
        </p:spPr>
        <p:txBody>
          <a:bodyPr/>
          <a:lstStyle/>
          <a:p>
            <a:r>
              <a:rPr lang="pl-PL" altLang="pl-PL" sz="2800" dirty="0"/>
              <a:t>Termin </a:t>
            </a:r>
            <a:r>
              <a:rPr lang="pl-PL" altLang="pl-PL" sz="2800" i="1" dirty="0"/>
              <a:t>jurydyzacja </a:t>
            </a:r>
            <a:r>
              <a:rPr lang="pl-PL" altLang="pl-PL" sz="2800" dirty="0"/>
              <a:t>(od łacińskiego słowa </a:t>
            </a:r>
            <a:r>
              <a:rPr lang="pl-PL" altLang="pl-PL" sz="2800" i="1" dirty="0" err="1"/>
              <a:t>iuridicus</a:t>
            </a:r>
            <a:r>
              <a:rPr lang="pl-PL" altLang="pl-PL" sz="2800" dirty="0"/>
              <a:t> – prawny, prawniczy) oznacza nadanie określonemu zjawisku charakteru prawnego, innymi słowy objęcie określonego zachowania, sytuacji lub stanu faktycznego regulacją prawa pozytywnego. Jeśli dana kwestia przestaje być indyferentna z punktu widzenia prawodawcy, tj. organ władzy publicznej stanowiący obowiązujące normy prawne uznaje za pożądane unormowanie tej kwestii, to tym samym zostaje ona objęta jurydyzacją. </a:t>
            </a:r>
            <a:r>
              <a:rPr lang="pl-PL" altLang="pl-PL" sz="2400" dirty="0"/>
              <a:t/>
            </a:r>
            <a:br>
              <a:rPr lang="pl-PL" altLang="pl-PL" sz="2400" dirty="0"/>
            </a:br>
            <a:r>
              <a:rPr lang="pl-PL" altLang="pl-PL" sz="2400" dirty="0"/>
              <a:t/>
            </a:r>
            <a:br>
              <a:rPr lang="pl-PL" altLang="pl-PL" sz="2400" dirty="0"/>
            </a:br>
            <a:r>
              <a:rPr lang="pl-PL" altLang="pl-PL" sz="2000" dirty="0"/>
              <a:t>K. Koźmiński, hasło: </a:t>
            </a:r>
            <a:r>
              <a:rPr lang="pl-PL" altLang="pl-PL" sz="2000" i="1" dirty="0"/>
              <a:t>Jurydyzacja życia społecznego</a:t>
            </a:r>
            <a:r>
              <a:rPr lang="pl-PL" altLang="pl-PL" sz="2000" dirty="0"/>
              <a:t> [w:] </a:t>
            </a:r>
            <a:r>
              <a:rPr lang="pl-PL" altLang="pl-PL" sz="2000" i="1" dirty="0"/>
              <a:t>Socjologia prawa. Główne problemy i postacie</a:t>
            </a:r>
            <a:r>
              <a:rPr lang="pl-PL" altLang="pl-PL" sz="2000" dirty="0" smtClean="0"/>
              <a:t>, </a:t>
            </a:r>
            <a:r>
              <a:rPr lang="pl-PL" altLang="pl-PL" sz="2000" dirty="0"/>
              <a:t>A. </a:t>
            </a:r>
            <a:r>
              <a:rPr lang="pl-PL" altLang="pl-PL" sz="2000" dirty="0" err="1" smtClean="0"/>
              <a:t>Kojder</a:t>
            </a:r>
            <a:r>
              <a:rPr lang="pl-PL" altLang="pl-PL" sz="2000" dirty="0" smtClean="0"/>
              <a:t>, Z. Cywiński </a:t>
            </a:r>
            <a:r>
              <a:rPr lang="pl-PL" altLang="pl-PL" sz="2000" dirty="0"/>
              <a:t>(red.), Warszawa 2013.</a:t>
            </a:r>
          </a:p>
        </p:txBody>
      </p:sp>
    </p:spTree>
    <p:extLst>
      <p:ext uri="{BB962C8B-B14F-4D97-AF65-F5344CB8AC3E}">
        <p14:creationId xmlns:p14="http://schemas.microsoft.com/office/powerpoint/2010/main" val="2509341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61646" y="122849"/>
            <a:ext cx="10515600" cy="892277"/>
          </a:xfrm>
        </p:spPr>
        <p:txBody>
          <a:bodyPr>
            <a:normAutofit/>
          </a:bodyPr>
          <a:lstStyle/>
          <a:p>
            <a:pPr algn="ctr"/>
            <a:r>
              <a:rPr lang="pl-PL" sz="4800" dirty="0" smtClean="0"/>
              <a:t>Państwo prawne: koncepcja XIX-wieczna</a:t>
            </a:r>
            <a:endParaRPr lang="pl-PL" sz="4800" dirty="0"/>
          </a:p>
        </p:txBody>
      </p:sp>
      <p:pic>
        <p:nvPicPr>
          <p:cNvPr id="5" name="Obraz 4"/>
          <p:cNvPicPr>
            <a:picLocks noChangeAspect="1"/>
          </p:cNvPicPr>
          <p:nvPr/>
        </p:nvPicPr>
        <p:blipFill>
          <a:blip r:embed="rId2"/>
          <a:stretch>
            <a:fillRect/>
          </a:stretch>
        </p:blipFill>
        <p:spPr>
          <a:xfrm>
            <a:off x="648677" y="2670552"/>
            <a:ext cx="2080782" cy="2942644"/>
          </a:xfrm>
          <a:prstGeom prst="rect">
            <a:avLst/>
          </a:prstGeom>
        </p:spPr>
      </p:pic>
      <p:sp>
        <p:nvSpPr>
          <p:cNvPr id="6" name="Prostokąt 5"/>
          <p:cNvSpPr/>
          <p:nvPr/>
        </p:nvSpPr>
        <p:spPr>
          <a:xfrm>
            <a:off x="117231" y="5725777"/>
            <a:ext cx="11879384" cy="1138773"/>
          </a:xfrm>
          <a:prstGeom prst="rect">
            <a:avLst/>
          </a:prstGeom>
        </p:spPr>
        <p:txBody>
          <a:bodyPr wrap="square">
            <a:spAutoFit/>
          </a:bodyPr>
          <a:lstStyle/>
          <a:p>
            <a:r>
              <a:rPr lang="pl-PL" sz="3400" b="1" i="1" dirty="0" err="1" smtClean="0"/>
              <a:t>Rechtsstaat</a:t>
            </a:r>
            <a:r>
              <a:rPr lang="pl-PL" sz="3400" dirty="0" smtClean="0"/>
              <a:t> </a:t>
            </a:r>
            <a:r>
              <a:rPr lang="pl-PL" sz="3400" u="sng" dirty="0" smtClean="0"/>
              <a:t>vs.</a:t>
            </a:r>
            <a:r>
              <a:rPr lang="pl-PL" sz="3400" dirty="0" smtClean="0"/>
              <a:t> </a:t>
            </a:r>
            <a:r>
              <a:rPr lang="pl-PL" sz="3400" dirty="0" err="1"/>
              <a:t>i</a:t>
            </a:r>
            <a:r>
              <a:rPr lang="pl-PL" sz="3400" dirty="0" err="1" smtClean="0"/>
              <a:t>usnaturalizm</a:t>
            </a:r>
            <a:r>
              <a:rPr lang="pl-PL" sz="3400" dirty="0" smtClean="0"/>
              <a:t>, „rządy prawa”, </a:t>
            </a:r>
            <a:r>
              <a:rPr lang="pl-PL" sz="3400" i="1" dirty="0" err="1"/>
              <a:t>R</a:t>
            </a:r>
            <a:r>
              <a:rPr lang="pl-PL" sz="3400" i="1" dirty="0" err="1" smtClean="0"/>
              <a:t>ule</a:t>
            </a:r>
            <a:r>
              <a:rPr lang="pl-PL" sz="3400" i="1" dirty="0" smtClean="0"/>
              <a:t> </a:t>
            </a:r>
            <a:r>
              <a:rPr lang="pl-PL" sz="3400" i="1" dirty="0"/>
              <a:t>of </a:t>
            </a:r>
            <a:r>
              <a:rPr lang="pl-PL" sz="3400" i="1" dirty="0" smtClean="0"/>
              <a:t>Law, </a:t>
            </a:r>
            <a:r>
              <a:rPr lang="pl-PL" sz="3400" i="1" dirty="0" err="1" smtClean="0"/>
              <a:t>Polizeistaat</a:t>
            </a:r>
            <a:r>
              <a:rPr lang="pl-PL" sz="3400" i="1" dirty="0" smtClean="0"/>
              <a:t>…</a:t>
            </a:r>
            <a:endParaRPr lang="pl-PL" sz="3400" i="1" dirty="0"/>
          </a:p>
        </p:txBody>
      </p:sp>
      <p:pic>
        <p:nvPicPr>
          <p:cNvPr id="7" name="Obraz 6"/>
          <p:cNvPicPr>
            <a:picLocks noChangeAspect="1"/>
          </p:cNvPicPr>
          <p:nvPr/>
        </p:nvPicPr>
        <p:blipFill>
          <a:blip r:embed="rId3"/>
          <a:stretch>
            <a:fillRect/>
          </a:stretch>
        </p:blipFill>
        <p:spPr>
          <a:xfrm>
            <a:off x="9409606" y="1277820"/>
            <a:ext cx="2508855" cy="1505313"/>
          </a:xfrm>
          <a:prstGeom prst="rect">
            <a:avLst/>
          </a:prstGeom>
        </p:spPr>
      </p:pic>
      <p:pic>
        <p:nvPicPr>
          <p:cNvPr id="8" name="Obraz 7"/>
          <p:cNvPicPr>
            <a:picLocks noChangeAspect="1"/>
          </p:cNvPicPr>
          <p:nvPr/>
        </p:nvPicPr>
        <p:blipFill>
          <a:blip r:embed="rId4"/>
          <a:stretch>
            <a:fillRect/>
          </a:stretch>
        </p:blipFill>
        <p:spPr>
          <a:xfrm>
            <a:off x="9850146" y="3089233"/>
            <a:ext cx="1627773" cy="2523963"/>
          </a:xfrm>
          <a:prstGeom prst="rect">
            <a:avLst/>
          </a:prstGeom>
        </p:spPr>
      </p:pic>
      <p:pic>
        <p:nvPicPr>
          <p:cNvPr id="9" name="Obraz 8"/>
          <p:cNvPicPr>
            <a:picLocks noChangeAspect="1"/>
          </p:cNvPicPr>
          <p:nvPr/>
        </p:nvPicPr>
        <p:blipFill>
          <a:blip r:embed="rId5"/>
          <a:stretch>
            <a:fillRect/>
          </a:stretch>
        </p:blipFill>
        <p:spPr>
          <a:xfrm>
            <a:off x="4425950" y="2508250"/>
            <a:ext cx="4762500" cy="2857500"/>
          </a:xfrm>
          <a:prstGeom prst="rect">
            <a:avLst/>
          </a:prstGeom>
        </p:spPr>
      </p:pic>
      <p:pic>
        <p:nvPicPr>
          <p:cNvPr id="10" name="Obraz 9"/>
          <p:cNvPicPr>
            <a:picLocks noChangeAspect="1"/>
          </p:cNvPicPr>
          <p:nvPr/>
        </p:nvPicPr>
        <p:blipFill>
          <a:blip r:embed="rId6"/>
          <a:stretch>
            <a:fillRect/>
          </a:stretch>
        </p:blipFill>
        <p:spPr>
          <a:xfrm>
            <a:off x="648677" y="1195139"/>
            <a:ext cx="2152650" cy="1295400"/>
          </a:xfrm>
          <a:prstGeom prst="rect">
            <a:avLst/>
          </a:prstGeom>
        </p:spPr>
      </p:pic>
    </p:spTree>
    <p:extLst>
      <p:ext uri="{BB962C8B-B14F-4D97-AF65-F5344CB8AC3E}">
        <p14:creationId xmlns:p14="http://schemas.microsoft.com/office/powerpoint/2010/main" val="2272631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992313" y="0"/>
            <a:ext cx="8229600" cy="1143000"/>
          </a:xfrm>
        </p:spPr>
        <p:txBody>
          <a:bodyPr>
            <a:normAutofit/>
          </a:bodyPr>
          <a:lstStyle/>
          <a:p>
            <a:pPr algn="ctr"/>
            <a:r>
              <a:rPr lang="pl-PL" altLang="pl-PL" sz="3800" dirty="0"/>
              <a:t>Przykłady „jurydyzacji życia”</a:t>
            </a:r>
          </a:p>
        </p:txBody>
      </p:sp>
      <p:sp>
        <p:nvSpPr>
          <p:cNvPr id="184323" name="Rectangle 3"/>
          <p:cNvSpPr>
            <a:spLocks noGrp="1" noChangeArrowheads="1"/>
          </p:cNvSpPr>
          <p:nvPr>
            <p:ph type="body" idx="1"/>
          </p:nvPr>
        </p:nvSpPr>
        <p:spPr>
          <a:xfrm>
            <a:off x="930031" y="1412876"/>
            <a:ext cx="10386646" cy="5256213"/>
          </a:xfrm>
        </p:spPr>
        <p:txBody>
          <a:bodyPr>
            <a:normAutofit/>
          </a:bodyPr>
          <a:lstStyle/>
          <a:p>
            <a:pPr>
              <a:lnSpc>
                <a:spcPct val="80000"/>
              </a:lnSpc>
              <a:buFontTx/>
              <a:buChar char="-"/>
            </a:pPr>
            <a:r>
              <a:rPr lang="pl-PL" altLang="pl-PL" sz="2400" dirty="0" smtClean="0"/>
              <a:t>normy </a:t>
            </a:r>
            <a:r>
              <a:rPr lang="pl-PL" altLang="pl-PL" sz="2400" dirty="0"/>
              <a:t>prawne zobowiązujące wszystkich rowerzystów i uprawiających narciarstwo górskie do stosowania kasków ochronnych;</a:t>
            </a:r>
          </a:p>
          <a:p>
            <a:pPr>
              <a:lnSpc>
                <a:spcPct val="80000"/>
              </a:lnSpc>
              <a:buFontTx/>
              <a:buChar char="-"/>
            </a:pPr>
            <a:r>
              <a:rPr lang="pl-PL" altLang="pl-PL" sz="2400" dirty="0"/>
              <a:t>zakaz rozpalania ognisk na terenie własnej posesji;</a:t>
            </a:r>
          </a:p>
          <a:p>
            <a:pPr>
              <a:lnSpc>
                <a:spcPct val="80000"/>
              </a:lnSpc>
              <a:buFontTx/>
              <a:buChar char="-"/>
            </a:pPr>
            <a:r>
              <a:rPr lang="pl-PL" altLang="pl-PL" sz="2400" dirty="0"/>
              <a:t>zakaz używania kosiarek do trawy w godzinach popołudniowych;</a:t>
            </a:r>
          </a:p>
          <a:p>
            <a:pPr>
              <a:lnSpc>
                <a:spcPct val="80000"/>
              </a:lnSpc>
              <a:buFontTx/>
              <a:buChar char="-"/>
            </a:pPr>
            <a:r>
              <a:rPr lang="pl-PL" altLang="pl-PL" sz="2400" dirty="0"/>
              <a:t>normy określające sposób korzystania z drabiny;</a:t>
            </a:r>
          </a:p>
          <a:p>
            <a:pPr>
              <a:lnSpc>
                <a:spcPct val="80000"/>
              </a:lnSpc>
              <a:buFontTx/>
              <a:buChar char="-"/>
            </a:pPr>
            <a:r>
              <a:rPr lang="pl-PL" altLang="pl-PL" sz="2400" dirty="0"/>
              <a:t>zakaz mycia samochodu na innym terenie niż specjalnie wydzielona myjnia samochodowa;</a:t>
            </a:r>
          </a:p>
          <a:p>
            <a:pPr>
              <a:lnSpc>
                <a:spcPct val="80000"/>
              </a:lnSpc>
              <a:buFontTx/>
              <a:buChar char="-"/>
            </a:pPr>
            <a:r>
              <a:rPr lang="pl-PL" altLang="pl-PL" sz="2400" dirty="0"/>
              <a:t>zakaz wywieszanie prania w ściśle określone dni (sobotnie popołudnia, niedziele i święta państwowe);</a:t>
            </a:r>
          </a:p>
          <a:p>
            <a:pPr>
              <a:lnSpc>
                <a:spcPct val="80000"/>
              </a:lnSpc>
              <a:buFontTx/>
              <a:buChar char="-"/>
            </a:pPr>
            <a:r>
              <a:rPr lang="pl-PL" altLang="pl-PL" sz="2400" dirty="0"/>
              <a:t>ograniczenia w sprzedaży niefiletowanych steków;</a:t>
            </a:r>
          </a:p>
          <a:p>
            <a:pPr>
              <a:lnSpc>
                <a:spcPct val="80000"/>
              </a:lnSpc>
              <a:buFontTx/>
              <a:buChar char="-"/>
            </a:pPr>
            <a:r>
              <a:rPr lang="pl-PL" altLang="pl-PL" sz="2400" dirty="0"/>
              <a:t>nakaz segregowanie śmieci w pojemniki, których rodzaje i ilość drobiazgowo określa </a:t>
            </a:r>
            <a:r>
              <a:rPr lang="pl-PL" altLang="pl-PL" sz="2400" dirty="0" smtClean="0"/>
              <a:t>ustawodawca</a:t>
            </a:r>
            <a:endParaRPr lang="pl-PL" altLang="pl-PL" sz="2400" dirty="0"/>
          </a:p>
        </p:txBody>
      </p:sp>
    </p:spTree>
    <p:extLst>
      <p:ext uri="{BB962C8B-B14F-4D97-AF65-F5344CB8AC3E}">
        <p14:creationId xmlns:p14="http://schemas.microsoft.com/office/powerpoint/2010/main" val="1748419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9711" y="260350"/>
            <a:ext cx="6299579" cy="1325563"/>
          </a:xfrm>
        </p:spPr>
        <p:txBody>
          <a:bodyPr>
            <a:normAutofit/>
          </a:bodyPr>
          <a:lstStyle/>
          <a:p>
            <a:pPr algn="ctr"/>
            <a:r>
              <a:rPr lang="pl-PL" sz="4800" dirty="0" smtClean="0"/>
              <a:t>Efekty jurydyzacji</a:t>
            </a:r>
            <a:endParaRPr lang="pl-PL" sz="4800" dirty="0"/>
          </a:p>
        </p:txBody>
      </p:sp>
      <p:pic>
        <p:nvPicPr>
          <p:cNvPr id="4" name="Picture 6" descr="281484_458180874234136_386479824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8084" y="137519"/>
            <a:ext cx="4719116" cy="6610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podat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705655"/>
            <a:ext cx="5633281" cy="351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65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p:cNvPicPr>
            <a:picLocks noChangeAspect="1"/>
          </p:cNvPicPr>
          <p:nvPr/>
        </p:nvPicPr>
        <p:blipFill>
          <a:blip r:embed="rId2"/>
          <a:stretch>
            <a:fillRect/>
          </a:stretch>
        </p:blipFill>
        <p:spPr>
          <a:xfrm>
            <a:off x="478595" y="2759053"/>
            <a:ext cx="10525125" cy="3924300"/>
          </a:xfrm>
          <a:prstGeom prst="rect">
            <a:avLst/>
          </a:prstGeom>
        </p:spPr>
      </p:pic>
      <p:pic>
        <p:nvPicPr>
          <p:cNvPr id="4" name="Obraz 3"/>
          <p:cNvPicPr>
            <a:picLocks noChangeAspect="1"/>
          </p:cNvPicPr>
          <p:nvPr/>
        </p:nvPicPr>
        <p:blipFill>
          <a:blip r:embed="rId3"/>
          <a:stretch>
            <a:fillRect/>
          </a:stretch>
        </p:blipFill>
        <p:spPr>
          <a:xfrm>
            <a:off x="6996376" y="231089"/>
            <a:ext cx="5195624" cy="4275304"/>
          </a:xfrm>
          <a:prstGeom prst="rect">
            <a:avLst/>
          </a:prstGeom>
        </p:spPr>
      </p:pic>
      <p:pic>
        <p:nvPicPr>
          <p:cNvPr id="2" name="Obraz 1"/>
          <p:cNvPicPr>
            <a:picLocks noChangeAspect="1"/>
          </p:cNvPicPr>
          <p:nvPr/>
        </p:nvPicPr>
        <p:blipFill>
          <a:blip r:embed="rId4"/>
          <a:stretch>
            <a:fillRect/>
          </a:stretch>
        </p:blipFill>
        <p:spPr>
          <a:xfrm>
            <a:off x="675198" y="231089"/>
            <a:ext cx="6124575" cy="1562100"/>
          </a:xfrm>
          <a:prstGeom prst="rect">
            <a:avLst/>
          </a:prstGeom>
        </p:spPr>
      </p:pic>
    </p:spTree>
    <p:extLst>
      <p:ext uri="{BB962C8B-B14F-4D97-AF65-F5344CB8AC3E}">
        <p14:creationId xmlns:p14="http://schemas.microsoft.com/office/powerpoint/2010/main" val="2547554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713154" y="302601"/>
            <a:ext cx="10515600" cy="1080721"/>
          </a:xfrm>
        </p:spPr>
        <p:txBody>
          <a:bodyPr>
            <a:normAutofit/>
          </a:bodyPr>
          <a:lstStyle/>
          <a:p>
            <a:pPr algn="ctr"/>
            <a:r>
              <a:rPr lang="pl-PL" altLang="pl-PL" sz="3800" dirty="0" smtClean="0"/>
              <a:t>Spirala </a:t>
            </a:r>
            <a:r>
              <a:rPr lang="pl-PL" altLang="pl-PL" sz="3800" dirty="0" err="1" smtClean="0"/>
              <a:t>jurydyzacyjna</a:t>
            </a:r>
            <a:endParaRPr lang="pl-PL" altLang="pl-PL" sz="3800" dirty="0"/>
          </a:p>
        </p:txBody>
      </p:sp>
      <p:sp>
        <p:nvSpPr>
          <p:cNvPr id="196611" name="Rectangle 3"/>
          <p:cNvSpPr>
            <a:spLocks noGrp="1" noChangeArrowheads="1"/>
          </p:cNvSpPr>
          <p:nvPr>
            <p:ph type="body" idx="1"/>
          </p:nvPr>
        </p:nvSpPr>
        <p:spPr>
          <a:xfrm>
            <a:off x="558800" y="1946031"/>
            <a:ext cx="11074400" cy="4677508"/>
          </a:xfrm>
        </p:spPr>
        <p:txBody>
          <a:bodyPr>
            <a:normAutofit/>
          </a:bodyPr>
          <a:lstStyle/>
          <a:p>
            <a:pPr marL="0" indent="0">
              <a:buNone/>
            </a:pPr>
            <a:r>
              <a:rPr lang="pl-PL" altLang="pl-PL" sz="3000" dirty="0"/>
              <a:t>„Wobec jednak tego, że z reguły każdy akt regulacji prowadzi do jakichś błędów i skutków negatywnych, nieomal każdy akt wcześniej lub </a:t>
            </a:r>
            <a:r>
              <a:rPr lang="pl-PL" altLang="pl-PL" sz="3000" dirty="0" smtClean="0"/>
              <a:t>później wywołuje </a:t>
            </a:r>
            <a:r>
              <a:rPr lang="pl-PL" altLang="pl-PL" sz="3000" dirty="0"/>
              <a:t>następną próbę regulacji korekcyjnej i w ten sposób </a:t>
            </a:r>
            <a:r>
              <a:rPr lang="pl-PL" altLang="pl-PL" sz="3000" dirty="0" smtClean="0"/>
              <a:t>nakręca spiralę </a:t>
            </a:r>
            <a:r>
              <a:rPr lang="pl-PL" altLang="pl-PL" sz="3000" dirty="0" err="1" smtClean="0"/>
              <a:t>jurydyzacyjną</a:t>
            </a:r>
            <a:r>
              <a:rPr lang="pl-PL" altLang="pl-PL" sz="3000" dirty="0"/>
              <a:t>. Spirala </a:t>
            </a:r>
            <a:r>
              <a:rPr lang="pl-PL" altLang="pl-PL" sz="3000" dirty="0" err="1"/>
              <a:t>jurydyzacyjna</a:t>
            </a:r>
            <a:r>
              <a:rPr lang="pl-PL" altLang="pl-PL" sz="3000" dirty="0"/>
              <a:t> wzmaga więc </a:t>
            </a:r>
            <a:r>
              <a:rPr lang="pl-PL" altLang="pl-PL" sz="3000" dirty="0" smtClean="0"/>
              <a:t>efekt </a:t>
            </a:r>
            <a:r>
              <a:rPr lang="pl-PL" altLang="pl-PL" sz="3000" dirty="0" err="1" smtClean="0"/>
              <a:t>jurydyzacyjny</a:t>
            </a:r>
            <a:r>
              <a:rPr lang="pl-PL" altLang="pl-PL" sz="3000" dirty="0"/>
              <a:t>, </a:t>
            </a:r>
            <a:r>
              <a:rPr lang="pl-PL" altLang="pl-PL" sz="3000" dirty="0" smtClean="0"/>
              <a:t>który wynika </a:t>
            </a:r>
            <a:r>
              <a:rPr lang="pl-PL" altLang="pl-PL" sz="3000" dirty="0"/>
              <a:t>z niepohamowanej </a:t>
            </a:r>
            <a:r>
              <a:rPr lang="pl-PL" altLang="pl-PL" sz="3000" dirty="0" smtClean="0"/>
              <a:t>ekspansji interwencjonizmu </a:t>
            </a:r>
            <a:r>
              <a:rPr lang="pl-PL" altLang="pl-PL" sz="3000" dirty="0"/>
              <a:t>społecznego i </a:t>
            </a:r>
            <a:r>
              <a:rPr lang="pl-PL" altLang="pl-PL" sz="3000" dirty="0" smtClean="0"/>
              <a:t>gospodarczego.”</a:t>
            </a:r>
          </a:p>
          <a:p>
            <a:pPr marL="0" indent="0">
              <a:buNone/>
            </a:pPr>
            <a:endParaRPr lang="pl-PL" altLang="pl-PL" sz="3000" dirty="0" smtClean="0"/>
          </a:p>
          <a:p>
            <a:pPr marL="0" indent="0">
              <a:buNone/>
            </a:pPr>
            <a:r>
              <a:rPr lang="pl-PL" altLang="pl-PL" sz="1800" b="1" dirty="0"/>
              <a:t>L. Morawski, </a:t>
            </a:r>
            <a:r>
              <a:rPr lang="pl-PL" altLang="pl-PL" sz="1800" b="1" i="1" dirty="0"/>
              <a:t>Główne problemy współczesnej filozofii prawa. Prawo w toku przemian</a:t>
            </a:r>
            <a:r>
              <a:rPr lang="pl-PL" altLang="pl-PL" sz="1800" b="1" dirty="0"/>
              <a:t>, </a:t>
            </a:r>
            <a:r>
              <a:rPr lang="pl-PL" altLang="pl-PL" sz="1800" b="1" dirty="0" smtClean="0"/>
              <a:t>Warszawa 2000</a:t>
            </a:r>
            <a:r>
              <a:rPr lang="pl-PL" altLang="pl-PL" sz="1800" b="1" dirty="0"/>
              <a:t>, s. </a:t>
            </a:r>
            <a:r>
              <a:rPr lang="pl-PL" altLang="pl-PL" sz="1800" b="1" dirty="0" smtClean="0"/>
              <a:t>65–66.</a:t>
            </a:r>
            <a:endParaRPr lang="pl-PL" altLang="pl-PL" sz="1800" b="1" dirty="0"/>
          </a:p>
        </p:txBody>
      </p:sp>
    </p:spTree>
    <p:extLst>
      <p:ext uri="{BB962C8B-B14F-4D97-AF65-F5344CB8AC3E}">
        <p14:creationId xmlns:p14="http://schemas.microsoft.com/office/powerpoint/2010/main" val="1251078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256465" y="1170979"/>
            <a:ext cx="5557481" cy="5579535"/>
          </a:xfrm>
          <a:prstGeom prst="rect">
            <a:avLst/>
          </a:prstGeom>
        </p:spPr>
      </p:pic>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311" y="1427755"/>
            <a:ext cx="5905500" cy="4248150"/>
          </a:xfrm>
          <a:prstGeom prst="rect">
            <a:avLst/>
          </a:prstGeom>
        </p:spPr>
      </p:pic>
    </p:spTree>
    <p:extLst>
      <p:ext uri="{BB962C8B-B14F-4D97-AF65-F5344CB8AC3E}">
        <p14:creationId xmlns:p14="http://schemas.microsoft.com/office/powerpoint/2010/main" val="1123408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1296537" y="5157788"/>
            <a:ext cx="9689911" cy="1143000"/>
          </a:xfrm>
        </p:spPr>
        <p:txBody>
          <a:bodyPr>
            <a:normAutofit/>
          </a:bodyPr>
          <a:lstStyle/>
          <a:p>
            <a:pPr algn="ctr"/>
            <a:r>
              <a:rPr lang="pl-PL" altLang="pl-PL" sz="4000" dirty="0" smtClean="0"/>
              <a:t>Numery stron Dziennika Ustaw</a:t>
            </a:r>
            <a:endParaRPr lang="pl-PL" altLang="pl-PL" sz="4000" dirty="0"/>
          </a:p>
        </p:txBody>
      </p:sp>
      <p:pic>
        <p:nvPicPr>
          <p:cNvPr id="181252"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774825" y="260351"/>
            <a:ext cx="8642350" cy="4752975"/>
          </a:xfrm>
          <a:noFill/>
          <a:ln/>
        </p:spPr>
      </p:pic>
    </p:spTree>
    <p:extLst>
      <p:ext uri="{BB962C8B-B14F-4D97-AF65-F5344CB8AC3E}">
        <p14:creationId xmlns:p14="http://schemas.microsoft.com/office/powerpoint/2010/main" val="3537615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454499" y="253949"/>
            <a:ext cx="11036916" cy="6208266"/>
          </a:xfrm>
          <a:prstGeom prst="rect">
            <a:avLst/>
          </a:prstGeom>
        </p:spPr>
      </p:pic>
    </p:spTree>
    <p:extLst>
      <p:ext uri="{BB962C8B-B14F-4D97-AF65-F5344CB8AC3E}">
        <p14:creationId xmlns:p14="http://schemas.microsoft.com/office/powerpoint/2010/main" val="2051019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18615" y="3881120"/>
            <a:ext cx="11095630" cy="2615214"/>
          </a:xfrm>
        </p:spPr>
        <p:txBody>
          <a:bodyPr>
            <a:normAutofit/>
          </a:bodyPr>
          <a:lstStyle/>
          <a:p>
            <a:pPr marL="0" indent="0">
              <a:buNone/>
            </a:pPr>
            <a:r>
              <a:rPr lang="pl-PL" sz="3400" dirty="0"/>
              <a:t>„W Polsce </a:t>
            </a:r>
            <a:r>
              <a:rPr lang="pl-PL" sz="3400" dirty="0" smtClean="0"/>
              <a:t>średnio </a:t>
            </a:r>
            <a:r>
              <a:rPr lang="pl-PL" sz="3400" dirty="0"/>
              <a:t>raz dziennie stanowi </a:t>
            </a:r>
            <a:r>
              <a:rPr lang="pl-PL" sz="3400" dirty="0" smtClean="0"/>
              <a:t>się nową ustawę, </a:t>
            </a:r>
            <a:r>
              <a:rPr lang="pl-PL" sz="3400" dirty="0"/>
              <a:t>co </a:t>
            </a:r>
            <a:r>
              <a:rPr lang="pl-PL" sz="3400" dirty="0" smtClean="0"/>
              <a:t>godzina wydawane </a:t>
            </a:r>
            <a:r>
              <a:rPr lang="pl-PL" sz="3400" dirty="0"/>
              <a:t>jest nowe </a:t>
            </a:r>
            <a:r>
              <a:rPr lang="pl-PL" sz="3400" dirty="0" smtClean="0"/>
              <a:t>rozporządzenie </a:t>
            </a:r>
            <a:r>
              <a:rPr lang="pl-PL" sz="3400" dirty="0"/>
              <a:t>i raz na siedem minut drukowana jest jedna </a:t>
            </a:r>
            <a:r>
              <a:rPr lang="pl-PL" sz="3400" dirty="0" smtClean="0"/>
              <a:t>strona Dziennika </a:t>
            </a:r>
            <a:r>
              <a:rPr lang="pl-PL" sz="3400" dirty="0"/>
              <a:t>Ustaw. To jest zalew ustawodawstwa”</a:t>
            </a:r>
            <a:endParaRPr lang="pl-PL" sz="3400" dirty="0" smtClean="0"/>
          </a:p>
          <a:p>
            <a:pPr marL="0" indent="0">
              <a:buNone/>
            </a:pPr>
            <a:r>
              <a:rPr lang="pl-PL" sz="1800" b="1" dirty="0"/>
              <a:t>Ż</a:t>
            </a:r>
            <a:r>
              <a:rPr lang="pl-PL" sz="1800" b="1" dirty="0" smtClean="0"/>
              <a:t>. </a:t>
            </a:r>
            <a:r>
              <a:rPr lang="pl-PL" sz="1800" b="1" dirty="0" err="1" smtClean="0"/>
              <a:t>Semprich</a:t>
            </a:r>
            <a:r>
              <a:rPr lang="pl-PL" sz="1800" b="1" dirty="0" smtClean="0"/>
              <a:t>, </a:t>
            </a:r>
            <a:r>
              <a:rPr lang="pl-PL" sz="1800" b="1" i="1" dirty="0" smtClean="0"/>
              <a:t>Coraz </a:t>
            </a:r>
            <a:r>
              <a:rPr lang="pl-PL" sz="1800" b="1" i="1" dirty="0"/>
              <a:t>gorsze </a:t>
            </a:r>
            <a:r>
              <a:rPr lang="pl-PL" sz="1800" b="1" i="1" dirty="0" smtClean="0"/>
              <a:t>prawo</a:t>
            </a:r>
            <a:r>
              <a:rPr lang="pl-PL" sz="1800" b="1" dirty="0" smtClean="0"/>
              <a:t>, Rzeczpospolita z </a:t>
            </a:r>
            <a:r>
              <a:rPr lang="pl-PL" sz="1800" b="1" dirty="0"/>
              <a:t>19 </a:t>
            </a:r>
            <a:r>
              <a:rPr lang="pl-PL" sz="1800" b="1" dirty="0" smtClean="0"/>
              <a:t>listopada 2003 r.</a:t>
            </a:r>
            <a:endParaRPr lang="pl-PL" sz="1800" b="1" dirty="0"/>
          </a:p>
        </p:txBody>
      </p:sp>
      <p:pic>
        <p:nvPicPr>
          <p:cNvPr id="2" name="Obraz 1"/>
          <p:cNvPicPr>
            <a:picLocks noChangeAspect="1"/>
          </p:cNvPicPr>
          <p:nvPr/>
        </p:nvPicPr>
        <p:blipFill>
          <a:blip r:embed="rId2"/>
          <a:stretch>
            <a:fillRect/>
          </a:stretch>
        </p:blipFill>
        <p:spPr>
          <a:xfrm>
            <a:off x="864551" y="545782"/>
            <a:ext cx="3882305" cy="2583498"/>
          </a:xfrm>
          <a:prstGeom prst="rect">
            <a:avLst/>
          </a:prstGeom>
        </p:spPr>
      </p:pic>
      <p:pic>
        <p:nvPicPr>
          <p:cNvPr id="4" name="Obraz 3"/>
          <p:cNvPicPr>
            <a:picLocks noChangeAspect="1"/>
          </p:cNvPicPr>
          <p:nvPr/>
        </p:nvPicPr>
        <p:blipFill>
          <a:blip r:embed="rId3"/>
          <a:stretch>
            <a:fillRect/>
          </a:stretch>
        </p:blipFill>
        <p:spPr>
          <a:xfrm>
            <a:off x="6147752" y="545782"/>
            <a:ext cx="4195128" cy="2791667"/>
          </a:xfrm>
          <a:prstGeom prst="rect">
            <a:avLst/>
          </a:prstGeom>
        </p:spPr>
      </p:pic>
    </p:spTree>
    <p:extLst>
      <p:ext uri="{BB962C8B-B14F-4D97-AF65-F5344CB8AC3E}">
        <p14:creationId xmlns:p14="http://schemas.microsoft.com/office/powerpoint/2010/main" val="1051953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04717"/>
            <a:ext cx="10515600" cy="955344"/>
          </a:xfrm>
        </p:spPr>
        <p:txBody>
          <a:bodyPr>
            <a:normAutofit/>
          </a:bodyPr>
          <a:lstStyle/>
          <a:p>
            <a:pPr algn="ctr"/>
            <a:r>
              <a:rPr lang="pl-PL" sz="4300" dirty="0" smtClean="0"/>
              <a:t>Inflacja legislacyjna</a:t>
            </a:r>
            <a:endParaRPr lang="pl-PL" sz="4300" dirty="0"/>
          </a:p>
        </p:txBody>
      </p:sp>
      <p:pic>
        <p:nvPicPr>
          <p:cNvPr id="4" name="Obraz 3"/>
          <p:cNvPicPr>
            <a:picLocks noChangeAspect="1"/>
          </p:cNvPicPr>
          <p:nvPr/>
        </p:nvPicPr>
        <p:blipFill>
          <a:blip r:embed="rId2"/>
          <a:stretch>
            <a:fillRect/>
          </a:stretch>
        </p:blipFill>
        <p:spPr>
          <a:xfrm>
            <a:off x="838200" y="1365080"/>
            <a:ext cx="6145319" cy="5281684"/>
          </a:xfrm>
          <a:prstGeom prst="rect">
            <a:avLst/>
          </a:prstGeom>
        </p:spPr>
      </p:pic>
      <p:sp>
        <p:nvSpPr>
          <p:cNvPr id="3" name="Prostokąt 2"/>
          <p:cNvSpPr/>
          <p:nvPr/>
        </p:nvSpPr>
        <p:spPr>
          <a:xfrm>
            <a:off x="7193279" y="2706200"/>
            <a:ext cx="4707679" cy="3139321"/>
          </a:xfrm>
          <a:prstGeom prst="rect">
            <a:avLst/>
          </a:prstGeom>
        </p:spPr>
        <p:txBody>
          <a:bodyPr wrap="square">
            <a:spAutoFit/>
          </a:bodyPr>
          <a:lstStyle/>
          <a:p>
            <a:r>
              <a:rPr lang="pl-PL" sz="3000" dirty="0" smtClean="0"/>
              <a:t>„</a:t>
            </a:r>
            <a:r>
              <a:rPr lang="en-US" sz="3000" dirty="0" smtClean="0"/>
              <a:t>The </a:t>
            </a:r>
            <a:r>
              <a:rPr lang="en-US" sz="3000" dirty="0"/>
              <a:t>worse the society, the more law there will be. In Hell there will be nothing but law and due process will be meticulously </a:t>
            </a:r>
            <a:r>
              <a:rPr lang="en-US" sz="3000" dirty="0" smtClean="0"/>
              <a:t>observed</a:t>
            </a:r>
            <a:r>
              <a:rPr lang="pl-PL" sz="3000" dirty="0" smtClean="0"/>
              <a:t>”</a:t>
            </a:r>
          </a:p>
          <a:p>
            <a:r>
              <a:rPr lang="pl-PL" sz="2400" b="1" dirty="0" smtClean="0"/>
              <a:t>G. </a:t>
            </a:r>
            <a:r>
              <a:rPr lang="en-US" sz="2400" b="1" dirty="0"/>
              <a:t>Gilmore, </a:t>
            </a:r>
            <a:r>
              <a:rPr lang="en-US" sz="2400" b="1" i="1" dirty="0"/>
              <a:t>The Ages of American Law </a:t>
            </a:r>
            <a:r>
              <a:rPr lang="en-US" sz="2400" b="1" dirty="0"/>
              <a:t>(1977), p. 110.</a:t>
            </a:r>
            <a:endParaRPr lang="pl-PL" sz="2400" b="1" dirty="0"/>
          </a:p>
        </p:txBody>
      </p:sp>
    </p:spTree>
    <p:extLst>
      <p:ext uri="{BB962C8B-B14F-4D97-AF65-F5344CB8AC3E}">
        <p14:creationId xmlns:p14="http://schemas.microsoft.com/office/powerpoint/2010/main" val="800092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04717"/>
            <a:ext cx="10515600" cy="955344"/>
          </a:xfrm>
        </p:spPr>
        <p:txBody>
          <a:bodyPr>
            <a:normAutofit/>
          </a:bodyPr>
          <a:lstStyle/>
          <a:p>
            <a:pPr algn="ctr"/>
            <a:r>
              <a:rPr lang="pl-PL" sz="43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Inflacja legislacyjna</a:t>
            </a:r>
            <a:endParaRPr lang="pl-PL" sz="3200" dirty="0"/>
          </a:p>
        </p:txBody>
      </p:sp>
      <p:sp>
        <p:nvSpPr>
          <p:cNvPr id="3" name="Prostokąt 2"/>
          <p:cNvSpPr/>
          <p:nvPr/>
        </p:nvSpPr>
        <p:spPr>
          <a:xfrm>
            <a:off x="477672" y="1624084"/>
            <a:ext cx="11081982" cy="3970318"/>
          </a:xfrm>
          <a:prstGeom prst="rect">
            <a:avLst/>
          </a:prstGeom>
        </p:spPr>
        <p:txBody>
          <a:bodyPr wrap="square">
            <a:spAutoFit/>
          </a:bodyPr>
          <a:lstStyle/>
          <a:p>
            <a:r>
              <a:rPr lang="pl-PL" sz="2800" dirty="0" smtClean="0"/>
              <a:t>„</a:t>
            </a:r>
            <a:r>
              <a:rPr lang="pl-PL" sz="2800" dirty="0" err="1" smtClean="0"/>
              <a:t>Legislative</a:t>
            </a:r>
            <a:r>
              <a:rPr lang="pl-PL" sz="2800" dirty="0" smtClean="0"/>
              <a:t> </a:t>
            </a:r>
            <a:r>
              <a:rPr lang="pl-PL" sz="2800" dirty="0" err="1" smtClean="0"/>
              <a:t>production</a:t>
            </a:r>
            <a:r>
              <a:rPr lang="pl-PL" sz="2800" dirty="0" smtClean="0"/>
              <a:t> in the (post)modern </a:t>
            </a:r>
            <a:r>
              <a:rPr lang="pl-PL" sz="2800" dirty="0" err="1" smtClean="0"/>
              <a:t>society</a:t>
            </a:r>
            <a:r>
              <a:rPr lang="pl-PL" sz="2800" dirty="0" smtClean="0"/>
              <a:t> </a:t>
            </a:r>
            <a:r>
              <a:rPr lang="pl-PL" sz="2800" dirty="0" err="1" smtClean="0"/>
              <a:t>has</a:t>
            </a:r>
            <a:r>
              <a:rPr lang="pl-PL" sz="2800" dirty="0" smtClean="0"/>
              <a:t> </a:t>
            </a:r>
            <a:r>
              <a:rPr lang="pl-PL" sz="2800" dirty="0" err="1" smtClean="0"/>
              <a:t>reached</a:t>
            </a:r>
            <a:r>
              <a:rPr lang="pl-PL" sz="2800" dirty="0" smtClean="0"/>
              <a:t> </a:t>
            </a:r>
            <a:r>
              <a:rPr lang="pl-PL" sz="2800" dirty="0" err="1" smtClean="0"/>
              <a:t>critical</a:t>
            </a:r>
            <a:r>
              <a:rPr lang="pl-PL" sz="2800" dirty="0" smtClean="0"/>
              <a:t> </a:t>
            </a:r>
            <a:r>
              <a:rPr lang="pl-PL" sz="2800" dirty="0" err="1" smtClean="0"/>
              <a:t>quantitative</a:t>
            </a:r>
            <a:r>
              <a:rPr lang="pl-PL" sz="2800" dirty="0" smtClean="0"/>
              <a:t> </a:t>
            </a:r>
            <a:r>
              <a:rPr lang="pl-PL" sz="2800" dirty="0" err="1" smtClean="0"/>
              <a:t>limits</a:t>
            </a:r>
            <a:r>
              <a:rPr lang="pl-PL" sz="2800" dirty="0" smtClean="0"/>
              <a:t>. The </a:t>
            </a:r>
            <a:r>
              <a:rPr lang="pl-PL" sz="2800" dirty="0" err="1" smtClean="0"/>
              <a:t>causes</a:t>
            </a:r>
            <a:r>
              <a:rPr lang="pl-PL" sz="2800" dirty="0" smtClean="0"/>
              <a:t> of </a:t>
            </a:r>
            <a:r>
              <a:rPr lang="pl-PL" sz="2800" dirty="0" err="1" smtClean="0"/>
              <a:t>legislative</a:t>
            </a:r>
            <a:r>
              <a:rPr lang="pl-PL" sz="2800" dirty="0" smtClean="0"/>
              <a:t> </a:t>
            </a:r>
            <a:r>
              <a:rPr lang="pl-PL" sz="2800" dirty="0" err="1" smtClean="0"/>
              <a:t>inflation</a:t>
            </a:r>
            <a:r>
              <a:rPr lang="pl-PL" sz="2800" dirty="0" smtClean="0"/>
              <a:t> </a:t>
            </a:r>
            <a:r>
              <a:rPr lang="pl-PL" sz="2800" dirty="0" err="1" smtClean="0"/>
              <a:t>are</a:t>
            </a:r>
            <a:r>
              <a:rPr lang="pl-PL" sz="2800" dirty="0" smtClean="0"/>
              <a:t> </a:t>
            </a:r>
            <a:r>
              <a:rPr lang="pl-PL" sz="2800" dirty="0" err="1" smtClean="0"/>
              <a:t>multiple</a:t>
            </a:r>
            <a:r>
              <a:rPr lang="pl-PL" sz="2800" dirty="0" smtClean="0"/>
              <a:t> </a:t>
            </a:r>
            <a:r>
              <a:rPr lang="pl-PL" sz="2800" dirty="0" err="1" smtClean="0"/>
              <a:t>both</a:t>
            </a:r>
            <a:r>
              <a:rPr lang="pl-PL" sz="2800" dirty="0" smtClean="0"/>
              <a:t> in </a:t>
            </a:r>
            <a:r>
              <a:rPr lang="pl-PL" sz="2800" dirty="0" err="1" smtClean="0"/>
              <a:t>number</a:t>
            </a:r>
            <a:r>
              <a:rPr lang="pl-PL" sz="2800" dirty="0" smtClean="0"/>
              <a:t> and in </a:t>
            </a:r>
            <a:r>
              <a:rPr lang="pl-PL" sz="2800" dirty="0" err="1" smtClean="0"/>
              <a:t>nature</a:t>
            </a:r>
            <a:r>
              <a:rPr lang="pl-PL" sz="2800" dirty="0" smtClean="0"/>
              <a:t>. (…) </a:t>
            </a:r>
            <a:r>
              <a:rPr lang="pl-PL" sz="2800" dirty="0" err="1" smtClean="0"/>
              <a:t>Thus</a:t>
            </a:r>
            <a:r>
              <a:rPr lang="pl-PL" sz="2800" dirty="0" smtClean="0"/>
              <a:t> </a:t>
            </a:r>
            <a:r>
              <a:rPr lang="pl-PL" sz="2800" dirty="0" err="1" smtClean="0"/>
              <a:t>it</a:t>
            </a:r>
            <a:r>
              <a:rPr lang="pl-PL" sz="2800" dirty="0" smtClean="0"/>
              <a:t> </a:t>
            </a:r>
            <a:r>
              <a:rPr lang="pl-PL" sz="2800" dirty="0" err="1" smtClean="0"/>
              <a:t>can</a:t>
            </a:r>
            <a:r>
              <a:rPr lang="pl-PL" sz="2800" dirty="0" smtClean="0"/>
              <a:t> be </a:t>
            </a:r>
            <a:r>
              <a:rPr lang="pl-PL" sz="2800" dirty="0" err="1" smtClean="0"/>
              <a:t>asked</a:t>
            </a:r>
            <a:r>
              <a:rPr lang="pl-PL" sz="2800" dirty="0" smtClean="0"/>
              <a:t> </a:t>
            </a:r>
            <a:r>
              <a:rPr lang="pl-PL" sz="2800" dirty="0" err="1" smtClean="0"/>
              <a:t>whether</a:t>
            </a:r>
            <a:r>
              <a:rPr lang="pl-PL" sz="2800" dirty="0" smtClean="0"/>
              <a:t> the </a:t>
            </a:r>
            <a:r>
              <a:rPr lang="pl-PL" sz="2800" dirty="0" err="1" smtClean="0"/>
              <a:t>overproduction</a:t>
            </a:r>
            <a:r>
              <a:rPr lang="pl-PL" sz="2800" dirty="0" smtClean="0"/>
              <a:t> of </a:t>
            </a:r>
            <a:r>
              <a:rPr lang="pl-PL" sz="2800" dirty="0" err="1" smtClean="0"/>
              <a:t>legislation</a:t>
            </a:r>
            <a:r>
              <a:rPr lang="pl-PL" sz="2800" dirty="0" smtClean="0"/>
              <a:t> </a:t>
            </a:r>
            <a:r>
              <a:rPr lang="pl-PL" sz="2800" dirty="0" err="1" smtClean="0"/>
              <a:t>is</a:t>
            </a:r>
            <a:r>
              <a:rPr lang="pl-PL" sz="2800" dirty="0" smtClean="0"/>
              <a:t> </a:t>
            </a:r>
            <a:r>
              <a:rPr lang="pl-PL" sz="2800" dirty="0" err="1" smtClean="0"/>
              <a:t>due</a:t>
            </a:r>
            <a:r>
              <a:rPr lang="pl-PL" sz="2800" dirty="0" smtClean="0"/>
              <a:t> to </a:t>
            </a:r>
            <a:r>
              <a:rPr lang="pl-PL" sz="2800" dirty="0" err="1" smtClean="0"/>
              <a:t>its</a:t>
            </a:r>
            <a:r>
              <a:rPr lang="pl-PL" sz="2800" dirty="0" smtClean="0"/>
              <a:t> </a:t>
            </a:r>
            <a:r>
              <a:rPr lang="pl-PL" sz="2800" dirty="0" err="1" smtClean="0"/>
              <a:t>decreasing</a:t>
            </a:r>
            <a:r>
              <a:rPr lang="pl-PL" sz="2800" dirty="0" smtClean="0"/>
              <a:t> </a:t>
            </a:r>
            <a:r>
              <a:rPr lang="pl-PL" sz="2800" dirty="0" err="1" smtClean="0"/>
              <a:t>quality</a:t>
            </a:r>
            <a:r>
              <a:rPr lang="pl-PL" sz="2800" dirty="0" smtClean="0"/>
              <a:t> in </a:t>
            </a:r>
            <a:r>
              <a:rPr lang="pl-PL" sz="2800" dirty="0" err="1" smtClean="0"/>
              <a:t>so</a:t>
            </a:r>
            <a:r>
              <a:rPr lang="pl-PL" sz="2800" dirty="0" smtClean="0"/>
              <a:t> far as the </a:t>
            </a:r>
            <a:r>
              <a:rPr lang="pl-PL" sz="2800" dirty="0" err="1" smtClean="0"/>
              <a:t>defects</a:t>
            </a:r>
            <a:r>
              <a:rPr lang="pl-PL" sz="2800" dirty="0" smtClean="0"/>
              <a:t> of </a:t>
            </a:r>
            <a:r>
              <a:rPr lang="pl-PL" sz="2800" dirty="0" err="1" smtClean="0"/>
              <a:t>bad</a:t>
            </a:r>
            <a:r>
              <a:rPr lang="pl-PL" sz="2800" dirty="0" smtClean="0"/>
              <a:t> </a:t>
            </a:r>
            <a:r>
              <a:rPr lang="pl-PL" sz="2800" dirty="0" err="1" smtClean="0"/>
              <a:t>legislation</a:t>
            </a:r>
            <a:r>
              <a:rPr lang="pl-PL" sz="2800" dirty="0" smtClean="0"/>
              <a:t> </a:t>
            </a:r>
            <a:r>
              <a:rPr lang="pl-PL" sz="2800" dirty="0" err="1" smtClean="0"/>
              <a:t>are</a:t>
            </a:r>
            <a:r>
              <a:rPr lang="pl-PL" sz="2800" dirty="0" smtClean="0"/>
              <a:t> </a:t>
            </a:r>
            <a:r>
              <a:rPr lang="pl-PL" sz="2800" dirty="0" err="1" smtClean="0"/>
              <a:t>compensated</a:t>
            </a:r>
            <a:r>
              <a:rPr lang="pl-PL" sz="2800" dirty="0" smtClean="0"/>
              <a:t> by </a:t>
            </a:r>
            <a:r>
              <a:rPr lang="pl-PL" sz="2800" dirty="0" err="1" smtClean="0"/>
              <a:t>introducing</a:t>
            </a:r>
            <a:r>
              <a:rPr lang="pl-PL" sz="2800" dirty="0" smtClean="0"/>
              <a:t> a </a:t>
            </a:r>
            <a:r>
              <a:rPr lang="pl-PL" sz="2800" dirty="0" err="1" smtClean="0"/>
              <a:t>new</a:t>
            </a:r>
            <a:r>
              <a:rPr lang="pl-PL" sz="2800" dirty="0" smtClean="0"/>
              <a:t> </a:t>
            </a:r>
            <a:r>
              <a:rPr lang="pl-PL" sz="2800" dirty="0" err="1" smtClean="0"/>
              <a:t>legislative</a:t>
            </a:r>
            <a:r>
              <a:rPr lang="pl-PL" sz="2800" dirty="0" smtClean="0"/>
              <a:t> </a:t>
            </a:r>
            <a:r>
              <a:rPr lang="pl-PL" sz="2800" dirty="0" err="1" smtClean="0"/>
              <a:t>intervention</a:t>
            </a:r>
            <a:r>
              <a:rPr lang="pl-PL" sz="2800" dirty="0" smtClean="0"/>
              <a:t>, </a:t>
            </a:r>
            <a:r>
              <a:rPr lang="pl-PL" sz="2800" dirty="0" err="1" smtClean="0"/>
              <a:t>resulting</a:t>
            </a:r>
            <a:r>
              <a:rPr lang="pl-PL" sz="2800" dirty="0" smtClean="0"/>
              <a:t> in </a:t>
            </a:r>
            <a:r>
              <a:rPr lang="pl-PL" sz="2800" dirty="0" err="1" smtClean="0"/>
              <a:t>an</a:t>
            </a:r>
            <a:r>
              <a:rPr lang="pl-PL" sz="2800" dirty="0" smtClean="0"/>
              <a:t> </a:t>
            </a:r>
            <a:r>
              <a:rPr lang="pl-PL" sz="2800" dirty="0" err="1" smtClean="0"/>
              <a:t>ever</a:t>
            </a:r>
            <a:r>
              <a:rPr lang="pl-PL" sz="2800" dirty="0" smtClean="0"/>
              <a:t> </a:t>
            </a:r>
            <a:r>
              <a:rPr lang="pl-PL" sz="2800" dirty="0" err="1" smtClean="0"/>
              <a:t>accelerating</a:t>
            </a:r>
            <a:r>
              <a:rPr lang="pl-PL" sz="2800" dirty="0" smtClean="0"/>
              <a:t> </a:t>
            </a:r>
            <a:r>
              <a:rPr lang="pl-PL" sz="2800" dirty="0" err="1" smtClean="0"/>
              <a:t>growth</a:t>
            </a:r>
            <a:r>
              <a:rPr lang="pl-PL" sz="2800" dirty="0" smtClean="0"/>
              <a:t> of </a:t>
            </a:r>
            <a:r>
              <a:rPr lang="pl-PL" sz="2800" dirty="0" err="1" smtClean="0"/>
              <a:t>legal</a:t>
            </a:r>
            <a:r>
              <a:rPr lang="pl-PL" sz="2800" dirty="0" smtClean="0"/>
              <a:t> </a:t>
            </a:r>
            <a:r>
              <a:rPr lang="pl-PL" sz="2800" dirty="0" err="1" smtClean="0"/>
              <a:t>systems</a:t>
            </a:r>
            <a:r>
              <a:rPr lang="pl-PL" sz="2800" dirty="0" smtClean="0"/>
              <a:t>”</a:t>
            </a:r>
          </a:p>
          <a:p>
            <a:endParaRPr lang="pl-PL" sz="2400" dirty="0"/>
          </a:p>
          <a:p>
            <a:r>
              <a:rPr lang="pl-PL" sz="1600" b="1" dirty="0"/>
              <a:t>S</a:t>
            </a:r>
            <a:r>
              <a:rPr lang="pl-PL" sz="1600" b="1" dirty="0" smtClean="0"/>
              <a:t>.</a:t>
            </a:r>
            <a:r>
              <a:rPr lang="en-US" sz="1600" b="1" dirty="0" smtClean="0"/>
              <a:t> </a:t>
            </a:r>
            <a:r>
              <a:rPr lang="pl-PL" sz="1600" b="1" dirty="0" err="1" smtClean="0"/>
              <a:t>Eng</a:t>
            </a:r>
            <a:r>
              <a:rPr lang="en-US" sz="1600" b="1" dirty="0" smtClean="0"/>
              <a:t>, </a:t>
            </a:r>
            <a:r>
              <a:rPr lang="pl-PL" sz="1600" b="1" i="1" dirty="0" err="1" smtClean="0"/>
              <a:t>Legislative</a:t>
            </a:r>
            <a:r>
              <a:rPr lang="pl-PL" sz="1600" b="1" i="1" dirty="0" smtClean="0"/>
              <a:t> </a:t>
            </a:r>
            <a:r>
              <a:rPr lang="pl-PL" sz="1600" b="1" i="1" dirty="0" err="1" smtClean="0"/>
              <a:t>Inflation</a:t>
            </a:r>
            <a:r>
              <a:rPr lang="pl-PL" sz="1600" b="1" i="1" dirty="0" smtClean="0"/>
              <a:t> and the </a:t>
            </a:r>
            <a:r>
              <a:rPr lang="pl-PL" sz="1600" b="1" i="1" dirty="0" err="1" smtClean="0"/>
              <a:t>Quality</a:t>
            </a:r>
            <a:r>
              <a:rPr lang="pl-PL" sz="1600" b="1" i="1" dirty="0" smtClean="0"/>
              <a:t> of Law </a:t>
            </a:r>
            <a:r>
              <a:rPr lang="pl-PL" sz="1600" b="1" dirty="0" smtClean="0"/>
              <a:t>[</a:t>
            </a:r>
            <a:r>
              <a:rPr lang="en-US" sz="1600" b="1" dirty="0" smtClean="0"/>
              <a:t>in</a:t>
            </a:r>
            <a:r>
              <a:rPr lang="pl-PL" sz="1600" b="1" dirty="0" smtClean="0"/>
              <a:t>:]</a:t>
            </a:r>
            <a:r>
              <a:rPr lang="en-US" sz="1600" b="1" dirty="0" smtClean="0"/>
              <a:t> </a:t>
            </a:r>
            <a:r>
              <a:rPr lang="pl-PL" sz="1600" b="1" dirty="0" smtClean="0"/>
              <a:t>L. </a:t>
            </a:r>
            <a:r>
              <a:rPr lang="pl-PL" sz="1600" b="1" dirty="0" err="1" smtClean="0"/>
              <a:t>Wintgens</a:t>
            </a:r>
            <a:r>
              <a:rPr lang="en-US" sz="1600" b="1" dirty="0" smtClean="0"/>
              <a:t> </a:t>
            </a:r>
            <a:r>
              <a:rPr lang="en-US" sz="1600" b="1" dirty="0"/>
              <a:t>(</a:t>
            </a:r>
            <a:r>
              <a:rPr lang="en-US" sz="1600" b="1" dirty="0" err="1"/>
              <a:t>ed</a:t>
            </a:r>
            <a:r>
              <a:rPr lang="en-US" sz="1600" b="1" dirty="0" smtClean="0"/>
              <a:t>)</a:t>
            </a:r>
            <a:r>
              <a:rPr lang="pl-PL" sz="1600" b="1" dirty="0" smtClean="0"/>
              <a:t>,</a:t>
            </a:r>
            <a:r>
              <a:rPr lang="en-US" sz="1600" b="1" dirty="0" smtClean="0"/>
              <a:t> </a:t>
            </a:r>
            <a:r>
              <a:rPr lang="en-US" sz="1600" b="1" i="1" dirty="0" err="1"/>
              <a:t>Legisprudence</a:t>
            </a:r>
            <a:r>
              <a:rPr lang="en-US" sz="1600" b="1" i="1" dirty="0"/>
              <a:t>: A New Theoretical Approach to Legislation : Proceedings of</a:t>
            </a:r>
            <a:r>
              <a:rPr lang="pl-PL" sz="1600" b="1" i="1" dirty="0" smtClean="0"/>
              <a:t>,</a:t>
            </a:r>
            <a:r>
              <a:rPr lang="en-US" sz="1600" b="1" i="1" dirty="0" smtClean="0"/>
              <a:t> </a:t>
            </a:r>
            <a:r>
              <a:rPr lang="pl-PL" sz="1600" b="1" dirty="0" smtClean="0"/>
              <a:t>Oxford 2002, p.</a:t>
            </a:r>
            <a:r>
              <a:rPr lang="en-US" sz="1600" b="1" dirty="0" smtClean="0"/>
              <a:t> 6</a:t>
            </a:r>
            <a:r>
              <a:rPr lang="pl-PL" sz="1600" b="1" dirty="0" smtClean="0"/>
              <a:t>5.</a:t>
            </a:r>
            <a:endParaRPr lang="pl-PL" sz="1600" b="1" dirty="0"/>
          </a:p>
        </p:txBody>
      </p:sp>
    </p:spTree>
    <p:extLst>
      <p:ext uri="{BB962C8B-B14F-4D97-AF65-F5344CB8AC3E}">
        <p14:creationId xmlns:p14="http://schemas.microsoft.com/office/powerpoint/2010/main" val="2409817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61646" y="122849"/>
            <a:ext cx="10515600" cy="1432413"/>
          </a:xfrm>
        </p:spPr>
        <p:txBody>
          <a:bodyPr>
            <a:normAutofit/>
          </a:bodyPr>
          <a:lstStyle/>
          <a:p>
            <a:pPr algn="ctr"/>
            <a:r>
              <a:rPr lang="pl-PL" sz="4800" dirty="0" smtClean="0"/>
              <a:t>Źródła historyczne: wojny religijne, arbitralność władzy i anarchia</a:t>
            </a:r>
            <a:endParaRPr lang="pl-PL" sz="4800" dirty="0"/>
          </a:p>
        </p:txBody>
      </p:sp>
      <p:pic>
        <p:nvPicPr>
          <p:cNvPr id="4" name="Obraz 3"/>
          <p:cNvPicPr>
            <a:picLocks noChangeAspect="1"/>
          </p:cNvPicPr>
          <p:nvPr/>
        </p:nvPicPr>
        <p:blipFill>
          <a:blip r:embed="rId2"/>
          <a:stretch>
            <a:fillRect/>
          </a:stretch>
        </p:blipFill>
        <p:spPr>
          <a:xfrm>
            <a:off x="216878" y="4141178"/>
            <a:ext cx="4114800" cy="2533650"/>
          </a:xfrm>
          <a:prstGeom prst="rect">
            <a:avLst/>
          </a:prstGeom>
        </p:spPr>
      </p:pic>
      <p:pic>
        <p:nvPicPr>
          <p:cNvPr id="6" name="Obraz 5"/>
          <p:cNvPicPr>
            <a:picLocks noChangeAspect="1"/>
          </p:cNvPicPr>
          <p:nvPr/>
        </p:nvPicPr>
        <p:blipFill>
          <a:blip r:embed="rId3"/>
          <a:stretch>
            <a:fillRect/>
          </a:stretch>
        </p:blipFill>
        <p:spPr>
          <a:xfrm>
            <a:off x="4605216" y="3898414"/>
            <a:ext cx="2885830" cy="2885830"/>
          </a:xfrm>
          <a:prstGeom prst="rect">
            <a:avLst/>
          </a:prstGeom>
        </p:spPr>
      </p:pic>
      <p:pic>
        <p:nvPicPr>
          <p:cNvPr id="7" name="Obraz 6"/>
          <p:cNvPicPr>
            <a:picLocks noChangeAspect="1"/>
          </p:cNvPicPr>
          <p:nvPr/>
        </p:nvPicPr>
        <p:blipFill>
          <a:blip r:embed="rId4"/>
          <a:stretch>
            <a:fillRect/>
          </a:stretch>
        </p:blipFill>
        <p:spPr>
          <a:xfrm>
            <a:off x="386373" y="1555262"/>
            <a:ext cx="2400300" cy="1905000"/>
          </a:xfrm>
          <a:prstGeom prst="rect">
            <a:avLst/>
          </a:prstGeom>
        </p:spPr>
      </p:pic>
      <p:pic>
        <p:nvPicPr>
          <p:cNvPr id="8" name="Obraz 7"/>
          <p:cNvPicPr>
            <a:picLocks noChangeAspect="1"/>
          </p:cNvPicPr>
          <p:nvPr/>
        </p:nvPicPr>
        <p:blipFill>
          <a:blip r:embed="rId5"/>
          <a:stretch>
            <a:fillRect/>
          </a:stretch>
        </p:blipFill>
        <p:spPr>
          <a:xfrm>
            <a:off x="3517290" y="1555262"/>
            <a:ext cx="1969476" cy="1969476"/>
          </a:xfrm>
          <a:prstGeom prst="rect">
            <a:avLst/>
          </a:prstGeom>
        </p:spPr>
      </p:pic>
      <p:pic>
        <p:nvPicPr>
          <p:cNvPr id="9" name="Obraz 8"/>
          <p:cNvPicPr>
            <a:picLocks noChangeAspect="1"/>
          </p:cNvPicPr>
          <p:nvPr/>
        </p:nvPicPr>
        <p:blipFill>
          <a:blip r:embed="rId6"/>
          <a:stretch>
            <a:fillRect/>
          </a:stretch>
        </p:blipFill>
        <p:spPr>
          <a:xfrm>
            <a:off x="5962039" y="1555262"/>
            <a:ext cx="1668706" cy="2019562"/>
          </a:xfrm>
          <a:prstGeom prst="rect">
            <a:avLst/>
          </a:prstGeom>
        </p:spPr>
      </p:pic>
      <p:pic>
        <p:nvPicPr>
          <p:cNvPr id="10" name="Obraz 9"/>
          <p:cNvPicPr>
            <a:picLocks noChangeAspect="1"/>
          </p:cNvPicPr>
          <p:nvPr/>
        </p:nvPicPr>
        <p:blipFill>
          <a:blip r:embed="rId7"/>
          <a:stretch>
            <a:fillRect/>
          </a:stretch>
        </p:blipFill>
        <p:spPr>
          <a:xfrm>
            <a:off x="8325339" y="1555262"/>
            <a:ext cx="1497511" cy="2107608"/>
          </a:xfrm>
          <a:prstGeom prst="rect">
            <a:avLst/>
          </a:prstGeom>
        </p:spPr>
      </p:pic>
      <p:pic>
        <p:nvPicPr>
          <p:cNvPr id="11" name="Obraz 10"/>
          <p:cNvPicPr>
            <a:picLocks noChangeAspect="1"/>
          </p:cNvPicPr>
          <p:nvPr/>
        </p:nvPicPr>
        <p:blipFill>
          <a:blip r:embed="rId8"/>
          <a:stretch>
            <a:fillRect/>
          </a:stretch>
        </p:blipFill>
        <p:spPr>
          <a:xfrm>
            <a:off x="8005187" y="3898414"/>
            <a:ext cx="3635325" cy="2853307"/>
          </a:xfrm>
          <a:prstGeom prst="rect">
            <a:avLst/>
          </a:prstGeom>
        </p:spPr>
      </p:pic>
    </p:spTree>
    <p:extLst>
      <p:ext uri="{BB962C8B-B14F-4D97-AF65-F5344CB8AC3E}">
        <p14:creationId xmlns:p14="http://schemas.microsoft.com/office/powerpoint/2010/main" val="2349924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04717"/>
            <a:ext cx="10515600" cy="955344"/>
          </a:xfrm>
        </p:spPr>
        <p:txBody>
          <a:bodyPr>
            <a:normAutofit/>
          </a:bodyPr>
          <a:lstStyle/>
          <a:p>
            <a:pPr algn="ctr"/>
            <a:r>
              <a:rPr lang="pl-PL" sz="43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Inflacja legislacyjna</a:t>
            </a:r>
            <a:endParaRPr lang="pl-PL" sz="3200" dirty="0"/>
          </a:p>
        </p:txBody>
      </p:sp>
      <p:sp>
        <p:nvSpPr>
          <p:cNvPr id="3" name="Prostokąt 2"/>
          <p:cNvSpPr/>
          <p:nvPr/>
        </p:nvSpPr>
        <p:spPr>
          <a:xfrm>
            <a:off x="477672" y="1624084"/>
            <a:ext cx="11081982" cy="4832092"/>
          </a:xfrm>
          <a:prstGeom prst="rect">
            <a:avLst/>
          </a:prstGeom>
        </p:spPr>
        <p:txBody>
          <a:bodyPr wrap="square">
            <a:spAutoFit/>
          </a:bodyPr>
          <a:lstStyle/>
          <a:p>
            <a:r>
              <a:rPr lang="pl-PL" sz="2800" dirty="0" smtClean="0"/>
              <a:t>„</a:t>
            </a:r>
            <a:r>
              <a:rPr lang="pl-PL" sz="2800" dirty="0" err="1" smtClean="0"/>
              <a:t>There</a:t>
            </a:r>
            <a:r>
              <a:rPr lang="pl-PL" sz="2800" dirty="0" smtClean="0"/>
              <a:t> </a:t>
            </a:r>
            <a:r>
              <a:rPr lang="pl-PL" sz="2800" dirty="0" err="1" smtClean="0"/>
              <a:t>is</a:t>
            </a:r>
            <a:r>
              <a:rPr lang="pl-PL" sz="2800" dirty="0" smtClean="0"/>
              <a:t> no </a:t>
            </a:r>
            <a:r>
              <a:rPr lang="pl-PL" sz="2800" dirty="0" err="1" smtClean="0"/>
              <a:t>doubt</a:t>
            </a:r>
            <a:r>
              <a:rPr lang="pl-PL" sz="2800" dirty="0" smtClean="0"/>
              <a:t> </a:t>
            </a:r>
            <a:r>
              <a:rPr lang="pl-PL" sz="2800" dirty="0" err="1" smtClean="0"/>
              <a:t>that</a:t>
            </a:r>
            <a:r>
              <a:rPr lang="pl-PL" sz="2800" dirty="0" smtClean="0"/>
              <a:t> the law </a:t>
            </a:r>
            <a:r>
              <a:rPr lang="pl-PL" sz="2800" dirty="0" err="1" smtClean="0"/>
              <a:t>has</a:t>
            </a:r>
            <a:r>
              <a:rPr lang="pl-PL" sz="2800" dirty="0" smtClean="0"/>
              <a:t> </a:t>
            </a:r>
            <a:r>
              <a:rPr lang="pl-PL" sz="2800" dirty="0" err="1" smtClean="0"/>
              <a:t>always</a:t>
            </a:r>
            <a:r>
              <a:rPr lang="pl-PL" sz="2800" dirty="0" smtClean="0"/>
              <a:t> </a:t>
            </a:r>
            <a:r>
              <a:rPr lang="pl-PL" sz="2800" dirty="0" err="1" smtClean="0"/>
              <a:t>been</a:t>
            </a:r>
            <a:r>
              <a:rPr lang="pl-PL" sz="2800" dirty="0" smtClean="0"/>
              <a:t> </a:t>
            </a:r>
            <a:r>
              <a:rPr lang="pl-PL" sz="2800" dirty="0" err="1" smtClean="0"/>
              <a:t>complicated</a:t>
            </a:r>
            <a:r>
              <a:rPr lang="pl-PL" sz="2800" dirty="0" smtClean="0"/>
              <a:t>. It </a:t>
            </a:r>
            <a:r>
              <a:rPr lang="pl-PL" sz="2800" dirty="0" err="1" smtClean="0"/>
              <a:t>is</a:t>
            </a:r>
            <a:r>
              <a:rPr lang="pl-PL" sz="2800" dirty="0" smtClean="0"/>
              <a:t> a </a:t>
            </a:r>
            <a:r>
              <a:rPr lang="pl-PL" sz="2800" dirty="0" err="1" smtClean="0"/>
              <a:t>frequently</a:t>
            </a:r>
            <a:r>
              <a:rPr lang="pl-PL" sz="2800" dirty="0" smtClean="0"/>
              <a:t> </a:t>
            </a:r>
            <a:r>
              <a:rPr lang="pl-PL" sz="2800" dirty="0" err="1" smtClean="0"/>
              <a:t>heard</a:t>
            </a:r>
            <a:r>
              <a:rPr lang="pl-PL" sz="2800" dirty="0" smtClean="0"/>
              <a:t> </a:t>
            </a:r>
            <a:r>
              <a:rPr lang="pl-PL" sz="2800" dirty="0" err="1" smtClean="0"/>
              <a:t>complaint</a:t>
            </a:r>
            <a:r>
              <a:rPr lang="pl-PL" sz="2800" dirty="0" smtClean="0"/>
              <a:t> </a:t>
            </a:r>
            <a:r>
              <a:rPr lang="pl-PL" sz="2800" dirty="0" err="1" smtClean="0"/>
              <a:t>these</a:t>
            </a:r>
            <a:r>
              <a:rPr lang="pl-PL" sz="2800" dirty="0" smtClean="0"/>
              <a:t> </a:t>
            </a:r>
            <a:r>
              <a:rPr lang="pl-PL" sz="2800" dirty="0" err="1" smtClean="0"/>
              <a:t>days</a:t>
            </a:r>
            <a:r>
              <a:rPr lang="pl-PL" sz="2800" dirty="0" smtClean="0"/>
              <a:t> </a:t>
            </a:r>
            <a:r>
              <a:rPr lang="pl-PL" sz="2800" dirty="0" err="1" smtClean="0"/>
              <a:t>that</a:t>
            </a:r>
            <a:r>
              <a:rPr lang="pl-PL" sz="2800" dirty="0" smtClean="0"/>
              <a:t> we </a:t>
            </a:r>
            <a:r>
              <a:rPr lang="pl-PL" sz="2800" dirty="0" err="1" smtClean="0"/>
              <a:t>suffer</a:t>
            </a:r>
            <a:r>
              <a:rPr lang="pl-PL" sz="2800" dirty="0" smtClean="0"/>
              <a:t> from </a:t>
            </a:r>
            <a:r>
              <a:rPr lang="pl-PL" sz="2800" dirty="0" err="1" smtClean="0"/>
              <a:t>legislative</a:t>
            </a:r>
            <a:r>
              <a:rPr lang="pl-PL" sz="2800" dirty="0" smtClean="0"/>
              <a:t> </a:t>
            </a:r>
            <a:r>
              <a:rPr lang="pl-PL" sz="2800" dirty="0" err="1" smtClean="0"/>
              <a:t>inflation</a:t>
            </a:r>
            <a:r>
              <a:rPr lang="pl-PL" sz="2800" dirty="0" smtClean="0"/>
              <a:t> and </a:t>
            </a:r>
            <a:r>
              <a:rPr lang="pl-PL" sz="2800" dirty="0" err="1" smtClean="0"/>
              <a:t>that</a:t>
            </a:r>
            <a:r>
              <a:rPr lang="pl-PL" sz="2800" dirty="0" smtClean="0"/>
              <a:t> </a:t>
            </a:r>
            <a:r>
              <a:rPr lang="pl-PL" sz="2800" dirty="0" err="1" smtClean="0"/>
              <a:t>legal</a:t>
            </a:r>
            <a:r>
              <a:rPr lang="pl-PL" sz="2800" dirty="0" smtClean="0"/>
              <a:t> </a:t>
            </a:r>
            <a:r>
              <a:rPr lang="pl-PL" sz="2800" dirty="0" err="1" smtClean="0"/>
              <a:t>procedures</a:t>
            </a:r>
            <a:r>
              <a:rPr lang="pl-PL" sz="2800" dirty="0" smtClean="0"/>
              <a:t> </a:t>
            </a:r>
            <a:r>
              <a:rPr lang="pl-PL" sz="2800" dirty="0" err="1" smtClean="0"/>
              <a:t>are</a:t>
            </a:r>
            <a:r>
              <a:rPr lang="pl-PL" sz="2800" dirty="0" smtClean="0"/>
              <a:t> </a:t>
            </a:r>
            <a:r>
              <a:rPr lang="pl-PL" sz="2800" dirty="0" err="1" smtClean="0"/>
              <a:t>interminable</a:t>
            </a:r>
            <a:r>
              <a:rPr lang="pl-PL" sz="2800" dirty="0" smtClean="0"/>
              <a:t> and </a:t>
            </a:r>
            <a:r>
              <a:rPr lang="pl-PL" sz="2800" dirty="0" err="1" smtClean="0"/>
              <a:t>uncertain</a:t>
            </a:r>
            <a:r>
              <a:rPr lang="pl-PL" sz="2800" dirty="0" smtClean="0"/>
              <a:t>. But Leibniz </a:t>
            </a:r>
            <a:r>
              <a:rPr lang="pl-PL" sz="2800" dirty="0" err="1" smtClean="0"/>
              <a:t>wrote</a:t>
            </a:r>
            <a:r>
              <a:rPr lang="pl-PL" sz="2800" dirty="0" smtClean="0"/>
              <a:t> as </a:t>
            </a:r>
            <a:r>
              <a:rPr lang="pl-PL" sz="2800" dirty="0" err="1" smtClean="0"/>
              <a:t>early</a:t>
            </a:r>
            <a:r>
              <a:rPr lang="pl-PL" sz="2800" dirty="0" smtClean="0"/>
              <a:t> as 1678 </a:t>
            </a:r>
            <a:r>
              <a:rPr lang="pl-PL" sz="2800" dirty="0" err="1" smtClean="0"/>
              <a:t>that</a:t>
            </a:r>
            <a:r>
              <a:rPr lang="pl-PL" sz="2800" dirty="0" smtClean="0"/>
              <a:t> ‚</a:t>
            </a:r>
            <a:r>
              <a:rPr lang="pl-PL" sz="2800" dirty="0" err="1" smtClean="0"/>
              <a:t>it</a:t>
            </a:r>
            <a:r>
              <a:rPr lang="pl-PL" sz="2800" dirty="0" smtClean="0"/>
              <a:t> </a:t>
            </a:r>
            <a:r>
              <a:rPr lang="pl-PL" sz="2800" dirty="0" err="1" smtClean="0"/>
              <a:t>is</a:t>
            </a:r>
            <a:r>
              <a:rPr lang="pl-PL" sz="2800" dirty="0"/>
              <a:t> </a:t>
            </a:r>
            <a:r>
              <a:rPr lang="pl-PL" sz="2800" dirty="0" smtClean="0"/>
              <a:t>no </a:t>
            </a:r>
            <a:r>
              <a:rPr lang="pl-PL" sz="2800" dirty="0" err="1" smtClean="0"/>
              <a:t>possible</a:t>
            </a:r>
            <a:r>
              <a:rPr lang="pl-PL" sz="2800" dirty="0" smtClean="0"/>
              <a:t> to </a:t>
            </a:r>
            <a:r>
              <a:rPr lang="pl-PL" sz="2800" dirty="0" err="1" smtClean="0"/>
              <a:t>know</a:t>
            </a:r>
            <a:r>
              <a:rPr lang="pl-PL" sz="2800" dirty="0" smtClean="0"/>
              <a:t> the law </a:t>
            </a:r>
            <a:r>
              <a:rPr lang="pl-PL" sz="2800" dirty="0" err="1" smtClean="0"/>
              <a:t>without</a:t>
            </a:r>
            <a:r>
              <a:rPr lang="pl-PL" sz="2800" dirty="0" smtClean="0"/>
              <a:t> a </a:t>
            </a:r>
            <a:r>
              <a:rPr lang="pl-PL" sz="2800" dirty="0" err="1" smtClean="0"/>
              <a:t>very</a:t>
            </a:r>
            <a:r>
              <a:rPr lang="pl-PL" sz="2800" dirty="0" smtClean="0"/>
              <a:t> </a:t>
            </a:r>
            <a:r>
              <a:rPr lang="pl-PL" sz="2800" dirty="0" err="1" smtClean="0"/>
              <a:t>large</a:t>
            </a:r>
            <a:r>
              <a:rPr lang="pl-PL" sz="2800" dirty="0" smtClean="0"/>
              <a:t> </a:t>
            </a:r>
            <a:r>
              <a:rPr lang="pl-PL" sz="2800" dirty="0" err="1" smtClean="0"/>
              <a:t>library</a:t>
            </a:r>
            <a:r>
              <a:rPr lang="pl-PL" sz="2800" dirty="0" smtClean="0"/>
              <a:t>’, </a:t>
            </a:r>
            <a:r>
              <a:rPr lang="pl-PL" sz="2800" dirty="0" err="1" smtClean="0"/>
              <a:t>while</a:t>
            </a:r>
            <a:r>
              <a:rPr lang="pl-PL" sz="2800" dirty="0" smtClean="0"/>
              <a:t> Bentham in </a:t>
            </a:r>
            <a:r>
              <a:rPr lang="pl-PL" sz="2800" dirty="0" err="1" smtClean="0"/>
              <a:t>an</a:t>
            </a:r>
            <a:r>
              <a:rPr lang="pl-PL" sz="2800" dirty="0" smtClean="0"/>
              <a:t> open </a:t>
            </a:r>
            <a:r>
              <a:rPr lang="pl-PL" sz="2800" dirty="0" err="1" smtClean="0"/>
              <a:t>letter</a:t>
            </a:r>
            <a:r>
              <a:rPr lang="pl-PL" sz="2800" dirty="0" smtClean="0"/>
              <a:t> to the American </a:t>
            </a:r>
            <a:r>
              <a:rPr lang="pl-PL" sz="2800" dirty="0" err="1" smtClean="0"/>
              <a:t>citizens</a:t>
            </a:r>
            <a:r>
              <a:rPr lang="pl-PL" sz="2800" dirty="0" smtClean="0"/>
              <a:t> </a:t>
            </a:r>
            <a:r>
              <a:rPr lang="pl-PL" sz="2800" dirty="0" err="1" smtClean="0"/>
              <a:t>said</a:t>
            </a:r>
            <a:r>
              <a:rPr lang="pl-PL" sz="2800" dirty="0" smtClean="0"/>
              <a:t>: ‚</a:t>
            </a:r>
            <a:r>
              <a:rPr lang="pl-PL" sz="2800" dirty="0" err="1" smtClean="0"/>
              <a:t>Everywhere</a:t>
            </a:r>
            <a:r>
              <a:rPr lang="pl-PL" sz="2800" dirty="0" smtClean="0"/>
              <a:t> the </a:t>
            </a:r>
            <a:r>
              <a:rPr lang="pl-PL" sz="2800" dirty="0" err="1" smtClean="0"/>
              <a:t>common</a:t>
            </a:r>
            <a:r>
              <a:rPr lang="pl-PL" sz="2800" dirty="0" smtClean="0"/>
              <a:t> law </a:t>
            </a:r>
            <a:r>
              <a:rPr lang="pl-PL" sz="2800" dirty="0" err="1" smtClean="0"/>
              <a:t>has</a:t>
            </a:r>
            <a:r>
              <a:rPr lang="pl-PL" sz="2800" dirty="0" smtClean="0"/>
              <a:t> set </a:t>
            </a:r>
            <a:r>
              <a:rPr lang="pl-PL" sz="2800" dirty="0" err="1" smtClean="0"/>
              <a:t>foot</a:t>
            </a:r>
            <a:r>
              <a:rPr lang="pl-PL" sz="2800" dirty="0" smtClean="0"/>
              <a:t>, </a:t>
            </a:r>
            <a:r>
              <a:rPr lang="pl-PL" sz="2800" dirty="0" err="1" smtClean="0"/>
              <a:t>security</a:t>
            </a:r>
            <a:r>
              <a:rPr lang="pl-PL" sz="2800" dirty="0" smtClean="0"/>
              <a:t> </a:t>
            </a:r>
            <a:r>
              <a:rPr lang="pl-PL" sz="2800" dirty="0" err="1" smtClean="0"/>
              <a:t>has</a:t>
            </a:r>
            <a:r>
              <a:rPr lang="pl-PL" sz="2800" dirty="0" smtClean="0"/>
              <a:t> </a:t>
            </a:r>
            <a:r>
              <a:rPr lang="pl-PL" sz="2800" dirty="0" err="1" smtClean="0"/>
              <a:t>disappeared</a:t>
            </a:r>
            <a:r>
              <a:rPr lang="pl-PL" sz="2800" dirty="0" smtClean="0"/>
              <a:t>’.</a:t>
            </a:r>
          </a:p>
          <a:p>
            <a:r>
              <a:rPr lang="pl-PL" sz="2800" dirty="0" smtClean="0"/>
              <a:t>At </a:t>
            </a:r>
            <a:r>
              <a:rPr lang="pl-PL" sz="2800" dirty="0" err="1" smtClean="0"/>
              <a:t>that</a:t>
            </a:r>
            <a:r>
              <a:rPr lang="pl-PL" sz="2800" dirty="0" smtClean="0"/>
              <a:t> </a:t>
            </a:r>
            <a:r>
              <a:rPr lang="pl-PL" sz="2800" dirty="0" err="1" smtClean="0"/>
              <a:t>time</a:t>
            </a:r>
            <a:r>
              <a:rPr lang="pl-PL" sz="2800" dirty="0" smtClean="0"/>
              <a:t>, we </a:t>
            </a:r>
            <a:r>
              <a:rPr lang="pl-PL" sz="2800" dirty="0" err="1" smtClean="0"/>
              <a:t>may</a:t>
            </a:r>
            <a:r>
              <a:rPr lang="pl-PL" sz="2800" dirty="0" smtClean="0"/>
              <a:t> </a:t>
            </a:r>
            <a:r>
              <a:rPr lang="pl-PL" sz="2800" dirty="0" err="1" smtClean="0"/>
              <a:t>say</a:t>
            </a:r>
            <a:r>
              <a:rPr lang="pl-PL" sz="2800" dirty="0" smtClean="0"/>
              <a:t> </a:t>
            </a:r>
            <a:r>
              <a:rPr lang="pl-PL" sz="2800" dirty="0" err="1" smtClean="0"/>
              <a:t>that</a:t>
            </a:r>
            <a:r>
              <a:rPr lang="pl-PL" sz="2800" dirty="0" smtClean="0"/>
              <a:t> the law was </a:t>
            </a:r>
            <a:r>
              <a:rPr lang="pl-PL" sz="2800" dirty="0" err="1" smtClean="0"/>
              <a:t>only</a:t>
            </a:r>
            <a:r>
              <a:rPr lang="pl-PL" sz="2800" dirty="0" smtClean="0"/>
              <a:t> </a:t>
            </a:r>
            <a:r>
              <a:rPr lang="pl-PL" sz="2800" dirty="0" err="1" smtClean="0"/>
              <a:t>complicated</a:t>
            </a:r>
            <a:r>
              <a:rPr lang="pl-PL" sz="2800" dirty="0" smtClean="0"/>
              <a:t>, </a:t>
            </a:r>
            <a:r>
              <a:rPr lang="pl-PL" sz="2800" dirty="0" err="1" smtClean="0"/>
              <a:t>while</a:t>
            </a:r>
            <a:r>
              <a:rPr lang="pl-PL" sz="2800" dirty="0" smtClean="0"/>
              <a:t> </a:t>
            </a:r>
            <a:r>
              <a:rPr lang="pl-PL" sz="2800" dirty="0" err="1" smtClean="0"/>
              <a:t>today</a:t>
            </a:r>
            <a:r>
              <a:rPr lang="pl-PL" sz="2800" dirty="0" smtClean="0"/>
              <a:t> we </a:t>
            </a:r>
            <a:r>
              <a:rPr lang="pl-PL" sz="2800" dirty="0" err="1" smtClean="0"/>
              <a:t>are</a:t>
            </a:r>
            <a:r>
              <a:rPr lang="pl-PL" sz="2800" dirty="0" smtClean="0"/>
              <a:t> </a:t>
            </a:r>
            <a:r>
              <a:rPr lang="pl-PL" sz="2800" dirty="0" err="1" smtClean="0"/>
              <a:t>obliged</a:t>
            </a:r>
            <a:r>
              <a:rPr lang="pl-PL" sz="2800" dirty="0" smtClean="0"/>
              <a:t> to talk </a:t>
            </a:r>
            <a:r>
              <a:rPr lang="pl-PL" sz="2800" dirty="0" err="1" smtClean="0"/>
              <a:t>about</a:t>
            </a:r>
            <a:r>
              <a:rPr lang="pl-PL" sz="2800" dirty="0" smtClean="0"/>
              <a:t> </a:t>
            </a:r>
            <a:r>
              <a:rPr lang="pl-PL" sz="2800" dirty="0" err="1" smtClean="0"/>
              <a:t>its</a:t>
            </a:r>
            <a:r>
              <a:rPr lang="pl-PL" sz="2800" dirty="0" smtClean="0"/>
              <a:t> </a:t>
            </a:r>
            <a:r>
              <a:rPr lang="pl-PL" sz="2800" dirty="0" err="1" smtClean="0"/>
              <a:t>complexity</a:t>
            </a:r>
            <a:r>
              <a:rPr lang="pl-PL" sz="2800" dirty="0" smtClean="0"/>
              <a:t>”</a:t>
            </a:r>
          </a:p>
          <a:p>
            <a:endParaRPr lang="pl-PL" sz="2400" dirty="0"/>
          </a:p>
          <a:p>
            <a:r>
              <a:rPr lang="pl-PL" sz="1600" b="1" dirty="0" smtClean="0"/>
              <a:t>F.</a:t>
            </a:r>
            <a:r>
              <a:rPr lang="en-US" sz="1600" b="1" dirty="0" smtClean="0"/>
              <a:t> </a:t>
            </a:r>
            <a:r>
              <a:rPr lang="pl-PL" sz="1600" b="1" dirty="0" err="1" smtClean="0"/>
              <a:t>Ost</a:t>
            </a:r>
            <a:r>
              <a:rPr lang="pl-PL" sz="1600" b="1" dirty="0" smtClean="0"/>
              <a:t>, M. van den </a:t>
            </a:r>
            <a:r>
              <a:rPr lang="pl-PL" sz="1600" b="1" dirty="0" err="1" smtClean="0"/>
              <a:t>Kerchove</a:t>
            </a:r>
            <a:r>
              <a:rPr lang="en-US" sz="1600" b="1" dirty="0" smtClean="0"/>
              <a:t>, </a:t>
            </a:r>
            <a:r>
              <a:rPr lang="pl-PL" sz="1600" b="1" i="1" dirty="0" err="1" smtClean="0"/>
              <a:t>Constructing</a:t>
            </a:r>
            <a:r>
              <a:rPr lang="pl-PL" sz="1600" b="1" i="1" dirty="0" smtClean="0"/>
              <a:t> the </a:t>
            </a:r>
            <a:r>
              <a:rPr lang="pl-PL" sz="1600" b="1" i="1" dirty="0" err="1" smtClean="0"/>
              <a:t>Complexity</a:t>
            </a:r>
            <a:r>
              <a:rPr lang="pl-PL" sz="1600" b="1" i="1" dirty="0" smtClean="0"/>
              <a:t> of the Law: </a:t>
            </a:r>
            <a:r>
              <a:rPr lang="pl-PL" sz="1600" b="1" i="1" dirty="0" err="1" smtClean="0"/>
              <a:t>Towards</a:t>
            </a:r>
            <a:r>
              <a:rPr lang="pl-PL" sz="1600" b="1" i="1" dirty="0" smtClean="0"/>
              <a:t> a </a:t>
            </a:r>
            <a:r>
              <a:rPr lang="pl-PL" sz="1600" b="1" i="1" dirty="0" err="1" smtClean="0"/>
              <a:t>Dialectic</a:t>
            </a:r>
            <a:r>
              <a:rPr lang="pl-PL" sz="1600" b="1" i="1" dirty="0" smtClean="0"/>
              <a:t> </a:t>
            </a:r>
            <a:r>
              <a:rPr lang="pl-PL" sz="1600" b="1" i="1" dirty="0" err="1" smtClean="0"/>
              <a:t>Theory</a:t>
            </a:r>
            <a:r>
              <a:rPr lang="pl-PL" sz="1600" b="1" dirty="0" smtClean="0"/>
              <a:t>[</a:t>
            </a:r>
            <a:r>
              <a:rPr lang="en-US" sz="1600" b="1" dirty="0" smtClean="0"/>
              <a:t>in</a:t>
            </a:r>
            <a:r>
              <a:rPr lang="pl-PL" sz="1600" b="1" dirty="0" smtClean="0"/>
              <a:t>:]</a:t>
            </a:r>
            <a:r>
              <a:rPr lang="en-US" sz="1600" b="1" dirty="0" smtClean="0"/>
              <a:t> </a:t>
            </a:r>
            <a:r>
              <a:rPr lang="pl-PL" sz="1600" b="1" dirty="0" smtClean="0"/>
              <a:t>L. </a:t>
            </a:r>
            <a:r>
              <a:rPr lang="pl-PL" sz="1600" b="1" dirty="0" err="1" smtClean="0"/>
              <a:t>Wintgens</a:t>
            </a:r>
            <a:r>
              <a:rPr lang="en-US" sz="1600" b="1" dirty="0" smtClean="0"/>
              <a:t> </a:t>
            </a:r>
            <a:r>
              <a:rPr lang="en-US" sz="1600" b="1" dirty="0"/>
              <a:t>(</a:t>
            </a:r>
            <a:r>
              <a:rPr lang="en-US" sz="1600" b="1" dirty="0" err="1"/>
              <a:t>ed</a:t>
            </a:r>
            <a:r>
              <a:rPr lang="en-US" sz="1600" b="1" dirty="0" smtClean="0"/>
              <a:t>)</a:t>
            </a:r>
            <a:r>
              <a:rPr lang="pl-PL" sz="1600" b="1" dirty="0" smtClean="0"/>
              <a:t>,</a:t>
            </a:r>
            <a:r>
              <a:rPr lang="en-US" sz="1600" b="1" dirty="0" smtClean="0"/>
              <a:t> </a:t>
            </a:r>
            <a:r>
              <a:rPr lang="en-US" sz="1600" b="1" i="1" dirty="0"/>
              <a:t>The Law in Philosophical Perspectives: My Philosophy of Law</a:t>
            </a:r>
            <a:r>
              <a:rPr lang="pl-PL" sz="1600" b="1" i="1" dirty="0" smtClean="0"/>
              <a:t>,</a:t>
            </a:r>
            <a:r>
              <a:rPr lang="en-US" sz="1600" b="1" i="1" dirty="0" smtClean="0"/>
              <a:t> </a:t>
            </a:r>
            <a:r>
              <a:rPr lang="pl-PL" sz="1600" b="1" dirty="0" err="1" smtClean="0"/>
              <a:t>Brussels</a:t>
            </a:r>
            <a:r>
              <a:rPr lang="pl-PL" sz="1600" b="1" dirty="0"/>
              <a:t> </a:t>
            </a:r>
            <a:r>
              <a:rPr lang="pl-PL" sz="1600" b="1" dirty="0" smtClean="0"/>
              <a:t>1999, p.</a:t>
            </a:r>
            <a:r>
              <a:rPr lang="en-US" sz="1600" b="1" dirty="0" smtClean="0"/>
              <a:t> </a:t>
            </a:r>
            <a:r>
              <a:rPr lang="pl-PL" sz="1600" b="1" smtClean="0"/>
              <a:t>146.</a:t>
            </a:r>
            <a:endParaRPr lang="pl-PL" sz="1600" b="1" dirty="0"/>
          </a:p>
        </p:txBody>
      </p:sp>
    </p:spTree>
    <p:extLst>
      <p:ext uri="{BB962C8B-B14F-4D97-AF65-F5344CB8AC3E}">
        <p14:creationId xmlns:p14="http://schemas.microsoft.com/office/powerpoint/2010/main" val="3996854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04717"/>
            <a:ext cx="10515600" cy="955344"/>
          </a:xfrm>
        </p:spPr>
        <p:txBody>
          <a:bodyPr>
            <a:normAutofit/>
          </a:bodyPr>
          <a:lstStyle/>
          <a:p>
            <a:pPr algn="ctr"/>
            <a:r>
              <a:rPr lang="pl-PL" sz="43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Inflacja legislacyjna</a:t>
            </a:r>
            <a:endParaRPr lang="pl-PL" sz="3200" dirty="0"/>
          </a:p>
        </p:txBody>
      </p:sp>
      <p:sp>
        <p:nvSpPr>
          <p:cNvPr id="3" name="Prostokąt 2"/>
          <p:cNvSpPr/>
          <p:nvPr/>
        </p:nvSpPr>
        <p:spPr>
          <a:xfrm>
            <a:off x="477672" y="1624084"/>
            <a:ext cx="11081982" cy="3970318"/>
          </a:xfrm>
          <a:prstGeom prst="rect">
            <a:avLst/>
          </a:prstGeom>
        </p:spPr>
        <p:txBody>
          <a:bodyPr wrap="square">
            <a:spAutoFit/>
          </a:bodyPr>
          <a:lstStyle/>
          <a:p>
            <a:r>
              <a:rPr lang="pl-PL" sz="2800" dirty="0"/>
              <a:t>„…</a:t>
            </a:r>
            <a:r>
              <a:rPr lang="en-US" sz="2800" dirty="0"/>
              <a:t>nowadays one can observe the instantaneous growth of interest in that theory in many countries, caused among others by the process of vast growth of the scope of legal regulation in modern countries and the inflation of law-creating acts. The traditional techniques of legislation based on practitioners’ skill are in such a situation inadequate and the need for more broad theoretical reflection concerning the process of legislation is evident</a:t>
            </a:r>
            <a:r>
              <a:rPr lang="pl-PL" sz="2800" dirty="0" smtClean="0"/>
              <a:t>”</a:t>
            </a:r>
          </a:p>
          <a:p>
            <a:endParaRPr lang="pl-PL" sz="2400" dirty="0"/>
          </a:p>
          <a:p>
            <a:r>
              <a:rPr lang="pl-PL" sz="1600" b="1" dirty="0" smtClean="0"/>
              <a:t>Z.</a:t>
            </a:r>
            <a:r>
              <a:rPr lang="en-US" sz="1600" b="1" dirty="0" smtClean="0"/>
              <a:t> </a:t>
            </a:r>
            <a:r>
              <a:rPr lang="en-US" sz="1600" b="1" dirty="0" err="1"/>
              <a:t>Ziembiński</a:t>
            </a:r>
            <a:r>
              <a:rPr lang="en-US" sz="1600" b="1" dirty="0"/>
              <a:t>, </a:t>
            </a:r>
            <a:r>
              <a:rPr lang="en-US" sz="1600" b="1" dirty="0" smtClean="0"/>
              <a:t>The </a:t>
            </a:r>
            <a:r>
              <a:rPr lang="en-US" sz="1600" b="1" dirty="0"/>
              <a:t>Methodological Problems of Theory and Philosophy of Law: a </a:t>
            </a:r>
            <a:r>
              <a:rPr lang="en-US" sz="1600" b="1" dirty="0" smtClean="0"/>
              <a:t>Survey </a:t>
            </a:r>
            <a:r>
              <a:rPr lang="pl-PL" sz="1600" b="1" dirty="0" smtClean="0"/>
              <a:t>[</a:t>
            </a:r>
            <a:r>
              <a:rPr lang="en-US" sz="1600" b="1" dirty="0" smtClean="0"/>
              <a:t>in</a:t>
            </a:r>
            <a:r>
              <a:rPr lang="pl-PL" sz="1600" b="1" dirty="0" smtClean="0"/>
              <a:t>:]</a:t>
            </a:r>
            <a:r>
              <a:rPr lang="en-US" sz="1600" b="1" dirty="0" smtClean="0"/>
              <a:t> Z</a:t>
            </a:r>
            <a:r>
              <a:rPr lang="pl-PL" sz="1600" b="1" dirty="0" smtClean="0"/>
              <a:t>.</a:t>
            </a:r>
            <a:r>
              <a:rPr lang="en-US" sz="1600" b="1" dirty="0" smtClean="0"/>
              <a:t> </a:t>
            </a:r>
            <a:r>
              <a:rPr lang="en-US" sz="1600" b="1" dirty="0" err="1"/>
              <a:t>Ziembiński</a:t>
            </a:r>
            <a:r>
              <a:rPr lang="en-US" sz="1600" b="1" dirty="0"/>
              <a:t> (</a:t>
            </a:r>
            <a:r>
              <a:rPr lang="en-US" sz="1600" b="1" dirty="0" err="1"/>
              <a:t>ed</a:t>
            </a:r>
            <a:r>
              <a:rPr lang="en-US" sz="1600" b="1" dirty="0"/>
              <a:t>) </a:t>
            </a:r>
            <a:r>
              <a:rPr lang="en-US" sz="1600" b="1" i="1" dirty="0"/>
              <a:t>Polish Contributions to the Theory and Philosophy of </a:t>
            </a:r>
            <a:r>
              <a:rPr lang="en-US" sz="1600" b="1" i="1" dirty="0" smtClean="0"/>
              <a:t>Law</a:t>
            </a:r>
            <a:r>
              <a:rPr lang="pl-PL" sz="1600" b="1" i="1" dirty="0" smtClean="0"/>
              <a:t>,</a:t>
            </a:r>
            <a:r>
              <a:rPr lang="en-US" sz="1600" b="1" i="1" dirty="0" smtClean="0"/>
              <a:t> </a:t>
            </a:r>
            <a:r>
              <a:rPr lang="en-US" sz="1600" b="1" dirty="0" smtClean="0"/>
              <a:t>Amsterdam 1987</a:t>
            </a:r>
            <a:r>
              <a:rPr lang="pl-PL" sz="1600" b="1" dirty="0" smtClean="0"/>
              <a:t>, p.</a:t>
            </a:r>
            <a:r>
              <a:rPr lang="en-US" sz="1600" b="1" dirty="0" smtClean="0"/>
              <a:t> 66</a:t>
            </a:r>
            <a:endParaRPr lang="pl-PL" sz="1600" b="1" dirty="0"/>
          </a:p>
        </p:txBody>
      </p:sp>
    </p:spTree>
    <p:extLst>
      <p:ext uri="{BB962C8B-B14F-4D97-AF65-F5344CB8AC3E}">
        <p14:creationId xmlns:p14="http://schemas.microsoft.com/office/powerpoint/2010/main" val="1579508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60863" y="354842"/>
            <a:ext cx="10515600" cy="955344"/>
          </a:xfrm>
        </p:spPr>
        <p:txBody>
          <a:bodyPr>
            <a:normAutofit/>
          </a:bodyPr>
          <a:lstStyle/>
          <a:p>
            <a:pPr algn="ctr"/>
            <a:r>
              <a:rPr lang="pl-PL" sz="4300" dirty="0" smtClean="0"/>
              <a:t>Raport </a:t>
            </a:r>
            <a:r>
              <a:rPr lang="pl-PL" sz="4300" dirty="0" err="1" smtClean="0"/>
              <a:t>Mandelkerna</a:t>
            </a:r>
            <a:endParaRPr lang="pl-PL" sz="4300" dirty="0"/>
          </a:p>
        </p:txBody>
      </p:sp>
      <p:sp>
        <p:nvSpPr>
          <p:cNvPr id="3" name="Prostokąt 2"/>
          <p:cNvSpPr/>
          <p:nvPr/>
        </p:nvSpPr>
        <p:spPr>
          <a:xfrm>
            <a:off x="477672" y="1624084"/>
            <a:ext cx="11328248" cy="4524315"/>
          </a:xfrm>
          <a:prstGeom prst="rect">
            <a:avLst/>
          </a:prstGeom>
        </p:spPr>
        <p:txBody>
          <a:bodyPr wrap="square">
            <a:spAutoFit/>
          </a:bodyPr>
          <a:lstStyle/>
          <a:p>
            <a:r>
              <a:rPr lang="pl-PL" sz="2800" dirty="0" smtClean="0"/>
              <a:t>„</a:t>
            </a:r>
            <a:r>
              <a:rPr lang="en-US" sz="2800" dirty="0"/>
              <a:t>At  the  Lisbon  European  Council,  the  EU  set  itself  the  goal  of </a:t>
            </a:r>
            <a:r>
              <a:rPr lang="en-US" sz="2800" dirty="0" smtClean="0"/>
              <a:t>becoming  </a:t>
            </a:r>
            <a:r>
              <a:rPr lang="en-US" sz="2800" dirty="0"/>
              <a:t>the  </a:t>
            </a:r>
            <a:r>
              <a:rPr lang="en-US" sz="2800" dirty="0" smtClean="0"/>
              <a:t>most</a:t>
            </a:r>
            <a:r>
              <a:rPr lang="pl-PL" sz="2800" dirty="0" smtClean="0"/>
              <a:t> </a:t>
            </a:r>
            <a:r>
              <a:rPr lang="en-US" sz="2800" dirty="0" smtClean="0"/>
              <a:t>competitive  </a:t>
            </a:r>
            <a:r>
              <a:rPr lang="en-US" sz="2800" dirty="0"/>
              <a:t>and  dynamic  knowledge-based  economy  in  the  </a:t>
            </a:r>
            <a:r>
              <a:rPr lang="en-US" sz="2800" dirty="0" smtClean="0"/>
              <a:t>world</a:t>
            </a:r>
            <a:r>
              <a:rPr lang="pl-PL" sz="2800" dirty="0" smtClean="0"/>
              <a:t> (…) </a:t>
            </a:r>
            <a:r>
              <a:rPr lang="en-US" sz="2800" dirty="0" smtClean="0"/>
              <a:t>important  </a:t>
            </a:r>
            <a:r>
              <a:rPr lang="en-US" sz="2800" dirty="0"/>
              <a:t>role  that  better  regulation  will  play  in  </a:t>
            </a:r>
            <a:r>
              <a:rPr lang="en-US" sz="2800" dirty="0" smtClean="0"/>
              <a:t>achieving</a:t>
            </a:r>
            <a:r>
              <a:rPr lang="pl-PL" sz="2800" dirty="0" smtClean="0"/>
              <a:t> </a:t>
            </a:r>
            <a:r>
              <a:rPr lang="en-US" sz="2800" dirty="0" smtClean="0"/>
              <a:t>this </a:t>
            </a:r>
            <a:r>
              <a:rPr lang="en-US" sz="2800" dirty="0"/>
              <a:t>was clearly </a:t>
            </a:r>
            <a:r>
              <a:rPr lang="en-US" sz="2800" dirty="0" smtClean="0"/>
              <a:t>established.</a:t>
            </a:r>
            <a:r>
              <a:rPr lang="pl-PL" sz="2800" dirty="0" smtClean="0"/>
              <a:t> </a:t>
            </a:r>
            <a:r>
              <a:rPr lang="en-US" sz="2800" dirty="0" smtClean="0"/>
              <a:t>Regulation </a:t>
            </a:r>
            <a:r>
              <a:rPr lang="en-US" sz="2800" dirty="0"/>
              <a:t>is essential to achieve the aims of public policy in many areas, and </a:t>
            </a:r>
            <a:r>
              <a:rPr lang="en-US" sz="2800" dirty="0" smtClean="0"/>
              <a:t>better</a:t>
            </a:r>
            <a:r>
              <a:rPr lang="pl-PL" sz="2800" dirty="0" smtClean="0"/>
              <a:t> </a:t>
            </a:r>
            <a:r>
              <a:rPr lang="en-US" sz="2800" dirty="0" smtClean="0"/>
              <a:t>regulation  </a:t>
            </a:r>
            <a:r>
              <a:rPr lang="en-US" sz="2800" dirty="0"/>
              <a:t>is  not  about  unthinking  removal  of  such  regulation.  Rather,  it  is  </a:t>
            </a:r>
            <a:r>
              <a:rPr lang="en-US" sz="2800" dirty="0" smtClean="0"/>
              <a:t>about</a:t>
            </a:r>
            <a:r>
              <a:rPr lang="pl-PL" sz="2800" dirty="0" smtClean="0"/>
              <a:t> </a:t>
            </a:r>
            <a:r>
              <a:rPr lang="en-US" sz="2800" dirty="0" smtClean="0"/>
              <a:t>ensuring </a:t>
            </a:r>
            <a:r>
              <a:rPr lang="en-US" sz="2800" dirty="0"/>
              <a:t>that regulation is only used when appropriate, and about ensuring that </a:t>
            </a:r>
            <a:r>
              <a:rPr lang="en-US" sz="2800" dirty="0" smtClean="0"/>
              <a:t>the</a:t>
            </a:r>
            <a:r>
              <a:rPr lang="pl-PL" sz="2800" dirty="0" smtClean="0"/>
              <a:t> </a:t>
            </a:r>
            <a:r>
              <a:rPr lang="en-US" sz="2800" dirty="0" smtClean="0"/>
              <a:t>regulation  </a:t>
            </a:r>
            <a:r>
              <a:rPr lang="en-US" sz="2800" dirty="0"/>
              <a:t>that  is  used  is  high  </a:t>
            </a:r>
            <a:r>
              <a:rPr lang="en-US" sz="2800" dirty="0" smtClean="0"/>
              <a:t>quality</a:t>
            </a:r>
            <a:r>
              <a:rPr lang="pl-PL" sz="2800" dirty="0" smtClean="0"/>
              <a:t>” </a:t>
            </a:r>
          </a:p>
          <a:p>
            <a:endParaRPr lang="pl-PL" sz="2800" dirty="0" smtClean="0"/>
          </a:p>
          <a:p>
            <a:r>
              <a:rPr lang="en-US" b="1" dirty="0" err="1" smtClean="0"/>
              <a:t>Mandelkern</a:t>
            </a:r>
            <a:r>
              <a:rPr lang="en-US" b="1" dirty="0" smtClean="0"/>
              <a:t> </a:t>
            </a:r>
            <a:r>
              <a:rPr lang="en-US" b="1" dirty="0"/>
              <a:t>Group on Better Regulation. Final Report. 13 November 2001, ˂http://ec.europa.eu/smart-regulation/</a:t>
            </a:r>
            <a:r>
              <a:rPr lang="en-US" b="1" dirty="0" err="1"/>
              <a:t>better_regulation</a:t>
            </a:r>
            <a:r>
              <a:rPr lang="en-US" b="1" dirty="0"/>
              <a:t>/documents/mandelkern_report.pdf</a:t>
            </a:r>
            <a:r>
              <a:rPr lang="en-US" b="1" dirty="0" smtClean="0"/>
              <a:t>˃</a:t>
            </a:r>
            <a:endParaRPr lang="pl-PL" b="1" dirty="0"/>
          </a:p>
        </p:txBody>
      </p:sp>
    </p:spTree>
    <p:extLst>
      <p:ext uri="{BB962C8B-B14F-4D97-AF65-F5344CB8AC3E}">
        <p14:creationId xmlns:p14="http://schemas.microsoft.com/office/powerpoint/2010/main" val="3518345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300" dirty="0" smtClean="0"/>
              <a:t>„Nadprodukcja” prawa</a:t>
            </a:r>
            <a:endParaRPr lang="pl-PL" sz="4300" dirty="0"/>
          </a:p>
        </p:txBody>
      </p:sp>
      <p:sp>
        <p:nvSpPr>
          <p:cNvPr id="3" name="Symbol zastępczy zawartości 2"/>
          <p:cNvSpPr>
            <a:spLocks noGrp="1"/>
          </p:cNvSpPr>
          <p:nvPr>
            <p:ph idx="1"/>
          </p:nvPr>
        </p:nvSpPr>
        <p:spPr>
          <a:xfrm>
            <a:off x="386080" y="1524000"/>
            <a:ext cx="11582400" cy="5140960"/>
          </a:xfrm>
        </p:spPr>
        <p:txBody>
          <a:bodyPr>
            <a:normAutofit/>
          </a:bodyPr>
          <a:lstStyle/>
          <a:p>
            <a:pPr marL="0" indent="0">
              <a:buNone/>
            </a:pPr>
            <a:endParaRPr lang="pl-PL" sz="2000" dirty="0" smtClean="0"/>
          </a:p>
          <a:p>
            <a:pPr marL="0" indent="0">
              <a:buNone/>
            </a:pPr>
            <a:r>
              <a:rPr lang="pl-PL" sz="2600" dirty="0" smtClean="0"/>
              <a:t>„</a:t>
            </a:r>
            <a:r>
              <a:rPr lang="en-US" sz="2600" dirty="0"/>
              <a:t>During a short address, which I had the honor deliver at the Commencement Luncheon of Columbia, in June, I904, I referred briefly to the growing tendency in this country to multiply the written law and, as a necessary corollary, the unwritten law as well. It was suggested that this ever-increasing volume of crude and </a:t>
            </a:r>
            <a:r>
              <a:rPr lang="en-US" sz="2600" dirty="0" err="1"/>
              <a:t>undi</a:t>
            </a:r>
            <a:r>
              <a:rPr lang="en-US" sz="2600" dirty="0"/>
              <a:t>- </a:t>
            </a:r>
            <a:r>
              <a:rPr lang="en-US" sz="2600" dirty="0" err="1"/>
              <a:t>gested</a:t>
            </a:r>
            <a:r>
              <a:rPr lang="en-US" sz="2600" dirty="0"/>
              <a:t> enactments was injurious to commerce and need- </a:t>
            </a:r>
            <a:r>
              <a:rPr lang="en-US" sz="2600" dirty="0" err="1"/>
              <a:t>lessly</a:t>
            </a:r>
            <a:r>
              <a:rPr lang="en-US" sz="2600" dirty="0"/>
              <a:t> vexatious and burdensome to every professional and business </a:t>
            </a:r>
            <a:r>
              <a:rPr lang="en-US" sz="2600" dirty="0" smtClean="0"/>
              <a:t>man</a:t>
            </a:r>
            <a:r>
              <a:rPr lang="pl-PL" sz="2600" dirty="0" smtClean="0"/>
              <a:t> (…) </a:t>
            </a:r>
          </a:p>
          <a:p>
            <a:pPr marL="0" indent="0">
              <a:buNone/>
            </a:pPr>
            <a:r>
              <a:rPr lang="en-US" sz="2600" dirty="0" smtClean="0"/>
              <a:t>While </a:t>
            </a:r>
            <a:r>
              <a:rPr lang="en-US" sz="2600" dirty="0"/>
              <a:t>the law mills are in operation no man who has money invested in a business venture feels secure. He may awake any morning to find that a bill has been introduced which, if passed, will turn his capital to ashes. He feels that he is sleeping over a mine of legislative dynamite, which ignorance, stupidity or malice may explode and destroy the patient toil of year</a:t>
            </a:r>
            <a:r>
              <a:rPr lang="pl-PL" sz="2600" dirty="0" smtClean="0"/>
              <a:t>”</a:t>
            </a:r>
            <a:endParaRPr lang="pl-PL" sz="2600" dirty="0"/>
          </a:p>
          <a:p>
            <a:pPr marL="0" indent="0">
              <a:buNone/>
            </a:pPr>
            <a:r>
              <a:rPr lang="pl-PL" sz="1800" b="1" dirty="0" smtClean="0"/>
              <a:t>A. C. </a:t>
            </a:r>
            <a:r>
              <a:rPr lang="pl-PL" sz="1800" b="1" dirty="0" err="1" smtClean="0"/>
              <a:t>Coxe</a:t>
            </a:r>
            <a:r>
              <a:rPr lang="pl-PL" sz="1800" b="1" dirty="0"/>
              <a:t>, </a:t>
            </a:r>
            <a:r>
              <a:rPr lang="pl-PL" sz="1800" b="1" i="1" dirty="0" err="1" smtClean="0"/>
              <a:t>Overproduction</a:t>
            </a:r>
            <a:r>
              <a:rPr lang="pl-PL" sz="1800" b="1" i="1" dirty="0" smtClean="0"/>
              <a:t> of Law</a:t>
            </a:r>
            <a:r>
              <a:rPr lang="pl-PL" sz="1800" b="1" dirty="0" smtClean="0"/>
              <a:t>, </a:t>
            </a:r>
            <a:r>
              <a:rPr lang="pl-PL" sz="1800" b="1" dirty="0"/>
              <a:t>Columbia Law </a:t>
            </a:r>
            <a:r>
              <a:rPr lang="pl-PL" sz="1800" b="1" dirty="0" err="1"/>
              <a:t>Review</a:t>
            </a:r>
            <a:r>
              <a:rPr lang="pl-PL" sz="1800" b="1" dirty="0"/>
              <a:t>, Vol. 6, No. 2 (</a:t>
            </a:r>
            <a:r>
              <a:rPr lang="pl-PL" sz="1800" b="1" dirty="0" err="1"/>
              <a:t>Feb</a:t>
            </a:r>
            <a:r>
              <a:rPr lang="pl-PL" sz="1800" b="1" dirty="0"/>
              <a:t>., 1906</a:t>
            </a:r>
            <a:r>
              <a:rPr lang="pl-PL" sz="1800" b="1" dirty="0" smtClean="0"/>
              <a:t>), p. 102.</a:t>
            </a:r>
            <a:endParaRPr lang="pl-PL" sz="1800" b="1" dirty="0"/>
          </a:p>
        </p:txBody>
      </p:sp>
    </p:spTree>
    <p:extLst>
      <p:ext uri="{BB962C8B-B14F-4D97-AF65-F5344CB8AC3E}">
        <p14:creationId xmlns:p14="http://schemas.microsoft.com/office/powerpoint/2010/main" val="1957798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835878"/>
          </a:xfrm>
        </p:spPr>
        <p:txBody>
          <a:bodyPr>
            <a:normAutofit/>
          </a:bodyPr>
          <a:lstStyle/>
          <a:p>
            <a:pPr algn="ctr"/>
            <a:r>
              <a:rPr lang="pl-PL" sz="43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„Nadprodukcja” prawa</a:t>
            </a:r>
            <a:endParaRPr lang="pl-PL" sz="3200" b="1" dirty="0"/>
          </a:p>
        </p:txBody>
      </p:sp>
      <p:sp>
        <p:nvSpPr>
          <p:cNvPr id="3" name="Symbol zastępczy zawartości 2"/>
          <p:cNvSpPr>
            <a:spLocks noGrp="1"/>
          </p:cNvSpPr>
          <p:nvPr>
            <p:ph idx="1"/>
          </p:nvPr>
        </p:nvSpPr>
        <p:spPr>
          <a:xfrm>
            <a:off x="259307" y="1201004"/>
            <a:ext cx="11464120" cy="5322625"/>
          </a:xfrm>
        </p:spPr>
        <p:txBody>
          <a:bodyPr>
            <a:normAutofit/>
          </a:bodyPr>
          <a:lstStyle/>
          <a:p>
            <a:pPr marL="0" indent="0">
              <a:buNone/>
            </a:pPr>
            <a:endParaRPr lang="pl-PL" sz="2000" dirty="0" smtClean="0"/>
          </a:p>
          <a:p>
            <a:pPr marL="0" indent="0">
              <a:buNone/>
            </a:pPr>
            <a:r>
              <a:rPr lang="pl-PL" sz="2200" dirty="0" smtClean="0"/>
              <a:t>„</a:t>
            </a:r>
            <a:r>
              <a:rPr lang="en-US" sz="2200" dirty="0"/>
              <a:t>The legal maxim </a:t>
            </a:r>
            <a:r>
              <a:rPr lang="en-US" sz="2200" i="1" dirty="0" err="1" smtClean="0"/>
              <a:t>Ignorantia</a:t>
            </a:r>
            <a:r>
              <a:rPr lang="pl-PL" sz="2200" i="1" dirty="0" smtClean="0"/>
              <a:t> </a:t>
            </a:r>
            <a:r>
              <a:rPr lang="en-US" sz="2200" i="1" dirty="0" smtClean="0"/>
              <a:t>juris non </a:t>
            </a:r>
            <a:r>
              <a:rPr lang="en-US" sz="2200" i="1" dirty="0" err="1" smtClean="0"/>
              <a:t>excusat</a:t>
            </a:r>
            <a:r>
              <a:rPr lang="en-US" sz="2200" i="1" dirty="0" smtClean="0"/>
              <a:t> </a:t>
            </a:r>
            <a:r>
              <a:rPr lang="en-US" sz="2200" dirty="0" smtClean="0"/>
              <a:t>is </a:t>
            </a:r>
            <a:r>
              <a:rPr lang="en-US" sz="2200" dirty="0"/>
              <a:t>no longer applicable to our kaleidoscopic and perplexing system. To the American buried </a:t>
            </a:r>
            <a:r>
              <a:rPr lang="en-US" sz="2200" dirty="0" smtClean="0"/>
              <a:t>under </a:t>
            </a:r>
            <a:r>
              <a:rPr lang="en-US" sz="2200" dirty="0"/>
              <a:t>an avalanche of statute books it is but an antique and curious fiction. Everyone does not know the law. Should we assert that no one knows it we would not be far afield. No human memory can retain even the titles of the new laws, let alone the subject-matter. During the last two years the Legislature of New York passed I,520 laws, or 760 at each session. Pennsylvania passed 504 at the last session, and so on through the list of States. The 57th and 58th Congresses passed 6,700 laws. It is true that a majority of these were private laws granting pensions to those who, under general laws, would not be entitled to receive them. It would be a conservative estimate to assert that Congress and the Legislatures of 45 States turn out an annual gist of 14,ooo laws. Add to this the fact that the appellate tribunals alone, State and Fed- </a:t>
            </a:r>
            <a:r>
              <a:rPr lang="en-US" sz="2200" dirty="0" err="1"/>
              <a:t>eral</a:t>
            </a:r>
            <a:r>
              <a:rPr lang="en-US" sz="2200" dirty="0"/>
              <a:t>, are uttering about 20,000 decisions annually, a large proportion being devoted to an interpretation of </a:t>
            </a:r>
            <a:r>
              <a:rPr lang="en-US" sz="2200" dirty="0" err="1"/>
              <a:t>leges</a:t>
            </a:r>
            <a:r>
              <a:rPr lang="en-US" sz="2200" dirty="0"/>
              <a:t> </a:t>
            </a:r>
            <a:r>
              <a:rPr lang="en-US" sz="2200" dirty="0" err="1"/>
              <a:t>scripte</a:t>
            </a:r>
            <a:r>
              <a:rPr lang="en-US" sz="2200" dirty="0"/>
              <a:t>, and it would seem that the American people are either exceptionally unruly or that the maxim " the best government is that which governs least" has been wantonly ignored by our rulers</a:t>
            </a:r>
            <a:r>
              <a:rPr lang="pl-PL" sz="2200" dirty="0" smtClean="0"/>
              <a:t>”</a:t>
            </a:r>
            <a:endParaRPr lang="pl-PL" sz="2200" dirty="0"/>
          </a:p>
          <a:p>
            <a:pPr marL="0" indent="0">
              <a:buNone/>
            </a:pPr>
            <a:r>
              <a:rPr lang="pl-PL" sz="1800" b="1" dirty="0" smtClean="0"/>
              <a:t>A. C. </a:t>
            </a:r>
            <a:r>
              <a:rPr lang="pl-PL" sz="1800" b="1" dirty="0" err="1" smtClean="0"/>
              <a:t>Coxe</a:t>
            </a:r>
            <a:r>
              <a:rPr lang="pl-PL" sz="1800" b="1" dirty="0"/>
              <a:t>, </a:t>
            </a:r>
            <a:r>
              <a:rPr lang="pl-PL" sz="1800" b="1" i="1" dirty="0" err="1" smtClean="0"/>
              <a:t>Overproduction</a:t>
            </a:r>
            <a:r>
              <a:rPr lang="pl-PL" sz="1800" b="1" i="1" dirty="0" smtClean="0"/>
              <a:t> of Law</a:t>
            </a:r>
            <a:r>
              <a:rPr lang="pl-PL" sz="1800" b="1" dirty="0" smtClean="0"/>
              <a:t>, </a:t>
            </a:r>
            <a:r>
              <a:rPr lang="pl-PL" sz="1800" b="1" dirty="0"/>
              <a:t>Columbia Law </a:t>
            </a:r>
            <a:r>
              <a:rPr lang="pl-PL" sz="1800" b="1" dirty="0" err="1"/>
              <a:t>Review</a:t>
            </a:r>
            <a:r>
              <a:rPr lang="pl-PL" sz="1800" b="1" dirty="0"/>
              <a:t>, Vol. 6, No. 2 (</a:t>
            </a:r>
            <a:r>
              <a:rPr lang="pl-PL" sz="1800" b="1" dirty="0" err="1"/>
              <a:t>Feb</a:t>
            </a:r>
            <a:r>
              <a:rPr lang="pl-PL" sz="1800" b="1" dirty="0"/>
              <a:t>., 1906</a:t>
            </a:r>
            <a:r>
              <a:rPr lang="pl-PL" sz="1800" b="1" dirty="0" smtClean="0"/>
              <a:t>), p. 103.</a:t>
            </a:r>
            <a:endParaRPr lang="pl-PL" sz="1800" b="1" dirty="0"/>
          </a:p>
        </p:txBody>
      </p:sp>
    </p:spTree>
    <p:extLst>
      <p:ext uri="{BB962C8B-B14F-4D97-AF65-F5344CB8AC3E}">
        <p14:creationId xmlns:p14="http://schemas.microsoft.com/office/powerpoint/2010/main" val="734610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8831" y="365126"/>
            <a:ext cx="8611270" cy="1163424"/>
          </a:xfrm>
        </p:spPr>
        <p:txBody>
          <a:bodyPr>
            <a:noAutofit/>
          </a:bodyPr>
          <a:lstStyle/>
          <a:p>
            <a:pPr algn="ctr"/>
            <a:r>
              <a:rPr lang="pl-PL" sz="43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„Kolonizacja życia” społecznego przez prawo</a:t>
            </a:r>
            <a:endParaRPr lang="pl-PL" sz="4300" dirty="0"/>
          </a:p>
        </p:txBody>
      </p:sp>
      <p:sp>
        <p:nvSpPr>
          <p:cNvPr id="3" name="Symbol zastępczy zawartości 2"/>
          <p:cNvSpPr>
            <a:spLocks noGrp="1"/>
          </p:cNvSpPr>
          <p:nvPr>
            <p:ph idx="1"/>
          </p:nvPr>
        </p:nvSpPr>
        <p:spPr>
          <a:xfrm>
            <a:off x="655093" y="3070746"/>
            <a:ext cx="11041038" cy="3439235"/>
          </a:xfrm>
        </p:spPr>
        <p:txBody>
          <a:bodyPr/>
          <a:lstStyle/>
          <a:p>
            <a:pPr marL="0" indent="0">
              <a:buNone/>
            </a:pPr>
            <a:r>
              <a:rPr lang="pl-PL" dirty="0" smtClean="0"/>
              <a:t>„’</a:t>
            </a:r>
            <a:r>
              <a:rPr lang="en-US" dirty="0" err="1" smtClean="0"/>
              <a:t>Juridification</a:t>
            </a:r>
            <a:r>
              <a:rPr lang="pl-PL" dirty="0" smtClean="0"/>
              <a:t>’</a:t>
            </a:r>
            <a:r>
              <a:rPr lang="en-US" dirty="0" smtClean="0"/>
              <a:t> </a:t>
            </a:r>
            <a:r>
              <a:rPr lang="en-US" dirty="0"/>
              <a:t>is another such pathological form, when law comes to invade more and more areas of social life, turning citizens into clients of bureaucracies with what Foucault might call “normalizing” effects</a:t>
            </a:r>
            <a:r>
              <a:rPr lang="pl-PL" dirty="0" smtClean="0"/>
              <a:t>” (…) </a:t>
            </a:r>
            <a:r>
              <a:rPr lang="en-US" dirty="0"/>
              <a:t>. Democratic institutions, if properly designed and robustly executed, are supposed to ensure that the law does not take this pathological form but is subject to the deliberation of citizens, who thus author the laws to which they are </a:t>
            </a:r>
            <a:r>
              <a:rPr lang="en-US" dirty="0" smtClean="0"/>
              <a:t>subject</a:t>
            </a:r>
            <a:r>
              <a:rPr lang="pl-PL" dirty="0" smtClean="0"/>
              <a:t>”</a:t>
            </a:r>
          </a:p>
          <a:p>
            <a:pPr marL="0" indent="0">
              <a:buNone/>
            </a:pPr>
            <a:r>
              <a:rPr lang="pl-PL" sz="2000" i="1" dirty="0" err="1"/>
              <a:t>Jürgen</a:t>
            </a:r>
            <a:r>
              <a:rPr lang="pl-PL" sz="2000" i="1" dirty="0"/>
              <a:t> </a:t>
            </a:r>
            <a:r>
              <a:rPr lang="pl-PL" sz="2000" i="1" dirty="0" smtClean="0"/>
              <a:t>Habermas</a:t>
            </a:r>
            <a:r>
              <a:rPr lang="pl-PL" sz="2000" dirty="0" smtClean="0"/>
              <a:t>, Stanford Encyclopedia of </a:t>
            </a:r>
            <a:r>
              <a:rPr lang="pl-PL" sz="2000" dirty="0" err="1" smtClean="0"/>
              <a:t>Philosophy</a:t>
            </a:r>
            <a:r>
              <a:rPr lang="pl-PL" sz="2000" dirty="0"/>
              <a:t>, https://plato.stanford.edu/entries/habermas/</a:t>
            </a:r>
            <a:endParaRPr lang="pl-PL" sz="2000" dirty="0" smtClean="0"/>
          </a:p>
        </p:txBody>
      </p:sp>
      <p:pic>
        <p:nvPicPr>
          <p:cNvPr id="4" name="Obraz 3"/>
          <p:cNvPicPr>
            <a:picLocks noChangeAspect="1"/>
          </p:cNvPicPr>
          <p:nvPr/>
        </p:nvPicPr>
        <p:blipFill>
          <a:blip r:embed="rId2"/>
          <a:stretch>
            <a:fillRect/>
          </a:stretch>
        </p:blipFill>
        <p:spPr>
          <a:xfrm>
            <a:off x="9034533" y="365126"/>
            <a:ext cx="2857500" cy="1600200"/>
          </a:xfrm>
          <a:prstGeom prst="rect">
            <a:avLst/>
          </a:prstGeom>
        </p:spPr>
      </p:pic>
    </p:spTree>
    <p:extLst>
      <p:ext uri="{BB962C8B-B14F-4D97-AF65-F5344CB8AC3E}">
        <p14:creationId xmlns:p14="http://schemas.microsoft.com/office/powerpoint/2010/main" val="2347869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163424"/>
          </a:xfrm>
        </p:spPr>
        <p:txBody>
          <a:bodyPr>
            <a:normAutofit/>
          </a:bodyPr>
          <a:lstStyle/>
          <a:p>
            <a:pPr algn="ctr"/>
            <a:r>
              <a:rPr lang="pl-PL" sz="43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„Kolonizacja życia” społecznego przez </a:t>
            </a:r>
            <a:r>
              <a:rPr lang="pl-PL" sz="43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prawo</a:t>
            </a:r>
            <a:endParaRPr lang="pl-PL" dirty="0"/>
          </a:p>
        </p:txBody>
      </p:sp>
      <p:sp>
        <p:nvSpPr>
          <p:cNvPr id="3" name="Symbol zastępczy zawartości 2"/>
          <p:cNvSpPr>
            <a:spLocks noGrp="1"/>
          </p:cNvSpPr>
          <p:nvPr>
            <p:ph idx="1"/>
          </p:nvPr>
        </p:nvSpPr>
        <p:spPr>
          <a:xfrm>
            <a:off x="655092" y="1937982"/>
            <a:ext cx="11272747" cy="4571999"/>
          </a:xfrm>
        </p:spPr>
        <p:txBody>
          <a:bodyPr>
            <a:normAutofit lnSpcReduction="10000"/>
          </a:bodyPr>
          <a:lstStyle/>
          <a:p>
            <a:pPr marL="0" indent="0">
              <a:buNone/>
            </a:pPr>
            <a:r>
              <a:rPr lang="pl-PL" sz="3200" dirty="0" smtClean="0"/>
              <a:t>„In </a:t>
            </a:r>
            <a:r>
              <a:rPr lang="pl-PL" sz="3200" dirty="0" err="1" smtClean="0"/>
              <a:t>his</a:t>
            </a:r>
            <a:r>
              <a:rPr lang="pl-PL" sz="3200" dirty="0" smtClean="0"/>
              <a:t> </a:t>
            </a:r>
            <a:r>
              <a:rPr lang="pl-PL" sz="3200" i="1" dirty="0" err="1" smtClean="0"/>
              <a:t>Theory</a:t>
            </a:r>
            <a:r>
              <a:rPr lang="pl-PL" sz="3200" i="1" dirty="0" smtClean="0"/>
              <a:t> of </a:t>
            </a:r>
            <a:r>
              <a:rPr lang="pl-PL" sz="3200" i="1" dirty="0" err="1" smtClean="0"/>
              <a:t>Communicative</a:t>
            </a:r>
            <a:r>
              <a:rPr lang="pl-PL" sz="3200" i="1" dirty="0" smtClean="0"/>
              <a:t> Action </a:t>
            </a:r>
            <a:r>
              <a:rPr lang="pl-PL" sz="3200" dirty="0" smtClean="0"/>
              <a:t>Habermas </a:t>
            </a:r>
            <a:r>
              <a:rPr lang="pl-PL" sz="3200" dirty="0" err="1" smtClean="0"/>
              <a:t>diagnosed</a:t>
            </a:r>
            <a:r>
              <a:rPr lang="pl-PL" sz="3200" dirty="0" smtClean="0"/>
              <a:t> </a:t>
            </a:r>
            <a:r>
              <a:rPr lang="pl-PL" sz="3200" dirty="0" err="1" smtClean="0"/>
              <a:t>certain</a:t>
            </a:r>
            <a:r>
              <a:rPr lang="pl-PL" sz="3200" dirty="0" smtClean="0"/>
              <a:t> </a:t>
            </a:r>
            <a:r>
              <a:rPr lang="pl-PL" sz="3200" dirty="0" err="1" smtClean="0"/>
              <a:t>forms</a:t>
            </a:r>
            <a:r>
              <a:rPr lang="pl-PL" sz="3200" dirty="0" smtClean="0"/>
              <a:t> of </a:t>
            </a:r>
            <a:r>
              <a:rPr lang="pl-PL" sz="3200" dirty="0" err="1" smtClean="0"/>
              <a:t>legal</a:t>
            </a:r>
            <a:r>
              <a:rPr lang="pl-PL" sz="3200" dirty="0" smtClean="0"/>
              <a:t> </a:t>
            </a:r>
            <a:r>
              <a:rPr lang="pl-PL" sz="3200" dirty="0" err="1" smtClean="0"/>
              <a:t>intervention</a:t>
            </a:r>
            <a:r>
              <a:rPr lang="pl-PL" sz="3200" dirty="0" smtClean="0"/>
              <a:t> (of ‚</a:t>
            </a:r>
            <a:r>
              <a:rPr lang="pl-PL" sz="3200" dirty="0" err="1" smtClean="0"/>
              <a:t>juridification</a:t>
            </a:r>
            <a:r>
              <a:rPr lang="pl-PL" sz="3200" dirty="0" smtClean="0"/>
              <a:t>’ </a:t>
            </a:r>
            <a:r>
              <a:rPr lang="pl-PL" sz="3200" dirty="0" err="1" smtClean="0"/>
              <a:t>or</a:t>
            </a:r>
            <a:r>
              <a:rPr lang="pl-PL" sz="3200" dirty="0" smtClean="0"/>
              <a:t> ‚</a:t>
            </a:r>
            <a:r>
              <a:rPr lang="pl-PL" sz="3200" dirty="0" err="1" smtClean="0"/>
              <a:t>legalization</a:t>
            </a:r>
            <a:r>
              <a:rPr lang="pl-PL" sz="3200" dirty="0" smtClean="0"/>
              <a:t>’) as a </a:t>
            </a:r>
            <a:r>
              <a:rPr lang="pl-PL" sz="3200" dirty="0" err="1" smtClean="0"/>
              <a:t>mode</a:t>
            </a:r>
            <a:r>
              <a:rPr lang="pl-PL" sz="3200" dirty="0" smtClean="0"/>
              <a:t> of ‚</a:t>
            </a:r>
            <a:r>
              <a:rPr lang="pl-PL" sz="3200" dirty="0" err="1" smtClean="0"/>
              <a:t>colonization</a:t>
            </a:r>
            <a:r>
              <a:rPr lang="pl-PL" sz="3200" dirty="0" smtClean="0"/>
              <a:t>’, of </a:t>
            </a:r>
            <a:r>
              <a:rPr lang="pl-PL" sz="3200" dirty="0" err="1" smtClean="0"/>
              <a:t>undue</a:t>
            </a:r>
            <a:r>
              <a:rPr lang="pl-PL" sz="3200" dirty="0" smtClean="0"/>
              <a:t> </a:t>
            </a:r>
            <a:r>
              <a:rPr lang="pl-PL" sz="3200" dirty="0" err="1" smtClean="0"/>
              <a:t>assimilation</a:t>
            </a:r>
            <a:r>
              <a:rPr lang="pl-PL" sz="3200" dirty="0" smtClean="0"/>
              <a:t> of the </a:t>
            </a:r>
            <a:r>
              <a:rPr lang="pl-PL" sz="3200" dirty="0" err="1" smtClean="0"/>
              <a:t>lifeworld</a:t>
            </a:r>
            <a:r>
              <a:rPr lang="pl-PL" sz="3200" dirty="0" smtClean="0"/>
              <a:t> to the </a:t>
            </a:r>
            <a:r>
              <a:rPr lang="pl-PL" sz="3200" dirty="0" err="1" smtClean="0"/>
              <a:t>structure</a:t>
            </a:r>
            <a:r>
              <a:rPr lang="pl-PL" sz="3200" dirty="0" smtClean="0"/>
              <a:t> of the </a:t>
            </a:r>
            <a:r>
              <a:rPr lang="pl-PL" sz="3200" dirty="0" err="1" smtClean="0"/>
              <a:t>economic</a:t>
            </a:r>
            <a:r>
              <a:rPr lang="pl-PL" sz="3200" dirty="0" smtClean="0"/>
              <a:t> and </a:t>
            </a:r>
            <a:r>
              <a:rPr lang="pl-PL" sz="3200" dirty="0" err="1" smtClean="0"/>
              <a:t>administrative</a:t>
            </a:r>
            <a:r>
              <a:rPr lang="pl-PL" sz="3200" dirty="0" smtClean="0"/>
              <a:t> system. (…)</a:t>
            </a:r>
          </a:p>
          <a:p>
            <a:pPr marL="0" indent="0">
              <a:buNone/>
            </a:pPr>
            <a:r>
              <a:rPr lang="pl-PL" sz="3200" dirty="0" smtClean="0"/>
              <a:t>The idea </a:t>
            </a:r>
            <a:r>
              <a:rPr lang="pl-PL" sz="3200" dirty="0" err="1" smtClean="0"/>
              <a:t>is</a:t>
            </a:r>
            <a:r>
              <a:rPr lang="pl-PL" sz="3200" dirty="0" smtClean="0"/>
              <a:t> </a:t>
            </a:r>
            <a:r>
              <a:rPr lang="pl-PL" sz="3200" dirty="0" err="1" smtClean="0"/>
              <a:t>that</a:t>
            </a:r>
            <a:r>
              <a:rPr lang="pl-PL" sz="3200" dirty="0" smtClean="0"/>
              <a:t> </a:t>
            </a:r>
            <a:r>
              <a:rPr lang="pl-PL" sz="3200" dirty="0" err="1" smtClean="0"/>
              <a:t>there</a:t>
            </a:r>
            <a:r>
              <a:rPr lang="pl-PL" sz="3200" dirty="0" smtClean="0"/>
              <a:t> </a:t>
            </a:r>
            <a:r>
              <a:rPr lang="pl-PL" sz="3200" dirty="0" err="1" smtClean="0"/>
              <a:t>are</a:t>
            </a:r>
            <a:r>
              <a:rPr lang="pl-PL" sz="3200" dirty="0" smtClean="0"/>
              <a:t> </a:t>
            </a:r>
            <a:r>
              <a:rPr lang="pl-PL" sz="3200" dirty="0" err="1" smtClean="0"/>
              <a:t>certain</a:t>
            </a:r>
            <a:r>
              <a:rPr lang="pl-PL" sz="3200" dirty="0" smtClean="0"/>
              <a:t> </a:t>
            </a:r>
            <a:r>
              <a:rPr lang="pl-PL" sz="3200" dirty="0" err="1" smtClean="0"/>
              <a:t>forms</a:t>
            </a:r>
            <a:r>
              <a:rPr lang="pl-PL" sz="3200" dirty="0" smtClean="0"/>
              <a:t> of </a:t>
            </a:r>
            <a:r>
              <a:rPr lang="pl-PL" sz="3200" dirty="0" err="1" smtClean="0"/>
              <a:t>social</a:t>
            </a:r>
            <a:r>
              <a:rPr lang="pl-PL" sz="3200" dirty="0" smtClean="0"/>
              <a:t> </a:t>
            </a:r>
            <a:r>
              <a:rPr lang="pl-PL" sz="3200" dirty="0" err="1" smtClean="0"/>
              <a:t>relationship</a:t>
            </a:r>
            <a:r>
              <a:rPr lang="pl-PL" sz="3200" dirty="0" smtClean="0"/>
              <a:t> </a:t>
            </a:r>
            <a:r>
              <a:rPr lang="pl-PL" sz="3200" dirty="0" err="1" smtClean="0"/>
              <a:t>or</a:t>
            </a:r>
            <a:r>
              <a:rPr lang="pl-PL" sz="3200" dirty="0" smtClean="0"/>
              <a:t> </a:t>
            </a:r>
            <a:r>
              <a:rPr lang="pl-PL" sz="3200" dirty="0" err="1" smtClean="0"/>
              <a:t>certain</a:t>
            </a:r>
            <a:r>
              <a:rPr lang="pl-PL" sz="3200" dirty="0" smtClean="0"/>
              <a:t> </a:t>
            </a:r>
            <a:r>
              <a:rPr lang="pl-PL" sz="3200" dirty="0" err="1" smtClean="0"/>
              <a:t>forms</a:t>
            </a:r>
            <a:r>
              <a:rPr lang="pl-PL" sz="3200" dirty="0" smtClean="0"/>
              <a:t> of </a:t>
            </a:r>
            <a:r>
              <a:rPr lang="pl-PL" sz="3200" dirty="0" err="1" smtClean="0"/>
              <a:t>social</a:t>
            </a:r>
            <a:r>
              <a:rPr lang="pl-PL" sz="3200" dirty="0" smtClean="0"/>
              <a:t> </a:t>
            </a:r>
            <a:r>
              <a:rPr lang="pl-PL" sz="3200" dirty="0" err="1" smtClean="0"/>
              <a:t>relationship</a:t>
            </a:r>
            <a:r>
              <a:rPr lang="pl-PL" sz="3200" dirty="0" smtClean="0"/>
              <a:t> </a:t>
            </a:r>
            <a:r>
              <a:rPr lang="pl-PL" sz="3200" dirty="0" err="1" smtClean="0"/>
              <a:t>or</a:t>
            </a:r>
            <a:r>
              <a:rPr lang="pl-PL" sz="3200" dirty="0" smtClean="0"/>
              <a:t> </a:t>
            </a:r>
            <a:r>
              <a:rPr lang="pl-PL" sz="3200" dirty="0" err="1" smtClean="0"/>
              <a:t>certain</a:t>
            </a:r>
            <a:r>
              <a:rPr lang="pl-PL" sz="3200" dirty="0" smtClean="0"/>
              <a:t> </a:t>
            </a:r>
            <a:r>
              <a:rPr lang="pl-PL" sz="3200" dirty="0" err="1" smtClean="0"/>
              <a:t>forms</a:t>
            </a:r>
            <a:r>
              <a:rPr lang="pl-PL" sz="3200" dirty="0" smtClean="0"/>
              <a:t> of </a:t>
            </a:r>
            <a:r>
              <a:rPr lang="pl-PL" sz="3200" dirty="0" err="1" smtClean="0"/>
              <a:t>social</a:t>
            </a:r>
            <a:r>
              <a:rPr lang="pl-PL" sz="3200" dirty="0" smtClean="0"/>
              <a:t> life and </a:t>
            </a:r>
            <a:r>
              <a:rPr lang="pl-PL" sz="3200" dirty="0" err="1" smtClean="0"/>
              <a:t>certain</a:t>
            </a:r>
            <a:r>
              <a:rPr lang="pl-PL" sz="3200" dirty="0" smtClean="0"/>
              <a:t> </a:t>
            </a:r>
            <a:r>
              <a:rPr lang="pl-PL" sz="3200" dirty="0" err="1" smtClean="0"/>
              <a:t>types</a:t>
            </a:r>
            <a:r>
              <a:rPr lang="pl-PL" sz="3200" dirty="0" smtClean="0"/>
              <a:t> of </a:t>
            </a:r>
            <a:r>
              <a:rPr lang="pl-PL" sz="3200" dirty="0" err="1" smtClean="0"/>
              <a:t>conflict</a:t>
            </a:r>
            <a:r>
              <a:rPr lang="pl-PL" sz="3200" dirty="0" smtClean="0"/>
              <a:t> </a:t>
            </a:r>
            <a:r>
              <a:rPr lang="pl-PL" sz="3200" dirty="0" err="1" smtClean="0"/>
              <a:t>that</a:t>
            </a:r>
            <a:r>
              <a:rPr lang="pl-PL" sz="3200" dirty="0" smtClean="0"/>
              <a:t> </a:t>
            </a:r>
            <a:r>
              <a:rPr lang="pl-PL" sz="3200" dirty="0" err="1" smtClean="0"/>
              <a:t>are</a:t>
            </a:r>
            <a:r>
              <a:rPr lang="pl-PL" sz="3200" dirty="0" smtClean="0"/>
              <a:t> not </a:t>
            </a:r>
            <a:r>
              <a:rPr lang="pl-PL" sz="3200" dirty="0" err="1" smtClean="0"/>
              <a:t>amenable</a:t>
            </a:r>
            <a:r>
              <a:rPr lang="pl-PL" sz="3200" dirty="0" smtClean="0"/>
              <a:t> to </a:t>
            </a:r>
            <a:r>
              <a:rPr lang="pl-PL" sz="3200" dirty="0" err="1" smtClean="0"/>
              <a:t>legal</a:t>
            </a:r>
            <a:r>
              <a:rPr lang="pl-PL" sz="3200" dirty="0" smtClean="0"/>
              <a:t> </a:t>
            </a:r>
            <a:r>
              <a:rPr lang="pl-PL" sz="3200" dirty="0" err="1" smtClean="0"/>
              <a:t>regulation</a:t>
            </a:r>
            <a:r>
              <a:rPr lang="pl-PL" sz="3200" dirty="0" smtClean="0"/>
              <a:t>”</a:t>
            </a:r>
          </a:p>
          <a:p>
            <a:pPr marL="0" indent="0">
              <a:buNone/>
            </a:pPr>
            <a:r>
              <a:rPr lang="pl-PL" sz="2000" b="1" dirty="0" smtClean="0"/>
              <a:t>B. </a:t>
            </a:r>
            <a:r>
              <a:rPr lang="pl-PL" sz="2000" b="1" dirty="0" err="1" smtClean="0"/>
              <a:t>Peters</a:t>
            </a:r>
            <a:r>
              <a:rPr lang="pl-PL" sz="2000" b="1" dirty="0" smtClean="0"/>
              <a:t>, </a:t>
            </a:r>
            <a:r>
              <a:rPr lang="pl-PL" sz="2000" b="1" i="1" dirty="0" smtClean="0"/>
              <a:t>On </a:t>
            </a:r>
            <a:r>
              <a:rPr lang="pl-PL" sz="2000" b="1" i="1" dirty="0" err="1" smtClean="0"/>
              <a:t>Reconstructive</a:t>
            </a:r>
            <a:r>
              <a:rPr lang="pl-PL" sz="2000" b="1" i="1" dirty="0" smtClean="0"/>
              <a:t> </a:t>
            </a:r>
            <a:r>
              <a:rPr lang="pl-PL" sz="2000" b="1" i="1" dirty="0" err="1" smtClean="0"/>
              <a:t>Legal</a:t>
            </a:r>
            <a:r>
              <a:rPr lang="pl-PL" sz="2000" b="1" i="1" dirty="0" smtClean="0"/>
              <a:t> and </a:t>
            </a:r>
            <a:r>
              <a:rPr lang="pl-PL" sz="2000" b="1" i="1" dirty="0" err="1" smtClean="0"/>
              <a:t>Political</a:t>
            </a:r>
            <a:r>
              <a:rPr lang="pl-PL" sz="2000" b="1" i="1" dirty="0" smtClean="0"/>
              <a:t> </a:t>
            </a:r>
            <a:r>
              <a:rPr lang="pl-PL" sz="2000" b="1" i="1" dirty="0" err="1" smtClean="0"/>
              <a:t>Theory</a:t>
            </a:r>
            <a:r>
              <a:rPr lang="pl-PL" sz="2000" b="1" i="1" dirty="0" smtClean="0"/>
              <a:t> </a:t>
            </a:r>
            <a:r>
              <a:rPr lang="pl-PL" sz="2000" b="1" dirty="0" smtClean="0"/>
              <a:t>[in:] M. </a:t>
            </a:r>
            <a:r>
              <a:rPr lang="pl-PL" sz="2000" b="1" dirty="0" err="1" smtClean="0"/>
              <a:t>Deflem</a:t>
            </a:r>
            <a:r>
              <a:rPr lang="pl-PL" sz="2000" b="1" dirty="0" smtClean="0"/>
              <a:t> (ed.),</a:t>
            </a:r>
            <a:r>
              <a:rPr lang="pl-PL" sz="2000" b="1" i="1" dirty="0" smtClean="0"/>
              <a:t> </a:t>
            </a:r>
            <a:r>
              <a:rPr lang="pl-PL" sz="2000" b="1" i="1" dirty="0"/>
              <a:t>Habermas, </a:t>
            </a:r>
            <a:r>
              <a:rPr lang="pl-PL" sz="2000" b="1" i="1" dirty="0" err="1"/>
              <a:t>Modernity</a:t>
            </a:r>
            <a:r>
              <a:rPr lang="pl-PL" sz="2000" b="1" i="1" dirty="0"/>
              <a:t> and Law</a:t>
            </a:r>
            <a:r>
              <a:rPr lang="pl-PL" sz="2000" b="1" dirty="0" smtClean="0"/>
              <a:t>, London 1996, p. 125.</a:t>
            </a:r>
          </a:p>
        </p:txBody>
      </p:sp>
    </p:spTree>
    <p:extLst>
      <p:ext uri="{BB962C8B-B14F-4D97-AF65-F5344CB8AC3E}">
        <p14:creationId xmlns:p14="http://schemas.microsoft.com/office/powerpoint/2010/main" val="1964009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163424"/>
          </a:xfrm>
        </p:spPr>
        <p:txBody>
          <a:bodyPr>
            <a:normAutofit/>
          </a:bodyPr>
          <a:lstStyle/>
          <a:p>
            <a:pPr algn="ctr"/>
            <a:r>
              <a:rPr lang="pl-PL" sz="4300" dirty="0" err="1"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Jurydyfikacja</a:t>
            </a:r>
            <a:endParaRPr lang="pl-PL" sz="4300" dirty="0"/>
          </a:p>
        </p:txBody>
      </p:sp>
      <p:sp>
        <p:nvSpPr>
          <p:cNvPr id="3" name="Symbol zastępczy zawartości 2"/>
          <p:cNvSpPr>
            <a:spLocks noGrp="1"/>
          </p:cNvSpPr>
          <p:nvPr>
            <p:ph idx="1"/>
          </p:nvPr>
        </p:nvSpPr>
        <p:spPr>
          <a:xfrm>
            <a:off x="655093" y="1746914"/>
            <a:ext cx="11041038" cy="4763068"/>
          </a:xfrm>
        </p:spPr>
        <p:txBody>
          <a:bodyPr>
            <a:normAutofit fontScale="77500" lnSpcReduction="20000"/>
          </a:bodyPr>
          <a:lstStyle/>
          <a:p>
            <a:pPr marL="0" indent="0">
              <a:buNone/>
            </a:pPr>
            <a:r>
              <a:rPr lang="pl-PL" sz="3100" dirty="0" smtClean="0"/>
              <a:t>„</a:t>
            </a:r>
            <a:r>
              <a:rPr lang="en-US" sz="3100" dirty="0" err="1"/>
              <a:t>Juridification</a:t>
            </a:r>
            <a:r>
              <a:rPr lang="en-US" sz="3100" dirty="0"/>
              <a:t> is an ambiguous concept with regard to both its descriptive and </a:t>
            </a:r>
            <a:r>
              <a:rPr lang="en-US" sz="3100" dirty="0" smtClean="0"/>
              <a:t>normative</a:t>
            </a:r>
            <a:r>
              <a:rPr lang="pl-PL" sz="3100" dirty="0" smtClean="0"/>
              <a:t> </a:t>
            </a:r>
            <a:r>
              <a:rPr lang="en-US" sz="3100" dirty="0" smtClean="0"/>
              <a:t>content</a:t>
            </a:r>
            <a:r>
              <a:rPr lang="en-US" sz="3100" dirty="0"/>
              <a:t>. In descriptive terms some see juridification2 as “the proliferation of law” or as “</a:t>
            </a:r>
            <a:r>
              <a:rPr lang="en-US" sz="3100" dirty="0" smtClean="0"/>
              <a:t>the</a:t>
            </a:r>
            <a:r>
              <a:rPr lang="pl-PL" sz="3100" dirty="0" smtClean="0"/>
              <a:t> </a:t>
            </a:r>
            <a:r>
              <a:rPr lang="en-US" sz="3100" dirty="0" smtClean="0"/>
              <a:t>tendency </a:t>
            </a:r>
            <a:r>
              <a:rPr lang="en-US" sz="3100" dirty="0"/>
              <a:t>towards an increase in formal (or positive, written) law</a:t>
            </a:r>
            <a:r>
              <a:rPr lang="en-US" sz="3100" dirty="0" smtClean="0"/>
              <a:t>”; </a:t>
            </a:r>
            <a:r>
              <a:rPr lang="en-US" sz="3100" dirty="0"/>
              <a:t>others as “</a:t>
            </a:r>
            <a:r>
              <a:rPr lang="en-US" sz="3100" dirty="0" smtClean="0"/>
              <a:t>the</a:t>
            </a:r>
            <a:r>
              <a:rPr lang="pl-PL" sz="3100" dirty="0" smtClean="0"/>
              <a:t> </a:t>
            </a:r>
            <a:r>
              <a:rPr lang="en-US" sz="3100" dirty="0" smtClean="0"/>
              <a:t>monopolization </a:t>
            </a:r>
            <a:r>
              <a:rPr lang="en-US" sz="3100" dirty="0"/>
              <a:t>of the legal field by legal </a:t>
            </a:r>
            <a:r>
              <a:rPr lang="en-US" sz="3100" dirty="0" smtClean="0"/>
              <a:t>professionals</a:t>
            </a:r>
            <a:r>
              <a:rPr lang="pl-PL" sz="3100" dirty="0" smtClean="0"/>
              <a:t>”</a:t>
            </a:r>
            <a:r>
              <a:rPr lang="en-US" sz="3100" dirty="0" smtClean="0"/>
              <a:t>, </a:t>
            </a:r>
            <a:r>
              <a:rPr lang="en-US" sz="3100" dirty="0"/>
              <a:t>the “construction of </a:t>
            </a:r>
            <a:r>
              <a:rPr lang="en-US" sz="3100" dirty="0" smtClean="0"/>
              <a:t>judicial</a:t>
            </a:r>
            <a:r>
              <a:rPr lang="pl-PL" sz="3100" dirty="0" smtClean="0"/>
              <a:t> </a:t>
            </a:r>
            <a:r>
              <a:rPr lang="en-US" sz="3100" dirty="0" smtClean="0"/>
              <a:t>power”, </a:t>
            </a:r>
            <a:r>
              <a:rPr lang="en-US" sz="3100" dirty="0"/>
              <a:t>“the expansion of judicial power</a:t>
            </a:r>
            <a:r>
              <a:rPr lang="en-US" sz="3100" dirty="0" smtClean="0"/>
              <a:t>” </a:t>
            </a:r>
            <a:r>
              <a:rPr lang="en-US" sz="3100" dirty="0"/>
              <a:t>and some quite generally link </a:t>
            </a:r>
            <a:r>
              <a:rPr lang="en-US" sz="3100" dirty="0" err="1"/>
              <a:t>juridification</a:t>
            </a:r>
            <a:r>
              <a:rPr lang="en-US" sz="3100" dirty="0"/>
              <a:t> </a:t>
            </a:r>
            <a:r>
              <a:rPr lang="en-US" sz="3100" dirty="0" smtClean="0"/>
              <a:t>to</a:t>
            </a:r>
            <a:r>
              <a:rPr lang="pl-PL" sz="3100" dirty="0" smtClean="0"/>
              <a:t> </a:t>
            </a:r>
            <a:r>
              <a:rPr lang="en-US" sz="3100" dirty="0" smtClean="0"/>
              <a:t>the </a:t>
            </a:r>
            <a:r>
              <a:rPr lang="en-US" sz="3100" dirty="0"/>
              <a:t>spread of rule guided action or the expectation of lawful conduct, in any setting, </a:t>
            </a:r>
            <a:r>
              <a:rPr lang="en-US" sz="3100" dirty="0" smtClean="0"/>
              <a:t>private</a:t>
            </a:r>
            <a:r>
              <a:rPr lang="pl-PL" sz="3100" dirty="0" smtClean="0"/>
              <a:t> </a:t>
            </a:r>
            <a:r>
              <a:rPr lang="en-US" sz="3100" dirty="0" smtClean="0"/>
              <a:t>or public. </a:t>
            </a:r>
            <a:r>
              <a:rPr lang="en-US" sz="3100" dirty="0"/>
              <a:t>These are but a few of the shorthand definitions presented in the “</a:t>
            </a:r>
            <a:r>
              <a:rPr lang="en-US" sz="3100" dirty="0" err="1" smtClean="0"/>
              <a:t>juridification</a:t>
            </a:r>
            <a:r>
              <a:rPr lang="pl-PL" sz="3100" dirty="0" smtClean="0"/>
              <a:t> </a:t>
            </a:r>
            <a:r>
              <a:rPr lang="en-US" sz="3100" dirty="0" smtClean="0"/>
              <a:t>literature</a:t>
            </a:r>
            <a:r>
              <a:rPr lang="en-US" sz="3100" dirty="0"/>
              <a:t>”. In normative terms </a:t>
            </a:r>
            <a:r>
              <a:rPr lang="en-US" sz="3100" dirty="0" err="1"/>
              <a:t>juridification</a:t>
            </a:r>
            <a:r>
              <a:rPr lang="en-US" sz="3100" dirty="0"/>
              <a:t> is sometimes seen as the hallmark </a:t>
            </a:r>
            <a:r>
              <a:rPr lang="en-US" sz="3100" dirty="0" smtClean="0"/>
              <a:t>of</a:t>
            </a:r>
            <a:r>
              <a:rPr lang="pl-PL" sz="3100" dirty="0" smtClean="0"/>
              <a:t> </a:t>
            </a:r>
            <a:r>
              <a:rPr lang="en-US" sz="3100" dirty="0" smtClean="0"/>
              <a:t>constitutional </a:t>
            </a:r>
            <a:r>
              <a:rPr lang="en-US" sz="3100" dirty="0"/>
              <a:t>democracy, the triumph of the rule of law over despotism; at other times </a:t>
            </a:r>
            <a:r>
              <a:rPr lang="en-US" sz="3100" dirty="0" smtClean="0"/>
              <a:t>as</a:t>
            </a:r>
            <a:r>
              <a:rPr lang="pl-PL" sz="3100" dirty="0" smtClean="0"/>
              <a:t> </a:t>
            </a:r>
            <a:r>
              <a:rPr lang="en-US" sz="3100" dirty="0" smtClean="0"/>
              <a:t>undermining </a:t>
            </a:r>
            <a:r>
              <a:rPr lang="en-US" sz="3100" dirty="0"/>
              <a:t>not only efficiency, but also democracy and civil society, for example in </a:t>
            </a:r>
            <a:r>
              <a:rPr lang="en-US" sz="3100" dirty="0" smtClean="0"/>
              <a:t>the</a:t>
            </a:r>
            <a:r>
              <a:rPr lang="pl-PL" sz="3100" dirty="0" smtClean="0"/>
              <a:t> </a:t>
            </a:r>
            <a:r>
              <a:rPr lang="en-US" sz="3100" dirty="0"/>
              <a:t>form of “legal domination</a:t>
            </a:r>
            <a:r>
              <a:rPr lang="en-US" sz="3100" dirty="0" smtClean="0"/>
              <a:t>”,</a:t>
            </a:r>
            <a:r>
              <a:rPr lang="pl-PL" sz="3100" dirty="0" smtClean="0"/>
              <a:t> </a:t>
            </a:r>
            <a:r>
              <a:rPr lang="en-US" sz="3100" dirty="0" smtClean="0"/>
              <a:t>and </a:t>
            </a:r>
            <a:r>
              <a:rPr lang="en-US" sz="3100" dirty="0"/>
              <a:t>eventually the rule of law itself.9 Today the question </a:t>
            </a:r>
            <a:r>
              <a:rPr lang="en-US" sz="3100" dirty="0" smtClean="0"/>
              <a:t>of</a:t>
            </a:r>
            <a:r>
              <a:rPr lang="pl-PL" sz="3100" dirty="0" smtClean="0"/>
              <a:t> </a:t>
            </a:r>
            <a:r>
              <a:rPr lang="en-US" sz="3100" dirty="0" err="1" smtClean="0"/>
              <a:t>juridification</a:t>
            </a:r>
            <a:r>
              <a:rPr lang="en-US" sz="3100" dirty="0" smtClean="0"/>
              <a:t> </a:t>
            </a:r>
            <a:r>
              <a:rPr lang="en-US" sz="3100" dirty="0"/>
              <a:t>is </a:t>
            </a:r>
            <a:r>
              <a:rPr lang="en-US" sz="3100" dirty="0" err="1"/>
              <a:t>actualised</a:t>
            </a:r>
            <a:r>
              <a:rPr lang="en-US" sz="3100" dirty="0"/>
              <a:t> through the emergence of new democracies at an </a:t>
            </a:r>
            <a:r>
              <a:rPr lang="en-US" sz="3100" dirty="0" smtClean="0"/>
              <a:t>unprecedented</a:t>
            </a:r>
            <a:r>
              <a:rPr lang="pl-PL" sz="3100" dirty="0" smtClean="0"/>
              <a:t> </a:t>
            </a:r>
            <a:r>
              <a:rPr lang="en-US" sz="3100" dirty="0" smtClean="0"/>
              <a:t>scale</a:t>
            </a:r>
            <a:r>
              <a:rPr lang="en-US" sz="3100" dirty="0"/>
              <a:t>; the proliferation of rights discourses globally, regionally, and nationally; and </a:t>
            </a:r>
            <a:r>
              <a:rPr lang="en-US" sz="3100" dirty="0" smtClean="0"/>
              <a:t>the</a:t>
            </a:r>
            <a:r>
              <a:rPr lang="pl-PL" sz="3100" dirty="0" smtClean="0"/>
              <a:t> </a:t>
            </a:r>
            <a:r>
              <a:rPr lang="en-US" sz="3100" dirty="0" smtClean="0"/>
              <a:t>growth </a:t>
            </a:r>
            <a:r>
              <a:rPr lang="en-US" sz="3100" dirty="0"/>
              <a:t>of international law generally and the use of international courts and war </a:t>
            </a:r>
            <a:r>
              <a:rPr lang="en-US" sz="3100" dirty="0" smtClean="0"/>
              <a:t>crimes</a:t>
            </a:r>
            <a:r>
              <a:rPr lang="pl-PL" sz="3100" dirty="0" smtClean="0"/>
              <a:t> </a:t>
            </a:r>
            <a:r>
              <a:rPr lang="en-US" sz="3100" dirty="0" smtClean="0"/>
              <a:t>tribunals </a:t>
            </a:r>
            <a:r>
              <a:rPr lang="en-US" sz="3100" dirty="0"/>
              <a:t>more specifically</a:t>
            </a:r>
            <a:r>
              <a:rPr lang="pl-PL" sz="3100" dirty="0" smtClean="0"/>
              <a:t>”</a:t>
            </a:r>
          </a:p>
          <a:p>
            <a:pPr marL="0" indent="0">
              <a:buNone/>
            </a:pPr>
            <a:r>
              <a:rPr lang="pl-PL" sz="2000" b="1" dirty="0" smtClean="0"/>
              <a:t>L.C. </a:t>
            </a:r>
            <a:r>
              <a:rPr lang="pl-PL" sz="2000" b="1" dirty="0" err="1" smtClean="0"/>
              <a:t>Blichner</a:t>
            </a:r>
            <a:r>
              <a:rPr lang="pl-PL" sz="2000" b="1" dirty="0" smtClean="0"/>
              <a:t> and A. </a:t>
            </a:r>
            <a:r>
              <a:rPr lang="pl-PL" sz="2000" b="1" dirty="0" err="1" smtClean="0"/>
              <a:t>Molander</a:t>
            </a:r>
            <a:r>
              <a:rPr lang="pl-PL" sz="2000" b="1" dirty="0" smtClean="0"/>
              <a:t>, </a:t>
            </a:r>
            <a:r>
              <a:rPr lang="en-US" sz="2000" b="1" i="1" dirty="0"/>
              <a:t>What is </a:t>
            </a:r>
            <a:r>
              <a:rPr lang="en-US" sz="2000" b="1" i="1" dirty="0" err="1" smtClean="0"/>
              <a:t>juridification</a:t>
            </a:r>
            <a:r>
              <a:rPr lang="en-US" sz="2000" b="1" i="1" dirty="0" smtClean="0"/>
              <a:t>?</a:t>
            </a:r>
            <a:r>
              <a:rPr lang="pl-PL" sz="2000" b="1" dirty="0" smtClean="0"/>
              <a:t>,</a:t>
            </a:r>
            <a:r>
              <a:rPr lang="en-US" sz="2000" b="1" dirty="0"/>
              <a:t> Working </a:t>
            </a:r>
            <a:r>
              <a:rPr lang="en-US" sz="2000" b="1" dirty="0" smtClean="0"/>
              <a:t>Paper</a:t>
            </a:r>
            <a:r>
              <a:rPr lang="pl-PL" sz="2000" b="1" dirty="0" smtClean="0"/>
              <a:t> </a:t>
            </a:r>
            <a:r>
              <a:rPr lang="en-US" sz="2000" b="1" dirty="0" smtClean="0"/>
              <a:t>No.14</a:t>
            </a:r>
            <a:r>
              <a:rPr lang="en-US" sz="2000" b="1" dirty="0"/>
              <a:t>, March </a:t>
            </a:r>
            <a:r>
              <a:rPr lang="en-US" sz="2000" b="1" dirty="0" smtClean="0"/>
              <a:t>200</a:t>
            </a:r>
            <a:r>
              <a:rPr lang="pl-PL" sz="2000" b="1" dirty="0"/>
              <a:t>5, www.sv.uio.no/arena/</a:t>
            </a:r>
            <a:r>
              <a:rPr lang="pl-PL" sz="2000" b="1" dirty="0" err="1"/>
              <a:t>english</a:t>
            </a:r>
            <a:r>
              <a:rPr lang="pl-PL" sz="2000" b="1" dirty="0"/>
              <a:t>/</a:t>
            </a:r>
            <a:r>
              <a:rPr lang="pl-PL" sz="2000" b="1" dirty="0" err="1"/>
              <a:t>research</a:t>
            </a:r>
            <a:r>
              <a:rPr lang="pl-PL" sz="2000" b="1" dirty="0"/>
              <a:t>/.../arena.../wp05_14.pdf</a:t>
            </a:r>
            <a:endParaRPr lang="pl-PL" sz="2000" b="1" dirty="0" smtClean="0"/>
          </a:p>
        </p:txBody>
      </p:sp>
    </p:spTree>
    <p:extLst>
      <p:ext uri="{BB962C8B-B14F-4D97-AF65-F5344CB8AC3E}">
        <p14:creationId xmlns:p14="http://schemas.microsoft.com/office/powerpoint/2010/main" val="3215537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5685430" cy="1163424"/>
          </a:xfrm>
        </p:spPr>
        <p:txBody>
          <a:bodyPr/>
          <a:lstStyle/>
          <a:p>
            <a:pPr algn="ctr"/>
            <a:r>
              <a:rPr lang="pl-PL" sz="4300" dirty="0" err="1">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Jurydyfikacja</a:t>
            </a:r>
            <a:endParaRPr lang="pl-PL" dirty="0"/>
          </a:p>
        </p:txBody>
      </p:sp>
      <p:sp>
        <p:nvSpPr>
          <p:cNvPr id="3" name="Symbol zastępczy zawartości 2"/>
          <p:cNvSpPr>
            <a:spLocks noGrp="1"/>
          </p:cNvSpPr>
          <p:nvPr>
            <p:ph idx="1"/>
          </p:nvPr>
        </p:nvSpPr>
        <p:spPr>
          <a:xfrm>
            <a:off x="313899" y="2153431"/>
            <a:ext cx="11518710" cy="4531057"/>
          </a:xfrm>
        </p:spPr>
        <p:txBody>
          <a:bodyPr>
            <a:normAutofit/>
          </a:bodyPr>
          <a:lstStyle/>
          <a:p>
            <a:pPr marL="0" indent="0">
              <a:buNone/>
            </a:pPr>
            <a:r>
              <a:rPr lang="pl-PL" sz="3100" dirty="0" smtClean="0"/>
              <a:t>„In the </a:t>
            </a:r>
            <a:r>
              <a:rPr lang="pl-PL" sz="3100" dirty="0" err="1" smtClean="0"/>
              <a:t>recent</a:t>
            </a:r>
            <a:r>
              <a:rPr lang="pl-PL" sz="3100" dirty="0" smtClean="0"/>
              <a:t> </a:t>
            </a:r>
            <a:r>
              <a:rPr lang="pl-PL" sz="3100" dirty="0" err="1" smtClean="0"/>
              <a:t>discussion</a:t>
            </a:r>
            <a:r>
              <a:rPr lang="pl-PL" sz="3100" dirty="0" smtClean="0"/>
              <a:t> on the </a:t>
            </a:r>
            <a:r>
              <a:rPr lang="pl-PL" sz="3100" dirty="0" err="1" smtClean="0"/>
              <a:t>crisis</a:t>
            </a:r>
            <a:r>
              <a:rPr lang="pl-PL" sz="3100" dirty="0" smtClean="0"/>
              <a:t> of the </a:t>
            </a:r>
            <a:r>
              <a:rPr lang="pl-PL" sz="3100" dirty="0" err="1" smtClean="0"/>
              <a:t>welfare</a:t>
            </a:r>
            <a:r>
              <a:rPr lang="pl-PL" sz="3100" dirty="0" smtClean="0"/>
              <a:t> </a:t>
            </a:r>
            <a:r>
              <a:rPr lang="pl-PL" sz="3100" dirty="0" err="1" smtClean="0"/>
              <a:t>state</a:t>
            </a:r>
            <a:r>
              <a:rPr lang="pl-PL" sz="3100" dirty="0" smtClean="0"/>
              <a:t>, </a:t>
            </a:r>
            <a:r>
              <a:rPr lang="pl-PL" sz="3100" dirty="0" err="1" smtClean="0"/>
              <a:t>incrasing</a:t>
            </a:r>
            <a:r>
              <a:rPr lang="pl-PL" sz="3100" dirty="0" smtClean="0"/>
              <a:t> </a:t>
            </a:r>
            <a:r>
              <a:rPr lang="pl-PL" sz="3100" dirty="0" err="1" smtClean="0"/>
              <a:t>attention</a:t>
            </a:r>
            <a:r>
              <a:rPr lang="pl-PL" sz="3100" dirty="0" smtClean="0"/>
              <a:t> </a:t>
            </a:r>
            <a:r>
              <a:rPr lang="pl-PL" sz="3100" dirty="0" err="1" smtClean="0"/>
              <a:t>has</a:t>
            </a:r>
            <a:r>
              <a:rPr lang="pl-PL" sz="3100" dirty="0" smtClean="0"/>
              <a:t> </a:t>
            </a:r>
            <a:r>
              <a:rPr lang="pl-PL" sz="3100" dirty="0" err="1" smtClean="0"/>
              <a:t>been</a:t>
            </a:r>
            <a:r>
              <a:rPr lang="pl-PL" sz="3100" dirty="0" smtClean="0"/>
              <a:t> </a:t>
            </a:r>
            <a:r>
              <a:rPr lang="pl-PL" sz="3100" dirty="0" err="1" smtClean="0"/>
              <a:t>given</a:t>
            </a:r>
            <a:r>
              <a:rPr lang="pl-PL" sz="3100" dirty="0" smtClean="0"/>
              <a:t> to the ‚</a:t>
            </a:r>
            <a:r>
              <a:rPr lang="pl-PL" sz="3100" dirty="0" err="1" smtClean="0"/>
              <a:t>juridification</a:t>
            </a:r>
            <a:r>
              <a:rPr lang="pl-PL" sz="3100" dirty="0" smtClean="0"/>
              <a:t>’ of the </a:t>
            </a:r>
            <a:r>
              <a:rPr lang="pl-PL" sz="3100" dirty="0" err="1" smtClean="0"/>
              <a:t>social</a:t>
            </a:r>
            <a:r>
              <a:rPr lang="pl-PL" sz="3100" dirty="0" smtClean="0"/>
              <a:t> </a:t>
            </a:r>
            <a:r>
              <a:rPr lang="pl-PL" sz="3100" dirty="0" err="1" smtClean="0"/>
              <a:t>world</a:t>
            </a:r>
            <a:r>
              <a:rPr lang="pl-PL" sz="3100" dirty="0" smtClean="0"/>
              <a:t>. (…)</a:t>
            </a:r>
          </a:p>
          <a:p>
            <a:pPr marL="0" indent="0">
              <a:buNone/>
            </a:pPr>
            <a:r>
              <a:rPr lang="pl-PL" sz="3100" dirty="0" err="1" smtClean="0"/>
              <a:t>Among</a:t>
            </a:r>
            <a:r>
              <a:rPr lang="pl-PL" sz="3100" dirty="0" smtClean="0"/>
              <a:t> </a:t>
            </a:r>
            <a:r>
              <a:rPr lang="pl-PL" sz="3100" dirty="0" err="1" smtClean="0"/>
              <a:t>lawyers</a:t>
            </a:r>
            <a:r>
              <a:rPr lang="pl-PL" sz="3100" dirty="0" smtClean="0"/>
              <a:t>, </a:t>
            </a:r>
            <a:r>
              <a:rPr lang="pl-PL" sz="3100" dirty="0" err="1" smtClean="0"/>
              <a:t>juridification</a:t>
            </a:r>
            <a:r>
              <a:rPr lang="pl-PL" sz="3100" dirty="0" smtClean="0"/>
              <a:t> </a:t>
            </a:r>
            <a:r>
              <a:rPr lang="pl-PL" sz="3100" dirty="0" err="1" smtClean="0"/>
              <a:t>has</a:t>
            </a:r>
            <a:r>
              <a:rPr lang="pl-PL" sz="3100" dirty="0" smtClean="0"/>
              <a:t> </a:t>
            </a:r>
            <a:r>
              <a:rPr lang="pl-PL" sz="3100" dirty="0" err="1" smtClean="0"/>
              <a:t>been</a:t>
            </a:r>
            <a:r>
              <a:rPr lang="pl-PL" sz="3100" dirty="0" smtClean="0"/>
              <a:t> </a:t>
            </a:r>
            <a:r>
              <a:rPr lang="pl-PL" sz="3100" dirty="0" err="1" smtClean="0"/>
              <a:t>criticized</a:t>
            </a:r>
            <a:r>
              <a:rPr lang="pl-PL" sz="3100" dirty="0" smtClean="0"/>
              <a:t> </a:t>
            </a:r>
            <a:r>
              <a:rPr lang="pl-PL" sz="3100" dirty="0" err="1" smtClean="0"/>
              <a:t>predominantly</a:t>
            </a:r>
            <a:r>
              <a:rPr lang="pl-PL" sz="3100" dirty="0" smtClean="0"/>
              <a:t> as a </a:t>
            </a:r>
            <a:r>
              <a:rPr lang="pl-PL" sz="3100" dirty="0" err="1" smtClean="0"/>
              <a:t>quantative</a:t>
            </a:r>
            <a:r>
              <a:rPr lang="pl-PL" sz="3100" dirty="0" smtClean="0"/>
              <a:t> </a:t>
            </a:r>
            <a:r>
              <a:rPr lang="pl-PL" sz="3100" dirty="0" err="1" smtClean="0"/>
              <a:t>phenomenon</a:t>
            </a:r>
            <a:r>
              <a:rPr lang="pl-PL" sz="3100" dirty="0" smtClean="0"/>
              <a:t>. The </a:t>
            </a:r>
            <a:r>
              <a:rPr lang="pl-PL" sz="3100" dirty="0" err="1" smtClean="0"/>
              <a:t>irritating</a:t>
            </a:r>
            <a:r>
              <a:rPr lang="pl-PL" sz="3100" dirty="0" smtClean="0"/>
              <a:t> </a:t>
            </a:r>
            <a:r>
              <a:rPr lang="pl-PL" sz="3100" dirty="0" err="1" smtClean="0"/>
              <a:t>growth</a:t>
            </a:r>
            <a:r>
              <a:rPr lang="pl-PL" sz="3100" dirty="0" smtClean="0"/>
              <a:t> of </a:t>
            </a:r>
            <a:r>
              <a:rPr lang="pl-PL" sz="3100" dirty="0" err="1" smtClean="0"/>
              <a:t>legal</a:t>
            </a:r>
            <a:r>
              <a:rPr lang="pl-PL" sz="3100" dirty="0" smtClean="0"/>
              <a:t> </a:t>
            </a:r>
            <a:r>
              <a:rPr lang="pl-PL" sz="3100" dirty="0" err="1" smtClean="0"/>
              <a:t>regulaton</a:t>
            </a:r>
            <a:r>
              <a:rPr lang="pl-PL" sz="3100" dirty="0" smtClean="0"/>
              <a:t> </a:t>
            </a:r>
            <a:r>
              <a:rPr lang="pl-PL" sz="3100" dirty="0" err="1" smtClean="0"/>
              <a:t>has</a:t>
            </a:r>
            <a:r>
              <a:rPr lang="pl-PL" sz="3100" dirty="0" smtClean="0"/>
              <a:t> </a:t>
            </a:r>
            <a:r>
              <a:rPr lang="pl-PL" sz="3100" dirty="0" err="1" smtClean="0"/>
              <a:t>been</a:t>
            </a:r>
            <a:r>
              <a:rPr lang="pl-PL" sz="3100" dirty="0" smtClean="0"/>
              <a:t> </a:t>
            </a:r>
            <a:r>
              <a:rPr lang="pl-PL" sz="3100" dirty="0" err="1" smtClean="0"/>
              <a:t>labelled</a:t>
            </a:r>
            <a:r>
              <a:rPr lang="pl-PL" sz="3100" dirty="0" smtClean="0"/>
              <a:t> as a ‚</a:t>
            </a:r>
            <a:r>
              <a:rPr lang="pl-PL" sz="3100" dirty="0" err="1" smtClean="0"/>
              <a:t>legal</a:t>
            </a:r>
            <a:r>
              <a:rPr lang="pl-PL" sz="3100" dirty="0" smtClean="0"/>
              <a:t> </a:t>
            </a:r>
            <a:r>
              <a:rPr lang="pl-PL" sz="3100" dirty="0" err="1" smtClean="0"/>
              <a:t>explosion</a:t>
            </a:r>
            <a:r>
              <a:rPr lang="pl-PL" sz="3100" dirty="0" smtClean="0"/>
              <a:t>’ </a:t>
            </a:r>
            <a:r>
              <a:rPr lang="pl-PL" sz="3100" dirty="0" err="1" smtClean="0"/>
              <a:t>or</a:t>
            </a:r>
            <a:r>
              <a:rPr lang="pl-PL" sz="3100" dirty="0" smtClean="0"/>
              <a:t> as a ‚</a:t>
            </a:r>
            <a:r>
              <a:rPr lang="pl-PL" sz="3100" dirty="0" err="1" smtClean="0"/>
              <a:t>flood</a:t>
            </a:r>
            <a:r>
              <a:rPr lang="pl-PL" sz="3100" dirty="0" smtClean="0"/>
              <a:t> of </a:t>
            </a:r>
            <a:r>
              <a:rPr lang="pl-PL" sz="3100" dirty="0" err="1" smtClean="0"/>
              <a:t>norms</a:t>
            </a:r>
            <a:r>
              <a:rPr lang="pl-PL" sz="3100" dirty="0" smtClean="0"/>
              <a:t>’ (…)</a:t>
            </a:r>
          </a:p>
          <a:p>
            <a:pPr marL="0" indent="0">
              <a:buNone/>
            </a:pPr>
            <a:r>
              <a:rPr lang="pl-PL" sz="3100" dirty="0" err="1" smtClean="0"/>
              <a:t>Juridification</a:t>
            </a:r>
            <a:r>
              <a:rPr lang="pl-PL" sz="3100" dirty="0" smtClean="0"/>
              <a:t> </a:t>
            </a:r>
            <a:r>
              <a:rPr lang="pl-PL" sz="3100" dirty="0" err="1" smtClean="0"/>
              <a:t>processes</a:t>
            </a:r>
            <a:r>
              <a:rPr lang="pl-PL" sz="3100" dirty="0" smtClean="0"/>
              <a:t> </a:t>
            </a:r>
            <a:r>
              <a:rPr lang="pl-PL" sz="3100" dirty="0" err="1" smtClean="0"/>
              <a:t>should</a:t>
            </a:r>
            <a:r>
              <a:rPr lang="pl-PL" sz="3100" dirty="0" smtClean="0"/>
              <a:t> be </a:t>
            </a:r>
            <a:r>
              <a:rPr lang="pl-PL" sz="3100" dirty="0" err="1" smtClean="0"/>
              <a:t>studied</a:t>
            </a:r>
            <a:r>
              <a:rPr lang="pl-PL" sz="3100" dirty="0" smtClean="0"/>
              <a:t> </a:t>
            </a:r>
            <a:r>
              <a:rPr lang="pl-PL" sz="3100" dirty="0" err="1" smtClean="0"/>
              <a:t>under</a:t>
            </a:r>
            <a:r>
              <a:rPr lang="pl-PL" sz="3100" dirty="0" smtClean="0"/>
              <a:t> the </a:t>
            </a:r>
            <a:r>
              <a:rPr lang="pl-PL" sz="3100" dirty="0" err="1" smtClean="0"/>
              <a:t>specific</a:t>
            </a:r>
            <a:r>
              <a:rPr lang="pl-PL" sz="3100" dirty="0" smtClean="0"/>
              <a:t> </a:t>
            </a:r>
            <a:r>
              <a:rPr lang="pl-PL" sz="3100" dirty="0" err="1" smtClean="0"/>
              <a:t>conditions</a:t>
            </a:r>
            <a:r>
              <a:rPr lang="pl-PL" sz="3100" dirty="0" smtClean="0"/>
              <a:t> of the modern </a:t>
            </a:r>
            <a:r>
              <a:rPr lang="pl-PL" sz="3100" dirty="0" err="1" smtClean="0"/>
              <a:t>welfare</a:t>
            </a:r>
            <a:r>
              <a:rPr lang="pl-PL" sz="3100" dirty="0" smtClean="0"/>
              <a:t> </a:t>
            </a:r>
            <a:r>
              <a:rPr lang="pl-PL" sz="3100" dirty="0" err="1" smtClean="0"/>
              <a:t>state</a:t>
            </a:r>
            <a:r>
              <a:rPr lang="pl-PL" sz="3100" dirty="0" smtClean="0"/>
              <a:t> (the </a:t>
            </a:r>
            <a:r>
              <a:rPr lang="pl-PL" sz="3100" dirty="0" err="1" smtClean="0"/>
              <a:t>intervenionist</a:t>
            </a:r>
            <a:r>
              <a:rPr lang="pl-PL" sz="3100" dirty="0" smtClean="0"/>
              <a:t> </a:t>
            </a:r>
            <a:r>
              <a:rPr lang="pl-PL" sz="3100" dirty="0" err="1" smtClean="0"/>
              <a:t>state</a:t>
            </a:r>
            <a:r>
              <a:rPr lang="pl-PL" sz="3100" dirty="0" smtClean="0"/>
              <a:t>)”</a:t>
            </a:r>
          </a:p>
          <a:p>
            <a:pPr marL="0" indent="0">
              <a:buNone/>
            </a:pPr>
            <a:r>
              <a:rPr lang="pl-PL" sz="2000" b="1" dirty="0" smtClean="0"/>
              <a:t>G. </a:t>
            </a:r>
            <a:r>
              <a:rPr lang="pl-PL" sz="2000" b="1" dirty="0" err="1" smtClean="0"/>
              <a:t>Teubner</a:t>
            </a:r>
            <a:r>
              <a:rPr lang="pl-PL" sz="2000" b="1" dirty="0" smtClean="0"/>
              <a:t>, </a:t>
            </a:r>
            <a:r>
              <a:rPr lang="pl-PL" sz="2000" b="1" i="1" dirty="0" smtClean="0"/>
              <a:t>The </a:t>
            </a:r>
            <a:r>
              <a:rPr lang="pl-PL" sz="2000" b="1" i="1" dirty="0" err="1" smtClean="0"/>
              <a:t>Transformation</a:t>
            </a:r>
            <a:r>
              <a:rPr lang="pl-PL" sz="2000" b="1" i="1" dirty="0" smtClean="0"/>
              <a:t> of Law in the </a:t>
            </a:r>
            <a:r>
              <a:rPr lang="pl-PL" sz="2000" b="1" i="1" dirty="0" err="1" smtClean="0"/>
              <a:t>Welfare</a:t>
            </a:r>
            <a:r>
              <a:rPr lang="pl-PL" sz="2000" b="1" i="1" dirty="0" smtClean="0"/>
              <a:t> </a:t>
            </a:r>
            <a:r>
              <a:rPr lang="pl-PL" sz="2000" b="1" i="1" dirty="0" err="1" smtClean="0"/>
              <a:t>State</a:t>
            </a:r>
            <a:r>
              <a:rPr lang="en-US" sz="2000" b="1" dirty="0" smtClean="0"/>
              <a:t> </a:t>
            </a:r>
            <a:r>
              <a:rPr lang="pl-PL" sz="2000" b="1" dirty="0" smtClean="0"/>
              <a:t>[in:] G. </a:t>
            </a:r>
            <a:r>
              <a:rPr lang="pl-PL" sz="2000" b="1" dirty="0" err="1" smtClean="0"/>
              <a:t>Teubner</a:t>
            </a:r>
            <a:r>
              <a:rPr lang="pl-PL" sz="2000" b="1" dirty="0" smtClean="0"/>
              <a:t> (</a:t>
            </a:r>
            <a:r>
              <a:rPr lang="pl-PL" sz="2000" b="1" dirty="0" err="1" smtClean="0"/>
              <a:t>ed</a:t>
            </a:r>
            <a:r>
              <a:rPr lang="pl-PL" sz="2000" b="1" dirty="0" smtClean="0"/>
              <a:t>),</a:t>
            </a:r>
            <a:r>
              <a:rPr lang="en-US" sz="2000" b="1" i="1" dirty="0" smtClean="0"/>
              <a:t>Dilemmas of Law in the Welfare State</a:t>
            </a:r>
            <a:r>
              <a:rPr lang="pl-PL" sz="2000" b="1" i="1" dirty="0" smtClean="0"/>
              <a:t>, </a:t>
            </a:r>
            <a:r>
              <a:rPr lang="pl-PL" sz="2000" b="1" dirty="0" smtClean="0"/>
              <a:t>New York-Berlin 1988,</a:t>
            </a:r>
            <a:r>
              <a:rPr lang="en-US" sz="2000" b="1" dirty="0" smtClean="0"/>
              <a:t> </a:t>
            </a:r>
            <a:r>
              <a:rPr lang="pl-PL" sz="2000" b="1" dirty="0" smtClean="0"/>
              <a:t>p. 3</a:t>
            </a:r>
          </a:p>
        </p:txBody>
      </p:sp>
      <p:pic>
        <p:nvPicPr>
          <p:cNvPr id="4" name="Obraz 3"/>
          <p:cNvPicPr>
            <a:picLocks noChangeAspect="1"/>
          </p:cNvPicPr>
          <p:nvPr/>
        </p:nvPicPr>
        <p:blipFill>
          <a:blip r:embed="rId2"/>
          <a:stretch>
            <a:fillRect/>
          </a:stretch>
        </p:blipFill>
        <p:spPr>
          <a:xfrm>
            <a:off x="9619255" y="200806"/>
            <a:ext cx="2343150" cy="1952625"/>
          </a:xfrm>
          <a:prstGeom prst="rect">
            <a:avLst/>
          </a:prstGeom>
        </p:spPr>
      </p:pic>
    </p:spTree>
    <p:extLst>
      <p:ext uri="{BB962C8B-B14F-4D97-AF65-F5344CB8AC3E}">
        <p14:creationId xmlns:p14="http://schemas.microsoft.com/office/powerpoint/2010/main" val="1292733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163424"/>
          </a:xfrm>
        </p:spPr>
        <p:txBody>
          <a:bodyPr>
            <a:normAutofit/>
          </a:bodyPr>
          <a:lstStyle/>
          <a:p>
            <a:pPr algn="ctr"/>
            <a:r>
              <a:rPr lang="pl-PL" sz="43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Jurydyzacja życia</a:t>
            </a:r>
            <a:endParaRPr lang="pl-PL" sz="4300" dirty="0"/>
          </a:p>
        </p:txBody>
      </p:sp>
      <p:sp>
        <p:nvSpPr>
          <p:cNvPr id="3" name="Symbol zastępczy zawartości 2"/>
          <p:cNvSpPr>
            <a:spLocks noGrp="1"/>
          </p:cNvSpPr>
          <p:nvPr>
            <p:ph idx="1"/>
          </p:nvPr>
        </p:nvSpPr>
        <p:spPr>
          <a:xfrm>
            <a:off x="450376" y="1528550"/>
            <a:ext cx="11450471" cy="4981431"/>
          </a:xfrm>
        </p:spPr>
        <p:txBody>
          <a:bodyPr>
            <a:normAutofit lnSpcReduction="10000"/>
          </a:bodyPr>
          <a:lstStyle/>
          <a:p>
            <a:pPr marL="0" indent="0">
              <a:buNone/>
            </a:pPr>
            <a:r>
              <a:rPr lang="pl-PL" dirty="0" smtClean="0"/>
              <a:t>„</a:t>
            </a:r>
            <a:r>
              <a:rPr lang="pt-BR" dirty="0"/>
              <a:t>The </a:t>
            </a:r>
            <a:r>
              <a:rPr lang="pt-BR" dirty="0" smtClean="0"/>
              <a:t>t</a:t>
            </a:r>
            <a:r>
              <a:rPr lang="pl-PL" dirty="0"/>
              <a:t>e</a:t>
            </a:r>
            <a:r>
              <a:rPr lang="pt-BR" dirty="0" smtClean="0"/>
              <a:t>rm </a:t>
            </a:r>
            <a:r>
              <a:rPr lang="pt-BR" dirty="0"/>
              <a:t>"</a:t>
            </a:r>
            <a:r>
              <a:rPr lang="pt-BR" dirty="0" smtClean="0"/>
              <a:t>juridization" </a:t>
            </a:r>
            <a:r>
              <a:rPr lang="pt-BR" dirty="0"/>
              <a:t>is to a </a:t>
            </a:r>
            <a:r>
              <a:rPr lang="pt-BR" dirty="0" smtClean="0"/>
              <a:t>great deg</a:t>
            </a:r>
            <a:r>
              <a:rPr lang="pl-PL" dirty="0" smtClean="0"/>
              <a:t>re</a:t>
            </a:r>
            <a:r>
              <a:rPr lang="pt-BR" dirty="0" smtClean="0"/>
              <a:t>e underdefined both </a:t>
            </a:r>
            <a:r>
              <a:rPr lang="pt-BR" dirty="0"/>
              <a:t>in the </a:t>
            </a:r>
            <a:r>
              <a:rPr lang="pt-BR" dirty="0" smtClean="0"/>
              <a:t>language </a:t>
            </a:r>
            <a:r>
              <a:rPr lang="pt-BR" dirty="0"/>
              <a:t>of legal </a:t>
            </a:r>
            <a:r>
              <a:rPr lang="pt-BR" dirty="0" smtClean="0"/>
              <a:t>doctrine </a:t>
            </a:r>
            <a:r>
              <a:rPr lang="pt-BR" dirty="0"/>
              <a:t>and the </a:t>
            </a:r>
            <a:r>
              <a:rPr lang="pt-BR" dirty="0" smtClean="0"/>
              <a:t>sociology</a:t>
            </a:r>
            <a:r>
              <a:rPr lang="pl-PL" dirty="0" smtClean="0"/>
              <a:t> </a:t>
            </a:r>
            <a:r>
              <a:rPr lang="pt-BR" dirty="0" smtClean="0"/>
              <a:t>of </a:t>
            </a:r>
            <a:r>
              <a:rPr lang="pt-BR" dirty="0"/>
              <a:t>law. </a:t>
            </a:r>
            <a:r>
              <a:rPr lang="pt-BR" dirty="0" smtClean="0"/>
              <a:t>Therefore </a:t>
            </a:r>
            <a:r>
              <a:rPr lang="pt-BR" dirty="0"/>
              <a:t>, </a:t>
            </a:r>
            <a:r>
              <a:rPr lang="pt-BR" dirty="0" smtClean="0"/>
              <a:t>one ought</a:t>
            </a:r>
            <a:r>
              <a:rPr lang="pl-PL" dirty="0" smtClean="0"/>
              <a:t> </a:t>
            </a:r>
            <a:r>
              <a:rPr lang="pt-BR" dirty="0" smtClean="0"/>
              <a:t>to start</a:t>
            </a:r>
            <a:r>
              <a:rPr lang="pl-PL" dirty="0" smtClean="0"/>
              <a:t> </a:t>
            </a:r>
            <a:r>
              <a:rPr lang="pt-BR" dirty="0" smtClean="0"/>
              <a:t>with </a:t>
            </a:r>
            <a:r>
              <a:rPr lang="pt-BR" dirty="0"/>
              <a:t>an </a:t>
            </a:r>
            <a:r>
              <a:rPr lang="pt-BR" dirty="0" smtClean="0"/>
              <a:t>att</a:t>
            </a:r>
            <a:r>
              <a:rPr lang="pl-PL" dirty="0" smtClean="0"/>
              <a:t>e</a:t>
            </a:r>
            <a:r>
              <a:rPr lang="pt-BR" dirty="0" smtClean="0"/>
              <a:t>mpt</a:t>
            </a:r>
            <a:r>
              <a:rPr lang="pl-PL" dirty="0" smtClean="0"/>
              <a:t> </a:t>
            </a:r>
            <a:r>
              <a:rPr lang="pt-BR" dirty="0" smtClean="0"/>
              <a:t>to specify </a:t>
            </a:r>
            <a:r>
              <a:rPr lang="pt-BR" dirty="0"/>
              <a:t>the </a:t>
            </a:r>
            <a:r>
              <a:rPr lang="pt-BR" dirty="0" smtClean="0"/>
              <a:t>range </a:t>
            </a:r>
            <a:r>
              <a:rPr lang="pt-BR" dirty="0"/>
              <a:t>of </a:t>
            </a:r>
            <a:r>
              <a:rPr lang="pt-BR" dirty="0" smtClean="0"/>
              <a:t>meaning </a:t>
            </a:r>
            <a:r>
              <a:rPr lang="pt-BR" dirty="0"/>
              <a:t>for the </a:t>
            </a:r>
            <a:r>
              <a:rPr lang="pt-BR" dirty="0" smtClean="0"/>
              <a:t>term </a:t>
            </a:r>
            <a:r>
              <a:rPr lang="pt-BR" dirty="0"/>
              <a:t>in the </a:t>
            </a:r>
            <a:r>
              <a:rPr lang="pt-BR" dirty="0" smtClean="0"/>
              <a:t>normative</a:t>
            </a:r>
            <a:r>
              <a:rPr lang="pl-PL" dirty="0"/>
              <a:t> </a:t>
            </a:r>
            <a:r>
              <a:rPr lang="pt-BR" dirty="0" smtClean="0"/>
              <a:t>and </a:t>
            </a:r>
            <a:r>
              <a:rPr lang="pt-BR" dirty="0"/>
              <a:t>real </a:t>
            </a:r>
            <a:r>
              <a:rPr lang="pt-BR" dirty="0" smtClean="0"/>
              <a:t>dimension.</a:t>
            </a:r>
            <a:r>
              <a:rPr lang="pl-PL" dirty="0"/>
              <a:t> </a:t>
            </a:r>
            <a:r>
              <a:rPr lang="pt-BR" dirty="0" smtClean="0"/>
              <a:t>In </a:t>
            </a:r>
            <a:r>
              <a:rPr lang="pt-BR" dirty="0"/>
              <a:t>the </a:t>
            </a:r>
            <a:r>
              <a:rPr lang="pt-BR" dirty="0" smtClean="0"/>
              <a:t>normative dimension </a:t>
            </a:r>
            <a:r>
              <a:rPr lang="pt-BR" dirty="0"/>
              <a:t>the </a:t>
            </a:r>
            <a:r>
              <a:rPr lang="pt-BR" dirty="0" smtClean="0"/>
              <a:t>term </a:t>
            </a:r>
            <a:r>
              <a:rPr lang="pt-BR" dirty="0"/>
              <a:t>" </a:t>
            </a:r>
            <a:r>
              <a:rPr lang="pt-BR" dirty="0" smtClean="0"/>
              <a:t>juridization </a:t>
            </a:r>
            <a:r>
              <a:rPr lang="pt-BR" dirty="0"/>
              <a:t>" </a:t>
            </a:r>
            <a:r>
              <a:rPr lang="pt-BR" dirty="0" smtClean="0"/>
              <a:t>is</a:t>
            </a:r>
            <a:r>
              <a:rPr lang="pl-PL" dirty="0" smtClean="0"/>
              <a:t> </a:t>
            </a:r>
            <a:r>
              <a:rPr lang="pt-BR" dirty="0" smtClean="0"/>
              <a:t>synonymous with</a:t>
            </a:r>
            <a:r>
              <a:rPr lang="pl-PL" dirty="0" smtClean="0"/>
              <a:t> </a:t>
            </a:r>
            <a:r>
              <a:rPr lang="pt-BR" dirty="0" smtClean="0"/>
              <a:t>the term "regulation </a:t>
            </a:r>
            <a:r>
              <a:rPr lang="pt-BR" dirty="0"/>
              <a:t>by law" of </a:t>
            </a:r>
            <a:r>
              <a:rPr lang="pt-BR" dirty="0" smtClean="0"/>
              <a:t>certain</a:t>
            </a:r>
            <a:r>
              <a:rPr lang="pl-PL" dirty="0"/>
              <a:t> </a:t>
            </a:r>
            <a:r>
              <a:rPr lang="pt-BR" dirty="0" smtClean="0"/>
              <a:t>socia</a:t>
            </a:r>
            <a:r>
              <a:rPr lang="pl-PL" dirty="0"/>
              <a:t>l</a:t>
            </a:r>
            <a:r>
              <a:rPr lang="pt-BR" dirty="0" smtClean="0"/>
              <a:t> </a:t>
            </a:r>
            <a:r>
              <a:rPr lang="pt-BR" dirty="0"/>
              <a:t>and </a:t>
            </a:r>
            <a:r>
              <a:rPr lang="pt-BR" dirty="0" smtClean="0"/>
              <a:t>economic phenomena.</a:t>
            </a:r>
            <a:r>
              <a:rPr lang="pl-PL" dirty="0" smtClean="0"/>
              <a:t> (…)</a:t>
            </a:r>
          </a:p>
          <a:p>
            <a:pPr marL="0" indent="0">
              <a:buNone/>
            </a:pPr>
            <a:r>
              <a:rPr lang="pt-BR" dirty="0"/>
              <a:t>All </a:t>
            </a:r>
            <a:r>
              <a:rPr lang="pt-BR" dirty="0" smtClean="0"/>
              <a:t>attempts</a:t>
            </a:r>
            <a:r>
              <a:rPr lang="pl-PL" dirty="0" smtClean="0"/>
              <a:t> </a:t>
            </a:r>
            <a:r>
              <a:rPr lang="pt-BR" dirty="0" smtClean="0"/>
              <a:t>at defining jur</a:t>
            </a:r>
            <a:r>
              <a:rPr lang="pl-PL" dirty="0" smtClean="0"/>
              <a:t>i</a:t>
            </a:r>
            <a:r>
              <a:rPr lang="pt-BR" dirty="0" smtClean="0"/>
              <a:t>dization along </a:t>
            </a:r>
            <a:r>
              <a:rPr lang="pt-BR" dirty="0"/>
              <a:t>the </a:t>
            </a:r>
            <a:r>
              <a:rPr lang="pt-BR" dirty="0" smtClean="0"/>
              <a:t>normative dimension lead either </a:t>
            </a:r>
            <a:r>
              <a:rPr lang="pt-BR" dirty="0"/>
              <a:t>to </a:t>
            </a:r>
            <a:r>
              <a:rPr lang="pt-BR" dirty="0" smtClean="0"/>
              <a:t>the</a:t>
            </a:r>
            <a:r>
              <a:rPr lang="pl-PL" dirty="0" smtClean="0"/>
              <a:t> </a:t>
            </a:r>
            <a:r>
              <a:rPr lang="pt-BR" dirty="0" smtClean="0"/>
              <a:t>fetishization </a:t>
            </a:r>
            <a:r>
              <a:rPr lang="pt-BR" dirty="0"/>
              <a:t>of law or to the </a:t>
            </a:r>
            <a:r>
              <a:rPr lang="pt-BR" dirty="0" smtClean="0"/>
              <a:t>belief </a:t>
            </a:r>
            <a:r>
              <a:rPr lang="pt-BR" dirty="0"/>
              <a:t>in its </a:t>
            </a:r>
            <a:r>
              <a:rPr lang="pt-BR" dirty="0" smtClean="0"/>
              <a:t>omnipotence</a:t>
            </a:r>
            <a:r>
              <a:rPr lang="pl-PL" dirty="0" smtClean="0"/>
              <a:t>. (…) </a:t>
            </a:r>
          </a:p>
          <a:p>
            <a:pPr marL="0" indent="0">
              <a:buNone/>
            </a:pPr>
            <a:r>
              <a:rPr lang="pt-BR" dirty="0" smtClean="0"/>
              <a:t>regulation </a:t>
            </a:r>
            <a:r>
              <a:rPr lang="pt-BR" dirty="0"/>
              <a:t>by law is treated not </a:t>
            </a:r>
            <a:r>
              <a:rPr lang="pt-BR" dirty="0" smtClean="0"/>
              <a:t>only as</a:t>
            </a:r>
            <a:r>
              <a:rPr lang="pl-PL" dirty="0" smtClean="0"/>
              <a:t> </a:t>
            </a:r>
            <a:r>
              <a:rPr lang="pt-BR" dirty="0" smtClean="0"/>
              <a:t>a</a:t>
            </a:r>
            <a:r>
              <a:rPr lang="pl-PL" dirty="0" smtClean="0"/>
              <a:t> </a:t>
            </a:r>
            <a:r>
              <a:rPr lang="pt-BR" dirty="0" smtClean="0"/>
              <a:t>remedy </a:t>
            </a:r>
            <a:r>
              <a:rPr lang="pt-BR" dirty="0"/>
              <a:t>to all </a:t>
            </a:r>
            <a:r>
              <a:rPr lang="pt-BR" dirty="0" smtClean="0"/>
              <a:t>kinds </a:t>
            </a:r>
            <a:r>
              <a:rPr lang="pt-BR" dirty="0"/>
              <a:t>of </a:t>
            </a:r>
            <a:r>
              <a:rPr lang="pt-BR" dirty="0" smtClean="0"/>
              <a:t>social pro</a:t>
            </a:r>
            <a:r>
              <a:rPr lang="pl-PL" dirty="0" smtClean="0"/>
              <a:t>b</a:t>
            </a:r>
            <a:r>
              <a:rPr lang="pt-BR" dirty="0" smtClean="0"/>
              <a:t>lems </a:t>
            </a:r>
            <a:r>
              <a:rPr lang="pt-BR" dirty="0"/>
              <a:t>and </a:t>
            </a:r>
            <a:r>
              <a:rPr lang="pt-BR" dirty="0" smtClean="0"/>
              <a:t>shortcomings,</a:t>
            </a:r>
            <a:r>
              <a:rPr lang="pl-PL" dirty="0" smtClean="0"/>
              <a:t> </a:t>
            </a:r>
            <a:r>
              <a:rPr lang="pt-BR" dirty="0" smtClean="0"/>
              <a:t>but also </a:t>
            </a:r>
            <a:r>
              <a:rPr lang="pt-BR" dirty="0"/>
              <a:t>as </a:t>
            </a:r>
            <a:r>
              <a:rPr lang="pt-BR" dirty="0" smtClean="0"/>
              <a:t>the most effective </a:t>
            </a:r>
            <a:r>
              <a:rPr lang="pt-BR" dirty="0"/>
              <a:t>tool for the </a:t>
            </a:r>
            <a:r>
              <a:rPr lang="pt-BR" dirty="0" smtClean="0"/>
              <a:t>realization of</a:t>
            </a:r>
            <a:r>
              <a:rPr lang="pl-PL" dirty="0" smtClean="0"/>
              <a:t> </a:t>
            </a:r>
            <a:r>
              <a:rPr lang="pt-BR" dirty="0" smtClean="0"/>
              <a:t>the stat</a:t>
            </a:r>
            <a:r>
              <a:rPr lang="pl-PL" dirty="0" smtClean="0"/>
              <a:t>e</a:t>
            </a:r>
            <a:r>
              <a:rPr lang="pt-BR" dirty="0" smtClean="0"/>
              <a:t> policy carrying </a:t>
            </a:r>
            <a:r>
              <a:rPr lang="pt-BR" dirty="0"/>
              <a:t>into </a:t>
            </a:r>
            <a:r>
              <a:rPr lang="pt-BR" dirty="0" smtClean="0"/>
              <a:t>effect, a</a:t>
            </a:r>
            <a:r>
              <a:rPr lang="pl-PL" dirty="0" smtClean="0"/>
              <a:t> p</a:t>
            </a:r>
            <a:r>
              <a:rPr lang="pt-BR" dirty="0" smtClean="0"/>
              <a:t>lanned social</a:t>
            </a:r>
            <a:r>
              <a:rPr lang="pl-PL" dirty="0" smtClean="0"/>
              <a:t> </a:t>
            </a:r>
            <a:r>
              <a:rPr lang="pt-BR" dirty="0" smtClean="0"/>
              <a:t>change</a:t>
            </a:r>
            <a:r>
              <a:rPr lang="pt-BR" dirty="0"/>
              <a:t>.</a:t>
            </a:r>
            <a:r>
              <a:rPr lang="pl-PL" dirty="0" smtClean="0"/>
              <a:t>”</a:t>
            </a:r>
          </a:p>
          <a:p>
            <a:pPr marL="0" indent="0">
              <a:buNone/>
            </a:pPr>
            <a:r>
              <a:rPr lang="pl-PL" sz="1800" b="1" dirty="0" smtClean="0"/>
              <a:t>A. Turska,</a:t>
            </a:r>
            <a:r>
              <a:rPr lang="en-US" sz="1800" b="1" dirty="0"/>
              <a:t> </a:t>
            </a:r>
            <a:r>
              <a:rPr lang="en-US" sz="1800" b="1" i="1" dirty="0"/>
              <a:t>Selected Problems of </a:t>
            </a:r>
            <a:r>
              <a:rPr lang="en-US" sz="1800" b="1" i="1" dirty="0" err="1"/>
              <a:t>Juridization</a:t>
            </a:r>
            <a:r>
              <a:rPr lang="en-US" sz="1800" b="1" i="1" dirty="0"/>
              <a:t> </a:t>
            </a:r>
            <a:r>
              <a:rPr lang="en-US" sz="1800" b="1" i="1" dirty="0" smtClean="0"/>
              <a:t>of</a:t>
            </a:r>
            <a:r>
              <a:rPr lang="pl-PL" sz="1800" b="1" i="1" dirty="0" smtClean="0"/>
              <a:t> </a:t>
            </a:r>
            <a:r>
              <a:rPr lang="en-US" sz="1800" b="1" i="1" dirty="0" smtClean="0"/>
              <a:t>Socio-Economic </a:t>
            </a:r>
            <a:r>
              <a:rPr lang="en-US" sz="1800" b="1" i="1" dirty="0"/>
              <a:t>Phenomena</a:t>
            </a:r>
            <a:r>
              <a:rPr lang="pl-PL" sz="1800" b="1" i="1" dirty="0" smtClean="0"/>
              <a:t> </a:t>
            </a:r>
            <a:r>
              <a:rPr lang="pl-PL" sz="1800" b="1" dirty="0" smtClean="0"/>
              <a:t>[in:] P. Dutkiewicz and G. Gorzelak (</a:t>
            </a:r>
            <a:r>
              <a:rPr lang="pl-PL" sz="1800" b="1" dirty="0" err="1" smtClean="0"/>
              <a:t>eds</a:t>
            </a:r>
            <a:r>
              <a:rPr lang="pl-PL" sz="1800" b="1" dirty="0" smtClean="0"/>
              <a:t>), </a:t>
            </a:r>
            <a:r>
              <a:rPr lang="pl-PL" sz="1800" b="1" i="1" dirty="0" err="1" smtClean="0"/>
              <a:t>Local</a:t>
            </a:r>
            <a:r>
              <a:rPr lang="pl-PL" sz="1800" b="1" i="1" dirty="0" smtClean="0"/>
              <a:t> </a:t>
            </a:r>
            <a:r>
              <a:rPr lang="pl-PL" sz="1800" b="1" i="1" dirty="0" err="1" smtClean="0"/>
              <a:t>Studies</a:t>
            </a:r>
            <a:r>
              <a:rPr lang="pl-PL" sz="1800" b="1" i="1" dirty="0" smtClean="0"/>
              <a:t> in Poland</a:t>
            </a:r>
            <a:r>
              <a:rPr lang="pl-PL" sz="1800" b="1" dirty="0" smtClean="0"/>
              <a:t>, </a:t>
            </a:r>
            <a:r>
              <a:rPr lang="pl-PL" sz="1800" b="1" dirty="0" err="1" smtClean="0"/>
              <a:t>Warsaw</a:t>
            </a:r>
            <a:r>
              <a:rPr lang="pl-PL" sz="1800" b="1" dirty="0" smtClean="0"/>
              <a:t> 1987, p. 166.</a:t>
            </a:r>
            <a:endParaRPr lang="pl-PL" sz="1800" b="1" dirty="0"/>
          </a:p>
        </p:txBody>
      </p:sp>
    </p:spTree>
    <p:extLst>
      <p:ext uri="{BB962C8B-B14F-4D97-AF65-F5344CB8AC3E}">
        <p14:creationId xmlns:p14="http://schemas.microsoft.com/office/powerpoint/2010/main" val="264606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91569" y="2555630"/>
            <a:ext cx="11072000" cy="4126523"/>
          </a:xfrm>
        </p:spPr>
        <p:txBody>
          <a:bodyPr/>
          <a:lstStyle/>
          <a:p>
            <a:pPr marL="0" indent="0">
              <a:buNone/>
            </a:pPr>
            <a:r>
              <a:rPr lang="pl-PL" dirty="0"/>
              <a:t>„</a:t>
            </a:r>
            <a:r>
              <a:rPr lang="pl-PL" i="1" dirty="0" err="1"/>
              <a:t>Auctoritas</a:t>
            </a:r>
            <a:r>
              <a:rPr lang="pl-PL" i="1" dirty="0"/>
              <a:t> non </a:t>
            </a:r>
            <a:r>
              <a:rPr lang="pl-PL" i="1" dirty="0" err="1"/>
              <a:t>veritas</a:t>
            </a:r>
            <a:r>
              <a:rPr lang="pl-PL" i="1" dirty="0"/>
              <a:t> </a:t>
            </a:r>
            <a:r>
              <a:rPr lang="pl-PL" i="1" dirty="0" err="1"/>
              <a:t>facit</a:t>
            </a:r>
            <a:r>
              <a:rPr lang="pl-PL" i="1" dirty="0"/>
              <a:t> legem</a:t>
            </a:r>
            <a:r>
              <a:rPr lang="pl-PL" dirty="0"/>
              <a:t>” </a:t>
            </a:r>
            <a:br>
              <a:rPr lang="pl-PL" dirty="0"/>
            </a:br>
            <a:r>
              <a:rPr lang="pl-PL" dirty="0"/>
              <a:t>					</a:t>
            </a:r>
            <a:endParaRPr lang="pl-PL" dirty="0" smtClean="0"/>
          </a:p>
          <a:p>
            <a:endParaRPr lang="pl-PL" dirty="0" smtClean="0"/>
          </a:p>
          <a:p>
            <a:endParaRPr lang="pl-PL" dirty="0" smtClean="0"/>
          </a:p>
          <a:p>
            <a:endParaRPr lang="pl-PL" dirty="0"/>
          </a:p>
          <a:p>
            <a:pPr marL="0" indent="0">
              <a:buNone/>
            </a:pPr>
            <a:r>
              <a:rPr lang="pl-PL" dirty="0" smtClean="0"/>
              <a:t>„</a:t>
            </a:r>
            <a:r>
              <a:rPr lang="pl-PL" i="1" dirty="0" smtClean="0"/>
              <a:t>Ustawa </a:t>
            </a:r>
            <a:r>
              <a:rPr lang="pl-PL" i="1" dirty="0"/>
              <a:t>może zabraniać tylko takiego postępowania, które szkodzi Społeczeństwu. Wszystko, co nie jest zabronione przez ustawę, nie może być zakazane i nikt nie może być zmuszony do czynienia tego czego ustawa nie nakazuje</a:t>
            </a:r>
            <a:r>
              <a:rPr lang="pl-PL" i="1" dirty="0" smtClean="0"/>
              <a:t>. </a:t>
            </a:r>
            <a:r>
              <a:rPr lang="pl-PL" i="1" dirty="0"/>
              <a:t>(…) Ustawa jest wyrazem woli powszechnej.</a:t>
            </a:r>
            <a:r>
              <a:rPr lang="pl-PL" dirty="0"/>
              <a:t>”</a:t>
            </a:r>
          </a:p>
        </p:txBody>
      </p:sp>
      <p:sp>
        <p:nvSpPr>
          <p:cNvPr id="4" name="Prostokąt 3"/>
          <p:cNvSpPr/>
          <p:nvPr/>
        </p:nvSpPr>
        <p:spPr>
          <a:xfrm>
            <a:off x="367324" y="201258"/>
            <a:ext cx="11527691" cy="1569660"/>
          </a:xfrm>
          <a:prstGeom prst="rect">
            <a:avLst/>
          </a:prstGeom>
        </p:spPr>
        <p:txBody>
          <a:bodyPr wrap="square">
            <a:spAutoFit/>
          </a:bodyPr>
          <a:lstStyle/>
          <a:p>
            <a:pPr algn="ctr"/>
            <a:r>
              <a:rPr lang="pl-PL" sz="48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Źródła intelektualne: liberalizm (pozytywizm prawniczy)</a:t>
            </a:r>
            <a:endParaRPr lang="pl-PL" dirty="0"/>
          </a:p>
        </p:txBody>
      </p:sp>
      <p:pic>
        <p:nvPicPr>
          <p:cNvPr id="5" name="Obraz 4"/>
          <p:cNvPicPr>
            <a:picLocks noChangeAspect="1"/>
          </p:cNvPicPr>
          <p:nvPr/>
        </p:nvPicPr>
        <p:blipFill>
          <a:blip r:embed="rId2"/>
          <a:stretch>
            <a:fillRect/>
          </a:stretch>
        </p:blipFill>
        <p:spPr>
          <a:xfrm>
            <a:off x="5986583" y="2099539"/>
            <a:ext cx="2227385" cy="2342063"/>
          </a:xfrm>
          <a:prstGeom prst="rect">
            <a:avLst/>
          </a:prstGeom>
        </p:spPr>
      </p:pic>
      <p:pic>
        <p:nvPicPr>
          <p:cNvPr id="6" name="Obraz 5"/>
          <p:cNvPicPr>
            <a:picLocks noChangeAspect="1"/>
          </p:cNvPicPr>
          <p:nvPr/>
        </p:nvPicPr>
        <p:blipFill>
          <a:blip r:embed="rId3"/>
          <a:stretch>
            <a:fillRect/>
          </a:stretch>
        </p:blipFill>
        <p:spPr>
          <a:xfrm>
            <a:off x="8620369" y="2987424"/>
            <a:ext cx="3274646" cy="1904641"/>
          </a:xfrm>
          <a:prstGeom prst="rect">
            <a:avLst/>
          </a:prstGeom>
        </p:spPr>
      </p:pic>
    </p:spTree>
    <p:extLst>
      <p:ext uri="{BB962C8B-B14F-4D97-AF65-F5344CB8AC3E}">
        <p14:creationId xmlns:p14="http://schemas.microsoft.com/office/powerpoint/2010/main" val="3213103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838200" y="365125"/>
            <a:ext cx="10515600" cy="1260475"/>
          </a:xfrm>
        </p:spPr>
        <p:txBody>
          <a:bodyPr>
            <a:normAutofit/>
          </a:bodyPr>
          <a:lstStyle/>
          <a:p>
            <a:pPr algn="ctr"/>
            <a:r>
              <a:rPr lang="pl-PL" altLang="pl-PL" sz="3800" dirty="0"/>
              <a:t>Przyczyny </a:t>
            </a:r>
            <a:r>
              <a:rPr lang="pl-PL" altLang="pl-PL" sz="3800" dirty="0" smtClean="0"/>
              <a:t>jurydyzacji </a:t>
            </a:r>
            <a:r>
              <a:rPr lang="pl-PL" altLang="pl-PL" sz="3800" dirty="0"/>
              <a:t>życia społecznego przez </a:t>
            </a:r>
            <a:r>
              <a:rPr lang="pl-PL" altLang="pl-PL" sz="3800" dirty="0" smtClean="0"/>
              <a:t>prawo</a:t>
            </a:r>
            <a:endParaRPr lang="pl-PL" altLang="pl-PL" sz="3800" dirty="0"/>
          </a:p>
        </p:txBody>
      </p:sp>
      <p:sp>
        <p:nvSpPr>
          <p:cNvPr id="196611" name="Rectangle 3"/>
          <p:cNvSpPr>
            <a:spLocks noGrp="1" noChangeArrowheads="1"/>
          </p:cNvSpPr>
          <p:nvPr>
            <p:ph type="body" idx="1"/>
          </p:nvPr>
        </p:nvSpPr>
        <p:spPr>
          <a:xfrm>
            <a:off x="838200" y="2552946"/>
            <a:ext cx="10434882" cy="3347670"/>
          </a:xfrm>
        </p:spPr>
        <p:txBody>
          <a:bodyPr>
            <a:normAutofit/>
          </a:bodyPr>
          <a:lstStyle/>
          <a:p>
            <a:pPr marL="609600" indent="-609600">
              <a:buFontTx/>
              <a:buAutoNum type="arabicParenR"/>
            </a:pPr>
            <a:r>
              <a:rPr lang="pl-PL" altLang="pl-PL" sz="3200" dirty="0"/>
              <a:t>paternalizm </a:t>
            </a:r>
            <a:r>
              <a:rPr lang="pl-PL" altLang="pl-PL" sz="3200" dirty="0" smtClean="0"/>
              <a:t>prawny</a:t>
            </a:r>
            <a:endParaRPr lang="pl-PL" altLang="pl-PL" sz="3200" dirty="0"/>
          </a:p>
          <a:p>
            <a:pPr marL="609600" indent="-609600">
              <a:buFontTx/>
              <a:buAutoNum type="arabicParenR"/>
            </a:pPr>
            <a:r>
              <a:rPr lang="pl-PL" altLang="pl-PL" sz="3200" dirty="0"/>
              <a:t>interwencjonizm </a:t>
            </a:r>
            <a:r>
              <a:rPr lang="pl-PL" altLang="pl-PL" sz="3200" dirty="0" smtClean="0"/>
              <a:t>państwowy </a:t>
            </a:r>
            <a:endParaRPr lang="pl-PL" altLang="pl-PL" sz="3200" dirty="0"/>
          </a:p>
          <a:p>
            <a:pPr marL="609600" indent="-609600">
              <a:buNone/>
            </a:pPr>
            <a:r>
              <a:rPr lang="pl-PL" altLang="pl-PL" sz="3200" dirty="0"/>
              <a:t>3) </a:t>
            </a:r>
            <a:r>
              <a:rPr lang="pl-PL" altLang="pl-PL" sz="3200" dirty="0" smtClean="0"/>
              <a:t>	globalizacja </a:t>
            </a:r>
            <a:endParaRPr lang="pl-PL" altLang="pl-PL" sz="3200" dirty="0"/>
          </a:p>
          <a:p>
            <a:pPr marL="609600" indent="-609600">
              <a:buNone/>
            </a:pPr>
            <a:r>
              <a:rPr lang="pl-PL" altLang="pl-PL" sz="3200" dirty="0"/>
              <a:t>4</a:t>
            </a:r>
            <a:r>
              <a:rPr lang="pl-PL" altLang="pl-PL" sz="3200" dirty="0" smtClean="0"/>
              <a:t>)	rozrost </a:t>
            </a:r>
            <a:r>
              <a:rPr lang="pl-PL" altLang="pl-PL" sz="3200" dirty="0"/>
              <a:t>funkcji demokratyczno-liberalnego państwa </a:t>
            </a:r>
            <a:r>
              <a:rPr lang="pl-PL" altLang="pl-PL" sz="3200" dirty="0" smtClean="0"/>
              <a:t>dobrobytu </a:t>
            </a:r>
            <a:endParaRPr lang="pl-PL" altLang="pl-PL" sz="3200" dirty="0"/>
          </a:p>
          <a:p>
            <a:pPr marL="609600" indent="-609600">
              <a:buNone/>
            </a:pPr>
            <a:r>
              <a:rPr lang="pl-PL" altLang="pl-PL" sz="3200" dirty="0"/>
              <a:t>5) </a:t>
            </a:r>
            <a:r>
              <a:rPr lang="pl-PL" altLang="pl-PL" sz="3200" dirty="0" smtClean="0"/>
              <a:t>	pozytywistyczny </a:t>
            </a:r>
            <a:r>
              <a:rPr lang="pl-PL" altLang="pl-PL" sz="3200" dirty="0"/>
              <a:t>model państwa </a:t>
            </a:r>
            <a:r>
              <a:rPr lang="pl-PL" altLang="pl-PL" sz="3200" dirty="0" smtClean="0"/>
              <a:t>prawa </a:t>
            </a:r>
            <a:endParaRPr lang="pl-PL" altLang="pl-PL" sz="3200" dirty="0"/>
          </a:p>
        </p:txBody>
      </p:sp>
    </p:spTree>
    <p:extLst>
      <p:ext uri="{BB962C8B-B14F-4D97-AF65-F5344CB8AC3E}">
        <p14:creationId xmlns:p14="http://schemas.microsoft.com/office/powerpoint/2010/main" val="4099641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163424"/>
          </a:xfrm>
        </p:spPr>
        <p:txBody>
          <a:bodyPr>
            <a:normAutofit/>
          </a:bodyPr>
          <a:lstStyle/>
          <a:p>
            <a:pPr algn="ct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Potrzeba bezpieczeństwa i „</a:t>
            </a:r>
            <a:r>
              <a:rPr lang="pl-PL" sz="3800" i="1" dirty="0" err="1"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rights</a:t>
            </a:r>
            <a:r>
              <a:rPr lang="pl-PL" sz="3800" i="1"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-talk</a:t>
            </a: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a:t>
            </a:r>
            <a:endParaRPr lang="pl-PL" sz="3800" dirty="0"/>
          </a:p>
        </p:txBody>
      </p:sp>
      <p:sp>
        <p:nvSpPr>
          <p:cNvPr id="3" name="Symbol zastępczy zawartości 2"/>
          <p:cNvSpPr>
            <a:spLocks noGrp="1"/>
          </p:cNvSpPr>
          <p:nvPr>
            <p:ph idx="1"/>
          </p:nvPr>
        </p:nvSpPr>
        <p:spPr>
          <a:xfrm>
            <a:off x="655093" y="1842448"/>
            <a:ext cx="11041038" cy="4667533"/>
          </a:xfrm>
        </p:spPr>
        <p:txBody>
          <a:bodyPr>
            <a:normAutofit lnSpcReduction="10000"/>
          </a:bodyPr>
          <a:lstStyle/>
          <a:p>
            <a:pPr marL="0" indent="0">
              <a:buNone/>
            </a:pPr>
            <a:r>
              <a:rPr lang="pl-PL" dirty="0" smtClean="0"/>
              <a:t>„</a:t>
            </a:r>
            <a:r>
              <a:rPr lang="en-US" dirty="0"/>
              <a:t>Once you establish that everyone has </a:t>
            </a:r>
            <a:r>
              <a:rPr lang="en-US" dirty="0" smtClean="0"/>
              <a:t>a</a:t>
            </a:r>
            <a:r>
              <a:rPr lang="pl-PL" dirty="0" smtClean="0"/>
              <a:t> </a:t>
            </a:r>
            <a:r>
              <a:rPr lang="en-US" dirty="0" smtClean="0"/>
              <a:t>fundamental </a:t>
            </a:r>
            <a:r>
              <a:rPr lang="en-US" dirty="0"/>
              <a:t>right to health care, you have opened the legal equivalent of </a:t>
            </a:r>
            <a:r>
              <a:rPr lang="en-US" dirty="0" smtClean="0"/>
              <a:t>Pandora's</a:t>
            </a:r>
            <a:r>
              <a:rPr lang="pl-PL" dirty="0" smtClean="0"/>
              <a:t> </a:t>
            </a:r>
            <a:r>
              <a:rPr lang="en-US" dirty="0" smtClean="0"/>
              <a:t>box</a:t>
            </a:r>
            <a:r>
              <a:rPr lang="en-US" dirty="0"/>
              <a:t>. True fundamental rights are equally possessed by all citizens. All citizens </a:t>
            </a:r>
            <a:r>
              <a:rPr lang="en-US" dirty="0" smtClean="0"/>
              <a:t>are</a:t>
            </a:r>
            <a:r>
              <a:rPr lang="pl-PL" dirty="0" smtClean="0"/>
              <a:t> </a:t>
            </a:r>
            <a:r>
              <a:rPr lang="en-US" dirty="0" smtClean="0"/>
              <a:t>equally </a:t>
            </a:r>
            <a:r>
              <a:rPr lang="en-US" dirty="0"/>
              <a:t>entitled to the exercise of those rights and, only on the basis of a proven </a:t>
            </a:r>
            <a:r>
              <a:rPr lang="en-US" dirty="0" smtClean="0"/>
              <a:t>compelling</a:t>
            </a:r>
            <a:r>
              <a:rPr lang="pl-PL" dirty="0" smtClean="0"/>
              <a:t> </a:t>
            </a:r>
            <a:r>
              <a:rPr lang="en-US" dirty="0" smtClean="0"/>
              <a:t>state </a:t>
            </a:r>
            <a:r>
              <a:rPr lang="en-US" dirty="0"/>
              <a:t>interest, can the government infringe upon or limit such rights. If </a:t>
            </a:r>
            <a:r>
              <a:rPr lang="en-US" dirty="0" smtClean="0"/>
              <a:t>health</a:t>
            </a:r>
            <a:r>
              <a:rPr lang="pl-PL" dirty="0" smtClean="0"/>
              <a:t> </a:t>
            </a:r>
            <a:r>
              <a:rPr lang="en-US" dirty="0" smtClean="0"/>
              <a:t>care </a:t>
            </a:r>
            <a:r>
              <a:rPr lang="en-US" dirty="0"/>
              <a:t>is a fundamental right, then the question arises as to whether the society </a:t>
            </a:r>
            <a:r>
              <a:rPr lang="en-US" dirty="0" smtClean="0"/>
              <a:t>can</a:t>
            </a:r>
            <a:r>
              <a:rPr lang="pl-PL" dirty="0" smtClean="0"/>
              <a:t> </a:t>
            </a:r>
            <a:r>
              <a:rPr lang="en-US" dirty="0" smtClean="0"/>
              <a:t>justify </a:t>
            </a:r>
            <a:r>
              <a:rPr lang="en-US" dirty="0"/>
              <a:t>or tolerate disparate treatment (i.e., differing standards of receipt of health </a:t>
            </a:r>
            <a:r>
              <a:rPr lang="en-US" dirty="0" smtClean="0"/>
              <a:t>care</a:t>
            </a:r>
            <a:r>
              <a:rPr lang="pl-PL" dirty="0" smtClean="0"/>
              <a:t> </a:t>
            </a:r>
            <a:r>
              <a:rPr lang="en-US" dirty="0" smtClean="0"/>
              <a:t>coverage </a:t>
            </a:r>
            <a:r>
              <a:rPr lang="en-US" dirty="0"/>
              <a:t>and benefits) among its </a:t>
            </a:r>
            <a:r>
              <a:rPr lang="en-US" dirty="0" smtClean="0"/>
              <a:t>citizens.</a:t>
            </a:r>
            <a:r>
              <a:rPr lang="pl-PL" dirty="0" smtClean="0"/>
              <a:t> </a:t>
            </a:r>
            <a:r>
              <a:rPr lang="en-US" dirty="0" smtClean="0"/>
              <a:t>But </a:t>
            </a:r>
            <a:r>
              <a:rPr lang="en-US" dirty="0"/>
              <a:t>the debate has now apparently evolved to the point where the argument </a:t>
            </a:r>
            <a:r>
              <a:rPr lang="en-US" dirty="0" smtClean="0"/>
              <a:t>is</a:t>
            </a:r>
            <a:r>
              <a:rPr lang="pl-PL" dirty="0" smtClean="0"/>
              <a:t> </a:t>
            </a:r>
            <a:r>
              <a:rPr lang="en-US" dirty="0" smtClean="0"/>
              <a:t>over </a:t>
            </a:r>
            <a:r>
              <a:rPr lang="en-US" dirty="0"/>
              <a:t>how best to ensure that everyone enjoys this new "right:" whatever health </a:t>
            </a:r>
            <a:r>
              <a:rPr lang="en-US" dirty="0" smtClean="0"/>
              <a:t>care</a:t>
            </a:r>
            <a:r>
              <a:rPr lang="pl-PL" dirty="0" smtClean="0"/>
              <a:t> </a:t>
            </a:r>
            <a:r>
              <a:rPr lang="en-US" dirty="0" smtClean="0"/>
              <a:t>one </a:t>
            </a:r>
            <a:r>
              <a:rPr lang="en-US" dirty="0"/>
              <a:t>needs.</a:t>
            </a:r>
            <a:r>
              <a:rPr lang="pl-PL" dirty="0" smtClean="0"/>
              <a:t>’.”</a:t>
            </a:r>
          </a:p>
          <a:p>
            <a:pPr marL="0" indent="0">
              <a:buNone/>
            </a:pPr>
            <a:r>
              <a:rPr lang="pl-PL" sz="2000" b="1" dirty="0"/>
              <a:t>M</a:t>
            </a:r>
            <a:r>
              <a:rPr lang="pl-PL" sz="2000" b="1" dirty="0" smtClean="0"/>
              <a:t>. </a:t>
            </a:r>
            <a:r>
              <a:rPr lang="pl-PL" sz="2000" b="1" dirty="0" err="1" smtClean="0"/>
              <a:t>Wallop</a:t>
            </a:r>
            <a:r>
              <a:rPr lang="pl-PL" sz="2000" b="1" dirty="0" smtClean="0"/>
              <a:t>, </a:t>
            </a:r>
            <a:r>
              <a:rPr lang="en-US" sz="2000" b="1" i="1" dirty="0"/>
              <a:t>Tyranny in America: Would Alexis De </a:t>
            </a:r>
            <a:r>
              <a:rPr lang="en-US" sz="2000" b="1" i="1" dirty="0" smtClean="0"/>
              <a:t>Tocqueville</a:t>
            </a:r>
            <a:r>
              <a:rPr lang="pl-PL" sz="2000" b="1" i="1" dirty="0" smtClean="0"/>
              <a:t> </a:t>
            </a:r>
            <a:r>
              <a:rPr lang="en-US" sz="2000" b="1" i="1" dirty="0" smtClean="0"/>
              <a:t>Recognize </a:t>
            </a:r>
            <a:r>
              <a:rPr lang="en-US" sz="2000" b="1" i="1" dirty="0"/>
              <a:t>This </a:t>
            </a:r>
            <a:r>
              <a:rPr lang="en-US" sz="2000" b="1" i="1" dirty="0" smtClean="0"/>
              <a:t>Place</a:t>
            </a:r>
            <a:r>
              <a:rPr lang="pl-PL" sz="2000" b="1" dirty="0" smtClean="0"/>
              <a:t>, </a:t>
            </a:r>
            <a:r>
              <a:rPr lang="pl-PL" sz="2000" b="1" dirty="0" err="1" smtClean="0"/>
              <a:t>Journal</a:t>
            </a:r>
            <a:r>
              <a:rPr lang="pl-PL" sz="2000" b="1" dirty="0" smtClean="0"/>
              <a:t> of </a:t>
            </a:r>
            <a:r>
              <a:rPr lang="pl-PL" sz="2000" b="1" dirty="0" err="1" smtClean="0"/>
              <a:t>Legislation</a:t>
            </a:r>
            <a:r>
              <a:rPr lang="pl-PL" sz="2000" b="1" dirty="0" smtClean="0"/>
              <a:t>, </a:t>
            </a:r>
            <a:r>
              <a:rPr lang="pl-PL" sz="2000" b="1" dirty="0" err="1" smtClean="0"/>
              <a:t>vo</a:t>
            </a:r>
            <a:r>
              <a:rPr lang="pl-PL" sz="2000" b="1" dirty="0" smtClean="0"/>
              <a:t>. 20/1994, p. 47, </a:t>
            </a:r>
            <a:endParaRPr lang="en-US" sz="2000" b="1" dirty="0"/>
          </a:p>
        </p:txBody>
      </p:sp>
    </p:spTree>
    <p:extLst>
      <p:ext uri="{BB962C8B-B14F-4D97-AF65-F5344CB8AC3E}">
        <p14:creationId xmlns:p14="http://schemas.microsoft.com/office/powerpoint/2010/main" val="201114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163424"/>
          </a:xfrm>
        </p:spPr>
        <p:txBody>
          <a:bodyPr>
            <a:normAutofit/>
          </a:bodyPr>
          <a:lstStyle/>
          <a:p>
            <a:pPr algn="ctr"/>
            <a:r>
              <a:rPr lang="pl-PL" sz="38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Oczekiwania obywateli – paternalizm prawny</a:t>
            </a:r>
            <a:endParaRPr lang="pl-PL" sz="3800" dirty="0"/>
          </a:p>
        </p:txBody>
      </p:sp>
      <p:sp>
        <p:nvSpPr>
          <p:cNvPr id="3" name="Symbol zastępczy zawartości 2"/>
          <p:cNvSpPr>
            <a:spLocks noGrp="1"/>
          </p:cNvSpPr>
          <p:nvPr>
            <p:ph idx="1"/>
          </p:nvPr>
        </p:nvSpPr>
        <p:spPr>
          <a:xfrm>
            <a:off x="655093" y="1842448"/>
            <a:ext cx="11041038" cy="4667533"/>
          </a:xfrm>
        </p:spPr>
        <p:txBody>
          <a:bodyPr/>
          <a:lstStyle/>
          <a:p>
            <a:pPr marL="0" indent="0">
              <a:buNone/>
            </a:pPr>
            <a:r>
              <a:rPr lang="pl-PL" dirty="0" smtClean="0"/>
              <a:t>„The </a:t>
            </a:r>
            <a:r>
              <a:rPr lang="pl-PL" dirty="0" err="1" smtClean="0"/>
              <a:t>sense</a:t>
            </a:r>
            <a:r>
              <a:rPr lang="pl-PL" dirty="0" smtClean="0"/>
              <a:t> of law in Germany </a:t>
            </a:r>
            <a:r>
              <a:rPr lang="pl-PL" dirty="0" err="1" smtClean="0"/>
              <a:t>today</a:t>
            </a:r>
            <a:r>
              <a:rPr lang="pl-PL" dirty="0" smtClean="0"/>
              <a:t> i </a:t>
            </a:r>
            <a:r>
              <a:rPr lang="pl-PL" dirty="0" err="1" smtClean="0"/>
              <a:t>characterized</a:t>
            </a:r>
            <a:r>
              <a:rPr lang="pl-PL" dirty="0" smtClean="0"/>
              <a:t> </a:t>
            </a:r>
            <a:r>
              <a:rPr lang="pl-PL" dirty="0" err="1" smtClean="0"/>
              <a:t>above</a:t>
            </a:r>
            <a:r>
              <a:rPr lang="pl-PL" dirty="0" smtClean="0"/>
              <a:t> </a:t>
            </a:r>
            <a:r>
              <a:rPr lang="pl-PL" dirty="0" err="1" smtClean="0"/>
              <a:t>all</a:t>
            </a:r>
            <a:r>
              <a:rPr lang="pl-PL" dirty="0" smtClean="0"/>
              <a:t> by the </a:t>
            </a:r>
            <a:r>
              <a:rPr lang="pl-PL" dirty="0" err="1" smtClean="0"/>
              <a:t>expectation</a:t>
            </a:r>
            <a:r>
              <a:rPr lang="pl-PL" dirty="0" smtClean="0"/>
              <a:t> </a:t>
            </a:r>
            <a:r>
              <a:rPr lang="pl-PL" dirty="0" err="1" smtClean="0"/>
              <a:t>that</a:t>
            </a:r>
            <a:r>
              <a:rPr lang="pl-PL" dirty="0" smtClean="0"/>
              <a:t> the law </a:t>
            </a:r>
            <a:r>
              <a:rPr lang="pl-PL" dirty="0" err="1" smtClean="0"/>
              <a:t>must</a:t>
            </a:r>
            <a:r>
              <a:rPr lang="pl-PL" dirty="0" smtClean="0"/>
              <a:t> be </a:t>
            </a:r>
            <a:r>
              <a:rPr lang="pl-PL" dirty="0" err="1" smtClean="0"/>
              <a:t>able</a:t>
            </a:r>
            <a:r>
              <a:rPr lang="pl-PL" dirty="0" smtClean="0"/>
              <a:t> to </a:t>
            </a:r>
            <a:r>
              <a:rPr lang="pl-PL" dirty="0" err="1" smtClean="0"/>
              <a:t>make</a:t>
            </a:r>
            <a:r>
              <a:rPr lang="pl-PL" dirty="0" smtClean="0"/>
              <a:t> life </a:t>
            </a:r>
            <a:r>
              <a:rPr lang="pl-PL" dirty="0" err="1" smtClean="0"/>
              <a:t>more</a:t>
            </a:r>
            <a:r>
              <a:rPr lang="pl-PL" dirty="0" smtClean="0"/>
              <a:t> </a:t>
            </a:r>
            <a:r>
              <a:rPr lang="pl-PL" dirty="0" err="1" smtClean="0"/>
              <a:t>calculable</a:t>
            </a:r>
            <a:r>
              <a:rPr lang="pl-PL" dirty="0" smtClean="0"/>
              <a:t>, i.e. less </a:t>
            </a:r>
            <a:r>
              <a:rPr lang="pl-PL" dirty="0" err="1" smtClean="0"/>
              <a:t>threatened</a:t>
            </a:r>
            <a:r>
              <a:rPr lang="pl-PL" dirty="0" smtClean="0"/>
              <a:t> by </a:t>
            </a:r>
            <a:r>
              <a:rPr lang="pl-PL" dirty="0" err="1" smtClean="0"/>
              <a:t>fate</a:t>
            </a:r>
            <a:r>
              <a:rPr lang="pl-PL" dirty="0" smtClean="0"/>
              <a:t>. People </a:t>
            </a:r>
            <a:r>
              <a:rPr lang="pl-PL" dirty="0" err="1" smtClean="0"/>
              <a:t>hope</a:t>
            </a:r>
            <a:r>
              <a:rPr lang="pl-PL" dirty="0" smtClean="0"/>
              <a:t> in the </a:t>
            </a:r>
            <a:r>
              <a:rPr lang="pl-PL" dirty="0" err="1" smtClean="0"/>
              <a:t>state</a:t>
            </a:r>
            <a:r>
              <a:rPr lang="pl-PL" dirty="0" smtClean="0"/>
              <a:t> as the </a:t>
            </a:r>
            <a:r>
              <a:rPr lang="pl-PL" dirty="0" err="1" smtClean="0"/>
              <a:t>entity</a:t>
            </a:r>
            <a:r>
              <a:rPr lang="pl-PL" dirty="0" smtClean="0"/>
              <a:t> </a:t>
            </a:r>
            <a:r>
              <a:rPr lang="pl-PL" dirty="0" err="1" smtClean="0"/>
              <a:t>which</a:t>
            </a:r>
            <a:r>
              <a:rPr lang="pl-PL" dirty="0" smtClean="0"/>
              <a:t> </a:t>
            </a:r>
            <a:r>
              <a:rPr lang="pl-PL" dirty="0" err="1" smtClean="0"/>
              <a:t>bears</a:t>
            </a:r>
            <a:r>
              <a:rPr lang="pl-PL" dirty="0" smtClean="0"/>
              <a:t> </a:t>
            </a:r>
            <a:r>
              <a:rPr lang="pl-PL" dirty="0" err="1" smtClean="0"/>
              <a:t>responsibility</a:t>
            </a:r>
            <a:r>
              <a:rPr lang="pl-PL" dirty="0" smtClean="0"/>
              <a:t> for the law and </a:t>
            </a:r>
            <a:r>
              <a:rPr lang="pl-PL" dirty="0" err="1" smtClean="0"/>
              <a:t>shift</a:t>
            </a:r>
            <a:r>
              <a:rPr lang="pl-PL" dirty="0" smtClean="0"/>
              <a:t> </a:t>
            </a:r>
            <a:r>
              <a:rPr lang="pl-PL" dirty="0" err="1" smtClean="0"/>
              <a:t>over</a:t>
            </a:r>
            <a:r>
              <a:rPr lang="pl-PL" dirty="0" smtClean="0"/>
              <a:t> </a:t>
            </a:r>
            <a:r>
              <a:rPr lang="pl-PL" dirty="0" err="1" smtClean="0"/>
              <a:t>onto</a:t>
            </a:r>
            <a:r>
              <a:rPr lang="pl-PL" dirty="0" smtClean="0"/>
              <a:t> </a:t>
            </a:r>
            <a:r>
              <a:rPr lang="pl-PL" dirty="0" err="1" smtClean="0"/>
              <a:t>it</a:t>
            </a:r>
            <a:r>
              <a:rPr lang="pl-PL" dirty="0" smtClean="0"/>
              <a:t>  the </a:t>
            </a:r>
            <a:r>
              <a:rPr lang="pl-PL" dirty="0" err="1" smtClean="0"/>
              <a:t>task</a:t>
            </a:r>
            <a:r>
              <a:rPr lang="pl-PL" dirty="0" smtClean="0"/>
              <a:t> of </a:t>
            </a:r>
            <a:r>
              <a:rPr lang="pl-PL" dirty="0" err="1" smtClean="0"/>
              <a:t>defending</a:t>
            </a:r>
            <a:r>
              <a:rPr lang="pl-PL" dirty="0" smtClean="0"/>
              <a:t> </a:t>
            </a:r>
            <a:r>
              <a:rPr lang="pl-PL" dirty="0" err="1" smtClean="0"/>
              <a:t>them</a:t>
            </a:r>
            <a:r>
              <a:rPr lang="pl-PL" dirty="0" smtClean="0"/>
              <a:t> </a:t>
            </a:r>
            <a:r>
              <a:rPr lang="pl-PL" dirty="0" err="1" smtClean="0"/>
              <a:t>injustice</a:t>
            </a:r>
            <a:r>
              <a:rPr lang="pl-PL" dirty="0" smtClean="0"/>
              <a:t> of </a:t>
            </a:r>
            <a:r>
              <a:rPr lang="pl-PL" dirty="0" err="1" smtClean="0"/>
              <a:t>fate</a:t>
            </a:r>
            <a:r>
              <a:rPr lang="pl-PL" dirty="0" smtClean="0"/>
              <a:t>. The </a:t>
            </a:r>
            <a:r>
              <a:rPr lang="pl-PL" dirty="0" err="1" smtClean="0"/>
              <a:t>attitude</a:t>
            </a:r>
            <a:r>
              <a:rPr lang="pl-PL" dirty="0" smtClean="0"/>
              <a:t> of protest </a:t>
            </a:r>
            <a:r>
              <a:rPr lang="pl-PL" dirty="0" err="1" smtClean="0"/>
              <a:t>against</a:t>
            </a:r>
            <a:r>
              <a:rPr lang="pl-PL" dirty="0" smtClean="0"/>
              <a:t> </a:t>
            </a:r>
            <a:r>
              <a:rPr lang="pl-PL" dirty="0" err="1" smtClean="0"/>
              <a:t>what</a:t>
            </a:r>
            <a:r>
              <a:rPr lang="pl-PL" dirty="0" smtClean="0"/>
              <a:t> we </a:t>
            </a:r>
            <a:r>
              <a:rPr lang="pl-PL" dirty="0" err="1" smtClean="0"/>
              <a:t>call</a:t>
            </a:r>
            <a:r>
              <a:rPr lang="pl-PL" dirty="0" smtClean="0"/>
              <a:t> </a:t>
            </a:r>
            <a:r>
              <a:rPr lang="pl-PL" dirty="0" err="1" smtClean="0"/>
              <a:t>fate</a:t>
            </a:r>
            <a:r>
              <a:rPr lang="pl-PL" dirty="0" smtClean="0"/>
              <a:t> </a:t>
            </a:r>
            <a:r>
              <a:rPr lang="pl-PL" dirty="0" err="1" smtClean="0"/>
              <a:t>is</a:t>
            </a:r>
            <a:r>
              <a:rPr lang="pl-PL" dirty="0" smtClean="0"/>
              <a:t> part of the modern </a:t>
            </a:r>
            <a:r>
              <a:rPr lang="pl-PL" dirty="0" err="1" smtClean="0"/>
              <a:t>attitude</a:t>
            </a:r>
            <a:r>
              <a:rPr lang="pl-PL" dirty="0" smtClean="0"/>
              <a:t>. The law </a:t>
            </a:r>
            <a:r>
              <a:rPr lang="pl-PL" dirty="0" err="1" smtClean="0"/>
              <a:t>administered</a:t>
            </a:r>
            <a:r>
              <a:rPr lang="pl-PL" dirty="0" smtClean="0"/>
              <a:t> by the </a:t>
            </a:r>
            <a:r>
              <a:rPr lang="pl-PL" dirty="0" err="1" smtClean="0"/>
              <a:t>state</a:t>
            </a:r>
            <a:r>
              <a:rPr lang="pl-PL" dirty="0" smtClean="0"/>
              <a:t> </a:t>
            </a:r>
            <a:r>
              <a:rPr lang="pl-PL" dirty="0" err="1" smtClean="0"/>
              <a:t>is</a:t>
            </a:r>
            <a:r>
              <a:rPr lang="pl-PL" dirty="0" smtClean="0"/>
              <a:t> </a:t>
            </a:r>
            <a:r>
              <a:rPr lang="pl-PL" dirty="0" err="1" smtClean="0"/>
              <a:t>called</a:t>
            </a:r>
            <a:r>
              <a:rPr lang="pl-PL" dirty="0" smtClean="0"/>
              <a:t> on to be </a:t>
            </a:r>
            <a:r>
              <a:rPr lang="pl-PL" dirty="0" err="1" smtClean="0"/>
              <a:t>opponent</a:t>
            </a:r>
            <a:r>
              <a:rPr lang="pl-PL" dirty="0" smtClean="0"/>
              <a:t> of </a:t>
            </a:r>
            <a:r>
              <a:rPr lang="pl-PL" dirty="0" err="1" smtClean="0"/>
              <a:t>fate</a:t>
            </a:r>
            <a:r>
              <a:rPr lang="pl-PL" dirty="0" smtClean="0"/>
              <a:t>. The sens of law of </a:t>
            </a:r>
            <a:r>
              <a:rPr lang="pl-PL" dirty="0" err="1" smtClean="0"/>
              <a:t>our</a:t>
            </a:r>
            <a:r>
              <a:rPr lang="pl-PL" dirty="0" smtClean="0"/>
              <a:t> </a:t>
            </a:r>
            <a:r>
              <a:rPr lang="pl-PL" dirty="0" err="1" smtClean="0"/>
              <a:t>citizens</a:t>
            </a:r>
            <a:r>
              <a:rPr lang="pl-PL" dirty="0" smtClean="0"/>
              <a:t> </a:t>
            </a:r>
            <a:r>
              <a:rPr lang="pl-PL" dirty="0" err="1" smtClean="0"/>
              <a:t>today</a:t>
            </a:r>
            <a:r>
              <a:rPr lang="pl-PL" dirty="0" smtClean="0"/>
              <a:t> </a:t>
            </a:r>
            <a:r>
              <a:rPr lang="pl-PL" dirty="0" err="1" smtClean="0"/>
              <a:t>inclines</a:t>
            </a:r>
            <a:r>
              <a:rPr lang="pl-PL" dirty="0" smtClean="0"/>
              <a:t> </a:t>
            </a:r>
            <a:r>
              <a:rPr lang="pl-PL" dirty="0" err="1" smtClean="0"/>
              <a:t>very</a:t>
            </a:r>
            <a:r>
              <a:rPr lang="pl-PL" dirty="0" smtClean="0"/>
              <a:t> much </a:t>
            </a:r>
            <a:r>
              <a:rPr lang="pl-PL" dirty="0" err="1" smtClean="0"/>
              <a:t>towards</a:t>
            </a:r>
            <a:r>
              <a:rPr lang="pl-PL" dirty="0" smtClean="0"/>
              <a:t> the </a:t>
            </a:r>
            <a:r>
              <a:rPr lang="pl-PL" dirty="0" err="1" smtClean="0"/>
              <a:t>attitude</a:t>
            </a:r>
            <a:r>
              <a:rPr lang="pl-PL" dirty="0" smtClean="0"/>
              <a:t> </a:t>
            </a:r>
            <a:r>
              <a:rPr lang="pl-PL" dirty="0" err="1" smtClean="0"/>
              <a:t>that</a:t>
            </a:r>
            <a:r>
              <a:rPr lang="pl-PL" dirty="0" smtClean="0"/>
              <a:t> ‚</a:t>
            </a:r>
            <a:r>
              <a:rPr lang="pl-PL" dirty="0" err="1" smtClean="0"/>
              <a:t>state</a:t>
            </a:r>
            <a:r>
              <a:rPr lang="pl-PL" dirty="0" smtClean="0"/>
              <a:t> and the law </a:t>
            </a:r>
            <a:r>
              <a:rPr lang="pl-PL" dirty="0" err="1" smtClean="0"/>
              <a:t>have</a:t>
            </a:r>
            <a:r>
              <a:rPr lang="pl-PL" dirty="0" smtClean="0"/>
              <a:t> the </a:t>
            </a:r>
            <a:r>
              <a:rPr lang="pl-PL" dirty="0" err="1" smtClean="0"/>
              <a:t>responsibility</a:t>
            </a:r>
            <a:r>
              <a:rPr lang="pl-PL" dirty="0" smtClean="0"/>
              <a:t> of </a:t>
            </a:r>
            <a:r>
              <a:rPr lang="pl-PL" dirty="0" err="1" smtClean="0"/>
              <a:t>compensating</a:t>
            </a:r>
            <a:r>
              <a:rPr lang="pl-PL" dirty="0" smtClean="0"/>
              <a:t> the </a:t>
            </a:r>
            <a:r>
              <a:rPr lang="pl-PL" dirty="0" err="1" smtClean="0"/>
              <a:t>individual</a:t>
            </a:r>
            <a:r>
              <a:rPr lang="pl-PL" dirty="0" smtClean="0"/>
              <a:t> for the </a:t>
            </a:r>
            <a:r>
              <a:rPr lang="pl-PL" dirty="0" err="1" smtClean="0"/>
              <a:t>blows</a:t>
            </a:r>
            <a:r>
              <a:rPr lang="pl-PL" dirty="0" smtClean="0"/>
              <a:t> of </a:t>
            </a:r>
            <a:r>
              <a:rPr lang="pl-PL" dirty="0" err="1" smtClean="0"/>
              <a:t>fate</a:t>
            </a:r>
            <a:r>
              <a:rPr lang="pl-PL" dirty="0" smtClean="0"/>
              <a:t> </a:t>
            </a:r>
            <a:r>
              <a:rPr lang="pl-PL" dirty="0" err="1" smtClean="0"/>
              <a:t>which</a:t>
            </a:r>
            <a:r>
              <a:rPr lang="pl-PL" dirty="0" smtClean="0"/>
              <a:t> he </a:t>
            </a:r>
            <a:r>
              <a:rPr lang="pl-PL" dirty="0" err="1" smtClean="0"/>
              <a:t>had</a:t>
            </a:r>
            <a:r>
              <a:rPr lang="pl-PL" dirty="0" smtClean="0"/>
              <a:t> </a:t>
            </a:r>
            <a:r>
              <a:rPr lang="pl-PL" dirty="0" err="1" smtClean="0"/>
              <a:t>suffered</a:t>
            </a:r>
            <a:r>
              <a:rPr lang="pl-PL" dirty="0" smtClean="0"/>
              <a:t> </a:t>
            </a:r>
            <a:r>
              <a:rPr lang="pl-PL" dirty="0" err="1" smtClean="0"/>
              <a:t>through</a:t>
            </a:r>
            <a:r>
              <a:rPr lang="pl-PL" dirty="0" smtClean="0"/>
              <a:t> no </a:t>
            </a:r>
            <a:r>
              <a:rPr lang="pl-PL" dirty="0" err="1" smtClean="0"/>
              <a:t>fault</a:t>
            </a:r>
            <a:r>
              <a:rPr lang="pl-PL" dirty="0" smtClean="0"/>
              <a:t> of </a:t>
            </a:r>
            <a:r>
              <a:rPr lang="pl-PL" dirty="0" err="1" smtClean="0"/>
              <a:t>his</a:t>
            </a:r>
            <a:r>
              <a:rPr lang="pl-PL" dirty="0" smtClean="0"/>
              <a:t> </a:t>
            </a:r>
            <a:r>
              <a:rPr lang="pl-PL" dirty="0" err="1" smtClean="0"/>
              <a:t>own</a:t>
            </a:r>
            <a:r>
              <a:rPr lang="pl-PL" dirty="0" smtClean="0"/>
              <a:t>’.”</a:t>
            </a:r>
          </a:p>
          <a:p>
            <a:pPr marL="0" indent="0">
              <a:buNone/>
            </a:pPr>
            <a:r>
              <a:rPr lang="pl-PL" sz="2000" b="1" dirty="0"/>
              <a:t>H</a:t>
            </a:r>
            <a:r>
              <a:rPr lang="pl-PL" sz="2000" b="1" dirty="0" smtClean="0"/>
              <a:t>. </a:t>
            </a:r>
            <a:r>
              <a:rPr lang="pl-PL" sz="2000" b="1" dirty="0" err="1" smtClean="0"/>
              <a:t>Zacher</a:t>
            </a:r>
            <a:r>
              <a:rPr lang="pl-PL" sz="2000" b="1" dirty="0" smtClean="0"/>
              <a:t>, </a:t>
            </a:r>
            <a:r>
              <a:rPr lang="pl-PL" sz="2000" b="1" i="1" dirty="0" err="1" smtClean="0"/>
              <a:t>Juridification</a:t>
            </a:r>
            <a:r>
              <a:rPr lang="pl-PL" sz="2000" b="1" i="1" dirty="0" smtClean="0"/>
              <a:t> of in the Field of </a:t>
            </a:r>
            <a:r>
              <a:rPr lang="pl-PL" sz="2000" b="1" i="1" dirty="0" err="1" smtClean="0"/>
              <a:t>Social</a:t>
            </a:r>
            <a:r>
              <a:rPr lang="pl-PL" sz="2000" b="1" i="1" dirty="0" smtClean="0"/>
              <a:t> Law</a:t>
            </a:r>
            <a:r>
              <a:rPr lang="pl-PL" sz="2000" b="1" dirty="0"/>
              <a:t> </a:t>
            </a:r>
            <a:r>
              <a:rPr lang="pl-PL" sz="2000" b="1" dirty="0" smtClean="0"/>
              <a:t>[in:] G. </a:t>
            </a:r>
            <a:r>
              <a:rPr lang="pl-PL" sz="2000" b="1" dirty="0" err="1" smtClean="0"/>
              <a:t>Teubner</a:t>
            </a:r>
            <a:r>
              <a:rPr lang="pl-PL" sz="2000" b="1" dirty="0" smtClean="0"/>
              <a:t> (ed.),</a:t>
            </a:r>
            <a:r>
              <a:rPr lang="en-US" sz="2000" b="1" i="1" dirty="0" smtClean="0"/>
              <a:t> </a:t>
            </a:r>
            <a:r>
              <a:rPr lang="en-US" sz="2000" b="1" i="1" dirty="0" err="1"/>
              <a:t>Juridification</a:t>
            </a:r>
            <a:r>
              <a:rPr lang="en-US" sz="2000" b="1" i="1" dirty="0"/>
              <a:t> of Social </a:t>
            </a:r>
            <a:r>
              <a:rPr lang="en-US" sz="2000" b="1" i="1" dirty="0" smtClean="0"/>
              <a:t>Spheres</a:t>
            </a:r>
            <a:r>
              <a:rPr lang="pl-PL" sz="2000" b="1" dirty="0" smtClean="0"/>
              <a:t>,</a:t>
            </a:r>
            <a:r>
              <a:rPr lang="en-US" sz="2000" b="1" i="1" dirty="0" smtClean="0"/>
              <a:t> </a:t>
            </a:r>
            <a:r>
              <a:rPr lang="pl-PL" sz="2000" b="1" dirty="0" smtClean="0"/>
              <a:t>Berlin 1987, p. 411.</a:t>
            </a:r>
            <a:endParaRPr lang="en-US" sz="2000" b="1" dirty="0"/>
          </a:p>
        </p:txBody>
      </p:sp>
    </p:spTree>
    <p:extLst>
      <p:ext uri="{BB962C8B-B14F-4D97-AF65-F5344CB8AC3E}">
        <p14:creationId xmlns:p14="http://schemas.microsoft.com/office/powerpoint/2010/main" val="782850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1020525" y="296128"/>
            <a:ext cx="4343045" cy="1889530"/>
          </a:xfrm>
          <a:prstGeom prst="rect">
            <a:avLst/>
          </a:prstGeom>
        </p:spPr>
      </p:pic>
      <p:pic>
        <p:nvPicPr>
          <p:cNvPr id="5" name="Obraz 4"/>
          <p:cNvPicPr>
            <a:picLocks noChangeAspect="1"/>
          </p:cNvPicPr>
          <p:nvPr/>
        </p:nvPicPr>
        <p:blipFill>
          <a:blip r:embed="rId3"/>
          <a:stretch>
            <a:fillRect/>
          </a:stretch>
        </p:blipFill>
        <p:spPr>
          <a:xfrm>
            <a:off x="728592" y="2363079"/>
            <a:ext cx="7705725" cy="4219575"/>
          </a:xfrm>
          <a:prstGeom prst="rect">
            <a:avLst/>
          </a:prstGeom>
        </p:spPr>
      </p:pic>
    </p:spTree>
    <p:extLst>
      <p:ext uri="{BB962C8B-B14F-4D97-AF65-F5344CB8AC3E}">
        <p14:creationId xmlns:p14="http://schemas.microsoft.com/office/powerpoint/2010/main" val="2262970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91308" y="240080"/>
            <a:ext cx="10515600" cy="1190720"/>
          </a:xfrm>
        </p:spPr>
        <p:txBody>
          <a:bodyPr>
            <a:normAutofit/>
          </a:bodyPr>
          <a:lstStyle/>
          <a:p>
            <a:pPr algn="ctr"/>
            <a:r>
              <a:rPr lang="pl-PL" sz="3800" dirty="0" smtClean="0"/>
              <a:t>„Kompleks ojca” w postrzeganiu prawa</a:t>
            </a:r>
            <a:endParaRPr lang="pl-PL" sz="3800" dirty="0"/>
          </a:p>
        </p:txBody>
      </p:sp>
      <p:sp>
        <p:nvSpPr>
          <p:cNvPr id="3" name="Symbol zastępczy zawartości 2"/>
          <p:cNvSpPr>
            <a:spLocks noGrp="1"/>
          </p:cNvSpPr>
          <p:nvPr>
            <p:ph idx="1"/>
          </p:nvPr>
        </p:nvSpPr>
        <p:spPr>
          <a:xfrm>
            <a:off x="525244" y="3113888"/>
            <a:ext cx="11276219" cy="3490178"/>
          </a:xfrm>
        </p:spPr>
        <p:txBody>
          <a:bodyPr>
            <a:normAutofit/>
          </a:bodyPr>
          <a:lstStyle/>
          <a:p>
            <a:r>
              <a:rPr lang="pl-PL" b="1" dirty="0" smtClean="0"/>
              <a:t>(fałszywe) wyobrażenie prawa jako „autorytetu ojcowskiego”, „substytutu taty”</a:t>
            </a:r>
          </a:p>
          <a:p>
            <a:endParaRPr lang="pl-PL" dirty="0"/>
          </a:p>
          <a:p>
            <a:pPr marL="0" indent="0">
              <a:buNone/>
            </a:pPr>
            <a:r>
              <a:rPr lang="pl-PL" dirty="0" smtClean="0"/>
              <a:t>„To the </a:t>
            </a:r>
            <a:r>
              <a:rPr lang="pl-PL" dirty="0" err="1" smtClean="0"/>
              <a:t>child</a:t>
            </a:r>
            <a:r>
              <a:rPr lang="pl-PL" dirty="0" smtClean="0"/>
              <a:t> </a:t>
            </a:r>
            <a:r>
              <a:rPr lang="en-US" dirty="0" smtClean="0"/>
              <a:t>the </a:t>
            </a:r>
            <a:r>
              <a:rPr lang="en-US" dirty="0"/>
              <a:t>father is the Infallible Judge, the Maker of definite rules of conduct. He knows precisely what is right and what is wrong and </a:t>
            </a:r>
            <a:r>
              <a:rPr lang="pl-PL" dirty="0" smtClean="0"/>
              <a:t>(</a:t>
            </a:r>
            <a:r>
              <a:rPr lang="en-US" dirty="0" smtClean="0"/>
              <a:t>...</a:t>
            </a:r>
            <a:r>
              <a:rPr lang="pl-PL" dirty="0" smtClean="0"/>
              <a:t>)</a:t>
            </a:r>
            <a:r>
              <a:rPr lang="en-US" dirty="0" smtClean="0"/>
              <a:t> </a:t>
            </a:r>
            <a:r>
              <a:rPr lang="en-US" dirty="0"/>
              <a:t>sits in judgment and punishes misdeeds. The Law </a:t>
            </a:r>
            <a:r>
              <a:rPr lang="pl-PL" dirty="0" smtClean="0"/>
              <a:t>(</a:t>
            </a:r>
            <a:r>
              <a:rPr lang="en-US" dirty="0" smtClean="0"/>
              <a:t>...</a:t>
            </a:r>
            <a:r>
              <a:rPr lang="pl-PL" dirty="0" smtClean="0"/>
              <a:t>)</a:t>
            </a:r>
            <a:r>
              <a:rPr lang="en-US" dirty="0" smtClean="0"/>
              <a:t>. </a:t>
            </a:r>
            <a:r>
              <a:rPr lang="en-US" dirty="0"/>
              <a:t>inevitably becomes a partial </a:t>
            </a:r>
            <a:r>
              <a:rPr lang="en-US" dirty="0" smtClean="0"/>
              <a:t>substitute </a:t>
            </a:r>
            <a:r>
              <a:rPr lang="en-US" dirty="0"/>
              <a:t>for the Father-as-Infallible-Judge</a:t>
            </a:r>
            <a:r>
              <a:rPr lang="pl-PL" dirty="0" smtClean="0"/>
              <a:t>”</a:t>
            </a:r>
          </a:p>
          <a:p>
            <a:pPr marL="0" indent="0">
              <a:buNone/>
            </a:pPr>
            <a:r>
              <a:rPr lang="pl-PL" sz="1800" b="1" dirty="0" smtClean="0"/>
              <a:t>J. Frank, </a:t>
            </a:r>
            <a:r>
              <a:rPr lang="en-US" sz="1800" b="1" i="1" dirty="0" smtClean="0"/>
              <a:t>Courts </a:t>
            </a:r>
            <a:r>
              <a:rPr lang="en-US" sz="1800" b="1" i="1" dirty="0"/>
              <a:t>on Trial: Myth and Reality in American </a:t>
            </a:r>
            <a:r>
              <a:rPr lang="en-US" sz="1800" b="1" i="1" dirty="0" smtClean="0"/>
              <a:t>Justice</a:t>
            </a:r>
            <a:r>
              <a:rPr lang="pl-PL" sz="1800" b="1" i="1" dirty="0" smtClean="0"/>
              <a:t>,</a:t>
            </a:r>
            <a:r>
              <a:rPr lang="en-US" sz="1800" b="1" i="1" dirty="0" smtClean="0"/>
              <a:t> </a:t>
            </a:r>
            <a:r>
              <a:rPr lang="en-US" sz="1800" b="1" dirty="0" smtClean="0"/>
              <a:t>Princeton</a:t>
            </a:r>
            <a:r>
              <a:rPr lang="pl-PL" sz="1800" b="1" dirty="0" smtClean="0"/>
              <a:t> </a:t>
            </a:r>
            <a:r>
              <a:rPr lang="en-US" sz="1800" b="1" dirty="0" smtClean="0"/>
              <a:t>1949,</a:t>
            </a:r>
            <a:r>
              <a:rPr lang="pl-PL" sz="1800" b="1" dirty="0" smtClean="0"/>
              <a:t> p.</a:t>
            </a:r>
            <a:r>
              <a:rPr lang="en-US" sz="1800" b="1" dirty="0" smtClean="0"/>
              <a:t> 18</a:t>
            </a:r>
            <a:r>
              <a:rPr lang="pl-PL" sz="1800" b="1" dirty="0" smtClean="0"/>
              <a:t>.</a:t>
            </a:r>
            <a:endParaRPr lang="pl-PL" sz="1800" b="1" dirty="0"/>
          </a:p>
        </p:txBody>
      </p:sp>
      <p:pic>
        <p:nvPicPr>
          <p:cNvPr id="5" name="Obraz 4"/>
          <p:cNvPicPr>
            <a:picLocks noChangeAspect="1"/>
          </p:cNvPicPr>
          <p:nvPr/>
        </p:nvPicPr>
        <p:blipFill>
          <a:blip r:embed="rId2"/>
          <a:stretch>
            <a:fillRect/>
          </a:stretch>
        </p:blipFill>
        <p:spPr>
          <a:xfrm>
            <a:off x="9308270" y="1003490"/>
            <a:ext cx="2619375" cy="1743075"/>
          </a:xfrm>
          <a:prstGeom prst="rect">
            <a:avLst/>
          </a:prstGeom>
        </p:spPr>
      </p:pic>
    </p:spTree>
    <p:extLst>
      <p:ext uri="{BB962C8B-B14F-4D97-AF65-F5344CB8AC3E}">
        <p14:creationId xmlns:p14="http://schemas.microsoft.com/office/powerpoint/2010/main" val="2837501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6"/>
            <a:ext cx="10515600" cy="1163424"/>
          </a:xfrm>
        </p:spPr>
        <p:txBody>
          <a:bodyPr>
            <a:normAutofit/>
          </a:bodyPr>
          <a:lstStyle/>
          <a:p>
            <a:pPr algn="ctr"/>
            <a:r>
              <a:rPr lang="pl-PL" sz="4300" dirty="0" smtClean="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Przykłady</a:t>
            </a:r>
            <a:endParaRPr lang="pl-PL" sz="4300" dirty="0"/>
          </a:p>
        </p:txBody>
      </p:sp>
      <p:pic>
        <p:nvPicPr>
          <p:cNvPr id="5" name="Obraz 4"/>
          <p:cNvPicPr>
            <a:picLocks noChangeAspect="1"/>
          </p:cNvPicPr>
          <p:nvPr/>
        </p:nvPicPr>
        <p:blipFill>
          <a:blip r:embed="rId2"/>
          <a:stretch>
            <a:fillRect/>
          </a:stretch>
        </p:blipFill>
        <p:spPr>
          <a:xfrm>
            <a:off x="838200" y="1528550"/>
            <a:ext cx="3322071" cy="1860360"/>
          </a:xfrm>
          <a:prstGeom prst="rect">
            <a:avLst/>
          </a:prstGeom>
        </p:spPr>
      </p:pic>
      <p:pic>
        <p:nvPicPr>
          <p:cNvPr id="6" name="Obraz 5"/>
          <p:cNvPicPr>
            <a:picLocks noChangeAspect="1"/>
          </p:cNvPicPr>
          <p:nvPr/>
        </p:nvPicPr>
        <p:blipFill>
          <a:blip r:embed="rId3"/>
          <a:stretch>
            <a:fillRect/>
          </a:stretch>
        </p:blipFill>
        <p:spPr>
          <a:xfrm>
            <a:off x="7711377" y="1528550"/>
            <a:ext cx="4066091" cy="2183641"/>
          </a:xfrm>
          <a:prstGeom prst="rect">
            <a:avLst/>
          </a:prstGeom>
        </p:spPr>
      </p:pic>
      <p:pic>
        <p:nvPicPr>
          <p:cNvPr id="7" name="Obraz 6"/>
          <p:cNvPicPr>
            <a:picLocks noChangeAspect="1"/>
          </p:cNvPicPr>
          <p:nvPr/>
        </p:nvPicPr>
        <p:blipFill>
          <a:blip r:embed="rId4"/>
          <a:stretch>
            <a:fillRect/>
          </a:stretch>
        </p:blipFill>
        <p:spPr>
          <a:xfrm>
            <a:off x="5044234" y="1528550"/>
            <a:ext cx="2103532" cy="1398437"/>
          </a:xfrm>
          <a:prstGeom prst="rect">
            <a:avLst/>
          </a:prstGeom>
        </p:spPr>
      </p:pic>
      <p:pic>
        <p:nvPicPr>
          <p:cNvPr id="8" name="Obraz 7"/>
          <p:cNvPicPr>
            <a:picLocks noChangeAspect="1"/>
          </p:cNvPicPr>
          <p:nvPr/>
        </p:nvPicPr>
        <p:blipFill>
          <a:blip r:embed="rId5"/>
          <a:stretch>
            <a:fillRect/>
          </a:stretch>
        </p:blipFill>
        <p:spPr>
          <a:xfrm>
            <a:off x="4944431" y="3252432"/>
            <a:ext cx="2303138" cy="3451249"/>
          </a:xfrm>
          <a:prstGeom prst="rect">
            <a:avLst/>
          </a:prstGeom>
        </p:spPr>
      </p:pic>
    </p:spTree>
    <p:extLst>
      <p:ext uri="{BB962C8B-B14F-4D97-AF65-F5344CB8AC3E}">
        <p14:creationId xmlns:p14="http://schemas.microsoft.com/office/powerpoint/2010/main" val="2940995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300" dirty="0" smtClean="0"/>
              <a:t>Ochrona dzieci</a:t>
            </a:r>
            <a:endParaRPr lang="pl-PL" sz="4300" dirty="0"/>
          </a:p>
        </p:txBody>
      </p:sp>
      <p:sp>
        <p:nvSpPr>
          <p:cNvPr id="3" name="Symbol zastępczy zawartości 2"/>
          <p:cNvSpPr>
            <a:spLocks noGrp="1"/>
          </p:cNvSpPr>
          <p:nvPr>
            <p:ph idx="1"/>
          </p:nvPr>
        </p:nvSpPr>
        <p:spPr/>
        <p:txBody>
          <a:bodyPr>
            <a:normAutofit lnSpcReduction="10000"/>
          </a:bodyPr>
          <a:lstStyle/>
          <a:p>
            <a:pPr marL="0" indent="0">
              <a:buNone/>
            </a:pPr>
            <a:r>
              <a:rPr lang="pl-PL" sz="2600" dirty="0" smtClean="0"/>
              <a:t>„…</a:t>
            </a:r>
            <a:r>
              <a:rPr lang="en-US" sz="2600" dirty="0" smtClean="0"/>
              <a:t>the </a:t>
            </a:r>
            <a:r>
              <a:rPr lang="en-US" sz="2600" dirty="0"/>
              <a:t>children’s rights movement has </a:t>
            </a:r>
            <a:r>
              <a:rPr lang="en-US" sz="2600" dirty="0" smtClean="0"/>
              <a:t>shifted</a:t>
            </a:r>
            <a:r>
              <a:rPr lang="pl-PL" sz="2600" dirty="0" smtClean="0"/>
              <a:t> </a:t>
            </a:r>
            <a:r>
              <a:rPr lang="en-US" sz="2600" dirty="0" smtClean="0"/>
              <a:t>from </a:t>
            </a:r>
            <a:r>
              <a:rPr lang="en-US" sz="2600" dirty="0"/>
              <a:t>a child-saving perspective (child protection) in the nineteenth </a:t>
            </a:r>
            <a:r>
              <a:rPr lang="en-US" sz="2600" dirty="0" smtClean="0"/>
              <a:t>century</a:t>
            </a:r>
            <a:r>
              <a:rPr lang="pl-PL" sz="2600" dirty="0" smtClean="0"/>
              <a:t> </a:t>
            </a:r>
            <a:r>
              <a:rPr lang="en-US" sz="2600" dirty="0" smtClean="0"/>
              <a:t>to </a:t>
            </a:r>
            <a:r>
              <a:rPr lang="en-US" sz="2600" dirty="0"/>
              <a:t>a focus on protecting the integrity and autonomy of </a:t>
            </a:r>
            <a:r>
              <a:rPr lang="en-US" sz="2600" dirty="0" smtClean="0"/>
              <a:t>children</a:t>
            </a:r>
            <a:r>
              <a:rPr lang="pl-PL" sz="2600" dirty="0" smtClean="0"/>
              <a:t> </a:t>
            </a:r>
            <a:r>
              <a:rPr lang="en-US" sz="2600" dirty="0" smtClean="0"/>
              <a:t>(protecting </a:t>
            </a:r>
            <a:r>
              <a:rPr lang="en-US" sz="2600" dirty="0"/>
              <a:t>children’s rights</a:t>
            </a:r>
            <a:r>
              <a:rPr lang="en-US" sz="2600" dirty="0" smtClean="0"/>
              <a:t>).</a:t>
            </a:r>
            <a:r>
              <a:rPr lang="pl-PL" sz="2600" dirty="0" smtClean="0"/>
              <a:t> (…)</a:t>
            </a:r>
          </a:p>
          <a:p>
            <a:pPr marL="0" indent="0">
              <a:buNone/>
            </a:pPr>
            <a:r>
              <a:rPr lang="en-US" sz="2600" dirty="0"/>
              <a:t>Sweden ratified the CRC in 1990 and has since amended several laws </a:t>
            </a:r>
            <a:r>
              <a:rPr lang="en-US" sz="2600" dirty="0" smtClean="0"/>
              <a:t>in</a:t>
            </a:r>
            <a:r>
              <a:rPr lang="pl-PL" sz="2600" dirty="0" smtClean="0"/>
              <a:t> </a:t>
            </a:r>
            <a:r>
              <a:rPr lang="en-US" sz="2600" dirty="0" smtClean="0"/>
              <a:t>accordance </a:t>
            </a:r>
            <a:r>
              <a:rPr lang="en-US" sz="2600" dirty="0"/>
              <a:t>with the convention. Since 2009, the government of </a:t>
            </a:r>
            <a:r>
              <a:rPr lang="en-US" sz="2600" dirty="0" smtClean="0"/>
              <a:t>Sweden</a:t>
            </a:r>
            <a:r>
              <a:rPr lang="pl-PL" sz="2600" dirty="0" smtClean="0"/>
              <a:t> </a:t>
            </a:r>
            <a:r>
              <a:rPr lang="en-US" sz="2600" dirty="0" smtClean="0"/>
              <a:t>has </a:t>
            </a:r>
            <a:r>
              <a:rPr lang="en-US" sz="2600" dirty="0"/>
              <a:t>also initiated several major commissions with the purpose of </a:t>
            </a:r>
            <a:r>
              <a:rPr lang="en-US" sz="2600" dirty="0" smtClean="0"/>
              <a:t>looking</a:t>
            </a:r>
            <a:r>
              <a:rPr lang="pl-PL" sz="2600" dirty="0" smtClean="0"/>
              <a:t> </a:t>
            </a:r>
            <a:r>
              <a:rPr lang="en-US" sz="2600" dirty="0" smtClean="0"/>
              <a:t>into </a:t>
            </a:r>
            <a:r>
              <a:rPr lang="en-US" sz="2600" dirty="0"/>
              <a:t>the legal regulations concerning child-protection social work </a:t>
            </a:r>
            <a:r>
              <a:rPr lang="en-US" sz="2600" dirty="0" smtClean="0"/>
              <a:t>practice</a:t>
            </a:r>
            <a:r>
              <a:rPr lang="pl-PL" sz="2600" dirty="0" smtClean="0"/>
              <a:t>. </a:t>
            </a:r>
            <a:r>
              <a:rPr lang="en-US" sz="2600" dirty="0"/>
              <a:t>The need for securing </a:t>
            </a:r>
            <a:r>
              <a:rPr lang="en-US" sz="2600" dirty="0" smtClean="0"/>
              <a:t>the</a:t>
            </a:r>
            <a:r>
              <a:rPr lang="pl-PL" sz="2600" dirty="0" smtClean="0"/>
              <a:t> </a:t>
            </a:r>
            <a:r>
              <a:rPr lang="en-US" sz="2600" dirty="0"/>
              <a:t>child’s position as a ‘holder of rights’ in law and practice has been </a:t>
            </a:r>
            <a:r>
              <a:rPr lang="en-US" sz="2600" dirty="0" smtClean="0"/>
              <a:t>increasingly</a:t>
            </a:r>
            <a:r>
              <a:rPr lang="pl-PL" sz="2600" dirty="0" smtClean="0"/>
              <a:t> </a:t>
            </a:r>
            <a:r>
              <a:rPr lang="en-US" sz="2600" dirty="0" err="1" smtClean="0"/>
              <a:t>emphasised</a:t>
            </a:r>
            <a:r>
              <a:rPr lang="en-US" sz="2600" dirty="0" smtClean="0"/>
              <a:t> </a:t>
            </a:r>
            <a:r>
              <a:rPr lang="en-US" sz="2600" dirty="0"/>
              <a:t>in legal </a:t>
            </a:r>
            <a:r>
              <a:rPr lang="en-US" sz="2600" dirty="0" smtClean="0"/>
              <a:t>commissions</a:t>
            </a:r>
            <a:r>
              <a:rPr lang="pl-PL" sz="2600" dirty="0" smtClean="0"/>
              <a:t>”</a:t>
            </a:r>
            <a:endParaRPr lang="pl-PL" sz="2600" dirty="0"/>
          </a:p>
          <a:p>
            <a:pPr marL="0" indent="0">
              <a:buNone/>
            </a:pPr>
            <a:r>
              <a:rPr lang="pl-PL" sz="2000" b="1" dirty="0" smtClean="0"/>
              <a:t>L. </a:t>
            </a:r>
            <a:r>
              <a:rPr lang="pl-PL" sz="2000" b="1" dirty="0" err="1" smtClean="0"/>
              <a:t>Ponnert</a:t>
            </a:r>
            <a:r>
              <a:rPr lang="pl-PL" sz="2000" b="1" dirty="0"/>
              <a:t> </a:t>
            </a:r>
            <a:r>
              <a:rPr lang="pl-PL" sz="2000" b="1" dirty="0" smtClean="0"/>
              <a:t>and S. </a:t>
            </a:r>
            <a:r>
              <a:rPr lang="pl-PL" sz="2000" b="1" dirty="0" err="1" smtClean="0"/>
              <a:t>Johannson</a:t>
            </a:r>
            <a:r>
              <a:rPr lang="pl-PL" sz="2000" b="1" dirty="0" smtClean="0"/>
              <a:t>, </a:t>
            </a:r>
            <a:r>
              <a:rPr lang="en-US" sz="2000" b="1" i="1" dirty="0" err="1"/>
              <a:t>Juridification</a:t>
            </a:r>
            <a:r>
              <a:rPr lang="en-US" sz="2000" b="1" i="1" dirty="0"/>
              <a:t> and </a:t>
            </a:r>
            <a:r>
              <a:rPr lang="en-US" sz="2000" b="1" i="1" dirty="0" err="1" smtClean="0"/>
              <a:t>Standardisation</a:t>
            </a:r>
            <a:r>
              <a:rPr lang="en-US" sz="2000" b="1" i="1" dirty="0" smtClean="0"/>
              <a:t>:</a:t>
            </a:r>
            <a:r>
              <a:rPr lang="pl-PL" sz="2000" b="1" i="1" dirty="0" smtClean="0"/>
              <a:t> </a:t>
            </a:r>
            <a:r>
              <a:rPr lang="en-US" sz="2000" b="1" i="1" dirty="0" smtClean="0"/>
              <a:t>Two </a:t>
            </a:r>
            <a:r>
              <a:rPr lang="en-US" sz="2000" b="1" i="1" dirty="0"/>
              <a:t>Legal Dimensions </a:t>
            </a:r>
            <a:r>
              <a:rPr lang="en-US" sz="2000" b="1" i="1" dirty="0" smtClean="0"/>
              <a:t>Influencing</a:t>
            </a:r>
            <a:r>
              <a:rPr lang="pl-PL" sz="2000" b="1" i="1" dirty="0" smtClean="0"/>
              <a:t> </a:t>
            </a:r>
            <a:r>
              <a:rPr lang="en-US" sz="2000" b="1" i="1" dirty="0" smtClean="0"/>
              <a:t>Contemporary </a:t>
            </a:r>
            <a:r>
              <a:rPr lang="en-US" sz="2000" b="1" i="1" dirty="0"/>
              <a:t>Child </a:t>
            </a:r>
            <a:r>
              <a:rPr lang="en-US" sz="2000" b="1" i="1" dirty="0" smtClean="0"/>
              <a:t>Protection</a:t>
            </a:r>
            <a:r>
              <a:rPr lang="pl-PL" sz="2000" b="1" dirty="0" smtClean="0"/>
              <a:t>, </a:t>
            </a:r>
            <a:r>
              <a:rPr lang="en-US" sz="2000" b="1" dirty="0"/>
              <a:t>British Journal of Social Work (2018</a:t>
            </a:r>
            <a:r>
              <a:rPr lang="en-US" sz="2000" b="1" dirty="0" smtClean="0"/>
              <a:t>)</a:t>
            </a:r>
            <a:r>
              <a:rPr lang="pl-PL" sz="2000" b="1" dirty="0" smtClean="0"/>
              <a:t>, p. 7.</a:t>
            </a:r>
            <a:endParaRPr lang="pl-PL" sz="2000" b="1" i="1" dirty="0"/>
          </a:p>
        </p:txBody>
      </p:sp>
    </p:spTree>
    <p:extLst>
      <p:ext uri="{BB962C8B-B14F-4D97-AF65-F5344CB8AC3E}">
        <p14:creationId xmlns:p14="http://schemas.microsoft.com/office/powerpoint/2010/main" val="4097356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079360" y="325120"/>
            <a:ext cx="10233800" cy="6176963"/>
          </a:xfrm>
        </p:spPr>
        <p:txBody>
          <a:bodyPr>
            <a:normAutofit/>
          </a:bodyPr>
          <a:lstStyle/>
          <a:p>
            <a:pPr marL="0" indent="0">
              <a:buNone/>
            </a:pPr>
            <a:r>
              <a:rPr lang="en-US" b="1" dirty="0"/>
              <a:t>ACT </a:t>
            </a:r>
            <a:r>
              <a:rPr lang="en-US" b="1" dirty="0" smtClean="0"/>
              <a:t>NO. </a:t>
            </a:r>
            <a:r>
              <a:rPr lang="en-US" b="1" dirty="0"/>
              <a:t>238, Public Acts of 1975, </a:t>
            </a:r>
            <a:r>
              <a:rPr lang="en-US" b="1" dirty="0" smtClean="0"/>
              <a:t>Michigan </a:t>
            </a:r>
            <a:r>
              <a:rPr lang="en-US" b="1" dirty="0"/>
              <a:t>Compiled </a:t>
            </a:r>
            <a:r>
              <a:rPr lang="en-US" b="1" dirty="0" smtClean="0"/>
              <a:t>Laws</a:t>
            </a:r>
            <a:endParaRPr lang="pl-PL" b="1" dirty="0" smtClean="0"/>
          </a:p>
          <a:p>
            <a:pPr marL="0" indent="0">
              <a:buNone/>
            </a:pPr>
            <a:endParaRPr lang="pl-PL" b="1" dirty="0" smtClean="0"/>
          </a:p>
          <a:p>
            <a:pPr marL="0" indent="0">
              <a:buNone/>
            </a:pPr>
            <a:r>
              <a:rPr lang="en-US" sz="3000" b="1" dirty="0" smtClean="0"/>
              <a:t>(</a:t>
            </a:r>
            <a:r>
              <a:rPr lang="en-US" sz="3000" b="1" dirty="0"/>
              <a:t>e) </a:t>
            </a:r>
            <a:r>
              <a:rPr lang="pl-PL" sz="3000" b="1" dirty="0" smtClean="0"/>
              <a:t> </a:t>
            </a:r>
            <a:r>
              <a:rPr lang="en-US" sz="3000" b="1" dirty="0" smtClean="0"/>
              <a:t>“</a:t>
            </a:r>
            <a:r>
              <a:rPr lang="en-US" sz="3000" b="1" dirty="0"/>
              <a:t>Child” means a person under 18 years of age.</a:t>
            </a:r>
          </a:p>
          <a:p>
            <a:pPr marL="0" indent="0">
              <a:buNone/>
            </a:pPr>
            <a:r>
              <a:rPr lang="en-US" sz="3000" b="1" dirty="0"/>
              <a:t>(f) </a:t>
            </a:r>
            <a:r>
              <a:rPr lang="en-US" sz="3000" b="1" dirty="0" smtClean="0"/>
              <a:t>“</a:t>
            </a:r>
            <a:r>
              <a:rPr lang="en-US" sz="3000" b="1" dirty="0"/>
              <a:t>Child abuse” means harm or threatened harm to a child’s health or </a:t>
            </a:r>
            <a:r>
              <a:rPr lang="pl-PL" sz="3000" b="1" dirty="0" smtClean="0"/>
              <a:t> </a:t>
            </a:r>
            <a:r>
              <a:rPr lang="en-US" sz="3000" b="1" dirty="0" smtClean="0"/>
              <a:t>welfare </a:t>
            </a:r>
            <a:r>
              <a:rPr lang="en-US" sz="3000" b="1" dirty="0"/>
              <a:t>that occurs through </a:t>
            </a:r>
            <a:r>
              <a:rPr lang="en-US" sz="3000" b="1" dirty="0" err="1"/>
              <a:t>nonaccidental</a:t>
            </a:r>
            <a:r>
              <a:rPr lang="en-US" sz="3000" b="1" dirty="0"/>
              <a:t> physical or mental injury, </a:t>
            </a:r>
            <a:r>
              <a:rPr lang="en-US" sz="3000" b="1" dirty="0" smtClean="0"/>
              <a:t>sexual  </a:t>
            </a:r>
            <a:r>
              <a:rPr lang="en-US" sz="3000" b="1" dirty="0"/>
              <a:t>abuse,  sexual  exploitation,  or  maltreatment,  by  a  parent,  a  </a:t>
            </a:r>
            <a:r>
              <a:rPr lang="en-US" sz="3000" b="1" dirty="0" smtClean="0"/>
              <a:t>legal </a:t>
            </a:r>
            <a:r>
              <a:rPr lang="en-US" sz="3000" b="1" dirty="0"/>
              <a:t>guardian, or any other person responsible for the child’s health </a:t>
            </a:r>
            <a:r>
              <a:rPr lang="en-US" sz="3000" b="1" dirty="0" smtClean="0"/>
              <a:t>or  </a:t>
            </a:r>
            <a:r>
              <a:rPr lang="en-US" sz="3000" b="1" dirty="0"/>
              <a:t>welfare  or  by  a  teacher,  a  teacher’s  aide,  or  a  member  of  the  </a:t>
            </a:r>
            <a:r>
              <a:rPr lang="en-US" sz="3000" b="1" dirty="0" smtClean="0"/>
              <a:t>clergy</a:t>
            </a:r>
            <a:r>
              <a:rPr lang="en-US" sz="3000" b="1" dirty="0"/>
              <a:t>.</a:t>
            </a:r>
          </a:p>
          <a:p>
            <a:pPr marL="0" indent="0">
              <a:buNone/>
            </a:pPr>
            <a:r>
              <a:rPr lang="en-US" sz="3000" b="1" dirty="0"/>
              <a:t>(g)    “Child care organization” means that term as defined in section </a:t>
            </a:r>
            <a:r>
              <a:rPr lang="en-US" sz="3000" b="1" dirty="0" smtClean="0"/>
              <a:t>1</a:t>
            </a:r>
            <a:r>
              <a:rPr lang="pl-PL" sz="3000" b="1" dirty="0" smtClean="0"/>
              <a:t> </a:t>
            </a:r>
            <a:r>
              <a:rPr lang="en-US" sz="3000" b="1" dirty="0" smtClean="0"/>
              <a:t>of 1973 </a:t>
            </a:r>
            <a:r>
              <a:rPr lang="en-US" sz="3000" b="1" dirty="0"/>
              <a:t>PA 116, MCL 722.111.</a:t>
            </a:r>
            <a:endParaRPr lang="pl-PL" sz="3000" b="1" dirty="0"/>
          </a:p>
        </p:txBody>
      </p:sp>
    </p:spTree>
    <p:extLst>
      <p:ext uri="{BB962C8B-B14F-4D97-AF65-F5344CB8AC3E}">
        <p14:creationId xmlns:p14="http://schemas.microsoft.com/office/powerpoint/2010/main" val="3432625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300" dirty="0" smtClean="0"/>
              <a:t>Prawa LGBT</a:t>
            </a:r>
            <a:endParaRPr lang="pl-PL" sz="4300" dirty="0"/>
          </a:p>
        </p:txBody>
      </p:sp>
      <p:sp>
        <p:nvSpPr>
          <p:cNvPr id="3" name="Symbol zastępczy zawartości 2"/>
          <p:cNvSpPr>
            <a:spLocks noGrp="1"/>
          </p:cNvSpPr>
          <p:nvPr>
            <p:ph idx="1"/>
          </p:nvPr>
        </p:nvSpPr>
        <p:spPr/>
        <p:txBody>
          <a:bodyPr>
            <a:normAutofit/>
          </a:bodyPr>
          <a:lstStyle/>
          <a:p>
            <a:pPr marL="0" indent="0">
              <a:buNone/>
            </a:pPr>
            <a:r>
              <a:rPr lang="pl-PL" sz="2600" dirty="0" smtClean="0"/>
              <a:t>„The </a:t>
            </a:r>
            <a:r>
              <a:rPr lang="pl-PL" sz="2600" dirty="0" err="1" smtClean="0"/>
              <a:t>legal</a:t>
            </a:r>
            <a:r>
              <a:rPr lang="pl-PL" sz="2600" dirty="0" smtClean="0"/>
              <a:t> field </a:t>
            </a:r>
            <a:r>
              <a:rPr lang="pl-PL" sz="2600" dirty="0" err="1" smtClean="0"/>
              <a:t>is</a:t>
            </a:r>
            <a:r>
              <a:rPr lang="pl-PL" sz="2600" dirty="0" smtClean="0"/>
              <a:t> </a:t>
            </a:r>
            <a:r>
              <a:rPr lang="pl-PL" sz="2600" dirty="0" err="1" smtClean="0"/>
              <a:t>often</a:t>
            </a:r>
            <a:r>
              <a:rPr lang="pl-PL" sz="2600" dirty="0" smtClean="0"/>
              <a:t> </a:t>
            </a:r>
            <a:r>
              <a:rPr lang="pl-PL" sz="2600" dirty="0" err="1" smtClean="0"/>
              <a:t>targeted</a:t>
            </a:r>
            <a:r>
              <a:rPr lang="pl-PL" sz="2600" dirty="0" smtClean="0"/>
              <a:t> by </a:t>
            </a:r>
            <a:r>
              <a:rPr lang="pl-PL" sz="2600" dirty="0" err="1" smtClean="0"/>
              <a:t>activists</a:t>
            </a:r>
            <a:r>
              <a:rPr lang="pl-PL" sz="2600" dirty="0" smtClean="0"/>
              <a:t> of </a:t>
            </a:r>
            <a:r>
              <a:rPr lang="pl-PL" sz="2600" dirty="0" err="1" smtClean="0"/>
              <a:t>different</a:t>
            </a:r>
            <a:r>
              <a:rPr lang="pl-PL" sz="2600" dirty="0" smtClean="0"/>
              <a:t> </a:t>
            </a:r>
            <a:r>
              <a:rPr lang="pl-PL" sz="2600" dirty="0" err="1" smtClean="0"/>
              <a:t>social</a:t>
            </a:r>
            <a:r>
              <a:rPr lang="pl-PL" sz="2600" dirty="0" smtClean="0"/>
              <a:t> </a:t>
            </a:r>
            <a:r>
              <a:rPr lang="pl-PL" sz="2600" dirty="0" err="1" smtClean="0"/>
              <a:t>movements</a:t>
            </a:r>
            <a:r>
              <a:rPr lang="pl-PL" sz="2600" dirty="0" smtClean="0"/>
              <a:t> </a:t>
            </a:r>
            <a:r>
              <a:rPr lang="pl-PL" sz="2600" dirty="0" err="1" smtClean="0"/>
              <a:t>who</a:t>
            </a:r>
            <a:r>
              <a:rPr lang="pl-PL" sz="2600" dirty="0" smtClean="0"/>
              <a:t> </a:t>
            </a:r>
            <a:r>
              <a:rPr lang="pl-PL" sz="2600" dirty="0" err="1" smtClean="0"/>
              <a:t>recognize</a:t>
            </a:r>
            <a:r>
              <a:rPr lang="pl-PL" sz="2600" dirty="0" smtClean="0"/>
              <a:t> the law as a </a:t>
            </a:r>
            <a:r>
              <a:rPr lang="pl-PL" sz="2600" dirty="0" err="1" smtClean="0"/>
              <a:t>powerful</a:t>
            </a:r>
            <a:r>
              <a:rPr lang="pl-PL" sz="2600" dirty="0" smtClean="0"/>
              <a:t> </a:t>
            </a:r>
            <a:r>
              <a:rPr lang="pl-PL" sz="2600" dirty="0" err="1" smtClean="0"/>
              <a:t>tool</a:t>
            </a:r>
            <a:r>
              <a:rPr lang="pl-PL" sz="2600" dirty="0" smtClean="0"/>
              <a:t> to </a:t>
            </a:r>
            <a:r>
              <a:rPr lang="pl-PL" sz="2600" dirty="0" err="1" smtClean="0"/>
              <a:t>generate</a:t>
            </a:r>
            <a:r>
              <a:rPr lang="pl-PL" sz="2600" dirty="0" smtClean="0"/>
              <a:t> and </a:t>
            </a:r>
            <a:r>
              <a:rPr lang="pl-PL" sz="2600" dirty="0" err="1" smtClean="0"/>
              <a:t>legitimate</a:t>
            </a:r>
            <a:r>
              <a:rPr lang="pl-PL" sz="2600" dirty="0" smtClean="0"/>
              <a:t> </a:t>
            </a:r>
            <a:r>
              <a:rPr lang="pl-PL" sz="2600" dirty="0" err="1" smtClean="0"/>
              <a:t>socio-cultural</a:t>
            </a:r>
            <a:r>
              <a:rPr lang="pl-PL" sz="2600" dirty="0" smtClean="0"/>
              <a:t> </a:t>
            </a:r>
            <a:r>
              <a:rPr lang="pl-PL" sz="2600" dirty="0" err="1" smtClean="0"/>
              <a:t>change</a:t>
            </a:r>
            <a:r>
              <a:rPr lang="pl-PL" sz="2600" dirty="0" smtClean="0"/>
              <a:t>. In the </a:t>
            </a:r>
            <a:r>
              <a:rPr lang="pl-PL" sz="2600" dirty="0" err="1" smtClean="0"/>
              <a:t>case</a:t>
            </a:r>
            <a:r>
              <a:rPr lang="pl-PL" sz="2600" dirty="0" smtClean="0"/>
              <a:t> of LGBT </a:t>
            </a:r>
            <a:r>
              <a:rPr lang="pl-PL" sz="2600" dirty="0" err="1" smtClean="0"/>
              <a:t>movement</a:t>
            </a:r>
            <a:r>
              <a:rPr lang="pl-PL" sz="2600" dirty="0" smtClean="0"/>
              <a:t> in Southern Europe, </a:t>
            </a:r>
            <a:r>
              <a:rPr lang="pl-PL" sz="2600" dirty="0" err="1" smtClean="0"/>
              <a:t>pressure</a:t>
            </a:r>
            <a:r>
              <a:rPr lang="pl-PL" sz="2600" dirty="0" smtClean="0"/>
              <a:t> for </a:t>
            </a:r>
            <a:r>
              <a:rPr lang="pl-PL" sz="2600" dirty="0" err="1" smtClean="0"/>
              <a:t>legal</a:t>
            </a:r>
            <a:r>
              <a:rPr lang="pl-PL" sz="2600" dirty="0" smtClean="0"/>
              <a:t> </a:t>
            </a:r>
            <a:r>
              <a:rPr lang="pl-PL" sz="2600" dirty="0" err="1" smtClean="0"/>
              <a:t>change</a:t>
            </a:r>
            <a:r>
              <a:rPr lang="pl-PL" sz="2600" dirty="0" smtClean="0"/>
              <a:t> </a:t>
            </a:r>
            <a:r>
              <a:rPr lang="pl-PL" sz="2600" dirty="0" err="1" smtClean="0"/>
              <a:t>emerged</a:t>
            </a:r>
            <a:r>
              <a:rPr lang="pl-PL" sz="2600" dirty="0" smtClean="0"/>
              <a:t> </a:t>
            </a:r>
            <a:r>
              <a:rPr lang="pl-PL" sz="2600" dirty="0" err="1" smtClean="0"/>
              <a:t>both</a:t>
            </a:r>
            <a:r>
              <a:rPr lang="pl-PL" sz="2600" dirty="0" smtClean="0"/>
              <a:t> from </a:t>
            </a:r>
            <a:r>
              <a:rPr lang="pl-PL" sz="2600" dirty="0" err="1" smtClean="0"/>
              <a:t>social</a:t>
            </a:r>
            <a:r>
              <a:rPr lang="pl-PL" sz="2600" dirty="0" smtClean="0"/>
              <a:t> </a:t>
            </a:r>
            <a:r>
              <a:rPr lang="pl-PL" sz="2600" dirty="0" err="1" smtClean="0"/>
              <a:t>movements</a:t>
            </a:r>
            <a:r>
              <a:rPr lang="pl-PL" sz="2600" dirty="0" smtClean="0"/>
              <a:t> and </a:t>
            </a:r>
            <a:r>
              <a:rPr lang="pl-PL" sz="2600" dirty="0" err="1" smtClean="0"/>
              <a:t>supra-national</a:t>
            </a:r>
            <a:r>
              <a:rPr lang="pl-PL" sz="2600" dirty="0" smtClean="0"/>
              <a:t> </a:t>
            </a:r>
            <a:r>
              <a:rPr lang="pl-PL" sz="2600" dirty="0" err="1" smtClean="0"/>
              <a:t>institutions</a:t>
            </a:r>
            <a:r>
              <a:rPr lang="pl-PL" sz="2600" dirty="0" smtClean="0"/>
              <a:t>, </a:t>
            </a:r>
            <a:r>
              <a:rPr lang="pl-PL" sz="2600" dirty="0" err="1" smtClean="0"/>
              <a:t>such</a:t>
            </a:r>
            <a:r>
              <a:rPr lang="pl-PL" sz="2600" dirty="0" smtClean="0"/>
              <a:t> as the EU. The </a:t>
            </a:r>
            <a:r>
              <a:rPr lang="pl-PL" sz="2600" dirty="0" err="1" smtClean="0"/>
              <a:t>accession</a:t>
            </a:r>
            <a:r>
              <a:rPr lang="pl-PL" sz="2600" dirty="0" smtClean="0"/>
              <a:t> to the EU </a:t>
            </a:r>
            <a:r>
              <a:rPr lang="pl-PL" sz="2600" dirty="0" err="1" smtClean="0"/>
              <a:t>benefited</a:t>
            </a:r>
            <a:r>
              <a:rPr lang="pl-PL" sz="2600" dirty="0" smtClean="0"/>
              <a:t> LGBT </a:t>
            </a:r>
            <a:r>
              <a:rPr lang="pl-PL" sz="2600" dirty="0" err="1" smtClean="0"/>
              <a:t>citizens</a:t>
            </a:r>
            <a:r>
              <a:rPr lang="pl-PL" sz="2600" dirty="0" smtClean="0"/>
              <a:t> in </a:t>
            </a:r>
            <a:r>
              <a:rPr lang="pl-PL" sz="2600" dirty="0" err="1" smtClean="0"/>
              <a:t>several</a:t>
            </a:r>
            <a:r>
              <a:rPr lang="pl-PL" sz="2600" dirty="0" smtClean="0"/>
              <a:t> </a:t>
            </a:r>
            <a:r>
              <a:rPr lang="pl-PL" sz="2600" dirty="0" err="1" smtClean="0"/>
              <a:t>ways</a:t>
            </a:r>
            <a:r>
              <a:rPr lang="pl-PL" sz="2600" dirty="0" smtClean="0"/>
              <a:t>, </a:t>
            </a:r>
            <a:r>
              <a:rPr lang="pl-PL" sz="2600" dirty="0" err="1" smtClean="0"/>
              <a:t>mainly</a:t>
            </a:r>
            <a:r>
              <a:rPr lang="pl-PL" sz="2600" dirty="0" smtClean="0"/>
              <a:t> </a:t>
            </a:r>
            <a:r>
              <a:rPr lang="pl-PL" sz="2600" dirty="0" err="1" smtClean="0"/>
              <a:t>through</a:t>
            </a:r>
            <a:r>
              <a:rPr lang="pl-PL" sz="2600" dirty="0" smtClean="0"/>
              <a:t> the influence of </a:t>
            </a:r>
            <a:r>
              <a:rPr lang="pl-PL" sz="2600" dirty="0" err="1" smtClean="0"/>
              <a:t>recommendations</a:t>
            </a:r>
            <a:r>
              <a:rPr lang="pl-PL" sz="2600" dirty="0" smtClean="0"/>
              <a:t> of EU </a:t>
            </a:r>
            <a:r>
              <a:rPr lang="pl-PL" sz="2600" dirty="0" err="1" smtClean="0"/>
              <a:t>institutions</a:t>
            </a:r>
            <a:r>
              <a:rPr lang="pl-PL" sz="2600" dirty="0" smtClean="0"/>
              <a:t> and the </a:t>
            </a:r>
            <a:r>
              <a:rPr lang="pl-PL" sz="2600" dirty="0" err="1" smtClean="0"/>
              <a:t>contact</a:t>
            </a:r>
            <a:r>
              <a:rPr lang="pl-PL" sz="2600" dirty="0" smtClean="0"/>
              <a:t> with the </a:t>
            </a:r>
            <a:r>
              <a:rPr lang="pl-PL" sz="2600" dirty="0" err="1" smtClean="0"/>
              <a:t>freedoms</a:t>
            </a:r>
            <a:r>
              <a:rPr lang="pl-PL" sz="2600" dirty="0" smtClean="0"/>
              <a:t> </a:t>
            </a:r>
            <a:r>
              <a:rPr lang="pl-PL" sz="2600" dirty="0" err="1" smtClean="0"/>
              <a:t>enjoyed</a:t>
            </a:r>
            <a:r>
              <a:rPr lang="pl-PL" sz="2600" dirty="0" smtClean="0"/>
              <a:t> in </a:t>
            </a:r>
            <a:r>
              <a:rPr lang="pl-PL" sz="2600" dirty="0" err="1" smtClean="0"/>
              <a:t>other</a:t>
            </a:r>
            <a:r>
              <a:rPr lang="pl-PL" sz="2600" dirty="0" smtClean="0"/>
              <a:t> </a:t>
            </a:r>
            <a:r>
              <a:rPr lang="pl-PL" sz="2600" dirty="0" err="1" smtClean="0"/>
              <a:t>countries</a:t>
            </a:r>
            <a:r>
              <a:rPr lang="pl-PL" sz="2600" dirty="0" smtClean="0"/>
              <a:t>, </a:t>
            </a:r>
            <a:r>
              <a:rPr lang="pl-PL" sz="2600" dirty="0" err="1" smtClean="0"/>
              <a:t>which</a:t>
            </a:r>
            <a:r>
              <a:rPr lang="pl-PL" sz="2600" dirty="0" smtClean="0"/>
              <a:t> </a:t>
            </a:r>
            <a:r>
              <a:rPr lang="pl-PL" sz="2600" dirty="0" err="1" smtClean="0"/>
              <a:t>contributed</a:t>
            </a:r>
            <a:r>
              <a:rPr lang="pl-PL" sz="2600" dirty="0" smtClean="0"/>
              <a:t> to the </a:t>
            </a:r>
            <a:r>
              <a:rPr lang="pl-PL" sz="2600" dirty="0" err="1" smtClean="0"/>
              <a:t>conviction</a:t>
            </a:r>
            <a:r>
              <a:rPr lang="pl-PL" sz="2600" dirty="0" smtClean="0"/>
              <a:t> </a:t>
            </a:r>
            <a:r>
              <a:rPr lang="pl-PL" sz="2600" dirty="0" err="1" smtClean="0"/>
              <a:t>among</a:t>
            </a:r>
            <a:r>
              <a:rPr lang="pl-PL" sz="2600" dirty="0" smtClean="0"/>
              <a:t> </a:t>
            </a:r>
            <a:r>
              <a:rPr lang="pl-PL" sz="2600" dirty="0" err="1" smtClean="0"/>
              <a:t>activists</a:t>
            </a:r>
            <a:r>
              <a:rPr lang="pl-PL" sz="2600" dirty="0" smtClean="0"/>
              <a:t> </a:t>
            </a:r>
            <a:r>
              <a:rPr lang="pl-PL" sz="2600" dirty="0" err="1" smtClean="0"/>
              <a:t>that</a:t>
            </a:r>
            <a:r>
              <a:rPr lang="pl-PL" sz="2600" dirty="0" smtClean="0"/>
              <a:t> </a:t>
            </a:r>
            <a:r>
              <a:rPr lang="pl-PL" sz="2600" dirty="0" err="1" smtClean="0"/>
              <a:t>legal</a:t>
            </a:r>
            <a:r>
              <a:rPr lang="pl-PL" sz="2600" dirty="0" smtClean="0"/>
              <a:t> reform was </a:t>
            </a:r>
            <a:r>
              <a:rPr lang="pl-PL" sz="2600" dirty="0" err="1" smtClean="0"/>
              <a:t>possible</a:t>
            </a:r>
            <a:r>
              <a:rPr lang="pl-PL" sz="2600" dirty="0" smtClean="0"/>
              <a:t>”</a:t>
            </a:r>
            <a:endParaRPr lang="pl-PL" sz="2600" dirty="0"/>
          </a:p>
          <a:p>
            <a:pPr marL="0" indent="0">
              <a:buNone/>
            </a:pPr>
            <a:r>
              <a:rPr lang="pl-PL" sz="2000" b="1" dirty="0" smtClean="0"/>
              <a:t>A.C. Santos, </a:t>
            </a:r>
            <a:r>
              <a:rPr lang="en-US" sz="2000" b="1" i="1" dirty="0"/>
              <a:t>Social Movements and Sexual Citizenship in Southern Europe</a:t>
            </a:r>
            <a:r>
              <a:rPr lang="pl-PL" sz="2000" b="1" dirty="0" smtClean="0"/>
              <a:t>, New York 2013, p. 83.</a:t>
            </a:r>
            <a:endParaRPr lang="pl-PL" sz="2000" b="1" i="1" dirty="0"/>
          </a:p>
        </p:txBody>
      </p:sp>
    </p:spTree>
    <p:extLst>
      <p:ext uri="{BB962C8B-B14F-4D97-AF65-F5344CB8AC3E}">
        <p14:creationId xmlns:p14="http://schemas.microsoft.com/office/powerpoint/2010/main" val="1259476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87680" y="243840"/>
            <a:ext cx="11115040" cy="6614160"/>
          </a:xfrm>
        </p:spPr>
        <p:txBody>
          <a:bodyPr>
            <a:normAutofit fontScale="92500"/>
          </a:bodyPr>
          <a:lstStyle/>
          <a:p>
            <a:pPr marL="0" indent="0">
              <a:buNone/>
            </a:pPr>
            <a:r>
              <a:rPr lang="pl-PL" b="1" dirty="0" err="1" smtClean="0"/>
              <a:t>Irish</a:t>
            </a:r>
            <a:r>
              <a:rPr lang="pl-PL" b="1" dirty="0"/>
              <a:t> </a:t>
            </a:r>
            <a:r>
              <a:rPr lang="pl-PL" b="1" dirty="0" err="1"/>
              <a:t>Equal</a:t>
            </a:r>
            <a:r>
              <a:rPr lang="pl-PL" b="1" dirty="0"/>
              <a:t> Status </a:t>
            </a:r>
            <a:r>
              <a:rPr lang="pl-PL" b="1" dirty="0" err="1"/>
              <a:t>Act</a:t>
            </a:r>
            <a:r>
              <a:rPr lang="pl-PL" b="1" dirty="0"/>
              <a:t>, 2000</a:t>
            </a:r>
          </a:p>
          <a:p>
            <a:pPr marL="0" indent="0">
              <a:buNone/>
            </a:pPr>
            <a:r>
              <a:rPr lang="en-US" dirty="0" smtClean="0"/>
              <a:t>(</a:t>
            </a:r>
            <a:r>
              <a:rPr lang="en-US" dirty="0"/>
              <a:t>2) As between any two persons, the discriminatory grounds (and the descriptions of those grounds for the purposes of this Act) are:</a:t>
            </a:r>
          </a:p>
          <a:p>
            <a:pPr marL="0" indent="0">
              <a:buNone/>
            </a:pPr>
            <a:r>
              <a:rPr lang="en-US" dirty="0" smtClean="0"/>
              <a:t>	(a) that one is male and the other is female (the “gender ground”),</a:t>
            </a:r>
          </a:p>
          <a:p>
            <a:pPr marL="0" indent="0">
              <a:buNone/>
            </a:pPr>
            <a:r>
              <a:rPr lang="en-US" dirty="0"/>
              <a:t>	</a:t>
            </a:r>
            <a:r>
              <a:rPr lang="en-US" dirty="0" smtClean="0"/>
              <a:t>(</a:t>
            </a:r>
            <a:r>
              <a:rPr lang="en-US" dirty="0"/>
              <a:t>b) that they are of different marital status (the “marital status ground”),</a:t>
            </a:r>
          </a:p>
          <a:p>
            <a:pPr marL="0" indent="0">
              <a:buNone/>
            </a:pPr>
            <a:r>
              <a:rPr lang="en-US" dirty="0"/>
              <a:t>	</a:t>
            </a:r>
            <a:r>
              <a:rPr lang="en-US" dirty="0" smtClean="0"/>
              <a:t>(</a:t>
            </a:r>
            <a:r>
              <a:rPr lang="en-US" dirty="0"/>
              <a:t>c) that one has family status and the other does not or that one has a </a:t>
            </a:r>
            <a:r>
              <a:rPr lang="pl-PL" dirty="0" smtClean="0"/>
              <a:t>	</a:t>
            </a:r>
            <a:r>
              <a:rPr lang="en-US" dirty="0" smtClean="0"/>
              <a:t>different </a:t>
            </a:r>
            <a:r>
              <a:rPr lang="pl-PL" dirty="0" smtClean="0"/>
              <a:t>	</a:t>
            </a:r>
            <a:r>
              <a:rPr lang="en-US" dirty="0" smtClean="0"/>
              <a:t>family </a:t>
            </a:r>
            <a:r>
              <a:rPr lang="en-US" dirty="0"/>
              <a:t>status from the other (the “family status ground”),</a:t>
            </a:r>
          </a:p>
          <a:p>
            <a:pPr marL="0" indent="0">
              <a:buNone/>
            </a:pPr>
            <a:r>
              <a:rPr lang="en-US" dirty="0"/>
              <a:t>	</a:t>
            </a:r>
            <a:r>
              <a:rPr lang="en-US" dirty="0" smtClean="0"/>
              <a:t>(</a:t>
            </a:r>
            <a:r>
              <a:rPr lang="en-US" dirty="0"/>
              <a:t>d) that they are of different sexual orientation (the “sexual </a:t>
            </a:r>
            <a:r>
              <a:rPr lang="pl-PL" dirty="0" smtClean="0"/>
              <a:t>	</a:t>
            </a:r>
            <a:r>
              <a:rPr lang="en-US" dirty="0" smtClean="0"/>
              <a:t>orientation </a:t>
            </a:r>
            <a:r>
              <a:rPr lang="pl-PL" dirty="0" smtClean="0"/>
              <a:t>	</a:t>
            </a:r>
            <a:r>
              <a:rPr lang="en-US" dirty="0" smtClean="0"/>
              <a:t>ground</a:t>
            </a:r>
            <a:r>
              <a:rPr lang="en-US" dirty="0"/>
              <a:t>”),</a:t>
            </a:r>
          </a:p>
          <a:p>
            <a:pPr marL="0" indent="0">
              <a:buNone/>
            </a:pPr>
            <a:r>
              <a:rPr lang="en-US" dirty="0"/>
              <a:t>	</a:t>
            </a:r>
            <a:r>
              <a:rPr lang="en-US" dirty="0" smtClean="0"/>
              <a:t>(</a:t>
            </a:r>
            <a:r>
              <a:rPr lang="en-US" dirty="0"/>
              <a:t>e) that one has a different religious belief from the other, or that one has </a:t>
            </a:r>
            <a:r>
              <a:rPr lang="pl-PL" dirty="0" smtClean="0"/>
              <a:t>	</a:t>
            </a:r>
            <a:r>
              <a:rPr lang="en-US" dirty="0" smtClean="0"/>
              <a:t>a </a:t>
            </a:r>
            <a:r>
              <a:rPr lang="pl-PL" dirty="0" smtClean="0"/>
              <a:t>	</a:t>
            </a:r>
            <a:r>
              <a:rPr lang="en-US" dirty="0" smtClean="0"/>
              <a:t>religious </a:t>
            </a:r>
            <a:r>
              <a:rPr lang="en-US" dirty="0"/>
              <a:t>belief and the other has not (the “religion ground”),</a:t>
            </a:r>
          </a:p>
          <a:p>
            <a:pPr marL="0" indent="0">
              <a:buNone/>
            </a:pPr>
            <a:r>
              <a:rPr lang="en-US" dirty="0"/>
              <a:t>	</a:t>
            </a:r>
            <a:r>
              <a:rPr lang="en-US" dirty="0" smtClean="0"/>
              <a:t>(</a:t>
            </a:r>
            <a:r>
              <a:rPr lang="en-US" dirty="0"/>
              <a:t>f) subject to subsection (3), that they are of different ages (the </a:t>
            </a:r>
            <a:r>
              <a:rPr lang="pl-PL" dirty="0" smtClean="0"/>
              <a:t>		</a:t>
            </a:r>
            <a:r>
              <a:rPr lang="en-US" dirty="0" smtClean="0"/>
              <a:t>“</a:t>
            </a:r>
            <a:r>
              <a:rPr lang="en-US" dirty="0"/>
              <a:t>age ground”),</a:t>
            </a:r>
          </a:p>
          <a:p>
            <a:pPr marL="0" indent="0">
              <a:buNone/>
            </a:pPr>
            <a:r>
              <a:rPr lang="en-US" dirty="0"/>
              <a:t>	</a:t>
            </a:r>
            <a:r>
              <a:rPr lang="en-US" dirty="0" smtClean="0"/>
              <a:t>(</a:t>
            </a:r>
            <a:r>
              <a:rPr lang="en-US" dirty="0"/>
              <a:t>g) that one is a person with a disability and the other either is not or is a </a:t>
            </a:r>
            <a:r>
              <a:rPr lang="pl-PL" dirty="0" smtClean="0"/>
              <a:t>	</a:t>
            </a:r>
            <a:r>
              <a:rPr lang="en-US" dirty="0" smtClean="0"/>
              <a:t>person </a:t>
            </a:r>
            <a:r>
              <a:rPr lang="en-US" dirty="0"/>
              <a:t>with a different disability (the “disability ground”),</a:t>
            </a:r>
            <a:endParaRPr lang="pl-PL" dirty="0"/>
          </a:p>
        </p:txBody>
      </p:sp>
    </p:spTree>
    <p:extLst>
      <p:ext uri="{BB962C8B-B14F-4D97-AF65-F5344CB8AC3E}">
        <p14:creationId xmlns:p14="http://schemas.microsoft.com/office/powerpoint/2010/main" val="209128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10441354" y="4485129"/>
            <a:ext cx="1617784" cy="2236099"/>
          </a:xfrm>
          <a:prstGeom prst="rect">
            <a:avLst/>
          </a:prstGeom>
        </p:spPr>
      </p:pic>
      <p:pic>
        <p:nvPicPr>
          <p:cNvPr id="3" name="Obraz 2"/>
          <p:cNvPicPr>
            <a:picLocks noChangeAspect="1"/>
          </p:cNvPicPr>
          <p:nvPr/>
        </p:nvPicPr>
        <p:blipFill>
          <a:blip r:embed="rId3"/>
          <a:stretch>
            <a:fillRect/>
          </a:stretch>
        </p:blipFill>
        <p:spPr>
          <a:xfrm>
            <a:off x="10143670" y="109048"/>
            <a:ext cx="1633137" cy="1739291"/>
          </a:xfrm>
          <a:prstGeom prst="rect">
            <a:avLst/>
          </a:prstGeom>
        </p:spPr>
      </p:pic>
      <p:sp>
        <p:nvSpPr>
          <p:cNvPr id="7171" name="Rectangle 3"/>
          <p:cNvSpPr>
            <a:spLocks noGrp="1" noChangeArrowheads="1"/>
          </p:cNvSpPr>
          <p:nvPr>
            <p:ph type="body" idx="1"/>
          </p:nvPr>
        </p:nvSpPr>
        <p:spPr>
          <a:xfrm>
            <a:off x="117231" y="1488831"/>
            <a:ext cx="12012246" cy="5232397"/>
          </a:xfrm>
        </p:spPr>
        <p:txBody>
          <a:bodyPr>
            <a:normAutofit lnSpcReduction="10000"/>
          </a:bodyPr>
          <a:lstStyle/>
          <a:p>
            <a:pPr marL="0" indent="0">
              <a:lnSpc>
                <a:spcPct val="90000"/>
              </a:lnSpc>
              <a:buNone/>
            </a:pPr>
            <a:r>
              <a:rPr lang="pl-PL" altLang="pl-PL" sz="2600" i="1" dirty="0"/>
              <a:t>„</a:t>
            </a:r>
            <a:r>
              <a:rPr lang="pl-PL" altLang="pl-PL" sz="2600" dirty="0"/>
              <a:t>… </a:t>
            </a:r>
            <a:r>
              <a:rPr lang="pl-PL" altLang="pl-PL" sz="2600" i="1" dirty="0"/>
              <a:t>[prawo] w żaden sposób nie może objąć jasno i dokładnie tego, co jest najlepsze i najsprawiedliwsze równocześnie dla wszystkich i dlatego nie może nakazywać tego co najlepsze… żadna prosta ustawa w żadnej sprawie nie może pozwolić żadnej umiejętności ustanawiać czegokolwiek we wszystkich wypadkach i na zawsze… człowiek nie stanowi właściwie nigdy żadnych praw…</a:t>
            </a:r>
            <a:r>
              <a:rPr lang="pl-PL" altLang="pl-PL" sz="2600" dirty="0"/>
              <a:t>” </a:t>
            </a:r>
          </a:p>
          <a:p>
            <a:pPr>
              <a:lnSpc>
                <a:spcPct val="90000"/>
              </a:lnSpc>
              <a:buFontTx/>
              <a:buNone/>
            </a:pPr>
            <a:r>
              <a:rPr lang="pl-PL" altLang="pl-PL" sz="1800" dirty="0"/>
              <a:t>			Platon (427-347 r. p.n.e</a:t>
            </a:r>
            <a:r>
              <a:rPr lang="pl-PL" altLang="pl-PL" sz="1800" dirty="0" smtClean="0"/>
              <a:t>.)</a:t>
            </a:r>
          </a:p>
          <a:p>
            <a:pPr>
              <a:lnSpc>
                <a:spcPct val="90000"/>
              </a:lnSpc>
              <a:buFontTx/>
              <a:buNone/>
            </a:pPr>
            <a:endParaRPr lang="pl-PL" altLang="pl-PL" sz="1800" dirty="0" smtClean="0"/>
          </a:p>
          <a:p>
            <a:pPr marL="0" indent="0">
              <a:lnSpc>
                <a:spcPct val="90000"/>
              </a:lnSpc>
              <a:buNone/>
            </a:pPr>
            <a:r>
              <a:rPr lang="pl-PL" altLang="pl-PL" sz="2600" dirty="0" smtClean="0"/>
              <a:t>„</a:t>
            </a:r>
            <a:r>
              <a:rPr lang="pl-PL" altLang="pl-PL" sz="2600" i="1" dirty="0" smtClean="0"/>
              <a:t>…[</a:t>
            </a:r>
            <a:r>
              <a:rPr lang="pl-PL" altLang="pl-PL" sz="2600" i="1" dirty="0"/>
              <a:t>prawo] jest to zaszczepiony w naturę najwyższy rozum, który nakazuje co trzeba czynić i zakazuje, czego czynić nie należy</a:t>
            </a:r>
            <a:r>
              <a:rPr lang="pl-PL" altLang="pl-PL" sz="2600" dirty="0"/>
              <a:t>…”</a:t>
            </a:r>
          </a:p>
          <a:p>
            <a:pPr>
              <a:lnSpc>
                <a:spcPct val="90000"/>
              </a:lnSpc>
              <a:buFontTx/>
              <a:buNone/>
            </a:pPr>
            <a:r>
              <a:rPr lang="pl-PL" altLang="pl-PL" sz="1800" dirty="0"/>
              <a:t>			Marek </a:t>
            </a:r>
            <a:r>
              <a:rPr lang="pl-PL" altLang="pl-PL" sz="1800" dirty="0" err="1"/>
              <a:t>Tuliusz</a:t>
            </a:r>
            <a:r>
              <a:rPr lang="pl-PL" altLang="pl-PL" sz="1800" dirty="0"/>
              <a:t> Cicero (106-43 r. p.n.e.)</a:t>
            </a:r>
          </a:p>
          <a:p>
            <a:pPr>
              <a:lnSpc>
                <a:spcPct val="90000"/>
              </a:lnSpc>
              <a:buFontTx/>
              <a:buNone/>
            </a:pPr>
            <a:endParaRPr lang="pl-PL" altLang="pl-PL" sz="2600" dirty="0"/>
          </a:p>
          <a:p>
            <a:pPr marL="0" indent="0">
              <a:lnSpc>
                <a:spcPct val="90000"/>
              </a:lnSpc>
              <a:buNone/>
            </a:pPr>
            <a:r>
              <a:rPr lang="pl-PL" altLang="pl-PL" sz="2600" i="1" dirty="0"/>
              <a:t>„…jest to rozporządzenie (</a:t>
            </a:r>
            <a:r>
              <a:rPr lang="pl-PL" altLang="pl-PL" sz="2600" i="1" dirty="0" err="1"/>
              <a:t>ordinatio</a:t>
            </a:r>
            <a:r>
              <a:rPr lang="pl-PL" altLang="pl-PL" sz="2600" i="1" dirty="0"/>
              <a:t>) rozumu dla dobra wspólnego nadane i publicznie obwieszczone przez tego, kto ma pieczę nad wspólnotą…”</a:t>
            </a:r>
          </a:p>
          <a:p>
            <a:pPr>
              <a:lnSpc>
                <a:spcPct val="90000"/>
              </a:lnSpc>
              <a:buFontTx/>
              <a:buNone/>
            </a:pPr>
            <a:r>
              <a:rPr lang="pl-PL" altLang="pl-PL" sz="1800" dirty="0"/>
              <a:t>			Tomasz z Akwinu (1225-1274 r. p.n.e</a:t>
            </a:r>
            <a:r>
              <a:rPr lang="pl-PL" altLang="pl-PL" sz="1800" dirty="0" smtClean="0"/>
              <a:t>.)</a:t>
            </a:r>
            <a:endParaRPr lang="pl-PL" altLang="pl-PL" sz="1800" dirty="0"/>
          </a:p>
        </p:txBody>
      </p:sp>
      <p:sp>
        <p:nvSpPr>
          <p:cNvPr id="2" name="Tytuł 1"/>
          <p:cNvSpPr>
            <a:spLocks noGrp="1"/>
          </p:cNvSpPr>
          <p:nvPr>
            <p:ph type="title"/>
          </p:nvPr>
        </p:nvSpPr>
        <p:spPr>
          <a:xfrm>
            <a:off x="259862" y="193188"/>
            <a:ext cx="6070600" cy="916597"/>
          </a:xfrm>
        </p:spPr>
        <p:txBody>
          <a:bodyPr>
            <a:normAutofit/>
          </a:bodyPr>
          <a:lstStyle/>
          <a:p>
            <a:pPr algn="ctr"/>
            <a:r>
              <a:rPr lang="pl-PL" sz="4800" dirty="0" smtClean="0"/>
              <a:t>Nie zawsze tak było…</a:t>
            </a:r>
            <a:endParaRPr lang="pl-PL" sz="4800" dirty="0"/>
          </a:p>
        </p:txBody>
      </p:sp>
      <p:pic>
        <p:nvPicPr>
          <p:cNvPr id="5" name="Obraz 4"/>
          <p:cNvPicPr>
            <a:picLocks noChangeAspect="1"/>
          </p:cNvPicPr>
          <p:nvPr/>
        </p:nvPicPr>
        <p:blipFill>
          <a:blip r:embed="rId4"/>
          <a:stretch>
            <a:fillRect/>
          </a:stretch>
        </p:blipFill>
        <p:spPr>
          <a:xfrm>
            <a:off x="10400150" y="2815371"/>
            <a:ext cx="1700191" cy="1131400"/>
          </a:xfrm>
          <a:prstGeom prst="rect">
            <a:avLst/>
          </a:prstGeom>
        </p:spPr>
      </p:pic>
    </p:spTree>
    <p:extLst>
      <p:ext uri="{BB962C8B-B14F-4D97-AF65-F5344CB8AC3E}">
        <p14:creationId xmlns:p14="http://schemas.microsoft.com/office/powerpoint/2010/main" val="230962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13600" y="728344"/>
            <a:ext cx="10828160" cy="5570855"/>
          </a:xfrm>
        </p:spPr>
        <p:txBody>
          <a:bodyPr>
            <a:normAutofit/>
          </a:bodyPr>
          <a:lstStyle/>
          <a:p>
            <a:pPr marL="0" indent="0">
              <a:buNone/>
            </a:pPr>
            <a:r>
              <a:rPr lang="pl-PL" sz="2400" b="1" dirty="0" smtClean="0"/>
              <a:t>German Federal </a:t>
            </a:r>
            <a:r>
              <a:rPr lang="pl-PL" sz="2400" b="1" dirty="0" err="1"/>
              <a:t>Constitutional</a:t>
            </a:r>
            <a:r>
              <a:rPr lang="pl-PL" sz="2400" b="1" dirty="0"/>
              <a:t> </a:t>
            </a:r>
            <a:r>
              <a:rPr lang="pl-PL" sz="2400" b="1" dirty="0" smtClean="0"/>
              <a:t>Court </a:t>
            </a:r>
            <a:r>
              <a:rPr lang="en-US" sz="2400" b="1" dirty="0"/>
              <a:t>Order of 11 January 2011 – </a:t>
            </a:r>
            <a:r>
              <a:rPr lang="en-US" sz="2400" b="1" dirty="0" smtClean="0"/>
              <a:t>1 </a:t>
            </a:r>
            <a:r>
              <a:rPr lang="en-US" sz="2400" b="1" dirty="0" err="1"/>
              <a:t>BvR</a:t>
            </a:r>
            <a:r>
              <a:rPr lang="en-US" sz="2400" b="1" dirty="0"/>
              <a:t> </a:t>
            </a:r>
            <a:r>
              <a:rPr lang="en-US" sz="2400" b="1" dirty="0" smtClean="0"/>
              <a:t>3295/07</a:t>
            </a:r>
            <a:endParaRPr lang="pl-PL" sz="2400" b="1" dirty="0" smtClean="0"/>
          </a:p>
          <a:p>
            <a:pPr marL="0" indent="0">
              <a:buNone/>
            </a:pPr>
            <a:endParaRPr lang="en-US" sz="2400" b="1" dirty="0"/>
          </a:p>
          <a:p>
            <a:pPr marL="0" indent="0">
              <a:buNone/>
            </a:pPr>
            <a:r>
              <a:rPr lang="pl-PL" dirty="0" smtClean="0"/>
              <a:t>„</a:t>
            </a:r>
            <a:r>
              <a:rPr lang="en-US" dirty="0"/>
              <a:t>To enter into a marriage, the spouses must be of </a:t>
            </a:r>
            <a:r>
              <a:rPr lang="en-US" dirty="0" smtClean="0"/>
              <a:t>different </a:t>
            </a:r>
            <a:r>
              <a:rPr lang="en-US" dirty="0"/>
              <a:t>genders, </a:t>
            </a:r>
            <a:r>
              <a:rPr lang="pl-PL" dirty="0" smtClean="0"/>
              <a:t> </a:t>
            </a:r>
            <a:r>
              <a:rPr lang="en-US" dirty="0" smtClean="0"/>
              <a:t>while </a:t>
            </a:r>
            <a:r>
              <a:rPr lang="en-US" dirty="0"/>
              <a:t>according to § 1 of the Civil Partnerships </a:t>
            </a:r>
            <a:r>
              <a:rPr lang="en-US" dirty="0" smtClean="0"/>
              <a:t>Act</a:t>
            </a:r>
            <a:r>
              <a:rPr lang="pl-PL" dirty="0" smtClean="0"/>
              <a:t> </a:t>
            </a:r>
            <a:r>
              <a:rPr lang="en-US" dirty="0" smtClean="0"/>
              <a:t>(</a:t>
            </a:r>
            <a:r>
              <a:rPr lang="en-US" i="1" dirty="0" err="1" smtClean="0"/>
              <a:t>Lebenspartnerschaftsgesetz</a:t>
            </a:r>
            <a:r>
              <a:rPr lang="en-US" dirty="0" smtClean="0"/>
              <a:t>), </a:t>
            </a:r>
            <a:r>
              <a:rPr lang="en-US" dirty="0"/>
              <a:t>it is only possible for persons of the </a:t>
            </a:r>
            <a:r>
              <a:rPr lang="en-US" dirty="0" smtClean="0"/>
              <a:t>same </a:t>
            </a:r>
            <a:r>
              <a:rPr lang="en-US" dirty="0"/>
              <a:t>gender to enter into a civil partnership. </a:t>
            </a:r>
            <a:r>
              <a:rPr lang="en-US" dirty="0" smtClean="0"/>
              <a:t>What </a:t>
            </a:r>
            <a:r>
              <a:rPr lang="en-US" dirty="0"/>
              <a:t>is decisive in both </a:t>
            </a:r>
            <a:r>
              <a:rPr lang="en-US" dirty="0" smtClean="0"/>
              <a:t>cases </a:t>
            </a:r>
            <a:r>
              <a:rPr lang="en-US" dirty="0"/>
              <a:t>is the gender under the law on civil status, </a:t>
            </a:r>
            <a:r>
              <a:rPr lang="pl-PL" dirty="0" smtClean="0"/>
              <a:t> </a:t>
            </a:r>
            <a:r>
              <a:rPr lang="en-US" dirty="0" smtClean="0"/>
              <a:t>i.e</a:t>
            </a:r>
            <a:r>
              <a:rPr lang="en-US" dirty="0"/>
              <a:t>. the gender </a:t>
            </a:r>
            <a:r>
              <a:rPr lang="en-US" dirty="0" smtClean="0"/>
              <a:t>registered </a:t>
            </a:r>
            <a:r>
              <a:rPr lang="en-US" dirty="0"/>
              <a:t>in public records. </a:t>
            </a:r>
            <a:r>
              <a:rPr lang="pl-PL" dirty="0" smtClean="0"/>
              <a:t>(…)</a:t>
            </a:r>
          </a:p>
          <a:p>
            <a:pPr marL="0" indent="0">
              <a:buNone/>
            </a:pPr>
            <a:r>
              <a:rPr lang="en-US" dirty="0"/>
              <a:t>he law of </a:t>
            </a:r>
            <a:r>
              <a:rPr lang="en-US" dirty="0" smtClean="0"/>
              <a:t>civil </a:t>
            </a:r>
            <a:r>
              <a:rPr lang="en-US" dirty="0"/>
              <a:t>status for entering into a civil partnership </a:t>
            </a:r>
            <a:r>
              <a:rPr lang="en-US" dirty="0" smtClean="0"/>
              <a:t>as </a:t>
            </a:r>
            <a:r>
              <a:rPr lang="en-US" dirty="0"/>
              <a:t>set out under § </a:t>
            </a:r>
            <a:r>
              <a:rPr lang="en-US" dirty="0" smtClean="0"/>
              <a:t>8.1 </a:t>
            </a:r>
            <a:r>
              <a:rPr lang="en-US" dirty="0"/>
              <a:t>nos. 3 and 4 TSG are not compatible with the </a:t>
            </a:r>
            <a:r>
              <a:rPr lang="en-US" dirty="0" smtClean="0"/>
              <a:t>right </a:t>
            </a:r>
            <a:r>
              <a:rPr lang="en-US" dirty="0"/>
              <a:t>to sexual </a:t>
            </a:r>
            <a:r>
              <a:rPr lang="en-US" dirty="0" smtClean="0"/>
              <a:t>self</a:t>
            </a:r>
            <a:r>
              <a:rPr lang="pl-PL" dirty="0" smtClean="0"/>
              <a:t>-</a:t>
            </a:r>
            <a:r>
              <a:rPr lang="en-US" dirty="0" smtClean="0"/>
              <a:t>determination </a:t>
            </a:r>
            <a:r>
              <a:rPr lang="en-US" dirty="0"/>
              <a:t>pursuant to Article 2.1 in </a:t>
            </a:r>
            <a:r>
              <a:rPr lang="en-US" dirty="0" smtClean="0"/>
              <a:t>conjunction </a:t>
            </a:r>
            <a:r>
              <a:rPr lang="en-US" dirty="0"/>
              <a:t>with Article </a:t>
            </a:r>
            <a:r>
              <a:rPr lang="en-US" dirty="0" smtClean="0"/>
              <a:t>1.1 of</a:t>
            </a:r>
            <a:r>
              <a:rPr lang="pl-PL" dirty="0" smtClean="0"/>
              <a:t> </a:t>
            </a:r>
            <a:r>
              <a:rPr lang="en-US" dirty="0" smtClean="0"/>
              <a:t>the </a:t>
            </a:r>
            <a:r>
              <a:rPr lang="en-US" dirty="0"/>
              <a:t>Basic Law </a:t>
            </a:r>
            <a:r>
              <a:rPr lang="en-US" dirty="0" smtClean="0"/>
              <a:t>(</a:t>
            </a:r>
            <a:r>
              <a:rPr lang="en-US" dirty="0" err="1" smtClean="0"/>
              <a:t>Grundgesetz</a:t>
            </a:r>
            <a:r>
              <a:rPr lang="en-US" dirty="0" smtClean="0"/>
              <a:t> </a:t>
            </a:r>
            <a:r>
              <a:rPr lang="en-US" dirty="0"/>
              <a:t>– GG) and with the right to physical </a:t>
            </a:r>
            <a:r>
              <a:rPr lang="en-US" dirty="0" smtClean="0"/>
              <a:t>integrity </a:t>
            </a:r>
            <a:r>
              <a:rPr lang="en-US" dirty="0"/>
              <a:t>under to Article 2.2 </a:t>
            </a:r>
            <a:r>
              <a:rPr lang="en-US" dirty="0" smtClean="0"/>
              <a:t>GG</a:t>
            </a:r>
            <a:r>
              <a:rPr lang="pl-PL" dirty="0" smtClean="0"/>
              <a:t>”</a:t>
            </a:r>
            <a:endParaRPr lang="pl-PL" dirty="0"/>
          </a:p>
        </p:txBody>
      </p:sp>
    </p:spTree>
    <p:extLst>
      <p:ext uri="{BB962C8B-B14F-4D97-AF65-F5344CB8AC3E}">
        <p14:creationId xmlns:p14="http://schemas.microsoft.com/office/powerpoint/2010/main" val="2826907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876821"/>
          </a:xfrm>
        </p:spPr>
        <p:txBody>
          <a:bodyPr>
            <a:normAutofit/>
          </a:bodyPr>
          <a:lstStyle/>
          <a:p>
            <a:pPr algn="ctr"/>
            <a:r>
              <a:rPr lang="pl-PL" sz="4300" dirty="0" smtClean="0"/>
              <a:t>Regulacja tzw. „</a:t>
            </a:r>
            <a:r>
              <a:rPr lang="pl-PL" sz="4300" i="1" dirty="0" err="1" smtClean="0"/>
              <a:t>hate</a:t>
            </a:r>
            <a:r>
              <a:rPr lang="pl-PL" sz="4300" i="1" dirty="0" smtClean="0"/>
              <a:t> speech</a:t>
            </a:r>
            <a:r>
              <a:rPr lang="pl-PL" sz="4300" dirty="0" smtClean="0"/>
              <a:t>”</a:t>
            </a:r>
            <a:endParaRPr lang="pl-PL" sz="4300" dirty="0"/>
          </a:p>
        </p:txBody>
      </p:sp>
      <p:pic>
        <p:nvPicPr>
          <p:cNvPr id="5" name="Obraz 4"/>
          <p:cNvPicPr>
            <a:picLocks noChangeAspect="1"/>
          </p:cNvPicPr>
          <p:nvPr/>
        </p:nvPicPr>
        <p:blipFill>
          <a:blip r:embed="rId2"/>
          <a:stretch>
            <a:fillRect/>
          </a:stretch>
        </p:blipFill>
        <p:spPr>
          <a:xfrm>
            <a:off x="420237" y="1690688"/>
            <a:ext cx="10287000" cy="1743075"/>
          </a:xfrm>
          <a:prstGeom prst="rect">
            <a:avLst/>
          </a:prstGeom>
        </p:spPr>
      </p:pic>
      <p:pic>
        <p:nvPicPr>
          <p:cNvPr id="6" name="Obraz 5"/>
          <p:cNvPicPr>
            <a:picLocks noChangeAspect="1"/>
          </p:cNvPicPr>
          <p:nvPr/>
        </p:nvPicPr>
        <p:blipFill>
          <a:blip r:embed="rId3"/>
          <a:stretch>
            <a:fillRect/>
          </a:stretch>
        </p:blipFill>
        <p:spPr>
          <a:xfrm>
            <a:off x="1519664" y="3994884"/>
            <a:ext cx="10353675" cy="1952625"/>
          </a:xfrm>
          <a:prstGeom prst="rect">
            <a:avLst/>
          </a:prstGeom>
        </p:spPr>
      </p:pic>
    </p:spTree>
    <p:extLst>
      <p:ext uri="{BB962C8B-B14F-4D97-AF65-F5344CB8AC3E}">
        <p14:creationId xmlns:p14="http://schemas.microsoft.com/office/powerpoint/2010/main" val="38182874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33920" y="690880"/>
            <a:ext cx="10909440" cy="5648643"/>
          </a:xfrm>
        </p:spPr>
        <p:txBody>
          <a:bodyPr>
            <a:normAutofit/>
          </a:bodyPr>
          <a:lstStyle/>
          <a:p>
            <a:pPr marL="0" indent="0">
              <a:buNone/>
            </a:pPr>
            <a:r>
              <a:rPr lang="pl-PL" sz="2000" b="1" dirty="0" err="1" smtClean="0"/>
              <a:t>European</a:t>
            </a:r>
            <a:r>
              <a:rPr lang="pl-PL" sz="2000" b="1" dirty="0" smtClean="0"/>
              <a:t> </a:t>
            </a:r>
            <a:r>
              <a:rPr lang="pl-PL" sz="2000" b="1" dirty="0" err="1" smtClean="0"/>
              <a:t>Commission</a:t>
            </a:r>
            <a:r>
              <a:rPr lang="pl-PL" sz="2000" b="1" dirty="0" smtClean="0"/>
              <a:t> for </a:t>
            </a:r>
            <a:r>
              <a:rPr lang="pl-PL" sz="2000" b="1" dirty="0" err="1" smtClean="0"/>
              <a:t>Democracy</a:t>
            </a:r>
            <a:r>
              <a:rPr lang="pl-PL" sz="2000" b="1" dirty="0" smtClean="0"/>
              <a:t> </a:t>
            </a:r>
            <a:r>
              <a:rPr lang="pl-PL" sz="2000" b="1" dirty="0" err="1" smtClean="0"/>
              <a:t>through</a:t>
            </a:r>
            <a:r>
              <a:rPr lang="pl-PL" sz="2000" b="1" dirty="0" smtClean="0"/>
              <a:t> Law, </a:t>
            </a:r>
            <a:r>
              <a:rPr lang="en-US" sz="2000" b="1" dirty="0"/>
              <a:t>Strasbourg, 22 October </a:t>
            </a:r>
            <a:r>
              <a:rPr lang="en-US" sz="2000" b="1" dirty="0" smtClean="0"/>
              <a:t>2008</a:t>
            </a:r>
            <a:r>
              <a:rPr lang="pl-PL" sz="2000" b="1" dirty="0" smtClean="0"/>
              <a:t>,</a:t>
            </a:r>
            <a:r>
              <a:rPr lang="en-US" sz="2000" b="1" dirty="0" smtClean="0"/>
              <a:t> Study </a:t>
            </a:r>
            <a:r>
              <a:rPr lang="en-US" sz="2000" b="1" dirty="0"/>
              <a:t>no. 406 / 2006 </a:t>
            </a:r>
            <a:endParaRPr lang="pl-PL" sz="2000" b="1" dirty="0" smtClean="0"/>
          </a:p>
          <a:p>
            <a:pPr marL="0" indent="0">
              <a:buNone/>
            </a:pPr>
            <a:r>
              <a:rPr lang="pl-PL" sz="3000" dirty="0" smtClean="0"/>
              <a:t>„</a:t>
            </a:r>
            <a:r>
              <a:rPr lang="en-US" sz="3000" dirty="0" smtClean="0"/>
              <a:t>Article  </a:t>
            </a:r>
            <a:r>
              <a:rPr lang="en-US" sz="3000" dirty="0"/>
              <a:t>265  of  the  Albanian  Criminal  Code  provides  as  a  criminal  infringement  the  “</a:t>
            </a:r>
            <a:r>
              <a:rPr lang="en-US" sz="3000" i="1" dirty="0"/>
              <a:t>Inciting  </a:t>
            </a:r>
            <a:r>
              <a:rPr lang="en-US" sz="3000" i="1" dirty="0" smtClean="0"/>
              <a:t>national</a:t>
            </a:r>
            <a:r>
              <a:rPr lang="en-US" sz="3000" i="1" dirty="0"/>
              <a:t>, racial or religious hatred or conflict”. Its provision foresees: </a:t>
            </a:r>
            <a:r>
              <a:rPr lang="en-US" sz="3000" i="1" dirty="0" smtClean="0"/>
              <a:t>Inciting  </a:t>
            </a:r>
            <a:r>
              <a:rPr lang="en-US" sz="3000" i="1" dirty="0"/>
              <a:t>national,  racial  or  religious </a:t>
            </a:r>
            <a:r>
              <a:rPr lang="pl-PL" sz="3000" i="1" dirty="0" smtClean="0"/>
              <a:t> </a:t>
            </a:r>
            <a:r>
              <a:rPr lang="en-US" sz="3000" i="1" dirty="0" smtClean="0"/>
              <a:t>hatred  </a:t>
            </a:r>
            <a:r>
              <a:rPr lang="en-US" sz="3000" i="1" dirty="0"/>
              <a:t>or  conflict  as  well  as  preparing,  propagating,  or  </a:t>
            </a:r>
            <a:r>
              <a:rPr lang="en-US" sz="3000" i="1" dirty="0" smtClean="0"/>
              <a:t>keeping </a:t>
            </a:r>
            <a:r>
              <a:rPr lang="en-US" sz="3000" i="1" dirty="0"/>
              <a:t>with the intent of propagating, of writings with that content, is punishable by a fine or to </a:t>
            </a:r>
            <a:r>
              <a:rPr lang="en-US" sz="3000" i="1" dirty="0" smtClean="0"/>
              <a:t>up </a:t>
            </a:r>
            <a:r>
              <a:rPr lang="en-US" sz="3000" i="1" dirty="0"/>
              <a:t>ten years of imprisonment</a:t>
            </a:r>
            <a:r>
              <a:rPr lang="en-US" sz="3000" dirty="0"/>
              <a:t>. </a:t>
            </a:r>
            <a:r>
              <a:rPr lang="pl-PL" sz="3000" dirty="0" smtClean="0"/>
              <a:t>(…)</a:t>
            </a:r>
          </a:p>
          <a:p>
            <a:pPr marL="0" indent="0">
              <a:buNone/>
            </a:pPr>
            <a:r>
              <a:rPr lang="en-US" sz="3000" dirty="0"/>
              <a:t>As there is no case-law in this relation it is not possible to formulate an opinion in relation to </a:t>
            </a:r>
            <a:r>
              <a:rPr lang="en-US" sz="3000" dirty="0" smtClean="0"/>
              <a:t>this  </a:t>
            </a:r>
            <a:r>
              <a:rPr lang="en-US" sz="3000" dirty="0"/>
              <a:t>question.  Anyway,  after  conducting  a  number  of  informal  exchanges  of  views  with  </a:t>
            </a:r>
            <a:r>
              <a:rPr lang="en-US" sz="3000" dirty="0" smtClean="0"/>
              <a:t>several </a:t>
            </a:r>
            <a:r>
              <a:rPr lang="en-US" sz="3000" dirty="0"/>
              <a:t>judges and prosecutors on different levels in Albania, it could be asserted that there </a:t>
            </a:r>
            <a:r>
              <a:rPr lang="en-US" sz="3000" dirty="0" smtClean="0"/>
              <a:t>is </a:t>
            </a:r>
            <a:r>
              <a:rPr lang="en-US" sz="3000" dirty="0"/>
              <a:t>no clear distinction between these concepts. </a:t>
            </a:r>
            <a:endParaRPr lang="pl-PL" sz="3000" dirty="0"/>
          </a:p>
        </p:txBody>
      </p:sp>
    </p:spTree>
    <p:extLst>
      <p:ext uri="{BB962C8B-B14F-4D97-AF65-F5344CB8AC3E}">
        <p14:creationId xmlns:p14="http://schemas.microsoft.com/office/powerpoint/2010/main" val="32585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65125"/>
            <a:ext cx="10515600" cy="1136129"/>
          </a:xfrm>
        </p:spPr>
        <p:txBody>
          <a:bodyPr>
            <a:normAutofit/>
          </a:bodyPr>
          <a:lstStyle/>
          <a:p>
            <a:pPr algn="ctr"/>
            <a:r>
              <a:rPr lang="pl-PL" sz="3800" dirty="0" smtClean="0"/>
              <a:t>Nadpobudliwość prawodawcy krajowego</a:t>
            </a:r>
            <a:endParaRPr lang="pl-PL" sz="3800" dirty="0"/>
          </a:p>
        </p:txBody>
      </p:sp>
      <p:sp>
        <p:nvSpPr>
          <p:cNvPr id="3" name="Symbol zastępczy zawartości 2"/>
          <p:cNvSpPr>
            <a:spLocks noGrp="1"/>
          </p:cNvSpPr>
          <p:nvPr>
            <p:ph idx="1"/>
          </p:nvPr>
        </p:nvSpPr>
        <p:spPr>
          <a:xfrm>
            <a:off x="600501" y="2040049"/>
            <a:ext cx="10753299" cy="4457345"/>
          </a:xfrm>
        </p:spPr>
        <p:txBody>
          <a:bodyPr/>
          <a:lstStyle/>
          <a:p>
            <a:pPr marL="0" indent="0">
              <a:buNone/>
            </a:pPr>
            <a:r>
              <a:rPr lang="pl-PL" b="1" dirty="0" smtClean="0"/>
              <a:t>Sprawa „strażaka w każdej firmie”</a:t>
            </a:r>
          </a:p>
          <a:p>
            <a:pPr>
              <a:buFontTx/>
              <a:buChar char="-"/>
            </a:pPr>
            <a:r>
              <a:rPr lang="pl-PL" dirty="0"/>
              <a:t>D</a:t>
            </a:r>
            <a:r>
              <a:rPr lang="pl-PL" dirty="0" smtClean="0"/>
              <a:t>yrektywa </a:t>
            </a:r>
            <a:r>
              <a:rPr lang="pl-PL" dirty="0"/>
              <a:t>Rady 89/391/EWG z 1989 r w sprawie wprowadzenia środków w celu poprawy bezpieczeństwa i zdrowia pracowników w miejscu </a:t>
            </a:r>
            <a:r>
              <a:rPr lang="pl-PL" dirty="0" smtClean="0"/>
              <a:t>pracy</a:t>
            </a:r>
          </a:p>
          <a:p>
            <a:pPr>
              <a:buFontTx/>
              <a:buChar char="-"/>
            </a:pPr>
            <a:r>
              <a:rPr lang="pl-PL" dirty="0" smtClean="0"/>
              <a:t>Ustawa z </a:t>
            </a:r>
            <a:r>
              <a:rPr lang="pl-PL" dirty="0"/>
              <a:t>dnia 21 listopada 2008 </a:t>
            </a:r>
            <a:r>
              <a:rPr lang="pl-PL" dirty="0" smtClean="0"/>
              <a:t>r. o </a:t>
            </a:r>
            <a:r>
              <a:rPr lang="pl-PL" dirty="0"/>
              <a:t>zmianie ustawy – Kodeks pracy </a:t>
            </a:r>
            <a:endParaRPr lang="pl-PL" dirty="0" smtClean="0"/>
          </a:p>
          <a:p>
            <a:pPr marL="0" indent="0">
              <a:buNone/>
            </a:pPr>
            <a:r>
              <a:rPr lang="pl-PL" dirty="0" smtClean="0"/>
              <a:t>  (Dz. U. Nr </a:t>
            </a:r>
            <a:r>
              <a:rPr lang="pl-PL" dirty="0"/>
              <a:t>223, poz. 1460)</a:t>
            </a:r>
          </a:p>
        </p:txBody>
      </p:sp>
    </p:spTree>
    <p:extLst>
      <p:ext uri="{BB962C8B-B14F-4D97-AF65-F5344CB8AC3E}">
        <p14:creationId xmlns:p14="http://schemas.microsoft.com/office/powerpoint/2010/main" val="3715334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376023" y="298617"/>
            <a:ext cx="5771393" cy="5720046"/>
          </a:xfrm>
          <a:prstGeom prst="rect">
            <a:avLst/>
          </a:prstGeom>
        </p:spPr>
      </p:pic>
      <p:pic>
        <p:nvPicPr>
          <p:cNvPr id="5" name="Obraz 4"/>
          <p:cNvPicPr>
            <a:picLocks noChangeAspect="1"/>
          </p:cNvPicPr>
          <p:nvPr/>
        </p:nvPicPr>
        <p:blipFill>
          <a:blip r:embed="rId3"/>
          <a:stretch>
            <a:fillRect/>
          </a:stretch>
        </p:blipFill>
        <p:spPr>
          <a:xfrm>
            <a:off x="6309032" y="4006898"/>
            <a:ext cx="5775577" cy="2516732"/>
          </a:xfrm>
          <a:prstGeom prst="rect">
            <a:avLst/>
          </a:prstGeom>
        </p:spPr>
      </p:pic>
    </p:spTree>
    <p:extLst>
      <p:ext uri="{BB962C8B-B14F-4D97-AF65-F5344CB8AC3E}">
        <p14:creationId xmlns:p14="http://schemas.microsoft.com/office/powerpoint/2010/main" val="3231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331739" y="179695"/>
            <a:ext cx="6315075" cy="4724400"/>
          </a:xfrm>
          <a:prstGeom prst="rect">
            <a:avLst/>
          </a:prstGeom>
        </p:spPr>
      </p:pic>
      <p:pic>
        <p:nvPicPr>
          <p:cNvPr id="5" name="Obraz 4"/>
          <p:cNvPicPr>
            <a:picLocks noChangeAspect="1"/>
          </p:cNvPicPr>
          <p:nvPr/>
        </p:nvPicPr>
        <p:blipFill>
          <a:blip r:embed="rId3"/>
          <a:stretch>
            <a:fillRect/>
          </a:stretch>
        </p:blipFill>
        <p:spPr>
          <a:xfrm>
            <a:off x="6766517" y="2380753"/>
            <a:ext cx="5113866" cy="1167666"/>
          </a:xfrm>
          <a:prstGeom prst="rect">
            <a:avLst/>
          </a:prstGeom>
        </p:spPr>
      </p:pic>
      <p:pic>
        <p:nvPicPr>
          <p:cNvPr id="6" name="Obraz 5"/>
          <p:cNvPicPr>
            <a:picLocks noChangeAspect="1"/>
          </p:cNvPicPr>
          <p:nvPr/>
        </p:nvPicPr>
        <p:blipFill>
          <a:blip r:embed="rId4"/>
          <a:stretch>
            <a:fillRect/>
          </a:stretch>
        </p:blipFill>
        <p:spPr>
          <a:xfrm>
            <a:off x="6766517" y="755389"/>
            <a:ext cx="5325399" cy="1166205"/>
          </a:xfrm>
          <a:prstGeom prst="rect">
            <a:avLst/>
          </a:prstGeom>
        </p:spPr>
      </p:pic>
      <p:pic>
        <p:nvPicPr>
          <p:cNvPr id="7" name="Obraz 6"/>
          <p:cNvPicPr>
            <a:picLocks noChangeAspect="1"/>
          </p:cNvPicPr>
          <p:nvPr/>
        </p:nvPicPr>
        <p:blipFill>
          <a:blip r:embed="rId5"/>
          <a:stretch>
            <a:fillRect/>
          </a:stretch>
        </p:blipFill>
        <p:spPr>
          <a:xfrm>
            <a:off x="654098" y="5363254"/>
            <a:ext cx="10610850" cy="1123950"/>
          </a:xfrm>
          <a:prstGeom prst="rect">
            <a:avLst/>
          </a:prstGeom>
        </p:spPr>
      </p:pic>
    </p:spTree>
    <p:extLst>
      <p:ext uri="{BB962C8B-B14F-4D97-AF65-F5344CB8AC3E}">
        <p14:creationId xmlns:p14="http://schemas.microsoft.com/office/powerpoint/2010/main" val="8532223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3060" y="365125"/>
            <a:ext cx="11166231" cy="1136129"/>
          </a:xfrm>
        </p:spPr>
        <p:txBody>
          <a:bodyPr>
            <a:normAutofit/>
          </a:bodyPr>
          <a:lstStyle/>
          <a:p>
            <a:pPr algn="ctr"/>
            <a:r>
              <a:rPr lang="pl-PL" sz="3800" dirty="0" smtClean="0"/>
              <a:t>Zjawisko „pozłacania” (</a:t>
            </a:r>
            <a:r>
              <a:rPr lang="pl-PL" sz="3800" dirty="0" err="1" smtClean="0"/>
              <a:t>gold-plating</a:t>
            </a:r>
            <a:r>
              <a:rPr lang="pl-PL" sz="3800" dirty="0" smtClean="0"/>
              <a:t>) prawa krajowego</a:t>
            </a:r>
            <a:endParaRPr lang="pl-PL" sz="3800" dirty="0"/>
          </a:p>
        </p:txBody>
      </p:sp>
      <p:sp>
        <p:nvSpPr>
          <p:cNvPr id="3" name="Symbol zastępczy zawartości 2"/>
          <p:cNvSpPr>
            <a:spLocks noGrp="1"/>
          </p:cNvSpPr>
          <p:nvPr>
            <p:ph idx="1"/>
          </p:nvPr>
        </p:nvSpPr>
        <p:spPr>
          <a:xfrm>
            <a:off x="600501" y="1719618"/>
            <a:ext cx="10966268" cy="4837490"/>
          </a:xfrm>
        </p:spPr>
        <p:txBody>
          <a:bodyPr>
            <a:normAutofit lnSpcReduction="10000"/>
          </a:bodyPr>
          <a:lstStyle/>
          <a:p>
            <a:pPr marL="0" indent="0">
              <a:buNone/>
            </a:pPr>
            <a:r>
              <a:rPr lang="pl-PL" dirty="0"/>
              <a:t>„Rynek wewnętrzny funkcjonuje właściwie i staje się źródłem wzrostu i dobrobytu jedynie wtedy, gdy nie istnieją żadne dyskryminujące ani ukryte bariery dla obywateli lub przedsiębiorstw, obejmujące uciążliwe lub długotrwałe procedury administracyjne. Liczne skargi składane corocznie przez obywateli i przedsiębiorstwa są spowodowane istnieniem krajowych środków działania, które często bywają zbyt restrykcyjne lub nadmiernie skomplikowane i </a:t>
            </a:r>
            <a:r>
              <a:rPr lang="pl-PL" dirty="0" smtClean="0"/>
              <a:t>nieproporcjonalne. </a:t>
            </a:r>
            <a:r>
              <a:rPr lang="pl-PL" dirty="0"/>
              <a:t>Jest to po części skutkiem tak zwanego "pozłacania" (ang. </a:t>
            </a:r>
            <a:r>
              <a:rPr lang="pl-PL" i="1" dirty="0" err="1"/>
              <a:t>gold-plating</a:t>
            </a:r>
            <a:r>
              <a:rPr lang="pl-PL" dirty="0"/>
              <a:t>), które zachodzi podczas transpozycji prawa UE do prawa krajowego. Polega ono na dodawaniu krajowych uregulowań, które mogą zaciemniać cele prawodawstwa UE</a:t>
            </a:r>
            <a:r>
              <a:rPr lang="pl-PL" dirty="0" smtClean="0"/>
              <a:t>.”</a:t>
            </a:r>
          </a:p>
          <a:p>
            <a:pPr marL="0" indent="0">
              <a:buNone/>
            </a:pPr>
            <a:r>
              <a:rPr lang="pl-PL" sz="1800" b="1" dirty="0" smtClean="0"/>
              <a:t>Opinia 2006/C 24/13 </a:t>
            </a:r>
            <a:r>
              <a:rPr lang="pl-PL" sz="1800" b="1" dirty="0"/>
              <a:t>Europejskiego Komitetu Ekonomiczno-Społecznego w sprawie sposobów wdrażania i egzekwowania prawodawstwa </a:t>
            </a:r>
            <a:r>
              <a:rPr lang="pl-PL" sz="1800" b="1" dirty="0" smtClean="0"/>
              <a:t>UE (</a:t>
            </a:r>
            <a:r>
              <a:rPr lang="pl-PL" sz="1800" b="1" dirty="0" err="1" smtClean="0"/>
              <a:t>Dz.U.UE</a:t>
            </a:r>
            <a:r>
              <a:rPr lang="pl-PL" sz="1800" b="1" dirty="0" smtClean="0"/>
              <a:t> </a:t>
            </a:r>
            <a:r>
              <a:rPr lang="pl-PL" sz="1800" b="1" dirty="0"/>
              <a:t>C z dnia 31 stycznia 2006 r.)</a:t>
            </a:r>
          </a:p>
        </p:txBody>
      </p:sp>
    </p:spTree>
    <p:extLst>
      <p:ext uri="{BB962C8B-B14F-4D97-AF65-F5344CB8AC3E}">
        <p14:creationId xmlns:p14="http://schemas.microsoft.com/office/powerpoint/2010/main" val="332231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3060" y="365125"/>
            <a:ext cx="11166231" cy="1136129"/>
          </a:xfrm>
        </p:spPr>
        <p:txBody>
          <a:bodyPr>
            <a:normAutofit/>
          </a:bodyPr>
          <a:lstStyle/>
          <a:p>
            <a:pPr algn="ctr"/>
            <a:r>
              <a:rPr lang="pl-PL" sz="3800" dirty="0" smtClean="0"/>
              <a:t>Ekonomiczne skutki</a:t>
            </a:r>
            <a:r>
              <a:rPr lang="pl-PL" sz="3800" i="1" dirty="0" smtClean="0"/>
              <a:t> </a:t>
            </a:r>
            <a:r>
              <a:rPr lang="pl-PL" sz="3800" i="1" dirty="0" err="1" smtClean="0"/>
              <a:t>gold-platingu</a:t>
            </a:r>
            <a:endParaRPr lang="pl-PL" sz="3800" dirty="0"/>
          </a:p>
        </p:txBody>
      </p:sp>
      <p:sp>
        <p:nvSpPr>
          <p:cNvPr id="3" name="Symbol zastępczy zawartości 2"/>
          <p:cNvSpPr>
            <a:spLocks noGrp="1"/>
          </p:cNvSpPr>
          <p:nvPr>
            <p:ph idx="1"/>
          </p:nvPr>
        </p:nvSpPr>
        <p:spPr>
          <a:xfrm>
            <a:off x="250093" y="1805587"/>
            <a:ext cx="11777784" cy="4837490"/>
          </a:xfrm>
        </p:spPr>
        <p:txBody>
          <a:bodyPr>
            <a:normAutofit fontScale="92500"/>
          </a:bodyPr>
          <a:lstStyle/>
          <a:p>
            <a:pPr marL="0" indent="0">
              <a:buNone/>
            </a:pPr>
            <a:r>
              <a:rPr lang="pl-PL" dirty="0" smtClean="0"/>
              <a:t>„</a:t>
            </a:r>
            <a:r>
              <a:rPr lang="en-US" dirty="0" smtClean="0"/>
              <a:t>‘</a:t>
            </a:r>
            <a:r>
              <a:rPr lang="en-US" dirty="0"/>
              <a:t>Gold-plating’ appears in many EU documents and is usually described </a:t>
            </a:r>
            <a:r>
              <a:rPr lang="en-US" dirty="0" smtClean="0"/>
              <a:t>as</a:t>
            </a:r>
            <a:r>
              <a:rPr lang="pl-PL" dirty="0" smtClean="0"/>
              <a:t> </a:t>
            </a:r>
            <a:r>
              <a:rPr lang="en-US" dirty="0" smtClean="0"/>
              <a:t>regulations </a:t>
            </a:r>
            <a:r>
              <a:rPr lang="en-US" dirty="0"/>
              <a:t>or legislation that go beyond the requirements set forth in EU </a:t>
            </a:r>
            <a:r>
              <a:rPr lang="en-US" dirty="0" smtClean="0"/>
              <a:t>law</a:t>
            </a:r>
            <a:r>
              <a:rPr lang="pl-PL" dirty="0" smtClean="0"/>
              <a:t>, </a:t>
            </a:r>
            <a:r>
              <a:rPr lang="en-US" dirty="0" smtClean="0"/>
              <a:t>which </a:t>
            </a:r>
            <a:r>
              <a:rPr lang="en-US" dirty="0"/>
              <a:t>make implementation of EU law more costly for </a:t>
            </a:r>
            <a:r>
              <a:rPr lang="en-US" dirty="0" smtClean="0"/>
              <a:t>the</a:t>
            </a:r>
            <a:r>
              <a:rPr lang="pl-PL" dirty="0" smtClean="0"/>
              <a:t> </a:t>
            </a:r>
            <a:r>
              <a:rPr lang="en-US" dirty="0" smtClean="0"/>
              <a:t>addressees </a:t>
            </a:r>
            <a:r>
              <a:rPr lang="en-US" dirty="0"/>
              <a:t>of the regulations. In consequence, gold-plating increases </a:t>
            </a:r>
            <a:r>
              <a:rPr lang="en-US" dirty="0" smtClean="0"/>
              <a:t>the</a:t>
            </a:r>
            <a:r>
              <a:rPr lang="pl-PL" dirty="0" smtClean="0"/>
              <a:t> </a:t>
            </a:r>
            <a:r>
              <a:rPr lang="en-US" dirty="0" smtClean="0"/>
              <a:t>administrative burden</a:t>
            </a:r>
            <a:r>
              <a:rPr lang="pl-PL" dirty="0" smtClean="0"/>
              <a:t> (…)</a:t>
            </a:r>
          </a:p>
          <a:p>
            <a:pPr marL="0" indent="0">
              <a:buNone/>
            </a:pPr>
            <a:r>
              <a:rPr lang="en-US" dirty="0"/>
              <a:t>That said, ‘</a:t>
            </a:r>
            <a:r>
              <a:rPr lang="en-US" dirty="0" smtClean="0"/>
              <a:t>gold-plating’</a:t>
            </a:r>
            <a:r>
              <a:rPr lang="pl-PL" dirty="0" smtClean="0"/>
              <a:t> </a:t>
            </a:r>
            <a:r>
              <a:rPr lang="en-US" dirty="0" smtClean="0"/>
              <a:t>is </a:t>
            </a:r>
            <a:r>
              <a:rPr lang="en-US" dirty="0"/>
              <a:t>commonly viewed as having negative and unwelcome impact on the </a:t>
            </a:r>
            <a:r>
              <a:rPr lang="en-US" dirty="0" smtClean="0"/>
              <a:t>regulatory</a:t>
            </a:r>
            <a:r>
              <a:rPr lang="pl-PL" dirty="0" smtClean="0"/>
              <a:t> </a:t>
            </a:r>
            <a:r>
              <a:rPr lang="en-US" dirty="0" smtClean="0"/>
              <a:t>environment</a:t>
            </a:r>
            <a:r>
              <a:rPr lang="en-US" dirty="0"/>
              <a:t>. It is measured that implementing of EU law in a manner as </a:t>
            </a:r>
            <a:r>
              <a:rPr lang="en-US" dirty="0" smtClean="0"/>
              <a:t>efficient</a:t>
            </a:r>
            <a:r>
              <a:rPr lang="pl-PL" dirty="0" smtClean="0"/>
              <a:t> </a:t>
            </a:r>
            <a:r>
              <a:rPr lang="en-US" dirty="0" smtClean="0"/>
              <a:t>as </a:t>
            </a:r>
            <a:r>
              <a:rPr lang="en-US" dirty="0"/>
              <a:t>in the most efficient Member State and without gold-plating could reduce </a:t>
            </a:r>
            <a:r>
              <a:rPr lang="en-US" dirty="0" smtClean="0"/>
              <a:t>the</a:t>
            </a:r>
            <a:r>
              <a:rPr lang="pl-PL" dirty="0" smtClean="0"/>
              <a:t> </a:t>
            </a:r>
            <a:r>
              <a:rPr lang="en-US" dirty="0" smtClean="0"/>
              <a:t>cost </a:t>
            </a:r>
            <a:r>
              <a:rPr lang="en-US" dirty="0"/>
              <a:t>of the administrative burden by up to EUR 40 billion per </a:t>
            </a:r>
            <a:r>
              <a:rPr lang="en-US" dirty="0" smtClean="0"/>
              <a:t>annum. </a:t>
            </a:r>
            <a:r>
              <a:rPr lang="en-US" dirty="0"/>
              <a:t>It is </a:t>
            </a:r>
            <a:r>
              <a:rPr lang="en-US" dirty="0" smtClean="0"/>
              <a:t>also</a:t>
            </a:r>
            <a:r>
              <a:rPr lang="pl-PL" dirty="0" smtClean="0"/>
              <a:t> </a:t>
            </a:r>
            <a:r>
              <a:rPr lang="en-US" dirty="0" smtClean="0"/>
              <a:t>pointed </a:t>
            </a:r>
            <a:r>
              <a:rPr lang="en-US" dirty="0"/>
              <a:t>out that 32% of the administrative burden has its origin in </a:t>
            </a:r>
            <a:r>
              <a:rPr lang="en-US" dirty="0" smtClean="0"/>
              <a:t>gold-plating</a:t>
            </a:r>
            <a:r>
              <a:rPr lang="pl-PL" dirty="0" smtClean="0"/>
              <a:t> </a:t>
            </a:r>
            <a:r>
              <a:rPr lang="en-US" dirty="0" smtClean="0"/>
              <a:t>and </a:t>
            </a:r>
            <a:r>
              <a:rPr lang="en-US" dirty="0"/>
              <a:t>inefficient implementation of EU requirements</a:t>
            </a:r>
            <a:r>
              <a:rPr lang="pl-PL" dirty="0" smtClean="0"/>
              <a:t>”</a:t>
            </a:r>
          </a:p>
          <a:p>
            <a:pPr marL="0" indent="0">
              <a:buNone/>
            </a:pPr>
            <a:r>
              <a:rPr lang="pl-PL" sz="1800" b="1" dirty="0" smtClean="0"/>
              <a:t>M. Jabłoński, </a:t>
            </a:r>
            <a:r>
              <a:rPr lang="en-US" sz="1800" b="1" i="1" dirty="0"/>
              <a:t>The Danger of So-Called Regulatory ‘Gold-Plating’ in Transposition of EU Law – Lessons from Poland</a:t>
            </a:r>
            <a:r>
              <a:rPr lang="pl-PL" sz="1800" b="1" dirty="0" smtClean="0"/>
              <a:t>, Studia </a:t>
            </a:r>
            <a:r>
              <a:rPr lang="pl-PL" sz="1800" b="1" dirty="0" err="1" smtClean="0"/>
              <a:t>Iuridica</a:t>
            </a:r>
            <a:r>
              <a:rPr lang="pl-PL" sz="1800" b="1" dirty="0" smtClean="0"/>
              <a:t>, T. 71/2017, s. 73 i n.</a:t>
            </a:r>
            <a:endParaRPr lang="pl-PL" sz="1800" b="1" dirty="0"/>
          </a:p>
        </p:txBody>
      </p:sp>
    </p:spTree>
    <p:extLst>
      <p:ext uri="{BB962C8B-B14F-4D97-AF65-F5344CB8AC3E}">
        <p14:creationId xmlns:p14="http://schemas.microsoft.com/office/powerpoint/2010/main" val="39000897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83609" y="133113"/>
            <a:ext cx="10515600" cy="1325563"/>
          </a:xfrm>
        </p:spPr>
        <p:txBody>
          <a:bodyPr>
            <a:noAutofit/>
          </a:bodyPr>
          <a:lstStyle/>
          <a:p>
            <a:pPr algn="ctr"/>
            <a:r>
              <a:rPr lang="pl-PL" sz="3800" dirty="0" smtClean="0"/>
              <a:t>Niestabilność regulacji</a:t>
            </a:r>
            <a:endParaRPr lang="pl-PL" sz="3800" dirty="0"/>
          </a:p>
        </p:txBody>
      </p:sp>
      <p:sp>
        <p:nvSpPr>
          <p:cNvPr id="3" name="Symbol zastępczy zawartości 2"/>
          <p:cNvSpPr>
            <a:spLocks noGrp="1"/>
          </p:cNvSpPr>
          <p:nvPr>
            <p:ph idx="1"/>
          </p:nvPr>
        </p:nvSpPr>
        <p:spPr>
          <a:xfrm>
            <a:off x="442414" y="1852921"/>
            <a:ext cx="11349251" cy="4725300"/>
          </a:xfrm>
        </p:spPr>
        <p:txBody>
          <a:bodyPr>
            <a:normAutofit lnSpcReduction="10000"/>
          </a:bodyPr>
          <a:lstStyle/>
          <a:p>
            <a:pPr marL="0" indent="0">
              <a:buNone/>
            </a:pPr>
            <a:r>
              <a:rPr lang="pl-PL" b="1" dirty="0" smtClean="0"/>
              <a:t>Ustawa z </a:t>
            </a:r>
            <a:r>
              <a:rPr lang="pl-PL" b="1" dirty="0"/>
              <a:t>dnia 10 stycznia 2003 </a:t>
            </a:r>
            <a:r>
              <a:rPr lang="pl-PL" b="1" dirty="0" smtClean="0"/>
              <a:t>r. o </a:t>
            </a:r>
            <a:r>
              <a:rPr lang="pl-PL" b="1" dirty="0"/>
              <a:t>systemie monitorowania i kontrolowania jakości paliw </a:t>
            </a:r>
            <a:r>
              <a:rPr lang="pl-PL" b="1" dirty="0" smtClean="0"/>
              <a:t>ciekłych </a:t>
            </a:r>
            <a:r>
              <a:rPr lang="nn-NO" dirty="0"/>
              <a:t>(Dz.U. </a:t>
            </a:r>
            <a:r>
              <a:rPr lang="pl-PL" dirty="0" smtClean="0"/>
              <a:t>N</a:t>
            </a:r>
            <a:r>
              <a:rPr lang="nn-NO" dirty="0" smtClean="0"/>
              <a:t>r </a:t>
            </a:r>
            <a:r>
              <a:rPr lang="nn-NO" dirty="0"/>
              <a:t>17, poz. 154)</a:t>
            </a:r>
            <a:endParaRPr lang="pl-PL" dirty="0" smtClean="0"/>
          </a:p>
          <a:p>
            <a:pPr marL="0" indent="0">
              <a:buNone/>
            </a:pPr>
            <a:r>
              <a:rPr lang="pl-PL" dirty="0" smtClean="0"/>
              <a:t>Art</a:t>
            </a:r>
            <a:r>
              <a:rPr lang="pl-PL" dirty="0"/>
              <a:t>. 24. Ustawa wchodzi w życie z dniem 1 stycznia 2004 r</a:t>
            </a:r>
            <a:r>
              <a:rPr lang="pl-PL" dirty="0" smtClean="0"/>
              <a:t>.</a:t>
            </a:r>
            <a:endParaRPr lang="pl-PL" dirty="0"/>
          </a:p>
          <a:p>
            <a:pPr marL="0" indent="0">
              <a:buNone/>
            </a:pPr>
            <a:r>
              <a:rPr lang="pl-PL" i="1" dirty="0" smtClean="0">
                <a:solidFill>
                  <a:srgbClr val="FF0000"/>
                </a:solidFill>
              </a:rPr>
              <a:t>(tymczasem…)</a:t>
            </a:r>
            <a:endParaRPr lang="pl-PL" dirty="0"/>
          </a:p>
          <a:p>
            <a:pPr marL="0" indent="0">
              <a:buNone/>
            </a:pPr>
            <a:r>
              <a:rPr lang="pl-PL" b="1" dirty="0" smtClean="0"/>
              <a:t>Ustawa z </a:t>
            </a:r>
            <a:r>
              <a:rPr lang="pl-PL" b="1" dirty="0"/>
              <a:t>dnia 23 stycznia 2004 </a:t>
            </a:r>
            <a:r>
              <a:rPr lang="pl-PL" b="1" dirty="0" smtClean="0"/>
              <a:t>r. o </a:t>
            </a:r>
            <a:r>
              <a:rPr lang="pl-PL" b="1" dirty="0"/>
              <a:t>systemie monitorowania i kontrolowania jakości paliw ciekłych i biopaliw </a:t>
            </a:r>
            <a:r>
              <a:rPr lang="pl-PL" b="1" dirty="0" smtClean="0"/>
              <a:t>ciekłych </a:t>
            </a:r>
            <a:r>
              <a:rPr lang="pl-PL" dirty="0" smtClean="0"/>
              <a:t>(</a:t>
            </a:r>
            <a:r>
              <a:rPr lang="pl-PL" dirty="0" err="1" smtClean="0"/>
              <a:t>Dz.U</a:t>
            </a:r>
            <a:r>
              <a:rPr lang="pl-PL" dirty="0" smtClean="0"/>
              <a:t>. Nr 34, poz. 293)</a:t>
            </a:r>
            <a:endParaRPr lang="pl-PL" dirty="0"/>
          </a:p>
          <a:p>
            <a:pPr marL="0" indent="0">
              <a:buNone/>
            </a:pPr>
            <a:r>
              <a:rPr lang="pl-PL" dirty="0"/>
              <a:t>Art. 32. Traci moc ustawa z dnia 10 stycznia 2003 r. o systemie monitorowania i kontrolowania jakości paliw ciekłych (Dz. U. Nr 17, poz. 154 i Nr 199, poz. 1934).</a:t>
            </a:r>
          </a:p>
          <a:p>
            <a:pPr marL="0" indent="0">
              <a:buNone/>
            </a:pPr>
            <a:r>
              <a:rPr lang="pl-PL" dirty="0"/>
              <a:t>Art. 33. Ustawa wchodzi w życie po upływie 14 dni od dnia ogłoszenia.</a:t>
            </a:r>
          </a:p>
          <a:p>
            <a:pPr marL="0" indent="0">
              <a:buNone/>
            </a:pPr>
            <a:endParaRPr lang="pl-PL" dirty="0"/>
          </a:p>
        </p:txBody>
      </p:sp>
    </p:spTree>
    <p:extLst>
      <p:ext uri="{BB962C8B-B14F-4D97-AF65-F5344CB8AC3E}">
        <p14:creationId xmlns:p14="http://schemas.microsoft.com/office/powerpoint/2010/main" val="1237058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0"/>
            <a:ext cx="10515600" cy="1325563"/>
          </a:xfrm>
        </p:spPr>
        <p:txBody>
          <a:bodyPr>
            <a:normAutofit/>
          </a:bodyPr>
          <a:lstStyle/>
          <a:p>
            <a:pPr algn="ctr"/>
            <a:r>
              <a:rPr lang="pl-PL" sz="3800" dirty="0" smtClean="0"/>
              <a:t>Brak aktów wykonawczych</a:t>
            </a:r>
            <a:endParaRPr lang="pl-PL" sz="3800" dirty="0"/>
          </a:p>
        </p:txBody>
      </p:sp>
      <p:sp>
        <p:nvSpPr>
          <p:cNvPr id="3" name="Symbol zastępczy zawartości 2"/>
          <p:cNvSpPr>
            <a:spLocks noGrp="1"/>
          </p:cNvSpPr>
          <p:nvPr>
            <p:ph idx="1"/>
          </p:nvPr>
        </p:nvSpPr>
        <p:spPr>
          <a:xfrm>
            <a:off x="354841" y="1487606"/>
            <a:ext cx="11450471" cy="5063319"/>
          </a:xfrm>
        </p:spPr>
        <p:txBody>
          <a:bodyPr>
            <a:normAutofit lnSpcReduction="10000"/>
          </a:bodyPr>
          <a:lstStyle/>
          <a:p>
            <a:pPr marL="0" indent="0">
              <a:buNone/>
            </a:pPr>
            <a:r>
              <a:rPr lang="pl-PL" dirty="0" smtClean="0"/>
              <a:t>140… 200… 400… 653… ?</a:t>
            </a:r>
          </a:p>
          <a:p>
            <a:pPr marL="0" indent="0">
              <a:buNone/>
            </a:pPr>
            <a:endParaRPr lang="pl-PL" dirty="0"/>
          </a:p>
          <a:p>
            <a:pPr marL="0" indent="0">
              <a:buNone/>
            </a:pPr>
            <a:r>
              <a:rPr lang="pl-PL" dirty="0" smtClean="0"/>
              <a:t>„znaczna </a:t>
            </a:r>
            <a:r>
              <a:rPr lang="pl-PL" dirty="0"/>
              <a:t>dynamika procesu legislacyjnego w Polsce, jak i duża aktywność prawodawcy unijnego powodują, iż nie zawsze możliwe jest wydanie aktu normatywnego niemalże jednocześnie z wejściem w życie regulacji upoważniającej. Niejednokrotnie opóźnienia w wydawaniu aktów wykonawczych wynikają także ze skomplikowanej (specjalistycznej) materii ustawowej. Ponadto, często w przypadku dziedzin takich jak np. transport, dodatkowym czynnikiem wydłużającym prace nad aktem wykonawczym jest różnorodność podmiotów biorących udział w procesie legislacyjnym, w tym w ramach opiniowania i konsultacji </a:t>
            </a:r>
            <a:r>
              <a:rPr lang="pl-PL" dirty="0" smtClean="0"/>
              <a:t>publicznych”</a:t>
            </a:r>
          </a:p>
          <a:p>
            <a:pPr marL="0" indent="0">
              <a:buNone/>
            </a:pPr>
            <a:r>
              <a:rPr lang="pl-PL" sz="2000" b="1" dirty="0" smtClean="0"/>
              <a:t>M. Berek, </a:t>
            </a:r>
            <a:r>
              <a:rPr lang="pl-PL" sz="2000" b="1" i="1" dirty="0" smtClean="0"/>
              <a:t>Odpowiedź z dnia 2 września 2014 r. </a:t>
            </a:r>
            <a:r>
              <a:rPr lang="pl-PL" sz="2000" b="1" i="1" dirty="0"/>
              <a:t>na interpelację </a:t>
            </a:r>
            <a:r>
              <a:rPr lang="pl-PL" sz="2000" b="1" i="1" dirty="0" smtClean="0"/>
              <a:t>nr 27893 </a:t>
            </a:r>
            <a:r>
              <a:rPr lang="pl-PL" sz="2000" b="1" i="1" dirty="0"/>
              <a:t>w sprawie </a:t>
            </a:r>
            <a:r>
              <a:rPr lang="pl-PL" sz="2000" b="1" i="1" dirty="0" smtClean="0"/>
              <a:t>opóźnień </a:t>
            </a:r>
            <a:r>
              <a:rPr lang="pl-PL" sz="2000" b="1" i="1" dirty="0"/>
              <a:t>Rady Ministrów w wydawaniu </a:t>
            </a:r>
            <a:r>
              <a:rPr lang="pl-PL" sz="2000" b="1" i="1" dirty="0" smtClean="0"/>
              <a:t>rozporządzeń</a:t>
            </a:r>
            <a:r>
              <a:rPr lang="pl-PL" sz="2000" b="1" dirty="0" smtClean="0"/>
              <a:t>.</a:t>
            </a:r>
            <a:endParaRPr lang="pl-PL" sz="2000" b="1" dirty="0"/>
          </a:p>
        </p:txBody>
      </p:sp>
    </p:spTree>
    <p:extLst>
      <p:ext uri="{BB962C8B-B14F-4D97-AF65-F5344CB8AC3E}">
        <p14:creationId xmlns:p14="http://schemas.microsoft.com/office/powerpoint/2010/main" val="3731544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61949" y="292038"/>
            <a:ext cx="6229920" cy="1282889"/>
          </a:xfrm>
        </p:spPr>
        <p:txBody>
          <a:bodyPr>
            <a:normAutofit/>
          </a:bodyPr>
          <a:lstStyle/>
          <a:p>
            <a:pPr algn="ctr"/>
            <a:r>
              <a:rPr lang="pl-PL" sz="4300" dirty="0" smtClean="0"/>
              <a:t>Prawo bez legislacji</a:t>
            </a:r>
            <a:r>
              <a:rPr lang="pl-PL" sz="3200" b="1" dirty="0" smtClean="0"/>
              <a:t/>
            </a:r>
            <a:br>
              <a:rPr lang="pl-PL" sz="3200" b="1" dirty="0" smtClean="0"/>
            </a:br>
            <a:r>
              <a:rPr lang="pl-PL" sz="3200" dirty="0" smtClean="0"/>
              <a:t>(idea prawa naturalnego)</a:t>
            </a:r>
            <a:endParaRPr lang="pl-PL" sz="3200" dirty="0"/>
          </a:p>
        </p:txBody>
      </p:sp>
      <p:sp>
        <p:nvSpPr>
          <p:cNvPr id="4" name="Prostokąt 3"/>
          <p:cNvSpPr/>
          <p:nvPr/>
        </p:nvSpPr>
        <p:spPr>
          <a:xfrm>
            <a:off x="443836" y="3084395"/>
            <a:ext cx="11081982" cy="2923877"/>
          </a:xfrm>
          <a:prstGeom prst="rect">
            <a:avLst/>
          </a:prstGeom>
        </p:spPr>
        <p:txBody>
          <a:bodyPr wrap="square">
            <a:spAutoFit/>
          </a:bodyPr>
          <a:lstStyle/>
          <a:p>
            <a:pPr lvl="1"/>
            <a:r>
              <a:rPr lang="pl-PL" sz="2400" dirty="0" smtClean="0"/>
              <a:t>„… </a:t>
            </a:r>
            <a:r>
              <a:rPr lang="pl-PL" sz="2400" dirty="0" err="1" smtClean="0"/>
              <a:t>reflect</a:t>
            </a:r>
            <a:r>
              <a:rPr lang="pl-PL" sz="2400" dirty="0" smtClean="0"/>
              <a:t> the idea of </a:t>
            </a:r>
            <a:r>
              <a:rPr lang="pl-PL" sz="2400" dirty="0" err="1" smtClean="0"/>
              <a:t>unalterability</a:t>
            </a:r>
            <a:r>
              <a:rPr lang="pl-PL" sz="2400" dirty="0" smtClean="0"/>
              <a:t> of </a:t>
            </a:r>
            <a:r>
              <a:rPr lang="pl-PL" sz="2400" dirty="0" err="1" smtClean="0"/>
              <a:t>nature</a:t>
            </a:r>
            <a:r>
              <a:rPr lang="pl-PL" sz="2400" dirty="0" smtClean="0"/>
              <a:t>. The </a:t>
            </a:r>
            <a:r>
              <a:rPr lang="pl-PL" sz="2400" dirty="0" err="1" smtClean="0"/>
              <a:t>stars</a:t>
            </a:r>
            <a:r>
              <a:rPr lang="pl-PL" sz="2400" dirty="0" smtClean="0"/>
              <a:t> </a:t>
            </a:r>
            <a:r>
              <a:rPr lang="pl-PL" sz="2400" dirty="0" err="1" smtClean="0"/>
              <a:t>are</a:t>
            </a:r>
            <a:r>
              <a:rPr lang="pl-PL" sz="2400" dirty="0" smtClean="0"/>
              <a:t> </a:t>
            </a:r>
            <a:r>
              <a:rPr lang="pl-PL" sz="2400" dirty="0" err="1" smtClean="0"/>
              <a:t>alwas</a:t>
            </a:r>
            <a:r>
              <a:rPr lang="pl-PL" sz="2400" dirty="0" smtClean="0"/>
              <a:t> </a:t>
            </a:r>
            <a:r>
              <a:rPr lang="pl-PL" sz="2400" dirty="0" err="1" smtClean="0"/>
              <a:t>above</a:t>
            </a:r>
            <a:r>
              <a:rPr lang="pl-PL" sz="2400" dirty="0" smtClean="0"/>
              <a:t> the </a:t>
            </a:r>
            <a:r>
              <a:rPr lang="pl-PL" sz="2400" dirty="0" err="1" smtClean="0"/>
              <a:t>earth</a:t>
            </a:r>
            <a:r>
              <a:rPr lang="pl-PL" sz="2400" dirty="0" smtClean="0"/>
              <a:t>, and </a:t>
            </a:r>
            <a:r>
              <a:rPr lang="pl-PL" sz="2400" dirty="0" err="1" smtClean="0"/>
              <a:t>always</a:t>
            </a:r>
            <a:r>
              <a:rPr lang="pl-PL" sz="2400" dirty="0" smtClean="0"/>
              <a:t> </a:t>
            </a:r>
            <a:r>
              <a:rPr lang="pl-PL" sz="2400" dirty="0" err="1" smtClean="0"/>
              <a:t>shine</a:t>
            </a:r>
            <a:r>
              <a:rPr lang="pl-PL" sz="2400" dirty="0" smtClean="0"/>
              <a:t>; </a:t>
            </a:r>
            <a:r>
              <a:rPr lang="pl-PL" sz="2400" dirty="0" err="1" smtClean="0"/>
              <a:t>night</a:t>
            </a:r>
            <a:r>
              <a:rPr lang="pl-PL" sz="2400" dirty="0" smtClean="0"/>
              <a:t> </a:t>
            </a:r>
            <a:r>
              <a:rPr lang="pl-PL" sz="2400" dirty="0" err="1" smtClean="0"/>
              <a:t>always</a:t>
            </a:r>
            <a:r>
              <a:rPr lang="pl-PL" sz="2400" dirty="0" smtClean="0"/>
              <a:t> </a:t>
            </a:r>
            <a:r>
              <a:rPr lang="pl-PL" sz="2400" dirty="0" err="1" smtClean="0"/>
              <a:t>follows</a:t>
            </a:r>
            <a:r>
              <a:rPr lang="pl-PL" sz="2400" dirty="0" smtClean="0"/>
              <a:t> </a:t>
            </a:r>
            <a:r>
              <a:rPr lang="pl-PL" sz="2400" dirty="0" err="1" smtClean="0"/>
              <a:t>day</a:t>
            </a:r>
            <a:r>
              <a:rPr lang="pl-PL" sz="2400" dirty="0" smtClean="0"/>
              <a:t>, and the </a:t>
            </a:r>
            <a:r>
              <a:rPr lang="pl-PL" sz="2400" dirty="0" err="1" smtClean="0"/>
              <a:t>sun</a:t>
            </a:r>
            <a:r>
              <a:rPr lang="pl-PL" sz="2400" dirty="0" smtClean="0"/>
              <a:t> </a:t>
            </a:r>
            <a:r>
              <a:rPr lang="pl-PL" sz="2400" dirty="0" err="1" smtClean="0"/>
              <a:t>never</a:t>
            </a:r>
            <a:r>
              <a:rPr lang="pl-PL" sz="2400" dirty="0" smtClean="0"/>
              <a:t> </a:t>
            </a:r>
            <a:r>
              <a:rPr lang="pl-PL" sz="2400" dirty="0" err="1" smtClean="0"/>
              <a:t>changes</a:t>
            </a:r>
            <a:r>
              <a:rPr lang="pl-PL" sz="2400" dirty="0" smtClean="0"/>
              <a:t> </a:t>
            </a:r>
            <a:r>
              <a:rPr lang="pl-PL" sz="2400" dirty="0" err="1" smtClean="0"/>
              <a:t>its</a:t>
            </a:r>
            <a:r>
              <a:rPr lang="pl-PL" sz="2400" dirty="0" smtClean="0"/>
              <a:t> </a:t>
            </a:r>
            <a:r>
              <a:rPr lang="pl-PL" sz="2400" dirty="0" err="1" smtClean="0"/>
              <a:t>course</a:t>
            </a:r>
            <a:r>
              <a:rPr lang="pl-PL" sz="2400" dirty="0" smtClean="0"/>
              <a:t>; the </a:t>
            </a:r>
            <a:r>
              <a:rPr lang="pl-PL" sz="2400" dirty="0" err="1" smtClean="0"/>
              <a:t>seasons</a:t>
            </a:r>
            <a:r>
              <a:rPr lang="pl-PL" sz="2400" dirty="0" smtClean="0"/>
              <a:t> </a:t>
            </a:r>
            <a:r>
              <a:rPr lang="pl-PL" sz="2400" dirty="0" err="1" smtClean="0"/>
              <a:t>never</a:t>
            </a:r>
            <a:r>
              <a:rPr lang="pl-PL" sz="2400" dirty="0" smtClean="0"/>
              <a:t> </a:t>
            </a:r>
            <a:r>
              <a:rPr lang="pl-PL" sz="2400" dirty="0" err="1" smtClean="0"/>
              <a:t>vary</a:t>
            </a:r>
            <a:r>
              <a:rPr lang="pl-PL" sz="2400" dirty="0" smtClean="0"/>
              <a:t> in </a:t>
            </a:r>
            <a:r>
              <a:rPr lang="pl-PL" sz="2400" dirty="0" err="1" smtClean="0"/>
              <a:t>their</a:t>
            </a:r>
            <a:r>
              <a:rPr lang="pl-PL" sz="2400" dirty="0" smtClean="0"/>
              <a:t> order. </a:t>
            </a:r>
            <a:r>
              <a:rPr lang="pl-PL" sz="2400" dirty="0" err="1" smtClean="0"/>
              <a:t>Rivers</a:t>
            </a:r>
            <a:r>
              <a:rPr lang="pl-PL" sz="2400" dirty="0" smtClean="0"/>
              <a:t> </a:t>
            </a:r>
            <a:r>
              <a:rPr lang="pl-PL" sz="2400" dirty="0" err="1" smtClean="0"/>
              <a:t>never</a:t>
            </a:r>
            <a:r>
              <a:rPr lang="pl-PL" sz="2400" dirty="0" smtClean="0"/>
              <a:t> </a:t>
            </a:r>
            <a:r>
              <a:rPr lang="pl-PL" sz="2400" dirty="0" err="1" smtClean="0"/>
              <a:t>flow</a:t>
            </a:r>
            <a:r>
              <a:rPr lang="pl-PL" sz="2400" dirty="0" smtClean="0"/>
              <a:t> </a:t>
            </a:r>
            <a:r>
              <a:rPr lang="pl-PL" sz="2400" dirty="0" err="1" smtClean="0"/>
              <a:t>upstream</a:t>
            </a:r>
            <a:r>
              <a:rPr lang="pl-PL" sz="2400" dirty="0" smtClean="0"/>
              <a:t>, nor do </a:t>
            </a:r>
            <a:r>
              <a:rPr lang="pl-PL" sz="2400" dirty="0" err="1" smtClean="0"/>
              <a:t>they</a:t>
            </a:r>
            <a:r>
              <a:rPr lang="pl-PL" sz="2400" dirty="0" smtClean="0"/>
              <a:t> alter </a:t>
            </a:r>
            <a:r>
              <a:rPr lang="pl-PL" sz="2400" dirty="0" err="1" smtClean="0"/>
              <a:t>their</a:t>
            </a:r>
            <a:r>
              <a:rPr lang="pl-PL" sz="2400" dirty="0" smtClean="0"/>
              <a:t> </a:t>
            </a:r>
            <a:r>
              <a:rPr lang="pl-PL" sz="2400" dirty="0" err="1" smtClean="0"/>
              <a:t>courses</a:t>
            </a:r>
            <a:r>
              <a:rPr lang="pl-PL" sz="2400" dirty="0" smtClean="0"/>
              <a:t> </a:t>
            </a:r>
            <a:r>
              <a:rPr lang="pl-PL" sz="2400" dirty="0" err="1" smtClean="0"/>
              <a:t>which</a:t>
            </a:r>
            <a:r>
              <a:rPr lang="pl-PL" sz="2400" dirty="0" smtClean="0"/>
              <a:t> run to the </a:t>
            </a:r>
            <a:r>
              <a:rPr lang="pl-PL" sz="2400" dirty="0" err="1" smtClean="0"/>
              <a:t>sea</a:t>
            </a:r>
            <a:r>
              <a:rPr lang="pl-PL" sz="2400" dirty="0" smtClean="0"/>
              <a:t>. The </a:t>
            </a:r>
            <a:r>
              <a:rPr lang="pl-PL" sz="2400" dirty="0" err="1" smtClean="0"/>
              <a:t>characteristics</a:t>
            </a:r>
            <a:r>
              <a:rPr lang="pl-PL" sz="2400" dirty="0" smtClean="0"/>
              <a:t> of </a:t>
            </a:r>
            <a:r>
              <a:rPr lang="pl-PL" sz="2400" dirty="0" err="1" smtClean="0"/>
              <a:t>plants</a:t>
            </a:r>
            <a:r>
              <a:rPr lang="pl-PL" sz="2400" dirty="0" smtClean="0"/>
              <a:t> and </a:t>
            </a:r>
            <a:r>
              <a:rPr lang="pl-PL" sz="2400" dirty="0" err="1" smtClean="0"/>
              <a:t>animals</a:t>
            </a:r>
            <a:r>
              <a:rPr lang="pl-PL" sz="2400" dirty="0" smtClean="0"/>
              <a:t> </a:t>
            </a:r>
            <a:r>
              <a:rPr lang="pl-PL" sz="2400" dirty="0" err="1" smtClean="0"/>
              <a:t>always</a:t>
            </a:r>
            <a:r>
              <a:rPr lang="pl-PL" sz="2400" dirty="0" smtClean="0"/>
              <a:t> </a:t>
            </a:r>
            <a:r>
              <a:rPr lang="pl-PL" sz="2400" dirty="0" err="1" smtClean="0"/>
              <a:t>remaind</a:t>
            </a:r>
            <a:r>
              <a:rPr lang="pl-PL" sz="2400" dirty="0" smtClean="0"/>
              <a:t> the same. </a:t>
            </a:r>
            <a:r>
              <a:rPr lang="pl-PL" sz="2400" dirty="0" err="1" smtClean="0"/>
              <a:t>Trees</a:t>
            </a:r>
            <a:r>
              <a:rPr lang="pl-PL" sz="2400" dirty="0" smtClean="0"/>
              <a:t> </a:t>
            </a:r>
            <a:r>
              <a:rPr lang="pl-PL" sz="2400" dirty="0" err="1" smtClean="0"/>
              <a:t>are</a:t>
            </a:r>
            <a:r>
              <a:rPr lang="pl-PL" sz="2400" dirty="0" smtClean="0"/>
              <a:t> not in the </a:t>
            </a:r>
            <a:r>
              <a:rPr lang="pl-PL" sz="2400" dirty="0" err="1" smtClean="0"/>
              <a:t>sea</a:t>
            </a:r>
            <a:r>
              <a:rPr lang="pl-PL" sz="2400" dirty="0" smtClean="0"/>
              <a:t>, nor </a:t>
            </a:r>
            <a:r>
              <a:rPr lang="pl-PL" sz="2400" dirty="0" err="1" smtClean="0"/>
              <a:t>are</a:t>
            </a:r>
            <a:r>
              <a:rPr lang="pl-PL" sz="2400" dirty="0" smtClean="0"/>
              <a:t> </a:t>
            </a:r>
            <a:r>
              <a:rPr lang="pl-PL" sz="2400" dirty="0" err="1" smtClean="0"/>
              <a:t>fish</a:t>
            </a:r>
            <a:r>
              <a:rPr lang="pl-PL" sz="2400" dirty="0" smtClean="0"/>
              <a:t> in land. No one </a:t>
            </a:r>
            <a:r>
              <a:rPr lang="pl-PL" sz="2400" dirty="0" err="1" smtClean="0"/>
              <a:t>can</a:t>
            </a:r>
            <a:r>
              <a:rPr lang="pl-PL" sz="2400" dirty="0" smtClean="0"/>
              <a:t> </a:t>
            </a:r>
            <a:r>
              <a:rPr lang="pl-PL" sz="2400" dirty="0" err="1" smtClean="0"/>
              <a:t>count</a:t>
            </a:r>
            <a:r>
              <a:rPr lang="pl-PL" sz="2400" dirty="0" smtClean="0"/>
              <a:t> drops of </a:t>
            </a:r>
            <a:r>
              <a:rPr lang="pl-PL" sz="2400" dirty="0" err="1" smtClean="0"/>
              <a:t>water</a:t>
            </a:r>
            <a:r>
              <a:rPr lang="pl-PL" sz="2400" dirty="0" smtClean="0"/>
              <a:t> </a:t>
            </a:r>
            <a:r>
              <a:rPr lang="pl-PL" sz="2400" dirty="0" err="1" smtClean="0"/>
              <a:t>or</a:t>
            </a:r>
            <a:r>
              <a:rPr lang="pl-PL" sz="2400" dirty="0" smtClean="0"/>
              <a:t> </a:t>
            </a:r>
            <a:r>
              <a:rPr lang="pl-PL" sz="2400" dirty="0" err="1" smtClean="0"/>
              <a:t>grains</a:t>
            </a:r>
            <a:r>
              <a:rPr lang="pl-PL" sz="2400" dirty="0" smtClean="0"/>
              <a:t> of </a:t>
            </a:r>
            <a:r>
              <a:rPr lang="pl-PL" sz="2400" dirty="0" err="1" smtClean="0"/>
              <a:t>sand</a:t>
            </a:r>
            <a:r>
              <a:rPr lang="pl-PL" sz="2400" dirty="0" smtClean="0"/>
              <a:t> and no one </a:t>
            </a:r>
            <a:r>
              <a:rPr lang="pl-PL" sz="2400" dirty="0" err="1" smtClean="0"/>
              <a:t>can</a:t>
            </a:r>
            <a:r>
              <a:rPr lang="pl-PL" sz="2400" dirty="0" smtClean="0"/>
              <a:t> </a:t>
            </a:r>
            <a:r>
              <a:rPr lang="pl-PL" sz="2400" dirty="0" err="1" smtClean="0"/>
              <a:t>change</a:t>
            </a:r>
            <a:r>
              <a:rPr lang="pl-PL" sz="2400" dirty="0" smtClean="0"/>
              <a:t> the past.”</a:t>
            </a:r>
          </a:p>
          <a:p>
            <a:pPr lvl="1"/>
            <a:endParaRPr lang="pl-PL" sz="2400" dirty="0" smtClean="0"/>
          </a:p>
          <a:p>
            <a:pPr lvl="1"/>
            <a:r>
              <a:rPr lang="pl-PL" sz="1600" b="1" dirty="0" smtClean="0"/>
              <a:t>R.M. Grant, </a:t>
            </a:r>
            <a:r>
              <a:rPr lang="en-US" sz="1600" b="1" i="1" dirty="0" smtClean="0"/>
              <a:t>Miracle and Natural Law in </a:t>
            </a:r>
            <a:r>
              <a:rPr lang="en-US" sz="1600" b="1" i="1" dirty="0" err="1" smtClean="0"/>
              <a:t>Graeco</a:t>
            </a:r>
            <a:r>
              <a:rPr lang="en-US" sz="1600" b="1" i="1" dirty="0" smtClean="0"/>
              <a:t>-Roman and Early Christian Thought</a:t>
            </a:r>
            <a:r>
              <a:rPr lang="pl-PL" sz="1600" b="1" dirty="0" smtClean="0"/>
              <a:t>, </a:t>
            </a:r>
            <a:r>
              <a:rPr lang="pl-PL" sz="1600" b="1" dirty="0" err="1" smtClean="0"/>
              <a:t>Eugene</a:t>
            </a:r>
            <a:r>
              <a:rPr lang="pl-PL" sz="1600" b="1" dirty="0" smtClean="0"/>
              <a:t> 2011, p. 58.</a:t>
            </a:r>
            <a:endParaRPr lang="pl-PL" sz="1600" b="1" i="1" dirty="0" smtClean="0"/>
          </a:p>
        </p:txBody>
      </p:sp>
      <p:pic>
        <p:nvPicPr>
          <p:cNvPr id="5" name="Obraz 4"/>
          <p:cNvPicPr>
            <a:picLocks noChangeAspect="1"/>
          </p:cNvPicPr>
          <p:nvPr/>
        </p:nvPicPr>
        <p:blipFill>
          <a:blip r:embed="rId2"/>
          <a:stretch>
            <a:fillRect/>
          </a:stretch>
        </p:blipFill>
        <p:spPr>
          <a:xfrm>
            <a:off x="6397671" y="414549"/>
            <a:ext cx="1272369" cy="1526843"/>
          </a:xfrm>
          <a:prstGeom prst="rect">
            <a:avLst/>
          </a:prstGeom>
        </p:spPr>
      </p:pic>
      <p:pic>
        <p:nvPicPr>
          <p:cNvPr id="7" name="Obraz 6"/>
          <p:cNvPicPr>
            <a:picLocks noChangeAspect="1"/>
          </p:cNvPicPr>
          <p:nvPr/>
        </p:nvPicPr>
        <p:blipFill>
          <a:blip r:embed="rId3"/>
          <a:stretch>
            <a:fillRect/>
          </a:stretch>
        </p:blipFill>
        <p:spPr>
          <a:xfrm>
            <a:off x="7826779" y="399195"/>
            <a:ext cx="1150716" cy="1542197"/>
          </a:xfrm>
          <a:prstGeom prst="rect">
            <a:avLst/>
          </a:prstGeom>
        </p:spPr>
      </p:pic>
      <p:pic>
        <p:nvPicPr>
          <p:cNvPr id="8" name="Obraz 7"/>
          <p:cNvPicPr>
            <a:picLocks noChangeAspect="1"/>
          </p:cNvPicPr>
          <p:nvPr/>
        </p:nvPicPr>
        <p:blipFill>
          <a:blip r:embed="rId4"/>
          <a:stretch>
            <a:fillRect/>
          </a:stretch>
        </p:blipFill>
        <p:spPr>
          <a:xfrm>
            <a:off x="9361085" y="399195"/>
            <a:ext cx="1093100" cy="1517288"/>
          </a:xfrm>
          <a:prstGeom prst="rect">
            <a:avLst/>
          </a:prstGeom>
        </p:spPr>
      </p:pic>
    </p:spTree>
    <p:extLst>
      <p:ext uri="{BB962C8B-B14F-4D97-AF65-F5344CB8AC3E}">
        <p14:creationId xmlns:p14="http://schemas.microsoft.com/office/powerpoint/2010/main" val="762151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Grp="1" noChangeArrowheads="1"/>
          </p:cNvSpPr>
          <p:nvPr>
            <p:ph type="title"/>
          </p:nvPr>
        </p:nvSpPr>
        <p:spPr>
          <a:xfrm>
            <a:off x="1524000" y="0"/>
            <a:ext cx="9144000" cy="6858000"/>
          </a:xfrm>
        </p:spPr>
        <p:txBody>
          <a:bodyPr/>
          <a:lstStyle/>
          <a:p>
            <a:endParaRPr lang="pl-PL" altLang="pl-PL"/>
          </a:p>
        </p:txBody>
      </p:sp>
      <p:pic>
        <p:nvPicPr>
          <p:cNvPr id="150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8409" y="163773"/>
            <a:ext cx="48196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50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349121"/>
            <a:ext cx="5410864" cy="4436731"/>
          </a:xfrm>
          <a:prstGeom prst="rect">
            <a:avLst/>
          </a:prstGeom>
          <a:noFill/>
          <a:extLst>
            <a:ext uri="{909E8E84-426E-40DD-AFC4-6F175D3DCCD1}">
              <a14:hiddenFill xmlns:a14="http://schemas.microsoft.com/office/drawing/2010/main">
                <a:solidFill>
                  <a:srgbClr val="FFFFFF"/>
                </a:solidFill>
              </a14:hiddenFill>
            </a:ext>
          </a:extLst>
        </p:spPr>
      </p:pic>
      <p:pic>
        <p:nvPicPr>
          <p:cNvPr id="1505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138" y="3124200"/>
            <a:ext cx="6392862"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5053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58371"/>
            <a:ext cx="4240213" cy="2190750"/>
          </a:xfrm>
          <a:prstGeom prst="rect">
            <a:avLst/>
          </a:prstGeom>
          <a:noFill/>
          <a:extLst>
            <a:ext uri="{909E8E84-426E-40DD-AFC4-6F175D3DCCD1}">
              <a14:hiddenFill xmlns:a14="http://schemas.microsoft.com/office/drawing/2010/main">
                <a:solidFill>
                  <a:srgbClr val="FFFFFF"/>
                </a:solidFill>
              </a14:hiddenFill>
            </a:ext>
          </a:extLst>
        </p:spPr>
      </p:pic>
      <p:pic>
        <p:nvPicPr>
          <p:cNvPr id="15053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4983" y="4485067"/>
            <a:ext cx="4772025"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3987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204717"/>
            <a:ext cx="10515600" cy="955344"/>
          </a:xfrm>
        </p:spPr>
        <p:txBody>
          <a:bodyPr>
            <a:normAutofit/>
          </a:bodyPr>
          <a:lstStyle/>
          <a:p>
            <a:pPr algn="ctr"/>
            <a:r>
              <a:rPr lang="pl-PL" sz="3800" dirty="0" smtClean="0"/>
              <a:t>Brak pewności prawa</a:t>
            </a:r>
            <a:endParaRPr lang="pl-PL" sz="3800" dirty="0"/>
          </a:p>
        </p:txBody>
      </p:sp>
      <p:sp>
        <p:nvSpPr>
          <p:cNvPr id="3" name="Prostokąt 2"/>
          <p:cNvSpPr/>
          <p:nvPr/>
        </p:nvSpPr>
        <p:spPr>
          <a:xfrm>
            <a:off x="477672" y="1624084"/>
            <a:ext cx="11081982" cy="4832092"/>
          </a:xfrm>
          <a:prstGeom prst="rect">
            <a:avLst/>
          </a:prstGeom>
        </p:spPr>
        <p:txBody>
          <a:bodyPr wrap="square">
            <a:spAutoFit/>
          </a:bodyPr>
          <a:lstStyle/>
          <a:p>
            <a:r>
              <a:rPr lang="pl-PL" sz="2800" dirty="0" smtClean="0"/>
              <a:t>„</a:t>
            </a:r>
            <a:r>
              <a:rPr lang="pl-PL" sz="2800" dirty="0" err="1" smtClean="0"/>
              <a:t>There</a:t>
            </a:r>
            <a:r>
              <a:rPr lang="pl-PL" sz="2800" dirty="0" smtClean="0"/>
              <a:t> </a:t>
            </a:r>
            <a:r>
              <a:rPr lang="pl-PL" sz="2800" dirty="0" err="1" smtClean="0"/>
              <a:t>is</a:t>
            </a:r>
            <a:r>
              <a:rPr lang="pl-PL" sz="2800" dirty="0" smtClean="0"/>
              <a:t> no </a:t>
            </a:r>
            <a:r>
              <a:rPr lang="pl-PL" sz="2800" dirty="0" err="1" smtClean="0"/>
              <a:t>doubt</a:t>
            </a:r>
            <a:r>
              <a:rPr lang="pl-PL" sz="2800" dirty="0" smtClean="0"/>
              <a:t> </a:t>
            </a:r>
            <a:r>
              <a:rPr lang="pl-PL" sz="2800" dirty="0" err="1" smtClean="0"/>
              <a:t>that</a:t>
            </a:r>
            <a:r>
              <a:rPr lang="pl-PL" sz="2800" dirty="0" smtClean="0"/>
              <a:t> the law </a:t>
            </a:r>
            <a:r>
              <a:rPr lang="pl-PL" sz="2800" dirty="0" err="1" smtClean="0"/>
              <a:t>has</a:t>
            </a:r>
            <a:r>
              <a:rPr lang="pl-PL" sz="2800" dirty="0" smtClean="0"/>
              <a:t> </a:t>
            </a:r>
            <a:r>
              <a:rPr lang="pl-PL" sz="2800" dirty="0" err="1" smtClean="0"/>
              <a:t>always</a:t>
            </a:r>
            <a:r>
              <a:rPr lang="pl-PL" sz="2800" dirty="0" smtClean="0"/>
              <a:t> </a:t>
            </a:r>
            <a:r>
              <a:rPr lang="pl-PL" sz="2800" dirty="0" err="1" smtClean="0"/>
              <a:t>been</a:t>
            </a:r>
            <a:r>
              <a:rPr lang="pl-PL" sz="2800" dirty="0" smtClean="0"/>
              <a:t> </a:t>
            </a:r>
            <a:r>
              <a:rPr lang="pl-PL" sz="2800" dirty="0" err="1" smtClean="0"/>
              <a:t>complicated</a:t>
            </a:r>
            <a:r>
              <a:rPr lang="pl-PL" sz="2800" dirty="0" smtClean="0"/>
              <a:t>. It </a:t>
            </a:r>
            <a:r>
              <a:rPr lang="pl-PL" sz="2800" dirty="0" err="1" smtClean="0"/>
              <a:t>is</a:t>
            </a:r>
            <a:r>
              <a:rPr lang="pl-PL" sz="2800" dirty="0" smtClean="0"/>
              <a:t> a </a:t>
            </a:r>
            <a:r>
              <a:rPr lang="pl-PL" sz="2800" dirty="0" err="1" smtClean="0"/>
              <a:t>frequently</a:t>
            </a:r>
            <a:r>
              <a:rPr lang="pl-PL" sz="2800" dirty="0" smtClean="0"/>
              <a:t> </a:t>
            </a:r>
            <a:r>
              <a:rPr lang="pl-PL" sz="2800" dirty="0" err="1" smtClean="0"/>
              <a:t>heard</a:t>
            </a:r>
            <a:r>
              <a:rPr lang="pl-PL" sz="2800" dirty="0" smtClean="0"/>
              <a:t> </a:t>
            </a:r>
            <a:r>
              <a:rPr lang="pl-PL" sz="2800" dirty="0" err="1" smtClean="0"/>
              <a:t>complaint</a:t>
            </a:r>
            <a:r>
              <a:rPr lang="pl-PL" sz="2800" dirty="0" smtClean="0"/>
              <a:t> </a:t>
            </a:r>
            <a:r>
              <a:rPr lang="pl-PL" sz="2800" dirty="0" err="1" smtClean="0"/>
              <a:t>these</a:t>
            </a:r>
            <a:r>
              <a:rPr lang="pl-PL" sz="2800" dirty="0" smtClean="0"/>
              <a:t> </a:t>
            </a:r>
            <a:r>
              <a:rPr lang="pl-PL" sz="2800" dirty="0" err="1" smtClean="0"/>
              <a:t>days</a:t>
            </a:r>
            <a:r>
              <a:rPr lang="pl-PL" sz="2800" dirty="0" smtClean="0"/>
              <a:t> </a:t>
            </a:r>
            <a:r>
              <a:rPr lang="pl-PL" sz="2800" dirty="0" err="1" smtClean="0"/>
              <a:t>that</a:t>
            </a:r>
            <a:r>
              <a:rPr lang="pl-PL" sz="2800" dirty="0" smtClean="0"/>
              <a:t> we </a:t>
            </a:r>
            <a:r>
              <a:rPr lang="pl-PL" sz="2800" dirty="0" err="1" smtClean="0"/>
              <a:t>suffer</a:t>
            </a:r>
            <a:r>
              <a:rPr lang="pl-PL" sz="2800" dirty="0" smtClean="0"/>
              <a:t> from </a:t>
            </a:r>
            <a:r>
              <a:rPr lang="pl-PL" sz="2800" dirty="0" err="1" smtClean="0"/>
              <a:t>legislative</a:t>
            </a:r>
            <a:r>
              <a:rPr lang="pl-PL" sz="2800" dirty="0" smtClean="0"/>
              <a:t> </a:t>
            </a:r>
            <a:r>
              <a:rPr lang="pl-PL" sz="2800" dirty="0" err="1" smtClean="0"/>
              <a:t>inflation</a:t>
            </a:r>
            <a:r>
              <a:rPr lang="pl-PL" sz="2800" dirty="0" smtClean="0"/>
              <a:t> and </a:t>
            </a:r>
            <a:r>
              <a:rPr lang="pl-PL" sz="2800" dirty="0" err="1" smtClean="0"/>
              <a:t>that</a:t>
            </a:r>
            <a:r>
              <a:rPr lang="pl-PL" sz="2800" dirty="0" smtClean="0"/>
              <a:t> </a:t>
            </a:r>
            <a:r>
              <a:rPr lang="pl-PL" sz="2800" dirty="0" err="1" smtClean="0"/>
              <a:t>legal</a:t>
            </a:r>
            <a:r>
              <a:rPr lang="pl-PL" sz="2800" dirty="0" smtClean="0"/>
              <a:t> </a:t>
            </a:r>
            <a:r>
              <a:rPr lang="pl-PL" sz="2800" dirty="0" err="1" smtClean="0"/>
              <a:t>procedures</a:t>
            </a:r>
            <a:r>
              <a:rPr lang="pl-PL" sz="2800" dirty="0" smtClean="0"/>
              <a:t> </a:t>
            </a:r>
            <a:r>
              <a:rPr lang="pl-PL" sz="2800" dirty="0" err="1" smtClean="0"/>
              <a:t>are</a:t>
            </a:r>
            <a:r>
              <a:rPr lang="pl-PL" sz="2800" dirty="0" smtClean="0"/>
              <a:t> </a:t>
            </a:r>
            <a:r>
              <a:rPr lang="pl-PL" sz="2800" dirty="0" err="1" smtClean="0"/>
              <a:t>interminable</a:t>
            </a:r>
            <a:r>
              <a:rPr lang="pl-PL" sz="2800" dirty="0" smtClean="0"/>
              <a:t> and </a:t>
            </a:r>
            <a:r>
              <a:rPr lang="pl-PL" sz="2800" dirty="0" err="1" smtClean="0"/>
              <a:t>uncertain</a:t>
            </a:r>
            <a:r>
              <a:rPr lang="pl-PL" sz="2800" dirty="0" smtClean="0"/>
              <a:t>. But Leibniz </a:t>
            </a:r>
            <a:r>
              <a:rPr lang="pl-PL" sz="2800" dirty="0" err="1" smtClean="0"/>
              <a:t>wrote</a:t>
            </a:r>
            <a:r>
              <a:rPr lang="pl-PL" sz="2800" dirty="0" smtClean="0"/>
              <a:t> as </a:t>
            </a:r>
            <a:r>
              <a:rPr lang="pl-PL" sz="2800" dirty="0" err="1" smtClean="0"/>
              <a:t>early</a:t>
            </a:r>
            <a:r>
              <a:rPr lang="pl-PL" sz="2800" dirty="0" smtClean="0"/>
              <a:t> as 1678 </a:t>
            </a:r>
            <a:r>
              <a:rPr lang="pl-PL" sz="2800" dirty="0" err="1" smtClean="0"/>
              <a:t>that</a:t>
            </a:r>
            <a:r>
              <a:rPr lang="pl-PL" sz="2800" dirty="0" smtClean="0"/>
              <a:t> ‚</a:t>
            </a:r>
            <a:r>
              <a:rPr lang="pl-PL" sz="2800" dirty="0" err="1" smtClean="0"/>
              <a:t>it</a:t>
            </a:r>
            <a:r>
              <a:rPr lang="pl-PL" sz="2800" dirty="0" smtClean="0"/>
              <a:t> </a:t>
            </a:r>
            <a:r>
              <a:rPr lang="pl-PL" sz="2800" dirty="0" err="1" smtClean="0"/>
              <a:t>is</a:t>
            </a:r>
            <a:r>
              <a:rPr lang="pl-PL" sz="2800" dirty="0"/>
              <a:t> </a:t>
            </a:r>
            <a:r>
              <a:rPr lang="pl-PL" sz="2800" dirty="0" smtClean="0"/>
              <a:t>no </a:t>
            </a:r>
            <a:r>
              <a:rPr lang="pl-PL" sz="2800" dirty="0" err="1" smtClean="0"/>
              <a:t>possible</a:t>
            </a:r>
            <a:r>
              <a:rPr lang="pl-PL" sz="2800" dirty="0" smtClean="0"/>
              <a:t> to </a:t>
            </a:r>
            <a:r>
              <a:rPr lang="pl-PL" sz="2800" dirty="0" err="1" smtClean="0"/>
              <a:t>know</a:t>
            </a:r>
            <a:r>
              <a:rPr lang="pl-PL" sz="2800" dirty="0" smtClean="0"/>
              <a:t> the law </a:t>
            </a:r>
            <a:r>
              <a:rPr lang="pl-PL" sz="2800" dirty="0" err="1" smtClean="0"/>
              <a:t>without</a:t>
            </a:r>
            <a:r>
              <a:rPr lang="pl-PL" sz="2800" dirty="0" smtClean="0"/>
              <a:t> a </a:t>
            </a:r>
            <a:r>
              <a:rPr lang="pl-PL" sz="2800" dirty="0" err="1" smtClean="0"/>
              <a:t>very</a:t>
            </a:r>
            <a:r>
              <a:rPr lang="pl-PL" sz="2800" dirty="0" smtClean="0"/>
              <a:t> </a:t>
            </a:r>
            <a:r>
              <a:rPr lang="pl-PL" sz="2800" dirty="0" err="1" smtClean="0"/>
              <a:t>large</a:t>
            </a:r>
            <a:r>
              <a:rPr lang="pl-PL" sz="2800" dirty="0" smtClean="0"/>
              <a:t> </a:t>
            </a:r>
            <a:r>
              <a:rPr lang="pl-PL" sz="2800" dirty="0" err="1" smtClean="0"/>
              <a:t>library</a:t>
            </a:r>
            <a:r>
              <a:rPr lang="pl-PL" sz="2800" dirty="0" smtClean="0"/>
              <a:t>’, </a:t>
            </a:r>
            <a:r>
              <a:rPr lang="pl-PL" sz="2800" dirty="0" err="1" smtClean="0"/>
              <a:t>while</a:t>
            </a:r>
            <a:r>
              <a:rPr lang="pl-PL" sz="2800" dirty="0" smtClean="0"/>
              <a:t> Bentham in </a:t>
            </a:r>
            <a:r>
              <a:rPr lang="pl-PL" sz="2800" dirty="0" err="1" smtClean="0"/>
              <a:t>an</a:t>
            </a:r>
            <a:r>
              <a:rPr lang="pl-PL" sz="2800" dirty="0" smtClean="0"/>
              <a:t> open </a:t>
            </a:r>
            <a:r>
              <a:rPr lang="pl-PL" sz="2800" dirty="0" err="1" smtClean="0"/>
              <a:t>letter</a:t>
            </a:r>
            <a:r>
              <a:rPr lang="pl-PL" sz="2800" dirty="0" smtClean="0"/>
              <a:t> to the American </a:t>
            </a:r>
            <a:r>
              <a:rPr lang="pl-PL" sz="2800" dirty="0" err="1" smtClean="0"/>
              <a:t>citizens</a:t>
            </a:r>
            <a:r>
              <a:rPr lang="pl-PL" sz="2800" dirty="0" smtClean="0"/>
              <a:t> </a:t>
            </a:r>
            <a:r>
              <a:rPr lang="pl-PL" sz="2800" dirty="0" err="1" smtClean="0"/>
              <a:t>said</a:t>
            </a:r>
            <a:r>
              <a:rPr lang="pl-PL" sz="2800" dirty="0" smtClean="0"/>
              <a:t>: ‚</a:t>
            </a:r>
            <a:r>
              <a:rPr lang="pl-PL" sz="2800" i="1" dirty="0" err="1" smtClean="0"/>
              <a:t>Everywhere</a:t>
            </a:r>
            <a:r>
              <a:rPr lang="pl-PL" sz="2800" i="1" dirty="0" smtClean="0"/>
              <a:t> the </a:t>
            </a:r>
            <a:r>
              <a:rPr lang="pl-PL" sz="2800" i="1" dirty="0" err="1" smtClean="0"/>
              <a:t>common</a:t>
            </a:r>
            <a:r>
              <a:rPr lang="pl-PL" sz="2800" i="1" dirty="0" smtClean="0"/>
              <a:t> law </a:t>
            </a:r>
            <a:r>
              <a:rPr lang="pl-PL" sz="2800" i="1" dirty="0" err="1" smtClean="0"/>
              <a:t>has</a:t>
            </a:r>
            <a:r>
              <a:rPr lang="pl-PL" sz="2800" i="1" dirty="0" smtClean="0"/>
              <a:t> set </a:t>
            </a:r>
            <a:r>
              <a:rPr lang="pl-PL" sz="2800" i="1" dirty="0" err="1" smtClean="0"/>
              <a:t>foot</a:t>
            </a:r>
            <a:r>
              <a:rPr lang="pl-PL" sz="2800" i="1" dirty="0" smtClean="0"/>
              <a:t>, </a:t>
            </a:r>
            <a:r>
              <a:rPr lang="pl-PL" sz="2800" i="1" dirty="0" err="1" smtClean="0"/>
              <a:t>security</a:t>
            </a:r>
            <a:r>
              <a:rPr lang="pl-PL" sz="2800" i="1" dirty="0" smtClean="0"/>
              <a:t> </a:t>
            </a:r>
            <a:r>
              <a:rPr lang="pl-PL" sz="2800" i="1" dirty="0" err="1" smtClean="0"/>
              <a:t>has</a:t>
            </a:r>
            <a:r>
              <a:rPr lang="pl-PL" sz="2800" i="1" dirty="0" smtClean="0"/>
              <a:t> </a:t>
            </a:r>
            <a:r>
              <a:rPr lang="pl-PL" sz="2800" i="1" dirty="0" err="1" smtClean="0"/>
              <a:t>disappeared</a:t>
            </a:r>
            <a:r>
              <a:rPr lang="pl-PL" sz="2800" dirty="0" smtClean="0"/>
              <a:t>’.</a:t>
            </a:r>
          </a:p>
          <a:p>
            <a:r>
              <a:rPr lang="pl-PL" sz="2800" dirty="0" smtClean="0"/>
              <a:t>At </a:t>
            </a:r>
            <a:r>
              <a:rPr lang="pl-PL" sz="2800" dirty="0" err="1" smtClean="0"/>
              <a:t>that</a:t>
            </a:r>
            <a:r>
              <a:rPr lang="pl-PL" sz="2800" dirty="0" smtClean="0"/>
              <a:t> </a:t>
            </a:r>
            <a:r>
              <a:rPr lang="pl-PL" sz="2800" dirty="0" err="1" smtClean="0"/>
              <a:t>time</a:t>
            </a:r>
            <a:r>
              <a:rPr lang="pl-PL" sz="2800" dirty="0" smtClean="0"/>
              <a:t>, we </a:t>
            </a:r>
            <a:r>
              <a:rPr lang="pl-PL" sz="2800" dirty="0" err="1" smtClean="0"/>
              <a:t>may</a:t>
            </a:r>
            <a:r>
              <a:rPr lang="pl-PL" sz="2800" dirty="0" smtClean="0"/>
              <a:t> </a:t>
            </a:r>
            <a:r>
              <a:rPr lang="pl-PL" sz="2800" dirty="0" err="1" smtClean="0"/>
              <a:t>say</a:t>
            </a:r>
            <a:r>
              <a:rPr lang="pl-PL" sz="2800" dirty="0" smtClean="0"/>
              <a:t> </a:t>
            </a:r>
            <a:r>
              <a:rPr lang="pl-PL" sz="2800" dirty="0" err="1" smtClean="0"/>
              <a:t>that</a:t>
            </a:r>
            <a:r>
              <a:rPr lang="pl-PL" sz="2800" dirty="0" smtClean="0"/>
              <a:t> the law was </a:t>
            </a:r>
            <a:r>
              <a:rPr lang="pl-PL" sz="2800" dirty="0" err="1" smtClean="0"/>
              <a:t>only</a:t>
            </a:r>
            <a:r>
              <a:rPr lang="pl-PL" sz="2800" dirty="0" smtClean="0"/>
              <a:t> </a:t>
            </a:r>
            <a:r>
              <a:rPr lang="pl-PL" sz="2800" dirty="0" err="1" smtClean="0"/>
              <a:t>complicated</a:t>
            </a:r>
            <a:r>
              <a:rPr lang="pl-PL" sz="2800" dirty="0" smtClean="0"/>
              <a:t>, </a:t>
            </a:r>
            <a:r>
              <a:rPr lang="pl-PL" sz="2800" dirty="0" err="1" smtClean="0"/>
              <a:t>while</a:t>
            </a:r>
            <a:r>
              <a:rPr lang="pl-PL" sz="2800" dirty="0" smtClean="0"/>
              <a:t> </a:t>
            </a:r>
            <a:r>
              <a:rPr lang="pl-PL" sz="2800" dirty="0" err="1" smtClean="0"/>
              <a:t>today</a:t>
            </a:r>
            <a:r>
              <a:rPr lang="pl-PL" sz="2800" dirty="0" smtClean="0"/>
              <a:t> we </a:t>
            </a:r>
            <a:r>
              <a:rPr lang="pl-PL" sz="2800" dirty="0" err="1" smtClean="0"/>
              <a:t>are</a:t>
            </a:r>
            <a:r>
              <a:rPr lang="pl-PL" sz="2800" dirty="0" smtClean="0"/>
              <a:t> </a:t>
            </a:r>
            <a:r>
              <a:rPr lang="pl-PL" sz="2800" dirty="0" err="1" smtClean="0"/>
              <a:t>obliged</a:t>
            </a:r>
            <a:r>
              <a:rPr lang="pl-PL" sz="2800" dirty="0" smtClean="0"/>
              <a:t> to talk </a:t>
            </a:r>
            <a:r>
              <a:rPr lang="pl-PL" sz="2800" dirty="0" err="1" smtClean="0"/>
              <a:t>about</a:t>
            </a:r>
            <a:r>
              <a:rPr lang="pl-PL" sz="2800" dirty="0" smtClean="0"/>
              <a:t> </a:t>
            </a:r>
            <a:r>
              <a:rPr lang="pl-PL" sz="2800" dirty="0" err="1" smtClean="0"/>
              <a:t>its</a:t>
            </a:r>
            <a:r>
              <a:rPr lang="pl-PL" sz="2800" dirty="0" smtClean="0"/>
              <a:t> </a:t>
            </a:r>
            <a:r>
              <a:rPr lang="pl-PL" sz="2800" dirty="0" err="1" smtClean="0"/>
              <a:t>complexity</a:t>
            </a:r>
            <a:r>
              <a:rPr lang="pl-PL" sz="2800" dirty="0" smtClean="0"/>
              <a:t>”</a:t>
            </a:r>
          </a:p>
          <a:p>
            <a:endParaRPr lang="pl-PL" sz="2400" dirty="0"/>
          </a:p>
          <a:p>
            <a:r>
              <a:rPr lang="pl-PL" sz="1600" b="1" dirty="0" smtClean="0"/>
              <a:t>F.</a:t>
            </a:r>
            <a:r>
              <a:rPr lang="en-US" sz="1600" b="1" dirty="0" smtClean="0"/>
              <a:t> </a:t>
            </a:r>
            <a:r>
              <a:rPr lang="pl-PL" sz="1600" b="1" dirty="0" err="1" smtClean="0"/>
              <a:t>Ost</a:t>
            </a:r>
            <a:r>
              <a:rPr lang="pl-PL" sz="1600" b="1" dirty="0" smtClean="0"/>
              <a:t>, M. van den </a:t>
            </a:r>
            <a:r>
              <a:rPr lang="pl-PL" sz="1600" b="1" dirty="0" err="1" smtClean="0"/>
              <a:t>Kerchove</a:t>
            </a:r>
            <a:r>
              <a:rPr lang="en-US" sz="1600" b="1" dirty="0" smtClean="0"/>
              <a:t>, </a:t>
            </a:r>
            <a:r>
              <a:rPr lang="pl-PL" sz="1600" b="1" i="1" dirty="0" err="1" smtClean="0"/>
              <a:t>Constructing</a:t>
            </a:r>
            <a:r>
              <a:rPr lang="pl-PL" sz="1600" b="1" i="1" dirty="0" smtClean="0"/>
              <a:t> the </a:t>
            </a:r>
            <a:r>
              <a:rPr lang="pl-PL" sz="1600" b="1" i="1" dirty="0" err="1" smtClean="0"/>
              <a:t>Complexity</a:t>
            </a:r>
            <a:r>
              <a:rPr lang="pl-PL" sz="1600" b="1" i="1" dirty="0" smtClean="0"/>
              <a:t> of the Law: </a:t>
            </a:r>
            <a:r>
              <a:rPr lang="pl-PL" sz="1600" b="1" i="1" dirty="0" err="1" smtClean="0"/>
              <a:t>Towards</a:t>
            </a:r>
            <a:r>
              <a:rPr lang="pl-PL" sz="1600" b="1" i="1" dirty="0" smtClean="0"/>
              <a:t> a </a:t>
            </a:r>
            <a:r>
              <a:rPr lang="pl-PL" sz="1600" b="1" i="1" dirty="0" err="1" smtClean="0"/>
              <a:t>Dialectic</a:t>
            </a:r>
            <a:r>
              <a:rPr lang="pl-PL" sz="1600" b="1" i="1" dirty="0" smtClean="0"/>
              <a:t> </a:t>
            </a:r>
            <a:r>
              <a:rPr lang="pl-PL" sz="1600" b="1" i="1" dirty="0" err="1" smtClean="0"/>
              <a:t>Theory</a:t>
            </a:r>
            <a:r>
              <a:rPr lang="pl-PL" sz="1600" b="1" dirty="0" smtClean="0"/>
              <a:t>[</a:t>
            </a:r>
            <a:r>
              <a:rPr lang="en-US" sz="1600" b="1" dirty="0" smtClean="0"/>
              <a:t>in</a:t>
            </a:r>
            <a:r>
              <a:rPr lang="pl-PL" sz="1600" b="1" dirty="0" smtClean="0"/>
              <a:t>:]</a:t>
            </a:r>
            <a:r>
              <a:rPr lang="en-US" sz="1600" b="1" dirty="0" smtClean="0"/>
              <a:t> </a:t>
            </a:r>
            <a:r>
              <a:rPr lang="pl-PL" sz="1600" b="1" dirty="0" smtClean="0"/>
              <a:t>L. </a:t>
            </a:r>
            <a:r>
              <a:rPr lang="pl-PL" sz="1600" b="1" dirty="0" err="1" smtClean="0"/>
              <a:t>Wintgens</a:t>
            </a:r>
            <a:r>
              <a:rPr lang="en-US" sz="1600" b="1" dirty="0" smtClean="0"/>
              <a:t> </a:t>
            </a:r>
            <a:r>
              <a:rPr lang="en-US" sz="1600" b="1" dirty="0"/>
              <a:t>(</a:t>
            </a:r>
            <a:r>
              <a:rPr lang="en-US" sz="1600" b="1" dirty="0" err="1"/>
              <a:t>ed</a:t>
            </a:r>
            <a:r>
              <a:rPr lang="en-US" sz="1600" b="1" dirty="0" smtClean="0"/>
              <a:t>)</a:t>
            </a:r>
            <a:r>
              <a:rPr lang="pl-PL" sz="1600" b="1" dirty="0" smtClean="0"/>
              <a:t>,</a:t>
            </a:r>
            <a:r>
              <a:rPr lang="en-US" sz="1600" b="1" dirty="0" smtClean="0"/>
              <a:t> </a:t>
            </a:r>
            <a:r>
              <a:rPr lang="en-US" sz="1600" b="1" i="1" dirty="0"/>
              <a:t>The Law in Philosophical Perspectives: My Philosophy of Law</a:t>
            </a:r>
            <a:r>
              <a:rPr lang="pl-PL" sz="1600" b="1" i="1" dirty="0" smtClean="0"/>
              <a:t>,</a:t>
            </a:r>
            <a:r>
              <a:rPr lang="en-US" sz="1600" b="1" i="1" dirty="0" smtClean="0"/>
              <a:t> </a:t>
            </a:r>
            <a:r>
              <a:rPr lang="pl-PL" sz="1600" b="1" dirty="0" err="1" smtClean="0"/>
              <a:t>Brussels</a:t>
            </a:r>
            <a:r>
              <a:rPr lang="pl-PL" sz="1600" b="1" dirty="0"/>
              <a:t> </a:t>
            </a:r>
            <a:r>
              <a:rPr lang="pl-PL" sz="1600" b="1" dirty="0" smtClean="0"/>
              <a:t>1999, p.</a:t>
            </a:r>
            <a:r>
              <a:rPr lang="en-US" sz="1600" b="1" dirty="0" smtClean="0"/>
              <a:t> </a:t>
            </a:r>
            <a:r>
              <a:rPr lang="pl-PL" sz="1600" b="1" dirty="0" smtClean="0"/>
              <a:t>146.</a:t>
            </a:r>
            <a:endParaRPr lang="pl-PL" sz="1600" b="1" dirty="0"/>
          </a:p>
        </p:txBody>
      </p:sp>
    </p:spTree>
    <p:extLst>
      <p:ext uri="{BB962C8B-B14F-4D97-AF65-F5344CB8AC3E}">
        <p14:creationId xmlns:p14="http://schemas.microsoft.com/office/powerpoint/2010/main" val="32138705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06400" y="212533"/>
            <a:ext cx="11353800" cy="955344"/>
          </a:xfrm>
        </p:spPr>
        <p:txBody>
          <a:bodyPr>
            <a:noAutofit/>
          </a:bodyPr>
          <a:lstStyle/>
          <a:p>
            <a:pPr algn="ctr"/>
            <a:r>
              <a:rPr lang="pl-PL" sz="3800" dirty="0" smtClean="0"/>
              <a:t>Nieprzydatność „tradycyjnych” technik legislacyjnych</a:t>
            </a:r>
            <a:endParaRPr lang="pl-PL" sz="3800" dirty="0"/>
          </a:p>
        </p:txBody>
      </p:sp>
      <p:sp>
        <p:nvSpPr>
          <p:cNvPr id="3" name="Prostokąt 2"/>
          <p:cNvSpPr/>
          <p:nvPr/>
        </p:nvSpPr>
        <p:spPr>
          <a:xfrm>
            <a:off x="477672" y="1624084"/>
            <a:ext cx="11081982" cy="3970318"/>
          </a:xfrm>
          <a:prstGeom prst="rect">
            <a:avLst/>
          </a:prstGeom>
        </p:spPr>
        <p:txBody>
          <a:bodyPr wrap="square">
            <a:spAutoFit/>
          </a:bodyPr>
          <a:lstStyle/>
          <a:p>
            <a:r>
              <a:rPr lang="pl-PL" sz="2800" dirty="0"/>
              <a:t>„…</a:t>
            </a:r>
            <a:r>
              <a:rPr lang="en-US" sz="2800" dirty="0"/>
              <a:t>nowadays one can observe the instantaneous growth of interest in that theory in many countries, caused among others by the process of vast growth of the scope of legal regulation in modern countries and the inflation of law-creating acts. The traditional techniques of legislation based on practitioners’ skill are in such a situation inadequate and the need for more broad theoretical reflection concerning the process of legislation is evident</a:t>
            </a:r>
            <a:r>
              <a:rPr lang="pl-PL" sz="2800" dirty="0" smtClean="0"/>
              <a:t>”</a:t>
            </a:r>
          </a:p>
          <a:p>
            <a:endParaRPr lang="pl-PL" sz="2400" dirty="0"/>
          </a:p>
          <a:p>
            <a:r>
              <a:rPr lang="pl-PL" sz="1600" b="1" dirty="0" smtClean="0"/>
              <a:t>Z.</a:t>
            </a:r>
            <a:r>
              <a:rPr lang="en-US" sz="1600" b="1" dirty="0" smtClean="0"/>
              <a:t> </a:t>
            </a:r>
            <a:r>
              <a:rPr lang="en-US" sz="1600" b="1" dirty="0" err="1"/>
              <a:t>Ziembiński</a:t>
            </a:r>
            <a:r>
              <a:rPr lang="en-US" sz="1600" b="1" dirty="0"/>
              <a:t>, </a:t>
            </a:r>
            <a:r>
              <a:rPr lang="en-US" sz="1600" b="1" dirty="0" smtClean="0"/>
              <a:t>The </a:t>
            </a:r>
            <a:r>
              <a:rPr lang="en-US" sz="1600" b="1" dirty="0"/>
              <a:t>Methodological Problems of Theory and Philosophy of Law: a </a:t>
            </a:r>
            <a:r>
              <a:rPr lang="en-US" sz="1600" b="1" dirty="0" smtClean="0"/>
              <a:t>Survey </a:t>
            </a:r>
            <a:r>
              <a:rPr lang="pl-PL" sz="1600" b="1" dirty="0" smtClean="0"/>
              <a:t>[</a:t>
            </a:r>
            <a:r>
              <a:rPr lang="en-US" sz="1600" b="1" dirty="0" smtClean="0"/>
              <a:t>in</a:t>
            </a:r>
            <a:r>
              <a:rPr lang="pl-PL" sz="1600" b="1" dirty="0" smtClean="0"/>
              <a:t>:]</a:t>
            </a:r>
            <a:r>
              <a:rPr lang="en-US" sz="1600" b="1" dirty="0" smtClean="0"/>
              <a:t> Z</a:t>
            </a:r>
            <a:r>
              <a:rPr lang="pl-PL" sz="1600" b="1" dirty="0" smtClean="0"/>
              <a:t>.</a:t>
            </a:r>
            <a:r>
              <a:rPr lang="en-US" sz="1600" b="1" dirty="0" smtClean="0"/>
              <a:t> </a:t>
            </a:r>
            <a:r>
              <a:rPr lang="en-US" sz="1600" b="1" dirty="0" err="1"/>
              <a:t>Ziembiński</a:t>
            </a:r>
            <a:r>
              <a:rPr lang="en-US" sz="1600" b="1" dirty="0"/>
              <a:t> (</a:t>
            </a:r>
            <a:r>
              <a:rPr lang="en-US" sz="1600" b="1" dirty="0" err="1"/>
              <a:t>ed</a:t>
            </a:r>
            <a:r>
              <a:rPr lang="en-US" sz="1600" b="1" dirty="0"/>
              <a:t>) </a:t>
            </a:r>
            <a:r>
              <a:rPr lang="en-US" sz="1600" b="1" i="1" dirty="0"/>
              <a:t>Polish Contributions to the Theory and Philosophy of </a:t>
            </a:r>
            <a:r>
              <a:rPr lang="en-US" sz="1600" b="1" i="1" dirty="0" smtClean="0"/>
              <a:t>Law</a:t>
            </a:r>
            <a:r>
              <a:rPr lang="pl-PL" sz="1600" b="1" i="1" dirty="0" smtClean="0"/>
              <a:t>,</a:t>
            </a:r>
            <a:r>
              <a:rPr lang="en-US" sz="1600" b="1" i="1" dirty="0" smtClean="0"/>
              <a:t> </a:t>
            </a:r>
            <a:r>
              <a:rPr lang="en-US" sz="1600" b="1" dirty="0" smtClean="0"/>
              <a:t>Amsterdam 1987</a:t>
            </a:r>
            <a:r>
              <a:rPr lang="pl-PL" sz="1600" b="1" dirty="0" smtClean="0"/>
              <a:t>, p.</a:t>
            </a:r>
            <a:r>
              <a:rPr lang="en-US" sz="1600" b="1" dirty="0" smtClean="0"/>
              <a:t> 66</a:t>
            </a:r>
            <a:endParaRPr lang="pl-PL" sz="1600" b="1" dirty="0"/>
          </a:p>
        </p:txBody>
      </p:sp>
    </p:spTree>
    <p:extLst>
      <p:ext uri="{BB962C8B-B14F-4D97-AF65-F5344CB8AC3E}">
        <p14:creationId xmlns:p14="http://schemas.microsoft.com/office/powerpoint/2010/main" val="372103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95302"/>
            <a:ext cx="10515600" cy="955344"/>
          </a:xfrm>
        </p:spPr>
        <p:txBody>
          <a:bodyPr>
            <a:normAutofit/>
          </a:bodyPr>
          <a:lstStyle/>
          <a:p>
            <a:pPr algn="ctr"/>
            <a:r>
              <a:rPr lang="pl-PL" sz="3800" dirty="0" smtClean="0"/>
              <a:t>Oznaki kryzysu prawa</a:t>
            </a:r>
            <a:endParaRPr lang="pl-PL" sz="3800" dirty="0"/>
          </a:p>
        </p:txBody>
      </p:sp>
      <p:sp>
        <p:nvSpPr>
          <p:cNvPr id="3" name="Prostokąt 2"/>
          <p:cNvSpPr/>
          <p:nvPr/>
        </p:nvSpPr>
        <p:spPr>
          <a:xfrm>
            <a:off x="477671" y="1624083"/>
            <a:ext cx="11136573" cy="3970318"/>
          </a:xfrm>
          <a:prstGeom prst="rect">
            <a:avLst/>
          </a:prstGeom>
        </p:spPr>
        <p:txBody>
          <a:bodyPr wrap="square">
            <a:spAutoFit/>
          </a:bodyPr>
          <a:lstStyle/>
          <a:p>
            <a:r>
              <a:rPr lang="pl-PL" sz="2800" b="1" dirty="0" smtClean="0"/>
              <a:t>1. </a:t>
            </a:r>
            <a:r>
              <a:rPr lang="pl-PL" sz="2800" b="1" dirty="0"/>
              <a:t>n</a:t>
            </a:r>
            <a:r>
              <a:rPr lang="pl-PL" sz="2800" b="1" dirty="0" smtClean="0"/>
              <a:t>adprodukcja aktów prawa stanowionego </a:t>
            </a:r>
            <a:r>
              <a:rPr lang="pl-PL" sz="2800" dirty="0" smtClean="0"/>
              <a:t>(ilość aktów i przepisów)</a:t>
            </a:r>
          </a:p>
          <a:p>
            <a:r>
              <a:rPr lang="pl-PL" sz="2800" b="1" dirty="0" smtClean="0"/>
              <a:t>2. techniczna niska jakość:</a:t>
            </a:r>
            <a:endParaRPr lang="pl-PL" sz="2800" dirty="0" smtClean="0"/>
          </a:p>
          <a:p>
            <a:r>
              <a:rPr lang="pl-PL" sz="2800" dirty="0" smtClean="0"/>
              <a:t>	a) niekonsekwencja prawodawcy i wewnętrzna sprzeczność</a:t>
            </a:r>
          </a:p>
          <a:p>
            <a:r>
              <a:rPr lang="pl-PL" sz="2800" dirty="0" smtClean="0"/>
              <a:t>	b) trudny i nieprecyzyjny język</a:t>
            </a:r>
          </a:p>
          <a:p>
            <a:r>
              <a:rPr lang="pl-PL" sz="2800" dirty="0" smtClean="0"/>
              <a:t>	c) nadmierna kazuistyka/zbyt ogólne pojęcia</a:t>
            </a:r>
          </a:p>
          <a:p>
            <a:r>
              <a:rPr lang="pl-PL" sz="2800" dirty="0"/>
              <a:t>	</a:t>
            </a:r>
            <a:r>
              <a:rPr lang="pl-PL" sz="2800" dirty="0" smtClean="0"/>
              <a:t>d) legislacja przez „praktykę orzeczniczą</a:t>
            </a:r>
            <a:r>
              <a:rPr lang="pl-PL" sz="2800" dirty="0" smtClean="0"/>
              <a:t>”</a:t>
            </a:r>
            <a:endParaRPr lang="pl-PL" sz="2800" dirty="0" smtClean="0"/>
          </a:p>
          <a:p>
            <a:r>
              <a:rPr lang="pl-PL" sz="2800" dirty="0"/>
              <a:t>	</a:t>
            </a:r>
            <a:r>
              <a:rPr lang="pl-PL" sz="2800" dirty="0" smtClean="0"/>
              <a:t>e) upadek prawa jako systemu</a:t>
            </a:r>
          </a:p>
          <a:p>
            <a:r>
              <a:rPr lang="pl-PL" sz="2800" b="1" dirty="0" smtClean="0"/>
              <a:t>3. wadliwość procedur prawodawczych </a:t>
            </a:r>
            <a:r>
              <a:rPr lang="pl-PL" sz="2800" dirty="0" smtClean="0"/>
              <a:t>(</a:t>
            </a:r>
            <a:r>
              <a:rPr lang="pl-PL" sz="2800" dirty="0" err="1" smtClean="0"/>
              <a:t>m.in.polityzacja</a:t>
            </a:r>
            <a:r>
              <a:rPr lang="pl-PL" sz="2800" dirty="0" smtClean="0"/>
              <a:t>, wpływ </a:t>
            </a:r>
            <a:r>
              <a:rPr lang="pl-PL" sz="2800" dirty="0" err="1" smtClean="0"/>
              <a:t>lobbies</a:t>
            </a:r>
            <a:r>
              <a:rPr lang="pl-PL" sz="2800" dirty="0" smtClean="0"/>
              <a:t>, brak oceny skutków regulacji, nadmierna szybkość) </a:t>
            </a:r>
            <a:endParaRPr lang="pl-PL" sz="2800" dirty="0"/>
          </a:p>
        </p:txBody>
      </p:sp>
    </p:spTree>
    <p:extLst>
      <p:ext uri="{BB962C8B-B14F-4D97-AF65-F5344CB8AC3E}">
        <p14:creationId xmlns:p14="http://schemas.microsoft.com/office/powerpoint/2010/main" val="3617343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normAutofit/>
          </a:bodyPr>
          <a:lstStyle/>
          <a:p>
            <a:pPr algn="ctr"/>
            <a:r>
              <a:rPr lang="pl-PL" altLang="pl-PL" sz="3800" dirty="0" err="1"/>
              <a:t>Dejurydyzacja</a:t>
            </a:r>
            <a:endParaRPr lang="pl-PL" altLang="pl-PL" sz="3800" dirty="0"/>
          </a:p>
        </p:txBody>
      </p:sp>
      <p:sp>
        <p:nvSpPr>
          <p:cNvPr id="190467" name="Rectangle 3"/>
          <p:cNvSpPr>
            <a:spLocks noGrp="1" noChangeArrowheads="1"/>
          </p:cNvSpPr>
          <p:nvPr>
            <p:ph type="body" idx="1"/>
          </p:nvPr>
        </p:nvSpPr>
        <p:spPr>
          <a:xfrm>
            <a:off x="867508" y="1492738"/>
            <a:ext cx="10636737" cy="5365262"/>
          </a:xfrm>
        </p:spPr>
        <p:txBody>
          <a:bodyPr/>
          <a:lstStyle/>
          <a:p>
            <a:pPr>
              <a:lnSpc>
                <a:spcPct val="80000"/>
              </a:lnSpc>
              <a:buFontTx/>
              <a:buNone/>
            </a:pPr>
            <a:r>
              <a:rPr lang="pl-PL" altLang="pl-PL" sz="2000" dirty="0"/>
              <a:t>	</a:t>
            </a:r>
            <a:r>
              <a:rPr lang="pl-PL" altLang="pl-PL" sz="2600" dirty="0"/>
              <a:t>Mianem </a:t>
            </a:r>
            <a:r>
              <a:rPr lang="pl-PL" altLang="pl-PL" sz="2600" b="1" dirty="0" err="1"/>
              <a:t>dejurydyzacji</a:t>
            </a:r>
            <a:r>
              <a:rPr lang="pl-PL" altLang="pl-PL" sz="2600" dirty="0"/>
              <a:t> określa się natomiast proces odwrotny – tj. rezygnację przez prawodawcę z regulacji prawnej kwestii, które do tej pory były przedmiotem unormowania prawnego.</a:t>
            </a:r>
          </a:p>
          <a:p>
            <a:pPr>
              <a:lnSpc>
                <a:spcPct val="80000"/>
              </a:lnSpc>
              <a:buFontTx/>
              <a:buNone/>
            </a:pPr>
            <a:r>
              <a:rPr lang="pl-PL" altLang="pl-PL" sz="2600" dirty="0"/>
              <a:t>	Rezygnacja z jurydyzacji określonych problemów jest na ogół podyktowana przeświadczeniem prawodawcy, że zainteresowanym podmiotom należy pozostawić swobodę postępowania w danej dziedzinie życia (np. </a:t>
            </a:r>
            <a:r>
              <a:rPr lang="pl-PL" altLang="pl-PL" sz="2600" dirty="0" err="1"/>
              <a:t>dejurydyzacja</a:t>
            </a:r>
            <a:r>
              <a:rPr lang="pl-PL" altLang="pl-PL" sz="2600" dirty="0"/>
              <a:t> apostazji wiąże się z przekonaniem, że problemy światopoglądowe są prywatną sprawą obywateli), że konkretna regulacja prawna byłaby nieefektywna, albo też przyjmuje się, że zamiast ustanawiać powszechnie obowiązujące normy prawne dane kwestie powinny podlegać regułom obyczajowym, moralnym czy religijnym.</a:t>
            </a:r>
          </a:p>
          <a:p>
            <a:pPr>
              <a:lnSpc>
                <a:spcPct val="80000"/>
              </a:lnSpc>
              <a:buFontTx/>
              <a:buNone/>
            </a:pPr>
            <a:endParaRPr lang="pl-PL" altLang="pl-PL" sz="2000" dirty="0"/>
          </a:p>
          <a:p>
            <a:pPr>
              <a:lnSpc>
                <a:spcPct val="80000"/>
              </a:lnSpc>
              <a:buFontTx/>
              <a:buNone/>
            </a:pPr>
            <a:r>
              <a:rPr lang="pl-PL" altLang="pl-PL" sz="1800" dirty="0"/>
              <a:t>	K. Koźmiński, hasło: </a:t>
            </a:r>
            <a:r>
              <a:rPr lang="pl-PL" altLang="pl-PL" sz="1800" i="1" dirty="0"/>
              <a:t>Jurydyzacja życia społecznego</a:t>
            </a:r>
            <a:r>
              <a:rPr lang="pl-PL" altLang="pl-PL" sz="1800" dirty="0"/>
              <a:t> [w:] </a:t>
            </a:r>
            <a:r>
              <a:rPr lang="pl-PL" altLang="pl-PL" sz="1800" i="1"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Socjologia prawa. Główne problemy i postacie</a:t>
            </a:r>
            <a:r>
              <a:rPr lang="pl-PL" altLang="pl-PL" sz="18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 A. </a:t>
            </a:r>
            <a:r>
              <a:rPr lang="pl-PL" altLang="pl-PL" sz="1800" dirty="0" err="1">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Kojder</a:t>
            </a:r>
            <a:r>
              <a:rPr lang="pl-PL" altLang="pl-PL" sz="18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a typeface="+mj-ea"/>
                <a:cs typeface="+mj-cs"/>
              </a:rPr>
              <a:t>, Z. Cywiński (red.)</a:t>
            </a:r>
            <a:r>
              <a:rPr lang="pl-PL" altLang="pl-PL" sz="1800" dirty="0" smtClean="0"/>
              <a:t>, </a:t>
            </a:r>
            <a:r>
              <a:rPr lang="pl-PL" altLang="pl-PL" sz="1800" dirty="0"/>
              <a:t>Warszawa 2013.</a:t>
            </a:r>
          </a:p>
        </p:txBody>
      </p:sp>
    </p:spTree>
    <p:extLst>
      <p:ext uri="{BB962C8B-B14F-4D97-AF65-F5344CB8AC3E}">
        <p14:creationId xmlns:p14="http://schemas.microsoft.com/office/powerpoint/2010/main" val="31142351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normAutofit/>
          </a:bodyPr>
          <a:lstStyle/>
          <a:p>
            <a:pPr algn="ctr"/>
            <a:r>
              <a:rPr lang="pl-PL" altLang="pl-PL" sz="3800" dirty="0" smtClean="0"/>
              <a:t>Deregulacja</a:t>
            </a:r>
            <a:endParaRPr lang="pl-PL" altLang="pl-PL" sz="3800" dirty="0"/>
          </a:p>
        </p:txBody>
      </p:sp>
      <p:sp>
        <p:nvSpPr>
          <p:cNvPr id="190467" name="Rectangle 3"/>
          <p:cNvSpPr>
            <a:spLocks noGrp="1" noChangeArrowheads="1"/>
          </p:cNvSpPr>
          <p:nvPr>
            <p:ph type="body" idx="1"/>
          </p:nvPr>
        </p:nvSpPr>
        <p:spPr>
          <a:xfrm>
            <a:off x="445478" y="1137138"/>
            <a:ext cx="11332307" cy="5408124"/>
          </a:xfrm>
        </p:spPr>
        <p:txBody>
          <a:bodyPr>
            <a:normAutofit fontScale="92500"/>
          </a:bodyPr>
          <a:lstStyle/>
          <a:p>
            <a:pPr>
              <a:lnSpc>
                <a:spcPct val="80000"/>
              </a:lnSpc>
              <a:buFontTx/>
              <a:buNone/>
            </a:pPr>
            <a:r>
              <a:rPr lang="pl-PL" altLang="pl-PL" sz="2500" dirty="0"/>
              <a:t>	„wycofywanie się państwa z regulowania jakichś dziedzin życia społecznego lub gospodarczego, unieważnienie uznanych za zbędne przepisów prawnych, regulujących jakiś </a:t>
            </a:r>
            <a:r>
              <a:rPr lang="pl-PL" altLang="pl-PL" sz="2500" dirty="0" smtClean="0"/>
              <a:t>rodzaj aktywności”</a:t>
            </a:r>
            <a:endParaRPr lang="pl-PL" altLang="pl-PL" sz="2500" dirty="0"/>
          </a:p>
          <a:p>
            <a:pPr>
              <a:lnSpc>
                <a:spcPct val="80000"/>
              </a:lnSpc>
              <a:buFontTx/>
              <a:buNone/>
            </a:pPr>
            <a:r>
              <a:rPr lang="pl-PL" altLang="pl-PL" sz="1800" dirty="0"/>
              <a:t>	</a:t>
            </a:r>
            <a:r>
              <a:rPr lang="pl-PL" altLang="pl-PL" sz="1600" b="1" dirty="0" smtClean="0"/>
              <a:t>Słownik języka polskiego, hasło</a:t>
            </a:r>
            <a:r>
              <a:rPr lang="pl-PL" altLang="pl-PL" sz="1600" b="1" smtClean="0"/>
              <a:t>: deregulacja, </a:t>
            </a:r>
            <a:r>
              <a:rPr lang="pl-PL" altLang="pl-PL" sz="1600" b="1" dirty="0" smtClean="0"/>
              <a:t>http</a:t>
            </a:r>
            <a:r>
              <a:rPr lang="pl-PL" altLang="pl-PL" sz="1600" b="1"/>
              <a:t>://</a:t>
            </a:r>
            <a:r>
              <a:rPr lang="pl-PL" altLang="pl-PL" sz="1600" b="1" smtClean="0"/>
              <a:t>sjp.pl/deregulacja</a:t>
            </a:r>
          </a:p>
          <a:p>
            <a:pPr>
              <a:lnSpc>
                <a:spcPct val="80000"/>
              </a:lnSpc>
              <a:buFontTx/>
              <a:buNone/>
            </a:pPr>
            <a:endParaRPr lang="pl-PL" altLang="pl-PL" sz="1800" b="1" dirty="0"/>
          </a:p>
          <a:p>
            <a:pPr>
              <a:lnSpc>
                <a:spcPct val="80000"/>
              </a:lnSpc>
              <a:buFontTx/>
              <a:buNone/>
            </a:pPr>
            <a:r>
              <a:rPr lang="pl-PL" altLang="pl-PL" sz="2400" dirty="0" smtClean="0"/>
              <a:t>	</a:t>
            </a:r>
            <a:r>
              <a:rPr lang="pl-PL" altLang="pl-PL" sz="2500" dirty="0" smtClean="0"/>
              <a:t>„</a:t>
            </a:r>
            <a:r>
              <a:rPr lang="pl-PL" altLang="pl-PL" sz="2500" dirty="0"/>
              <a:t>Deregulacja – redukcja ograniczeń stawianych przez prawodawcę przed osobami chcącymi wykonywać dany zawód, przy zgodzie co do pozostawienia go w katalogu zawodów regulowanych. Strategia ta dotyczy w szczególności zawodów zaufania publicznego. Prawodawca optymalizuje wtedy stosowane regulacje, kierując się rachunkiem kosztów generowanych przez konkretne rozwiązania i korzyści wynikających z ograniczenia asymetrii informacji na rynku. Deregulacja (a więc redukcja kosztów w rozumieniu ekonomicznym  wejścia do zawodu) może obejmować różne obszary ograniczeń np.: zmniejszenie kosztów (finansowych) nabycia uprawnień do wykonywania danego zawodu, skrócenie ścieżki uzyskiwania uprawnień do wykonywania zawodu czy też zwiększenia prawdopodobieństwa uzyskania uprawnień do wykonywania danego zawodu np. poprzez ujednolicenie stosownych egzaminów</a:t>
            </a:r>
            <a:r>
              <a:rPr lang="pl-PL" altLang="pl-PL" sz="2500" dirty="0" smtClean="0"/>
              <a:t>.”</a:t>
            </a:r>
          </a:p>
          <a:p>
            <a:pPr>
              <a:lnSpc>
                <a:spcPct val="80000"/>
              </a:lnSpc>
              <a:buFontTx/>
              <a:buNone/>
            </a:pPr>
            <a:r>
              <a:rPr lang="pl-PL" altLang="pl-PL" sz="2400" dirty="0" smtClean="0"/>
              <a:t>	</a:t>
            </a:r>
            <a:r>
              <a:rPr lang="pl-PL" altLang="pl-PL" sz="1600" b="1" dirty="0" smtClean="0"/>
              <a:t>Uzasadnienie </a:t>
            </a:r>
            <a:r>
              <a:rPr lang="pl-PL" altLang="pl-PL" sz="1600" b="1" dirty="0"/>
              <a:t>projektu ustawy </a:t>
            </a:r>
            <a:r>
              <a:rPr lang="pl-PL" altLang="pl-PL" sz="1600" b="1" dirty="0" smtClean="0"/>
              <a:t>o </a:t>
            </a:r>
            <a:r>
              <a:rPr lang="pl-PL" altLang="pl-PL" sz="1600" b="1" dirty="0"/>
              <a:t>zmianie ustaw regulujących wykonywanie niektórych </a:t>
            </a:r>
            <a:r>
              <a:rPr lang="pl-PL" altLang="pl-PL" sz="1600" b="1" dirty="0" smtClean="0"/>
              <a:t>zawodów (druk sejmowy nr 806 z 2012 r.)</a:t>
            </a:r>
            <a:endParaRPr lang="pl-PL" altLang="pl-PL" sz="1600" b="1" dirty="0"/>
          </a:p>
        </p:txBody>
      </p:sp>
    </p:spTree>
    <p:extLst>
      <p:ext uri="{BB962C8B-B14F-4D97-AF65-F5344CB8AC3E}">
        <p14:creationId xmlns:p14="http://schemas.microsoft.com/office/powerpoint/2010/main" val="3050236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lstStyle/>
          <a:p>
            <a:pPr algn="ctr"/>
            <a:r>
              <a:rPr lang="pl-PL" altLang="pl-PL" sz="3200" dirty="0" smtClean="0"/>
              <a:t>Deregulacja a rynek</a:t>
            </a:r>
            <a:endParaRPr lang="pl-PL" altLang="pl-PL" sz="3200" dirty="0"/>
          </a:p>
        </p:txBody>
      </p:sp>
      <p:sp>
        <p:nvSpPr>
          <p:cNvPr id="190467" name="Rectangle 3"/>
          <p:cNvSpPr>
            <a:spLocks noGrp="1" noChangeArrowheads="1"/>
          </p:cNvSpPr>
          <p:nvPr>
            <p:ph type="body" idx="1"/>
          </p:nvPr>
        </p:nvSpPr>
        <p:spPr>
          <a:xfrm>
            <a:off x="219442" y="1082429"/>
            <a:ext cx="11629291" cy="5576277"/>
          </a:xfrm>
        </p:spPr>
        <p:txBody>
          <a:bodyPr>
            <a:normAutofit fontScale="92500" lnSpcReduction="10000"/>
          </a:bodyPr>
          <a:lstStyle/>
          <a:p>
            <a:pPr>
              <a:lnSpc>
                <a:spcPct val="80000"/>
              </a:lnSpc>
              <a:buFontTx/>
              <a:buNone/>
            </a:pPr>
            <a:r>
              <a:rPr lang="pl-PL" altLang="pl-PL" sz="2600" dirty="0" smtClean="0"/>
              <a:t>	„</a:t>
            </a:r>
            <a:r>
              <a:rPr lang="pl-PL" altLang="pl-PL" sz="2600" dirty="0"/>
              <a:t>Nadrzędnym celem polityki </a:t>
            </a:r>
            <a:r>
              <a:rPr lang="pl-PL" altLang="pl-PL" sz="2600" dirty="0" err="1"/>
              <a:t>deregulacyjnej</a:t>
            </a:r>
            <a:r>
              <a:rPr lang="pl-PL" altLang="pl-PL" sz="2600" dirty="0"/>
              <a:t> jest zwiększenie </a:t>
            </a:r>
            <a:r>
              <a:rPr lang="pl-PL" altLang="pl-PL" sz="2600" dirty="0" smtClean="0"/>
              <a:t>konkurencyjności gospodarek</a:t>
            </a:r>
            <a:r>
              <a:rPr lang="pl-PL" altLang="pl-PL" sz="2600" dirty="0"/>
              <a:t>, efektywna alokacja zasobów oraz osiągnięcie wzrostu </a:t>
            </a:r>
            <a:r>
              <a:rPr lang="pl-PL" altLang="pl-PL" sz="2600" dirty="0" smtClean="0"/>
              <a:t>gospodarczego. </a:t>
            </a:r>
            <a:r>
              <a:rPr lang="pl-PL" altLang="pl-PL" sz="2600" dirty="0"/>
              <a:t>Deregulacja warunkuje wzrost wydajności pracy i wpływa pozytywnie na inne sektory gospodarki</a:t>
            </a:r>
            <a:r>
              <a:rPr lang="pl-PL" altLang="pl-PL" sz="2600" dirty="0" smtClean="0"/>
              <a:t>. (…)</a:t>
            </a:r>
          </a:p>
          <a:p>
            <a:pPr>
              <a:lnSpc>
                <a:spcPct val="80000"/>
              </a:lnSpc>
              <a:buFontTx/>
              <a:buNone/>
            </a:pPr>
            <a:r>
              <a:rPr lang="pl-PL" altLang="pl-PL" sz="2600" dirty="0"/>
              <a:t>	</a:t>
            </a:r>
            <a:r>
              <a:rPr lang="pl-PL" altLang="pl-PL" sz="2600" dirty="0" smtClean="0"/>
              <a:t>Zmiany </a:t>
            </a:r>
            <a:r>
              <a:rPr lang="pl-PL" altLang="pl-PL" sz="2600" dirty="0"/>
              <a:t>legislacyjne dotyczące deregulacji i otwarcia rynku usług pocztowych w Unii Europejskiej rozpoczęły się od przyjęcia w 1992 r. raportu Zielonej Księgi (ang. </a:t>
            </a:r>
            <a:r>
              <a:rPr lang="pl-PL" altLang="pl-PL" sz="2600" i="1" dirty="0"/>
              <a:t>Green Paper</a:t>
            </a:r>
            <a:r>
              <a:rPr lang="pl-PL" altLang="pl-PL" sz="2600" dirty="0"/>
              <a:t>) na temat rozwoju wspólnego rynku usług pocztowych (COM/91/476). Obecnie rynek usług pocztowych jest regulowany Dyrektywą 2008/06/EC, określaną jako Trzecia Dyrektywa Pocztowa (ang. </a:t>
            </a:r>
            <a:r>
              <a:rPr lang="pl-PL" altLang="pl-PL" sz="2600" i="1" dirty="0"/>
              <a:t>the Third </a:t>
            </a:r>
            <a:r>
              <a:rPr lang="pl-PL" altLang="pl-PL" sz="2600" i="1" dirty="0" err="1"/>
              <a:t>Postal</a:t>
            </a:r>
            <a:r>
              <a:rPr lang="pl-PL" altLang="pl-PL" sz="2600" i="1" dirty="0"/>
              <a:t> Directive</a:t>
            </a:r>
            <a:r>
              <a:rPr lang="pl-PL" altLang="pl-PL" sz="2600" dirty="0" smtClean="0"/>
              <a:t>). (…)</a:t>
            </a:r>
          </a:p>
          <a:p>
            <a:pPr>
              <a:lnSpc>
                <a:spcPct val="80000"/>
              </a:lnSpc>
              <a:buFontTx/>
              <a:buNone/>
            </a:pPr>
            <a:r>
              <a:rPr lang="pl-PL" altLang="pl-PL" sz="2600" dirty="0" smtClean="0"/>
              <a:t>	Druga </a:t>
            </a:r>
            <a:r>
              <a:rPr lang="pl-PL" altLang="pl-PL" sz="2600" dirty="0"/>
              <a:t>Dyrektywa </a:t>
            </a:r>
            <a:r>
              <a:rPr lang="pl-PL" altLang="pl-PL" sz="2600" dirty="0" smtClean="0"/>
              <a:t>Pocztowa </a:t>
            </a:r>
            <a:r>
              <a:rPr lang="pl-PL" altLang="pl-PL" sz="2600" dirty="0"/>
              <a:t>(ang. </a:t>
            </a:r>
            <a:r>
              <a:rPr lang="pl-PL" altLang="pl-PL" sz="2600" i="1" dirty="0"/>
              <a:t>the Second </a:t>
            </a:r>
            <a:r>
              <a:rPr lang="pl-PL" altLang="pl-PL" sz="2600" i="1" dirty="0" err="1"/>
              <a:t>Postal</a:t>
            </a:r>
            <a:r>
              <a:rPr lang="pl-PL" altLang="pl-PL" sz="2600" i="1" dirty="0"/>
              <a:t> Directive</a:t>
            </a:r>
            <a:r>
              <a:rPr lang="pl-PL" altLang="pl-PL" sz="2600" dirty="0"/>
              <a:t>) stanowiła, że rynek przesyłek o wadze do 100 g oraz tych, które kosztują mniej niż trzykrotność ceny podstawowej, miał być wolny od konkurencji od dn. 01.01.2003 r, co miało spowodować otwarcie ok. 9% rynku dla potencjalnych nowych operatorów pocztowych. Druga Dyrektywa Pocztowa stanowiła również, że rynek przesyłek o wadze poniżej 50 g i tych, które kosztują mniej niż 2,5 ceny podstawowej miał być wolny od konkurencji od dn. 01.01.2006 r., co miało skutkować otwarciem 7% rynku dla potencjalnych nowych operatorów pocztowych.”</a:t>
            </a:r>
          </a:p>
          <a:p>
            <a:pPr>
              <a:lnSpc>
                <a:spcPct val="80000"/>
              </a:lnSpc>
              <a:buFontTx/>
              <a:buNone/>
            </a:pPr>
            <a:r>
              <a:rPr lang="pl-PL" altLang="pl-PL" sz="1800" dirty="0"/>
              <a:t>	</a:t>
            </a:r>
            <a:r>
              <a:rPr lang="pl-PL" altLang="pl-PL" sz="1800" b="1" i="1" dirty="0"/>
              <a:t>Deregulacja i standaryzacja w sektorze usług pocztowych w Unii </a:t>
            </a:r>
            <a:r>
              <a:rPr lang="pl-PL" altLang="pl-PL" sz="1800" b="1" i="1" dirty="0" smtClean="0"/>
              <a:t>Europejskiej legislacja </a:t>
            </a:r>
            <a:r>
              <a:rPr lang="pl-PL" altLang="pl-PL" sz="1800" b="1" i="1" dirty="0"/>
              <a:t>i implementacja, szanse i wyzwania </a:t>
            </a:r>
            <a:r>
              <a:rPr lang="pl-PL" altLang="pl-PL" sz="1800" b="1" dirty="0"/>
              <a:t>[</a:t>
            </a:r>
            <a:r>
              <a:rPr lang="pl-PL" altLang="pl-PL" sz="1800" b="1" dirty="0" smtClean="0"/>
              <a:t>w:] M. </a:t>
            </a:r>
            <a:r>
              <a:rPr lang="pl-PL" altLang="pl-PL" sz="1800" b="1" dirty="0" err="1" smtClean="0"/>
              <a:t>Wenclik</a:t>
            </a:r>
            <a:r>
              <a:rPr lang="pl-PL" altLang="pl-PL" sz="1800" b="1" dirty="0" smtClean="0"/>
              <a:t> (red.), </a:t>
            </a:r>
            <a:r>
              <a:rPr lang="pl-PL" altLang="pl-PL" sz="1800" b="1" i="1" dirty="0" smtClean="0"/>
              <a:t>Deregulacja Zawodów w </a:t>
            </a:r>
            <a:r>
              <a:rPr lang="pl-PL" altLang="pl-PL" sz="1800" b="1" i="1" dirty="0"/>
              <a:t>Polsce</a:t>
            </a:r>
            <a:r>
              <a:rPr lang="pl-PL" altLang="pl-PL" sz="1800" b="1" dirty="0"/>
              <a:t>, </a:t>
            </a:r>
            <a:r>
              <a:rPr lang="pl-PL" altLang="pl-PL" sz="1800" b="1" dirty="0" smtClean="0"/>
              <a:t>Łomża 2015, s. 134.</a:t>
            </a:r>
            <a:endParaRPr lang="pl-PL" altLang="pl-PL" sz="1800" b="1" dirty="0"/>
          </a:p>
        </p:txBody>
      </p:sp>
    </p:spTree>
    <p:extLst>
      <p:ext uri="{BB962C8B-B14F-4D97-AF65-F5344CB8AC3E}">
        <p14:creationId xmlns:p14="http://schemas.microsoft.com/office/powerpoint/2010/main" val="39115702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lstStyle/>
          <a:p>
            <a:pPr algn="ctr"/>
            <a:r>
              <a:rPr lang="pl-PL" altLang="pl-PL" sz="3200" dirty="0" smtClean="0"/>
              <a:t>Deregulacja a rynek</a:t>
            </a:r>
            <a:endParaRPr lang="pl-PL" altLang="pl-PL" sz="3200" dirty="0"/>
          </a:p>
        </p:txBody>
      </p:sp>
      <p:sp>
        <p:nvSpPr>
          <p:cNvPr id="190467" name="Rectangle 3"/>
          <p:cNvSpPr>
            <a:spLocks noGrp="1" noChangeArrowheads="1"/>
          </p:cNvSpPr>
          <p:nvPr>
            <p:ph type="body" idx="1"/>
          </p:nvPr>
        </p:nvSpPr>
        <p:spPr>
          <a:xfrm>
            <a:off x="445478" y="1602154"/>
            <a:ext cx="11332307" cy="4943108"/>
          </a:xfrm>
        </p:spPr>
        <p:txBody>
          <a:bodyPr>
            <a:normAutofit/>
          </a:bodyPr>
          <a:lstStyle/>
          <a:p>
            <a:pPr>
              <a:lnSpc>
                <a:spcPct val="80000"/>
              </a:lnSpc>
              <a:buFontTx/>
              <a:buNone/>
            </a:pPr>
            <a:r>
              <a:rPr lang="pl-PL" altLang="pl-PL" sz="2600" dirty="0"/>
              <a:t>	</a:t>
            </a:r>
            <a:r>
              <a:rPr lang="pl-PL" altLang="pl-PL" dirty="0"/>
              <a:t>„Na mocy obowiązującego obecnie prawa w ramach Trzeciej Dyrektywy Pocztowej państwa członkowskie Unii Europejskiej miały doprowadzić do pełnego otwarcia rynku usług pocztowych do 31.12.2010 r., a w niektórych przypadkach do 31.12.2012 r. W następstwie przyjętego ustawodawstwa 16 państw członkowskich w pełni zliberalizowało rynek usług pocztowych do końca 2010 r</a:t>
            </a:r>
            <a:r>
              <a:rPr lang="pl-PL" altLang="pl-PL" dirty="0" smtClean="0"/>
              <a:t>. (…)</a:t>
            </a:r>
          </a:p>
          <a:p>
            <a:pPr>
              <a:lnSpc>
                <a:spcPct val="80000"/>
              </a:lnSpc>
              <a:buFontTx/>
              <a:buNone/>
            </a:pPr>
            <a:r>
              <a:rPr lang="pl-PL" altLang="pl-PL" dirty="0" smtClean="0"/>
              <a:t>	Nadrzędnym </a:t>
            </a:r>
            <a:r>
              <a:rPr lang="pl-PL" altLang="pl-PL" dirty="0"/>
              <a:t>celem prowadzonej polityki pocztowej w Unii Europejskiej jest pełna deregulacja rynku. Liberalizacja rynku usług pocztowych wpływa na poprawę jakości świadczonych usług i wzrost zatrudnienia w tym sektorze gospodarki, jak również wzrost jej konkurencyjności.”</a:t>
            </a:r>
            <a:endParaRPr lang="pl-PL" altLang="pl-PL" dirty="0" smtClean="0"/>
          </a:p>
          <a:p>
            <a:pPr>
              <a:lnSpc>
                <a:spcPct val="80000"/>
              </a:lnSpc>
              <a:buFontTx/>
              <a:buNone/>
            </a:pPr>
            <a:r>
              <a:rPr lang="pl-PL" altLang="pl-PL" sz="1800" dirty="0"/>
              <a:t>	</a:t>
            </a:r>
            <a:r>
              <a:rPr lang="pl-PL" altLang="pl-PL" sz="1800" b="1" i="1" dirty="0"/>
              <a:t>Deregulacja i standaryzacja w sektorze usług pocztowych w Unii Europejskiej legislacja i implementacja, szanse i wyzwania </a:t>
            </a:r>
            <a:r>
              <a:rPr lang="pl-PL" altLang="pl-PL" sz="1800" b="1" dirty="0"/>
              <a:t>[w:] M. </a:t>
            </a:r>
            <a:r>
              <a:rPr lang="pl-PL" altLang="pl-PL" sz="1800" b="1" dirty="0" err="1"/>
              <a:t>Wenclik</a:t>
            </a:r>
            <a:r>
              <a:rPr lang="pl-PL" altLang="pl-PL" sz="1800" b="1" dirty="0"/>
              <a:t> (red.), </a:t>
            </a:r>
            <a:r>
              <a:rPr lang="pl-PL" altLang="pl-PL" sz="1800" b="1" i="1" dirty="0"/>
              <a:t>Deregulacja Zawodów w Polsce</a:t>
            </a:r>
            <a:r>
              <a:rPr lang="pl-PL" altLang="pl-PL" sz="1800" b="1" dirty="0"/>
              <a:t>, Łomża 2015, s. </a:t>
            </a:r>
            <a:r>
              <a:rPr lang="pl-PL" altLang="pl-PL" sz="1800" b="1" dirty="0" smtClean="0"/>
              <a:t>135.</a:t>
            </a:r>
            <a:endParaRPr lang="pl-PL" altLang="pl-PL" sz="1800" b="1" dirty="0"/>
          </a:p>
        </p:txBody>
      </p:sp>
    </p:spTree>
    <p:extLst>
      <p:ext uri="{BB962C8B-B14F-4D97-AF65-F5344CB8AC3E}">
        <p14:creationId xmlns:p14="http://schemas.microsoft.com/office/powerpoint/2010/main" val="15996248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lstStyle/>
          <a:p>
            <a:pPr algn="ctr"/>
            <a:r>
              <a:rPr lang="pl-PL" altLang="pl-PL" sz="3200" dirty="0" smtClean="0"/>
              <a:t>Deregulacja a rynek</a:t>
            </a:r>
            <a:endParaRPr lang="pl-PL" altLang="pl-PL" sz="3200" dirty="0"/>
          </a:p>
        </p:txBody>
      </p:sp>
      <p:sp>
        <p:nvSpPr>
          <p:cNvPr id="190467" name="Rectangle 3"/>
          <p:cNvSpPr>
            <a:spLocks noGrp="1" noChangeArrowheads="1"/>
          </p:cNvSpPr>
          <p:nvPr>
            <p:ph type="body" idx="1"/>
          </p:nvPr>
        </p:nvSpPr>
        <p:spPr>
          <a:xfrm>
            <a:off x="445478" y="1143000"/>
            <a:ext cx="11332307" cy="5402262"/>
          </a:xfrm>
        </p:spPr>
        <p:txBody>
          <a:bodyPr>
            <a:normAutofit/>
          </a:bodyPr>
          <a:lstStyle/>
          <a:p>
            <a:pPr>
              <a:lnSpc>
                <a:spcPct val="80000"/>
              </a:lnSpc>
              <a:buFontTx/>
              <a:buNone/>
            </a:pPr>
            <a:r>
              <a:rPr lang="pl-PL" altLang="pl-PL" sz="2600" dirty="0"/>
              <a:t>	</a:t>
            </a:r>
            <a:r>
              <a:rPr lang="pl-PL" altLang="pl-PL" dirty="0"/>
              <a:t>„Stopniowo wprowadzone dyrektywami unijnymi otwarcie rynku usług pocztowych </a:t>
            </a:r>
            <a:r>
              <a:rPr lang="pl-PL" altLang="pl-PL" dirty="0" smtClean="0"/>
              <a:t>na konkurencję </a:t>
            </a:r>
            <a:r>
              <a:rPr lang="pl-PL" altLang="pl-PL" dirty="0"/>
              <a:t>pozwoliło na wejście na ten rynek prywatnego sektora przy </a:t>
            </a:r>
            <a:r>
              <a:rPr lang="pl-PL" altLang="pl-PL" dirty="0" smtClean="0"/>
              <a:t>udziale państwa </a:t>
            </a:r>
            <a:r>
              <a:rPr lang="pl-PL" altLang="pl-PL" dirty="0"/>
              <a:t>jako regulatora w niezbędnym zakresie. </a:t>
            </a:r>
            <a:r>
              <a:rPr lang="pl-PL" altLang="pl-PL" dirty="0" smtClean="0"/>
              <a:t>(…)</a:t>
            </a:r>
          </a:p>
          <a:p>
            <a:pPr>
              <a:lnSpc>
                <a:spcPct val="80000"/>
              </a:lnSpc>
              <a:buFontTx/>
              <a:buNone/>
            </a:pPr>
            <a:r>
              <a:rPr lang="pl-PL" altLang="pl-PL" dirty="0" smtClean="0"/>
              <a:t>	Proces </a:t>
            </a:r>
            <a:r>
              <a:rPr lang="pl-PL" altLang="pl-PL" dirty="0"/>
              <a:t>liberalizacji rynku usług pocztowych początkowo dotyczył </a:t>
            </a:r>
            <a:r>
              <a:rPr lang="pl-PL" altLang="pl-PL" dirty="0" smtClean="0"/>
              <a:t>wyłącznie przesyłek pocztowych </a:t>
            </a:r>
            <a:r>
              <a:rPr lang="pl-PL" altLang="pl-PL" dirty="0"/>
              <a:t>powyżej masy 350 g. Wraz z kolejnymi dyrektywami zmniejszała się </a:t>
            </a:r>
            <a:r>
              <a:rPr lang="pl-PL" altLang="pl-PL" dirty="0" smtClean="0"/>
              <a:t>waga przesyłek </a:t>
            </a:r>
            <a:r>
              <a:rPr lang="pl-PL" altLang="pl-PL" dirty="0"/>
              <a:t>dopuszczanych do obsługi przez prywatne podmioty pocztowe na </a:t>
            </a:r>
            <a:r>
              <a:rPr lang="pl-PL" altLang="pl-PL" dirty="0" smtClean="0"/>
              <a:t>rynku. (…)</a:t>
            </a:r>
          </a:p>
          <a:p>
            <a:pPr>
              <a:lnSpc>
                <a:spcPct val="80000"/>
              </a:lnSpc>
              <a:buFontTx/>
              <a:buNone/>
            </a:pPr>
            <a:r>
              <a:rPr lang="pl-PL" altLang="pl-PL" dirty="0" smtClean="0"/>
              <a:t>	Wprowadzenie </a:t>
            </a:r>
            <a:r>
              <a:rPr lang="pl-PL" altLang="pl-PL" dirty="0"/>
              <a:t>planu liberalizacji rynku usług pocztowych oparte było </a:t>
            </a:r>
            <a:r>
              <a:rPr lang="pl-PL" altLang="pl-PL" dirty="0" smtClean="0"/>
              <a:t>na przeświadczeniu </a:t>
            </a:r>
            <a:r>
              <a:rPr lang="pl-PL" altLang="pl-PL" dirty="0"/>
              <a:t>o niedoskonałości państwa podkreślając większą </a:t>
            </a:r>
            <a:r>
              <a:rPr lang="pl-PL" altLang="pl-PL" dirty="0" smtClean="0"/>
              <a:t>efektywność podmiotów </a:t>
            </a:r>
            <a:r>
              <a:rPr lang="pl-PL" altLang="pl-PL" dirty="0"/>
              <a:t>niepublicznych. Samoregulacja omawianego obszaru miała </a:t>
            </a:r>
            <a:r>
              <a:rPr lang="pl-PL" altLang="pl-PL" dirty="0" smtClean="0"/>
              <a:t>zniwelować skutki </a:t>
            </a:r>
            <a:r>
              <a:rPr lang="pl-PL" altLang="pl-PL" dirty="0"/>
              <a:t>funkcjonowania na rynkach europejskich monopolu operatora </a:t>
            </a:r>
            <a:r>
              <a:rPr lang="pl-PL" altLang="pl-PL" dirty="0" smtClean="0"/>
              <a:t>państwowego i </a:t>
            </a:r>
            <a:r>
              <a:rPr lang="pl-PL" altLang="pl-PL" dirty="0"/>
              <a:t>poprzez rekonstrukcję regulacji pozwolić na swobodny rozwój </a:t>
            </a:r>
            <a:r>
              <a:rPr lang="pl-PL" altLang="pl-PL" dirty="0" smtClean="0"/>
              <a:t>konkurencji przedsiębiorców </a:t>
            </a:r>
            <a:r>
              <a:rPr lang="pl-PL" altLang="pl-PL" dirty="0"/>
              <a:t>prywatnych.”</a:t>
            </a:r>
            <a:endParaRPr lang="pl-PL" altLang="pl-PL" dirty="0" smtClean="0"/>
          </a:p>
          <a:p>
            <a:pPr>
              <a:lnSpc>
                <a:spcPct val="80000"/>
              </a:lnSpc>
              <a:buFontTx/>
              <a:buNone/>
            </a:pPr>
            <a:r>
              <a:rPr lang="pl-PL" altLang="pl-PL" sz="1800" dirty="0"/>
              <a:t>	</a:t>
            </a:r>
            <a:r>
              <a:rPr lang="pl-PL" altLang="pl-PL" sz="1800" b="1" dirty="0" smtClean="0"/>
              <a:t>K. </a:t>
            </a:r>
            <a:r>
              <a:rPr lang="pl-PL" altLang="pl-PL" sz="1800" b="1" dirty="0" err="1" smtClean="0"/>
              <a:t>Bodo</a:t>
            </a:r>
            <a:r>
              <a:rPr lang="pl-PL" altLang="pl-PL" sz="1800" b="1" dirty="0"/>
              <a:t> </a:t>
            </a:r>
            <a:r>
              <a:rPr lang="pl-PL" altLang="pl-PL" sz="1800" b="1" dirty="0" smtClean="0"/>
              <a:t>D. </a:t>
            </a:r>
            <a:r>
              <a:rPr lang="pl-PL" altLang="pl-PL" sz="1800" b="1" dirty="0" err="1" smtClean="0"/>
              <a:t>Gawinkowski</a:t>
            </a:r>
            <a:r>
              <a:rPr lang="pl-PL" altLang="pl-PL" sz="1800" b="1" dirty="0" smtClean="0"/>
              <a:t>, </a:t>
            </a:r>
            <a:r>
              <a:rPr lang="pl-PL" altLang="pl-PL" sz="1800" b="1" i="1" dirty="0" smtClean="0"/>
              <a:t>Rynek </a:t>
            </a:r>
            <a:r>
              <a:rPr lang="pl-PL" altLang="pl-PL" sz="1800" b="1" i="1" dirty="0"/>
              <a:t>usług pocztowych w </a:t>
            </a:r>
            <a:r>
              <a:rPr lang="pl-PL" altLang="pl-PL" sz="1800" b="1" i="1" dirty="0" smtClean="0"/>
              <a:t>Polsce i </a:t>
            </a:r>
            <a:r>
              <a:rPr lang="pl-PL" altLang="pl-PL" sz="1800" b="1" i="1" dirty="0"/>
              <a:t>w Niemczech – konkurencja </a:t>
            </a:r>
            <a:r>
              <a:rPr lang="pl-PL" altLang="pl-PL" sz="1800" b="1" i="1" dirty="0" smtClean="0"/>
              <a:t>służy konsumentom</a:t>
            </a:r>
            <a:r>
              <a:rPr lang="pl-PL" altLang="pl-PL" sz="1800" b="1" dirty="0" smtClean="0"/>
              <a:t>. </a:t>
            </a:r>
            <a:r>
              <a:rPr lang="pl-PL" altLang="pl-PL" sz="1800" b="1" i="1" dirty="0"/>
              <a:t>Analiza </a:t>
            </a:r>
            <a:r>
              <a:rPr lang="pl-PL" altLang="pl-PL" sz="1800" b="1" i="1" dirty="0" smtClean="0"/>
              <a:t>FOR </a:t>
            </a:r>
            <a:r>
              <a:rPr lang="pl-PL" altLang="pl-PL" sz="1800" b="1" i="1" dirty="0"/>
              <a:t>08/2014</a:t>
            </a:r>
            <a:r>
              <a:rPr lang="pl-PL" altLang="pl-PL" sz="1800" b="1" dirty="0"/>
              <a:t>, s. </a:t>
            </a:r>
            <a:r>
              <a:rPr lang="pl-PL" altLang="pl-PL" sz="1800" b="1" dirty="0" smtClean="0"/>
              <a:t>5 i n.</a:t>
            </a:r>
            <a:endParaRPr lang="pl-PL" altLang="pl-PL" sz="1800" b="1" dirty="0"/>
          </a:p>
        </p:txBody>
      </p:sp>
    </p:spTree>
    <p:extLst>
      <p:ext uri="{BB962C8B-B14F-4D97-AF65-F5344CB8AC3E}">
        <p14:creationId xmlns:p14="http://schemas.microsoft.com/office/powerpoint/2010/main" val="1561983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0"/>
            <a:ext cx="8229600" cy="1143000"/>
          </a:xfrm>
        </p:spPr>
        <p:txBody>
          <a:bodyPr/>
          <a:lstStyle/>
          <a:p>
            <a:pPr algn="ctr"/>
            <a:r>
              <a:rPr lang="pl-PL" altLang="pl-PL" sz="3200" dirty="0" smtClean="0"/>
              <a:t>Deregulacja a rynek</a:t>
            </a:r>
            <a:endParaRPr lang="pl-PL" altLang="pl-PL" sz="3200" dirty="0"/>
          </a:p>
        </p:txBody>
      </p:sp>
      <p:sp>
        <p:nvSpPr>
          <p:cNvPr id="190467" name="Rectangle 3"/>
          <p:cNvSpPr>
            <a:spLocks noGrp="1" noChangeArrowheads="1"/>
          </p:cNvSpPr>
          <p:nvPr>
            <p:ph type="body" idx="1"/>
          </p:nvPr>
        </p:nvSpPr>
        <p:spPr>
          <a:xfrm>
            <a:off x="445478" y="1143000"/>
            <a:ext cx="11332307" cy="5402262"/>
          </a:xfrm>
        </p:spPr>
        <p:txBody>
          <a:bodyPr>
            <a:normAutofit lnSpcReduction="10000"/>
          </a:bodyPr>
          <a:lstStyle/>
          <a:p>
            <a:pPr>
              <a:lnSpc>
                <a:spcPct val="80000"/>
              </a:lnSpc>
              <a:buFontTx/>
              <a:buNone/>
            </a:pPr>
            <a:r>
              <a:rPr lang="pl-PL" altLang="pl-PL" sz="2600" dirty="0"/>
              <a:t>	</a:t>
            </a:r>
            <a:r>
              <a:rPr lang="pl-PL" altLang="pl-PL" dirty="0" smtClean="0"/>
              <a:t>„</a:t>
            </a:r>
            <a:r>
              <a:rPr lang="pl-PL" dirty="0"/>
              <a:t>W związku z ograniczeniami jakie funkcjonowały na rynku pocztowym prywatni operatorzy uczestnicząc w obrocie gospodarczym zmuszeni byli do ponoszenia niepotrzebnych kosztów. Przykładem może być praktyka dociążania przesyłek listowych o niższej wadze niż 50 gramów (w celu uniknięcia dodatkowych opłat), poprzez załączanie do faktur/rachunków np. ulotek, notesów, regulaminów lub nawet </a:t>
            </a:r>
            <a:r>
              <a:rPr lang="pl-PL" dirty="0" smtClean="0"/>
              <a:t>blaszek. </a:t>
            </a:r>
            <a:r>
              <a:rPr lang="pl-PL" dirty="0"/>
              <a:t>Bez względu na to, ich usługi cieszyły się zainteresowaniem na rynku. Świadczy o tym między innymi chociażby fakt, iż w roku 2007 zarejestrowanych było 164 operatorów pocztowych, a na jedną placówkę przypadało średnio 3726 konsumentów. Tymczasem 4 lata później w roku 2011 owa proporcja uległa zasadniczej zmianie. Zarejestrowanych było już 247 operatorów, a na jedną placówkę przypadało już średnio 2997 </a:t>
            </a:r>
            <a:r>
              <a:rPr lang="pl-PL" dirty="0" smtClean="0"/>
              <a:t>konsumentów. </a:t>
            </a:r>
            <a:r>
              <a:rPr lang="pl-PL" dirty="0"/>
              <a:t>Powyższe jednoznacznie udowadnia, iż wraz z postępującymi ułatwieniami i ze zwiększonym dostępem do rynku dla podmiotów prywatnych, rośnie ich zaangażowanie w przedmiotową działalność, prowadząc do zwiększenie dostępności usług dla konsumentów</a:t>
            </a:r>
            <a:r>
              <a:rPr lang="pl-PL" altLang="pl-PL" dirty="0" smtClean="0"/>
              <a:t>”</a:t>
            </a:r>
          </a:p>
          <a:p>
            <a:pPr>
              <a:lnSpc>
                <a:spcPct val="80000"/>
              </a:lnSpc>
              <a:buFontTx/>
              <a:buNone/>
            </a:pPr>
            <a:r>
              <a:rPr lang="pl-PL" altLang="pl-PL" sz="1800" dirty="0"/>
              <a:t>	</a:t>
            </a:r>
            <a:r>
              <a:rPr lang="pl-PL" altLang="pl-PL" sz="1800" b="1" dirty="0" smtClean="0"/>
              <a:t>K. </a:t>
            </a:r>
            <a:r>
              <a:rPr lang="pl-PL" altLang="pl-PL" sz="1800" b="1" dirty="0" err="1" smtClean="0"/>
              <a:t>Bodo</a:t>
            </a:r>
            <a:r>
              <a:rPr lang="pl-PL" altLang="pl-PL" sz="1800" b="1" dirty="0"/>
              <a:t> </a:t>
            </a:r>
            <a:r>
              <a:rPr lang="pl-PL" altLang="pl-PL" sz="1800" b="1" dirty="0" smtClean="0"/>
              <a:t>D. </a:t>
            </a:r>
            <a:r>
              <a:rPr lang="pl-PL" altLang="pl-PL" sz="1800" b="1" dirty="0" err="1" smtClean="0"/>
              <a:t>Gawinkowski</a:t>
            </a:r>
            <a:r>
              <a:rPr lang="pl-PL" altLang="pl-PL" sz="1800" b="1" dirty="0" smtClean="0"/>
              <a:t>, </a:t>
            </a:r>
            <a:r>
              <a:rPr lang="pl-PL" altLang="pl-PL" sz="1800" b="1" i="1" dirty="0" smtClean="0"/>
              <a:t>Rynek </a:t>
            </a:r>
            <a:r>
              <a:rPr lang="pl-PL" altLang="pl-PL" sz="1800" b="1" i="1" dirty="0"/>
              <a:t>usług pocztowych w </a:t>
            </a:r>
            <a:r>
              <a:rPr lang="pl-PL" altLang="pl-PL" sz="1800" b="1" i="1" dirty="0" smtClean="0"/>
              <a:t>Polsce i </a:t>
            </a:r>
            <a:r>
              <a:rPr lang="pl-PL" altLang="pl-PL" sz="1800" b="1" i="1" dirty="0"/>
              <a:t>w Niemczech – konkurencja </a:t>
            </a:r>
            <a:r>
              <a:rPr lang="pl-PL" altLang="pl-PL" sz="1800" b="1" i="1" dirty="0" smtClean="0"/>
              <a:t>służy konsumentom</a:t>
            </a:r>
            <a:r>
              <a:rPr lang="pl-PL" altLang="pl-PL" sz="1800" b="1" dirty="0" smtClean="0"/>
              <a:t>. </a:t>
            </a:r>
            <a:r>
              <a:rPr lang="pl-PL" altLang="pl-PL" sz="1800" b="1" i="1" dirty="0"/>
              <a:t>Analiza </a:t>
            </a:r>
            <a:r>
              <a:rPr lang="pl-PL" altLang="pl-PL" sz="1800" b="1" i="1" dirty="0" smtClean="0"/>
              <a:t>FOR </a:t>
            </a:r>
            <a:r>
              <a:rPr lang="pl-PL" altLang="pl-PL" sz="1800" b="1" i="1" dirty="0"/>
              <a:t>08/2014</a:t>
            </a:r>
            <a:r>
              <a:rPr lang="pl-PL" altLang="pl-PL" sz="1800" b="1" dirty="0"/>
              <a:t>, s. 8</a:t>
            </a:r>
            <a:r>
              <a:rPr lang="pl-PL" altLang="pl-PL" sz="1800" b="1" dirty="0" smtClean="0"/>
              <a:t>.</a:t>
            </a:r>
            <a:endParaRPr lang="pl-PL" altLang="pl-PL" sz="1800" b="1" dirty="0"/>
          </a:p>
        </p:txBody>
      </p:sp>
    </p:spTree>
    <p:extLst>
      <p:ext uri="{BB962C8B-B14F-4D97-AF65-F5344CB8AC3E}">
        <p14:creationId xmlns:p14="http://schemas.microsoft.com/office/powerpoint/2010/main" val="956955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61949" y="292038"/>
            <a:ext cx="6229920" cy="1282889"/>
          </a:xfrm>
        </p:spPr>
        <p:txBody>
          <a:bodyPr>
            <a:normAutofit/>
          </a:bodyPr>
          <a:lstStyle/>
          <a:p>
            <a:pPr algn="ctr"/>
            <a:r>
              <a:rPr lang="pl-PL" sz="4300" dirty="0" smtClean="0"/>
              <a:t>Prawo bez legislacji </a:t>
            </a:r>
            <a:r>
              <a:rPr lang="pl-PL" sz="3200" dirty="0" smtClean="0"/>
              <a:t/>
            </a:r>
            <a:br>
              <a:rPr lang="pl-PL" sz="3200" dirty="0" smtClean="0"/>
            </a:br>
            <a:r>
              <a:rPr lang="pl-PL" sz="3200" dirty="0" smtClean="0"/>
              <a:t>(prawo zwyczajowe)</a:t>
            </a:r>
            <a:endParaRPr lang="pl-PL" sz="3200" dirty="0"/>
          </a:p>
        </p:txBody>
      </p:sp>
      <p:sp>
        <p:nvSpPr>
          <p:cNvPr id="4" name="Prostokąt 3"/>
          <p:cNvSpPr/>
          <p:nvPr/>
        </p:nvSpPr>
        <p:spPr>
          <a:xfrm>
            <a:off x="467758" y="2424518"/>
            <a:ext cx="11081982" cy="4154984"/>
          </a:xfrm>
          <a:prstGeom prst="rect">
            <a:avLst/>
          </a:prstGeom>
        </p:spPr>
        <p:txBody>
          <a:bodyPr wrap="square">
            <a:spAutoFit/>
          </a:bodyPr>
          <a:lstStyle/>
          <a:p>
            <a:pPr lvl="1"/>
            <a:endParaRPr lang="pl-PL" sz="2800" dirty="0"/>
          </a:p>
          <a:p>
            <a:r>
              <a:rPr lang="pl-PL" sz="2000" dirty="0" smtClean="0"/>
              <a:t>„</a:t>
            </a:r>
            <a:r>
              <a:rPr lang="en-US" sz="2000" dirty="0"/>
              <a:t>The process of formation of customary law is quite unique and different from the process of formation of other sources of law. According to traditional theories, an enforceable custom emerges from two formative elements: (1) a quantitative element consisting of a general practice; and (2) a qualitative element reflected in the belief that the practice reflects a legal obligation. Unlike mere social norms, customary laws are treated by some legal systems as proper sources of law and enjoy the centralized enforcement and adjudication generally reserved to legislation, judge‐made law, or binding international treaties. </a:t>
            </a:r>
            <a:r>
              <a:rPr lang="en-US" sz="2000" dirty="0" err="1"/>
              <a:t>Parisi</a:t>
            </a:r>
            <a:r>
              <a:rPr lang="en-US" sz="2000" dirty="0"/>
              <a:t> and </a:t>
            </a:r>
            <a:r>
              <a:rPr lang="en-US" sz="2000" dirty="0" err="1"/>
              <a:t>Fon</a:t>
            </a:r>
            <a:r>
              <a:rPr lang="en-US" sz="2000" dirty="0"/>
              <a:t> have described the process of customary law formation as a form of “direct legislation through action,” which differs from traditional lawmaking processes in that the resulting rules emerge gradually through the actions of the subjects of the law rather than through political deliberation or adjudication</a:t>
            </a:r>
            <a:r>
              <a:rPr lang="pl-PL" sz="2000" dirty="0" smtClean="0"/>
              <a:t>”</a:t>
            </a:r>
          </a:p>
          <a:p>
            <a:endParaRPr lang="pl-PL" sz="2000" dirty="0" smtClean="0"/>
          </a:p>
          <a:p>
            <a:r>
              <a:rPr lang="pl-PL" sz="1600" b="1" i="1" dirty="0" smtClean="0"/>
              <a:t>J. De Mot, F. </a:t>
            </a:r>
            <a:r>
              <a:rPr lang="pl-PL" sz="1600" b="1" i="1" dirty="0" err="1" smtClean="0"/>
              <a:t>Parisi</a:t>
            </a:r>
            <a:r>
              <a:rPr lang="pl-PL" sz="1600" b="1" i="1" dirty="0" smtClean="0"/>
              <a:t>, </a:t>
            </a:r>
            <a:r>
              <a:rPr lang="pl-PL" sz="1600" b="1" i="1" dirty="0" err="1" smtClean="0"/>
              <a:t>Customary</a:t>
            </a:r>
            <a:r>
              <a:rPr lang="pl-PL" sz="1600" b="1" i="1" dirty="0" smtClean="0"/>
              <a:t> Law </a:t>
            </a:r>
            <a:r>
              <a:rPr lang="pl-PL" sz="1600" b="1" dirty="0" smtClean="0"/>
              <a:t>[in:]  M. </a:t>
            </a:r>
            <a:r>
              <a:rPr lang="pl-PL" sz="1600" b="1" dirty="0" err="1" smtClean="0"/>
              <a:t>Gibbons</a:t>
            </a:r>
            <a:r>
              <a:rPr lang="pl-PL" sz="1600" b="1" dirty="0" smtClean="0"/>
              <a:t> (ed.), </a:t>
            </a:r>
            <a:r>
              <a:rPr lang="en-US" sz="1600" b="1" i="1" dirty="0" smtClean="0"/>
              <a:t>Wiley-Blackwell's </a:t>
            </a:r>
            <a:r>
              <a:rPr lang="en-US" sz="1600" b="1" i="1" dirty="0"/>
              <a:t>encyclopedia of political </a:t>
            </a:r>
            <a:r>
              <a:rPr lang="en-US" sz="1600" b="1" i="1" dirty="0" smtClean="0"/>
              <a:t>thought</a:t>
            </a:r>
            <a:r>
              <a:rPr lang="pl-PL" sz="1600" b="1" dirty="0" smtClean="0"/>
              <a:t>, 2002</a:t>
            </a:r>
            <a:endParaRPr lang="pl-PL" sz="1600" b="1" dirty="0"/>
          </a:p>
        </p:txBody>
      </p:sp>
      <p:pic>
        <p:nvPicPr>
          <p:cNvPr id="3" name="Obraz 2"/>
          <p:cNvPicPr>
            <a:picLocks noChangeAspect="1"/>
          </p:cNvPicPr>
          <p:nvPr/>
        </p:nvPicPr>
        <p:blipFill>
          <a:blip r:embed="rId2"/>
          <a:stretch>
            <a:fillRect/>
          </a:stretch>
        </p:blipFill>
        <p:spPr>
          <a:xfrm>
            <a:off x="7548691" y="292038"/>
            <a:ext cx="4079202" cy="2353386"/>
          </a:xfrm>
          <a:prstGeom prst="rect">
            <a:avLst/>
          </a:prstGeom>
        </p:spPr>
      </p:pic>
    </p:spTree>
    <p:extLst>
      <p:ext uri="{BB962C8B-B14F-4D97-AF65-F5344CB8AC3E}">
        <p14:creationId xmlns:p14="http://schemas.microsoft.com/office/powerpoint/2010/main" val="21441431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7816065" y="140090"/>
            <a:ext cx="4266520" cy="6620217"/>
          </a:xfrm>
          <a:prstGeom prst="rect">
            <a:avLst/>
          </a:prstGeom>
        </p:spPr>
      </p:pic>
      <p:pic>
        <p:nvPicPr>
          <p:cNvPr id="5" name="Obraz 4"/>
          <p:cNvPicPr>
            <a:picLocks noChangeAspect="1"/>
          </p:cNvPicPr>
          <p:nvPr/>
        </p:nvPicPr>
        <p:blipFill>
          <a:blip r:embed="rId3"/>
          <a:stretch>
            <a:fillRect/>
          </a:stretch>
        </p:blipFill>
        <p:spPr>
          <a:xfrm>
            <a:off x="3746501" y="1464798"/>
            <a:ext cx="3856879" cy="5393202"/>
          </a:xfrm>
          <a:prstGeom prst="rect">
            <a:avLst/>
          </a:prstGeom>
        </p:spPr>
      </p:pic>
      <p:pic>
        <p:nvPicPr>
          <p:cNvPr id="6" name="Obraz 5"/>
          <p:cNvPicPr>
            <a:picLocks noChangeAspect="1"/>
          </p:cNvPicPr>
          <p:nvPr/>
        </p:nvPicPr>
        <p:blipFill>
          <a:blip r:embed="rId4"/>
          <a:stretch>
            <a:fillRect/>
          </a:stretch>
        </p:blipFill>
        <p:spPr>
          <a:xfrm>
            <a:off x="181726" y="15045"/>
            <a:ext cx="5503002" cy="1376094"/>
          </a:xfrm>
          <a:prstGeom prst="rect">
            <a:avLst/>
          </a:prstGeom>
        </p:spPr>
      </p:pic>
      <p:pic>
        <p:nvPicPr>
          <p:cNvPr id="7" name="Obraz 6"/>
          <p:cNvPicPr>
            <a:picLocks noChangeAspect="1"/>
          </p:cNvPicPr>
          <p:nvPr/>
        </p:nvPicPr>
        <p:blipFill>
          <a:blip r:embed="rId5"/>
          <a:stretch>
            <a:fillRect/>
          </a:stretch>
        </p:blipFill>
        <p:spPr>
          <a:xfrm>
            <a:off x="181726" y="1391139"/>
            <a:ext cx="5503002" cy="1071722"/>
          </a:xfrm>
          <a:prstGeom prst="rect">
            <a:avLst/>
          </a:prstGeom>
        </p:spPr>
      </p:pic>
    </p:spTree>
    <p:extLst>
      <p:ext uri="{BB962C8B-B14F-4D97-AF65-F5344CB8AC3E}">
        <p14:creationId xmlns:p14="http://schemas.microsoft.com/office/powerpoint/2010/main" val="26551001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919288" y="320431"/>
            <a:ext cx="8229600" cy="914400"/>
          </a:xfrm>
        </p:spPr>
        <p:txBody>
          <a:bodyPr/>
          <a:lstStyle/>
          <a:p>
            <a:pPr algn="ctr"/>
            <a:r>
              <a:rPr lang="pl-PL" altLang="pl-PL" sz="3200" dirty="0" smtClean="0"/>
              <a:t>Skutki liberalizacji rynku pocztowego</a:t>
            </a:r>
            <a:endParaRPr lang="pl-PL" altLang="pl-PL" sz="3200" dirty="0"/>
          </a:p>
        </p:txBody>
      </p:sp>
      <p:sp>
        <p:nvSpPr>
          <p:cNvPr id="190467" name="Rectangle 3"/>
          <p:cNvSpPr>
            <a:spLocks noGrp="1" noChangeArrowheads="1"/>
          </p:cNvSpPr>
          <p:nvPr>
            <p:ph type="body" idx="1"/>
          </p:nvPr>
        </p:nvSpPr>
        <p:spPr>
          <a:xfrm>
            <a:off x="289170" y="1422401"/>
            <a:ext cx="11488616" cy="5240092"/>
          </a:xfrm>
        </p:spPr>
        <p:txBody>
          <a:bodyPr>
            <a:normAutofit fontScale="92500" lnSpcReduction="20000"/>
          </a:bodyPr>
          <a:lstStyle/>
          <a:p>
            <a:pPr>
              <a:lnSpc>
                <a:spcPct val="80000"/>
              </a:lnSpc>
              <a:buFontTx/>
              <a:buNone/>
            </a:pPr>
            <a:r>
              <a:rPr lang="pl-PL" altLang="pl-PL" sz="2600" dirty="0"/>
              <a:t>	</a:t>
            </a:r>
            <a:r>
              <a:rPr lang="pl-PL" altLang="pl-PL" sz="3000" dirty="0" smtClean="0"/>
              <a:t>„</a:t>
            </a:r>
            <a:r>
              <a:rPr lang="pl-PL" sz="3000" dirty="0"/>
              <a:t>Interesująca jest również proporcja uzasadnionych reklamacji. W roku 2012 wśród operatorów niepublicznych odrzucono 43,1% reklamacji, tymczasem Poczta Polska nie zaakceptowała aż 77,5% </a:t>
            </a:r>
            <a:r>
              <a:rPr lang="pl-PL" sz="3000" dirty="0" smtClean="0"/>
              <a:t>reklamacji. (…)</a:t>
            </a:r>
          </a:p>
          <a:p>
            <a:pPr>
              <a:lnSpc>
                <a:spcPct val="80000"/>
              </a:lnSpc>
              <a:buFontTx/>
              <a:buNone/>
            </a:pPr>
            <a:r>
              <a:rPr lang="pl-PL" altLang="pl-PL" sz="3000" dirty="0" smtClean="0"/>
              <a:t>	Zmienia </a:t>
            </a:r>
            <a:r>
              <a:rPr lang="pl-PL" altLang="pl-PL" sz="3000" dirty="0"/>
              <a:t>się także struktura zatrudnienia w sektorze pocztowym. W roku </a:t>
            </a:r>
            <a:r>
              <a:rPr lang="pl-PL" altLang="pl-PL" sz="3000" dirty="0" smtClean="0"/>
              <a:t>2006 w </a:t>
            </a:r>
            <a:r>
              <a:rPr lang="pl-PL" altLang="pl-PL" sz="3000" dirty="0"/>
              <a:t>Poczcie Polskiej zatrudnionych było 101 146 osób, a w roku 2012 jest to 91 </a:t>
            </a:r>
            <a:r>
              <a:rPr lang="pl-PL" altLang="pl-PL" sz="3000" dirty="0" smtClean="0"/>
              <a:t>373 osób</a:t>
            </a:r>
            <a:r>
              <a:rPr lang="pl-PL" altLang="pl-PL" sz="3000" dirty="0"/>
              <a:t>. Natomiast zatrudnienie u operatorów niepublicznych w roku 2006 </a:t>
            </a:r>
            <a:r>
              <a:rPr lang="pl-PL" altLang="pl-PL" sz="3000" dirty="0" smtClean="0"/>
              <a:t>wynosiło 17 </a:t>
            </a:r>
            <a:r>
              <a:rPr lang="pl-PL" altLang="pl-PL" sz="3000" dirty="0"/>
              <a:t>964 osób, by w roku 2012 wynieść już 32 544 osób. Ogólny poziom </a:t>
            </a:r>
            <a:r>
              <a:rPr lang="pl-PL" altLang="pl-PL" sz="3000" dirty="0" smtClean="0"/>
              <a:t>zatrudnienia w </a:t>
            </a:r>
            <a:r>
              <a:rPr lang="pl-PL" altLang="pl-PL" sz="3000" dirty="0"/>
              <a:t>sektorze pocztowym ze 119 110 osób w roku 2006 wzrósł do 123 917 osób w roku 201216. W związku z powyższą informacją można stwierdzić, iż popularne </a:t>
            </a:r>
            <a:r>
              <a:rPr lang="pl-PL" altLang="pl-PL" sz="3000" dirty="0" smtClean="0"/>
              <a:t>argumenty obrońców </a:t>
            </a:r>
            <a:r>
              <a:rPr lang="pl-PL" altLang="pl-PL" sz="3000" dirty="0"/>
              <a:t>monopolu i regulacji, jakoby liberalizacja prowadziła do utraty miejsc </a:t>
            </a:r>
            <a:r>
              <a:rPr lang="pl-PL" altLang="pl-PL" sz="3000" dirty="0" smtClean="0"/>
              <a:t>pracy, nie </a:t>
            </a:r>
            <a:r>
              <a:rPr lang="pl-PL" altLang="pl-PL" sz="3000" dirty="0"/>
              <a:t>znajdują </a:t>
            </a:r>
            <a:r>
              <a:rPr lang="pl-PL" altLang="pl-PL" sz="3000" dirty="0" smtClean="0"/>
              <a:t>potwierdzenia. </a:t>
            </a:r>
          </a:p>
          <a:p>
            <a:pPr>
              <a:lnSpc>
                <a:spcPct val="80000"/>
              </a:lnSpc>
              <a:buFontTx/>
              <a:buNone/>
            </a:pPr>
            <a:r>
              <a:rPr lang="pl-PL" altLang="pl-PL" sz="3000" dirty="0" smtClean="0"/>
              <a:t>	Ponadto </a:t>
            </a:r>
            <a:r>
              <a:rPr lang="pl-PL" altLang="pl-PL" sz="3000" dirty="0"/>
              <a:t>otwierający się rynek pocztowy zwiększa presje na </a:t>
            </a:r>
            <a:r>
              <a:rPr lang="pl-PL" altLang="pl-PL" sz="3000" dirty="0" smtClean="0"/>
              <a:t>dotychczasowych podmiotach</a:t>
            </a:r>
            <a:r>
              <a:rPr lang="pl-PL" altLang="pl-PL" sz="3000" dirty="0"/>
              <a:t>, stymulując je do podejmowania dodatkowych działań oraz </a:t>
            </a:r>
            <a:r>
              <a:rPr lang="pl-PL" altLang="pl-PL" sz="3000" dirty="0" smtClean="0"/>
              <a:t>reform zmierzających </a:t>
            </a:r>
            <a:r>
              <a:rPr lang="pl-PL" altLang="pl-PL" sz="3000" dirty="0"/>
              <a:t>do poprawienia terminowości swoich świadczeń”</a:t>
            </a:r>
            <a:endParaRPr lang="pl-PL" altLang="pl-PL" sz="3000" dirty="0" smtClean="0"/>
          </a:p>
          <a:p>
            <a:pPr>
              <a:lnSpc>
                <a:spcPct val="80000"/>
              </a:lnSpc>
              <a:buFontTx/>
              <a:buNone/>
            </a:pPr>
            <a:r>
              <a:rPr lang="pl-PL" altLang="pl-PL" sz="1800" dirty="0"/>
              <a:t>	</a:t>
            </a:r>
            <a:r>
              <a:rPr lang="pl-PL" altLang="pl-PL" sz="1800" b="1" dirty="0" smtClean="0"/>
              <a:t>K. </a:t>
            </a:r>
            <a:r>
              <a:rPr lang="pl-PL" altLang="pl-PL" sz="1800" b="1" dirty="0" err="1" smtClean="0"/>
              <a:t>Bodo</a:t>
            </a:r>
            <a:r>
              <a:rPr lang="pl-PL" altLang="pl-PL" sz="1800" b="1" dirty="0"/>
              <a:t> </a:t>
            </a:r>
            <a:r>
              <a:rPr lang="pl-PL" altLang="pl-PL" sz="1800" b="1" dirty="0" smtClean="0"/>
              <a:t>D. </a:t>
            </a:r>
            <a:r>
              <a:rPr lang="pl-PL" altLang="pl-PL" sz="1800" b="1" dirty="0" err="1" smtClean="0"/>
              <a:t>Gawinkowski</a:t>
            </a:r>
            <a:r>
              <a:rPr lang="pl-PL" altLang="pl-PL" sz="1800" b="1" dirty="0" smtClean="0"/>
              <a:t>, </a:t>
            </a:r>
            <a:r>
              <a:rPr lang="pl-PL" altLang="pl-PL" sz="1800" b="1" i="1" dirty="0" smtClean="0"/>
              <a:t>Rynek </a:t>
            </a:r>
            <a:r>
              <a:rPr lang="pl-PL" altLang="pl-PL" sz="1800" b="1" i="1" dirty="0"/>
              <a:t>usług pocztowych w </a:t>
            </a:r>
            <a:r>
              <a:rPr lang="pl-PL" altLang="pl-PL" sz="1800" b="1" i="1" dirty="0" smtClean="0"/>
              <a:t>Polsce i </a:t>
            </a:r>
            <a:r>
              <a:rPr lang="pl-PL" altLang="pl-PL" sz="1800" b="1" i="1" dirty="0"/>
              <a:t>w Niemczech – konkurencja </a:t>
            </a:r>
            <a:r>
              <a:rPr lang="pl-PL" altLang="pl-PL" sz="1800" b="1" i="1" dirty="0" smtClean="0"/>
              <a:t>służy konsumentom</a:t>
            </a:r>
            <a:r>
              <a:rPr lang="pl-PL" altLang="pl-PL" sz="1800" b="1" dirty="0" smtClean="0"/>
              <a:t>. </a:t>
            </a:r>
            <a:r>
              <a:rPr lang="pl-PL" altLang="pl-PL" sz="1800" b="1" i="1" dirty="0"/>
              <a:t>Analiza </a:t>
            </a:r>
            <a:r>
              <a:rPr lang="pl-PL" altLang="pl-PL" sz="1800" b="1" i="1" dirty="0" smtClean="0"/>
              <a:t>FOR </a:t>
            </a:r>
            <a:r>
              <a:rPr lang="pl-PL" altLang="pl-PL" sz="1800" b="1" i="1" dirty="0"/>
              <a:t>08/2014</a:t>
            </a:r>
            <a:r>
              <a:rPr lang="pl-PL" altLang="pl-PL" sz="1800" b="1" dirty="0"/>
              <a:t>, s. 8</a:t>
            </a:r>
            <a:r>
              <a:rPr lang="pl-PL" altLang="pl-PL" sz="1800" b="1" dirty="0" smtClean="0"/>
              <a:t>.</a:t>
            </a:r>
            <a:endParaRPr lang="pl-PL" altLang="pl-PL" sz="1800" b="1" dirty="0"/>
          </a:p>
        </p:txBody>
      </p:sp>
    </p:spTree>
    <p:extLst>
      <p:ext uri="{BB962C8B-B14F-4D97-AF65-F5344CB8AC3E}">
        <p14:creationId xmlns:p14="http://schemas.microsoft.com/office/powerpoint/2010/main" val="7100414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03753" y="333864"/>
            <a:ext cx="8847016" cy="1260474"/>
          </a:xfrm>
        </p:spPr>
        <p:txBody>
          <a:bodyPr>
            <a:noAutofit/>
          </a:bodyPr>
          <a:lstStyle/>
          <a:p>
            <a:pPr algn="ctr"/>
            <a:r>
              <a:rPr lang="pl-PL" sz="4800" dirty="0" smtClean="0"/>
              <a:t>Paradoksy państwa prawnego</a:t>
            </a:r>
            <a:endParaRPr lang="pl-PL" sz="4800" i="1" dirty="0"/>
          </a:p>
        </p:txBody>
      </p:sp>
      <p:sp>
        <p:nvSpPr>
          <p:cNvPr id="3" name="Symbol zastępczy zawartości 2"/>
          <p:cNvSpPr>
            <a:spLocks noGrp="1"/>
          </p:cNvSpPr>
          <p:nvPr>
            <p:ph idx="1"/>
          </p:nvPr>
        </p:nvSpPr>
        <p:spPr>
          <a:xfrm>
            <a:off x="640860" y="1985109"/>
            <a:ext cx="10972801" cy="4681414"/>
          </a:xfrm>
        </p:spPr>
        <p:txBody>
          <a:bodyPr>
            <a:normAutofit fontScale="92500" lnSpcReduction="10000"/>
          </a:bodyPr>
          <a:lstStyle/>
          <a:p>
            <a:pPr>
              <a:buFontTx/>
              <a:buChar char="-"/>
            </a:pPr>
            <a:r>
              <a:rPr lang="pl-PL" sz="3000" dirty="0" smtClean="0"/>
              <a:t>wolność </a:t>
            </a:r>
            <a:r>
              <a:rPr lang="pl-PL" sz="3000" i="1" dirty="0" smtClean="0"/>
              <a:t>vs.</a:t>
            </a:r>
            <a:r>
              <a:rPr lang="pl-PL" sz="3000" dirty="0" smtClean="0"/>
              <a:t> </a:t>
            </a:r>
            <a:r>
              <a:rPr lang="pl-PL" sz="3000" dirty="0"/>
              <a:t>j</a:t>
            </a:r>
            <a:r>
              <a:rPr lang="pl-PL" sz="3000" dirty="0" smtClean="0"/>
              <a:t>urydyzacja</a:t>
            </a:r>
          </a:p>
          <a:p>
            <a:pPr>
              <a:buFontTx/>
              <a:buChar char="-"/>
            </a:pPr>
            <a:endParaRPr lang="pl-PL" sz="3000" dirty="0"/>
          </a:p>
          <a:p>
            <a:pPr>
              <a:buFontTx/>
              <a:buChar char="-"/>
            </a:pPr>
            <a:r>
              <a:rPr lang="pl-PL" sz="3000" dirty="0" smtClean="0"/>
              <a:t>bezpieczeństwo </a:t>
            </a:r>
            <a:r>
              <a:rPr lang="pl-PL" sz="3000" i="1" dirty="0" smtClean="0"/>
              <a:t>vs.</a:t>
            </a:r>
            <a:r>
              <a:rPr lang="pl-PL" sz="3000" dirty="0" smtClean="0"/>
              <a:t> zagrożenie ze strony prawa stanowionego</a:t>
            </a:r>
          </a:p>
          <a:p>
            <a:pPr>
              <a:buFontTx/>
              <a:buChar char="-"/>
            </a:pPr>
            <a:endParaRPr lang="pl-PL" sz="3000" dirty="0" smtClean="0"/>
          </a:p>
          <a:p>
            <a:pPr>
              <a:buFontTx/>
              <a:buChar char="-"/>
            </a:pPr>
            <a:r>
              <a:rPr lang="pl-PL" sz="3000" dirty="0" smtClean="0"/>
              <a:t>świeckość i neutralność </a:t>
            </a:r>
            <a:r>
              <a:rPr lang="pl-PL" sz="3000" i="1" dirty="0" smtClean="0"/>
              <a:t>vs.</a:t>
            </a:r>
            <a:r>
              <a:rPr lang="pl-PL" sz="3000" dirty="0" smtClean="0"/>
              <a:t> </a:t>
            </a:r>
            <a:r>
              <a:rPr lang="pl-PL" sz="3000" dirty="0"/>
              <a:t>r</a:t>
            </a:r>
            <a:r>
              <a:rPr lang="pl-PL" sz="3000" dirty="0" smtClean="0"/>
              <a:t>eligia konstytucyjna</a:t>
            </a:r>
          </a:p>
          <a:p>
            <a:pPr>
              <a:buFontTx/>
              <a:buChar char="-"/>
            </a:pPr>
            <a:endParaRPr lang="pl-PL" sz="3000" dirty="0" smtClean="0"/>
          </a:p>
          <a:p>
            <a:pPr>
              <a:buFontTx/>
              <a:buChar char="-"/>
            </a:pPr>
            <a:r>
              <a:rPr lang="pl-PL" sz="3000" dirty="0" smtClean="0"/>
              <a:t>podporządkowanie </a:t>
            </a:r>
            <a:r>
              <a:rPr lang="pl-PL" sz="3000" dirty="0"/>
              <a:t>polityki </a:t>
            </a:r>
            <a:r>
              <a:rPr lang="pl-PL" sz="3000" dirty="0" smtClean="0"/>
              <a:t>prawu </a:t>
            </a:r>
            <a:r>
              <a:rPr lang="pl-PL" sz="3000" i="1" dirty="0" smtClean="0"/>
              <a:t>vs. </a:t>
            </a:r>
            <a:r>
              <a:rPr lang="pl-PL" sz="3000" dirty="0"/>
              <a:t>p</a:t>
            </a:r>
            <a:r>
              <a:rPr lang="pl-PL" sz="3000" dirty="0" smtClean="0"/>
              <a:t>olityczność procesów </a:t>
            </a:r>
            <a:r>
              <a:rPr lang="pl-PL" sz="3000" dirty="0"/>
              <a:t>stanowienia </a:t>
            </a:r>
            <a:r>
              <a:rPr lang="pl-PL" sz="3000" dirty="0" smtClean="0"/>
              <a:t>praw</a:t>
            </a:r>
          </a:p>
          <a:p>
            <a:pPr>
              <a:buFontTx/>
              <a:buChar char="-"/>
            </a:pPr>
            <a:endParaRPr lang="pl-PL" sz="3000" dirty="0" smtClean="0"/>
          </a:p>
          <a:p>
            <a:pPr>
              <a:buFontTx/>
              <a:buChar char="-"/>
            </a:pPr>
            <a:r>
              <a:rPr lang="pl-PL" sz="3000" dirty="0"/>
              <a:t> </a:t>
            </a:r>
            <a:r>
              <a:rPr lang="pl-PL" sz="3000" dirty="0" smtClean="0"/>
              <a:t>fetyszyzacja prawa </a:t>
            </a:r>
            <a:r>
              <a:rPr lang="pl-PL" sz="3000" i="1" dirty="0" smtClean="0"/>
              <a:t>vs.</a:t>
            </a:r>
            <a:r>
              <a:rPr lang="pl-PL" sz="3000" dirty="0" smtClean="0"/>
              <a:t> redukcja prawa do prawa </a:t>
            </a:r>
            <a:r>
              <a:rPr lang="pl-PL" sz="3000" dirty="0"/>
              <a:t>stanowionego</a:t>
            </a:r>
          </a:p>
        </p:txBody>
      </p:sp>
    </p:spTree>
    <p:extLst>
      <p:ext uri="{BB962C8B-B14F-4D97-AF65-F5344CB8AC3E}">
        <p14:creationId xmlns:p14="http://schemas.microsoft.com/office/powerpoint/2010/main" val="3729699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400" dirty="0" smtClean="0"/>
              <a:t>Rekomendowana literatura dla zainteresowanych</a:t>
            </a:r>
            <a:endParaRPr lang="pl-PL" sz="4400" dirty="0"/>
          </a:p>
        </p:txBody>
      </p:sp>
      <p:sp>
        <p:nvSpPr>
          <p:cNvPr id="3" name="Symbol zastępczy zawartości 2"/>
          <p:cNvSpPr>
            <a:spLocks noGrp="1"/>
          </p:cNvSpPr>
          <p:nvPr>
            <p:ph idx="1"/>
          </p:nvPr>
        </p:nvSpPr>
        <p:spPr>
          <a:xfrm>
            <a:off x="838200" y="2161687"/>
            <a:ext cx="10233800" cy="4351338"/>
          </a:xfrm>
        </p:spPr>
        <p:txBody>
          <a:bodyPr/>
          <a:lstStyle/>
          <a:p>
            <a:r>
              <a:rPr lang="pl-PL" dirty="0" smtClean="0">
                <a:solidFill>
                  <a:schemeClr val="tx1"/>
                </a:solidFill>
              </a:rPr>
              <a:t>publikacje dostępne online (open-</a:t>
            </a:r>
            <a:r>
              <a:rPr lang="pl-PL" dirty="0" err="1" smtClean="0">
                <a:solidFill>
                  <a:schemeClr val="tx1"/>
                </a:solidFill>
              </a:rPr>
              <a:t>access</a:t>
            </a:r>
            <a:r>
              <a:rPr lang="pl-PL" dirty="0" smtClean="0">
                <a:solidFill>
                  <a:schemeClr val="tx1"/>
                </a:solidFill>
              </a:rPr>
              <a:t>):</a:t>
            </a:r>
            <a:endParaRPr lang="pl-PL" dirty="0">
              <a:solidFill>
                <a:schemeClr val="tx1"/>
              </a:solidFill>
            </a:endParaRPr>
          </a:p>
          <a:p>
            <a:pPr algn="just">
              <a:buFontTx/>
              <a:buChar char="-"/>
            </a:pPr>
            <a:endParaRPr lang="pl-PL" dirty="0" smtClean="0">
              <a:solidFill>
                <a:schemeClr val="tx1"/>
              </a:solidFill>
            </a:endParaRPr>
          </a:p>
          <a:p>
            <a:pPr algn="just">
              <a:buFontTx/>
              <a:buChar char="-"/>
            </a:pPr>
            <a:r>
              <a:rPr lang="pl-PL" dirty="0" smtClean="0">
                <a:solidFill>
                  <a:schemeClr val="tx1"/>
                </a:solidFill>
              </a:rPr>
              <a:t>C. </a:t>
            </a:r>
            <a:r>
              <a:rPr lang="pl-PL" dirty="0" err="1" smtClean="0">
                <a:solidFill>
                  <a:schemeClr val="tx1"/>
                </a:solidFill>
              </a:rPr>
              <a:t>Staughton</a:t>
            </a:r>
            <a:r>
              <a:rPr lang="pl-PL" dirty="0" smtClean="0">
                <a:solidFill>
                  <a:schemeClr val="tx1"/>
                </a:solidFill>
              </a:rPr>
              <a:t>, </a:t>
            </a:r>
            <a:r>
              <a:rPr lang="pl-PL" i="1" dirty="0" smtClean="0">
                <a:solidFill>
                  <a:schemeClr val="tx1"/>
                </a:solidFill>
              </a:rPr>
              <a:t>Za dużo prawa</a:t>
            </a:r>
            <a:r>
              <a:rPr lang="pl-PL" dirty="0" smtClean="0">
                <a:solidFill>
                  <a:schemeClr val="tx1"/>
                </a:solidFill>
              </a:rPr>
              <a:t>, </a:t>
            </a:r>
            <a:r>
              <a:rPr lang="pl-PL" dirty="0" err="1" smtClean="0">
                <a:solidFill>
                  <a:schemeClr val="tx1"/>
                </a:solidFill>
              </a:rPr>
              <a:t>Ius</a:t>
            </a:r>
            <a:r>
              <a:rPr lang="pl-PL" dirty="0" smtClean="0">
                <a:solidFill>
                  <a:schemeClr val="tx1"/>
                </a:solidFill>
              </a:rPr>
              <a:t> et Lex,</a:t>
            </a:r>
            <a:r>
              <a:rPr lang="en-US" dirty="0" smtClean="0">
                <a:solidFill>
                  <a:schemeClr val="tx1"/>
                </a:solidFill>
              </a:rPr>
              <a:t> </a:t>
            </a:r>
            <a:r>
              <a:rPr lang="pl-PL" dirty="0" smtClean="0">
                <a:solidFill>
                  <a:schemeClr val="tx1"/>
                </a:solidFill>
              </a:rPr>
              <a:t>nr 1/2002, s.</a:t>
            </a:r>
            <a:r>
              <a:rPr lang="en-US" dirty="0" smtClean="0">
                <a:solidFill>
                  <a:schemeClr val="tx1"/>
                </a:solidFill>
              </a:rPr>
              <a:t> </a:t>
            </a:r>
            <a:r>
              <a:rPr lang="pl-PL" dirty="0" smtClean="0">
                <a:solidFill>
                  <a:schemeClr val="tx1"/>
                </a:solidFill>
              </a:rPr>
              <a:t>167</a:t>
            </a:r>
            <a:r>
              <a:rPr lang="en-US" dirty="0" smtClean="0">
                <a:solidFill>
                  <a:schemeClr val="tx1"/>
                </a:solidFill>
              </a:rPr>
              <a:t>–</a:t>
            </a:r>
            <a:r>
              <a:rPr lang="pl-PL" dirty="0" smtClean="0">
                <a:solidFill>
                  <a:schemeClr val="tx1"/>
                </a:solidFill>
              </a:rPr>
              <a:t>175.</a:t>
            </a:r>
          </a:p>
          <a:p>
            <a:pPr algn="just">
              <a:buFontTx/>
              <a:buChar char="-"/>
            </a:pPr>
            <a:endParaRPr lang="pl-PL" dirty="0" smtClean="0">
              <a:solidFill>
                <a:schemeClr val="tx1"/>
              </a:solidFill>
            </a:endParaRPr>
          </a:p>
          <a:p>
            <a:pPr algn="just">
              <a:buFontTx/>
              <a:buChar char="-"/>
            </a:pPr>
            <a:r>
              <a:rPr lang="pl-PL" dirty="0" smtClean="0">
                <a:solidFill>
                  <a:schemeClr val="tx1"/>
                </a:solidFill>
              </a:rPr>
              <a:t>A. Dudzińska, </a:t>
            </a:r>
            <a:r>
              <a:rPr lang="en-US" i="1" dirty="0" err="1">
                <a:solidFill>
                  <a:schemeClr val="tx1"/>
                </a:solidFill>
              </a:rPr>
              <a:t>Gorączka</a:t>
            </a:r>
            <a:r>
              <a:rPr lang="en-US" i="1" dirty="0">
                <a:solidFill>
                  <a:schemeClr val="tx1"/>
                </a:solidFill>
              </a:rPr>
              <a:t> </a:t>
            </a:r>
            <a:r>
              <a:rPr lang="en-US" i="1" dirty="0" err="1" smtClean="0">
                <a:solidFill>
                  <a:schemeClr val="tx1"/>
                </a:solidFill>
              </a:rPr>
              <a:t>legislacyjna</a:t>
            </a:r>
            <a:r>
              <a:rPr lang="en-US" i="1" dirty="0" smtClean="0">
                <a:solidFill>
                  <a:schemeClr val="tx1"/>
                </a:solidFill>
              </a:rPr>
              <a:t>.</a:t>
            </a:r>
            <a:r>
              <a:rPr lang="pl-PL" i="1" dirty="0" smtClean="0">
                <a:solidFill>
                  <a:schemeClr val="tx1"/>
                </a:solidFill>
              </a:rPr>
              <a:t> </a:t>
            </a:r>
            <a:r>
              <a:rPr lang="en-US" i="1" dirty="0" err="1" smtClean="0">
                <a:solidFill>
                  <a:schemeClr val="tx1"/>
                </a:solidFill>
              </a:rPr>
              <a:t>Zespół</a:t>
            </a:r>
            <a:r>
              <a:rPr lang="en-US" i="1" dirty="0" smtClean="0">
                <a:solidFill>
                  <a:schemeClr val="tx1"/>
                </a:solidFill>
              </a:rPr>
              <a:t> </a:t>
            </a:r>
            <a:r>
              <a:rPr lang="en-US" i="1" dirty="0" err="1" smtClean="0">
                <a:solidFill>
                  <a:schemeClr val="tx1"/>
                </a:solidFill>
              </a:rPr>
              <a:t>objawów</a:t>
            </a:r>
            <a:r>
              <a:rPr lang="pl-PL" i="1" dirty="0" smtClean="0">
                <a:solidFill>
                  <a:schemeClr val="tx1"/>
                </a:solidFill>
              </a:rPr>
              <a:t>. Analiza</a:t>
            </a:r>
            <a:r>
              <a:rPr lang="en-US" dirty="0" smtClean="0">
                <a:solidFill>
                  <a:schemeClr val="tx1"/>
                </a:solidFill>
              </a:rPr>
              <a:t>, </a:t>
            </a:r>
            <a:r>
              <a:rPr lang="pl-PL" dirty="0" smtClean="0">
                <a:solidFill>
                  <a:schemeClr val="tx1"/>
                </a:solidFill>
              </a:rPr>
              <a:t>Warszawa 2018.</a:t>
            </a:r>
            <a:endParaRPr lang="pl-PL" dirty="0">
              <a:solidFill>
                <a:schemeClr val="tx1"/>
              </a:solidFill>
            </a:endParaRPr>
          </a:p>
        </p:txBody>
      </p:sp>
    </p:spTree>
    <p:extLst>
      <p:ext uri="{BB962C8B-B14F-4D97-AF65-F5344CB8AC3E}">
        <p14:creationId xmlns:p14="http://schemas.microsoft.com/office/powerpoint/2010/main" val="2585675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6063" y="327546"/>
            <a:ext cx="8142027" cy="1532516"/>
          </a:xfrm>
        </p:spPr>
        <p:txBody>
          <a:bodyPr>
            <a:normAutofit fontScale="90000"/>
          </a:bodyPr>
          <a:lstStyle/>
          <a:p>
            <a:r>
              <a:rPr lang="pl-PL" sz="43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Prawo bez legislacji</a:t>
            </a:r>
            <a:r>
              <a:rPr lang="pl-PL" sz="3200" b="1" dirty="0" smtClean="0"/>
              <a:t/>
            </a:r>
            <a:br>
              <a:rPr lang="pl-PL" sz="3200" b="1" dirty="0" smtClean="0"/>
            </a:br>
            <a:r>
              <a:rPr lang="pl-PL" sz="3200" dirty="0" smtClean="0"/>
              <a:t>(prawo precedensowe, </a:t>
            </a:r>
            <a:r>
              <a:rPr lang="pl-PL" sz="3200" dirty="0" err="1" smtClean="0"/>
              <a:t>case</a:t>
            </a:r>
            <a:r>
              <a:rPr lang="pl-PL" sz="3200" dirty="0" smtClean="0"/>
              <a:t>-law, prawo sędziowskie)</a:t>
            </a:r>
            <a:endParaRPr lang="pl-PL" sz="3200" dirty="0"/>
          </a:p>
        </p:txBody>
      </p:sp>
      <p:sp>
        <p:nvSpPr>
          <p:cNvPr id="3" name="Prostokąt 2"/>
          <p:cNvSpPr/>
          <p:nvPr/>
        </p:nvSpPr>
        <p:spPr>
          <a:xfrm>
            <a:off x="555009" y="2251881"/>
            <a:ext cx="11081982" cy="4401205"/>
          </a:xfrm>
          <a:prstGeom prst="rect">
            <a:avLst/>
          </a:prstGeom>
        </p:spPr>
        <p:txBody>
          <a:bodyPr wrap="square">
            <a:spAutoFit/>
          </a:bodyPr>
          <a:lstStyle/>
          <a:p>
            <a:r>
              <a:rPr lang="pl-PL" sz="2600" dirty="0" smtClean="0"/>
              <a:t>„</a:t>
            </a:r>
            <a:r>
              <a:rPr lang="en-US" sz="2600" dirty="0"/>
              <a:t> The Common Law originated, as is well enough known, in </a:t>
            </a:r>
            <a:r>
              <a:rPr lang="en-US" sz="2600" dirty="0" smtClean="0"/>
              <a:t>new </a:t>
            </a:r>
            <a:r>
              <a:rPr lang="en-US" sz="2600" dirty="0"/>
              <a:t>procedure and new judicial machinery brought into England at </a:t>
            </a:r>
            <a:r>
              <a:rPr lang="en-US" sz="2600" dirty="0" smtClean="0"/>
              <a:t>the </a:t>
            </a:r>
            <a:r>
              <a:rPr lang="en-US" sz="2600" dirty="0"/>
              <a:t>Norman </a:t>
            </a:r>
            <a:r>
              <a:rPr lang="en-US" sz="2600" dirty="0" err="1" smtClean="0"/>
              <a:t>Conq</a:t>
            </a:r>
            <a:r>
              <a:rPr lang="pl-PL" sz="2600" dirty="0" err="1" smtClean="0"/>
              <a:t>uest</a:t>
            </a:r>
            <a:r>
              <a:rPr lang="pl-PL" sz="2600" dirty="0" smtClean="0"/>
              <a:t> (…) </a:t>
            </a:r>
            <a:r>
              <a:rPr lang="en-US" sz="2600" dirty="0" smtClean="0"/>
              <a:t>the </a:t>
            </a:r>
            <a:r>
              <a:rPr lang="en-US" sz="2600" dirty="0"/>
              <a:t>new procedure and the </a:t>
            </a:r>
            <a:r>
              <a:rPr lang="en-US" sz="2600" dirty="0" smtClean="0"/>
              <a:t>new </a:t>
            </a:r>
            <a:r>
              <a:rPr lang="en-US" sz="2600" dirty="0"/>
              <a:t>machinery are the king's private property; they are no part of </a:t>
            </a:r>
            <a:r>
              <a:rPr lang="en-US" sz="2600" dirty="0" smtClean="0"/>
              <a:t>the </a:t>
            </a:r>
            <a:r>
              <a:rPr lang="en-US" sz="2600" dirty="0"/>
              <a:t>public machinery of the state to which any individual may </a:t>
            </a:r>
            <a:r>
              <a:rPr lang="en-US" sz="2600" dirty="0" smtClean="0"/>
              <a:t>appeal</a:t>
            </a:r>
            <a:r>
              <a:rPr lang="pl-PL" sz="2600" dirty="0" smtClean="0"/>
              <a:t> </a:t>
            </a:r>
            <a:r>
              <a:rPr lang="en-US" sz="2600" dirty="0" smtClean="0"/>
              <a:t>in </a:t>
            </a:r>
            <a:r>
              <a:rPr lang="en-US" sz="2600" dirty="0"/>
              <a:t>his personal need as he might to the shire or </a:t>
            </a:r>
            <a:r>
              <a:rPr lang="en-US" sz="2600" dirty="0" err="1" smtClean="0"/>
              <a:t>hu</a:t>
            </a:r>
            <a:r>
              <a:rPr lang="pl-PL" sz="2600" dirty="0" err="1" smtClean="0"/>
              <a:t>ndred</a:t>
            </a:r>
            <a:r>
              <a:rPr lang="pl-PL" sz="2600" dirty="0" smtClean="0"/>
              <a:t> </a:t>
            </a:r>
            <a:r>
              <a:rPr lang="pl-PL" sz="2600" dirty="0" err="1" smtClean="0"/>
              <a:t>court</a:t>
            </a:r>
            <a:r>
              <a:rPr lang="pl-PL" sz="2600" dirty="0" smtClean="0"/>
              <a:t>. (…) </a:t>
            </a:r>
            <a:r>
              <a:rPr lang="en-US" sz="2600" dirty="0" smtClean="0"/>
              <a:t>The king </a:t>
            </a:r>
            <a:r>
              <a:rPr lang="en-US" sz="2600" dirty="0"/>
              <a:t>was not a mere feudal suzerain, not merely the lord </a:t>
            </a:r>
            <a:r>
              <a:rPr lang="en-US" sz="2600" dirty="0" smtClean="0"/>
              <a:t>paramount </a:t>
            </a:r>
            <a:r>
              <a:rPr lang="en-US" sz="2600" dirty="0"/>
              <a:t>of the realm, though often he might seem to be nothing more </a:t>
            </a:r>
            <a:r>
              <a:rPr lang="en-US" sz="2600" dirty="0" smtClean="0"/>
              <a:t>than </a:t>
            </a:r>
            <a:r>
              <a:rPr lang="en-US" sz="2600" dirty="0"/>
              <a:t>that. He owed a duty to the community at large to preserve </a:t>
            </a:r>
            <a:r>
              <a:rPr lang="en-US" sz="2600" dirty="0" smtClean="0"/>
              <a:t>order,</a:t>
            </a:r>
            <a:r>
              <a:rPr lang="pl-PL" sz="2600" dirty="0" smtClean="0"/>
              <a:t> </a:t>
            </a:r>
            <a:r>
              <a:rPr lang="en-US" sz="2600" dirty="0" smtClean="0"/>
              <a:t>to </a:t>
            </a:r>
            <a:r>
              <a:rPr lang="en-US" sz="2600" dirty="0"/>
              <a:t>see that justice was done to rich and poor alike, which </a:t>
            </a:r>
            <a:r>
              <a:rPr lang="en-US" sz="2600" dirty="0" smtClean="0"/>
              <a:t>might</a:t>
            </a:r>
            <a:r>
              <a:rPr lang="pl-PL" sz="2600" dirty="0" smtClean="0"/>
              <a:t> </a:t>
            </a:r>
            <a:r>
              <a:rPr lang="en-US" sz="2600" dirty="0" smtClean="0"/>
              <a:t>at </a:t>
            </a:r>
            <a:r>
              <a:rPr lang="en-US" sz="2600" dirty="0"/>
              <a:t>any moment override his feudal duty as the lord of vassals</a:t>
            </a:r>
            <a:r>
              <a:rPr lang="en-US" sz="2600" dirty="0" smtClean="0"/>
              <a:t>, </a:t>
            </a:r>
            <a:r>
              <a:rPr lang="en-US" sz="2600" dirty="0"/>
              <a:t>and must override it, if the two came into irreconcilable </a:t>
            </a:r>
            <a:r>
              <a:rPr lang="en-US" sz="2600" dirty="0" smtClean="0"/>
              <a:t>collision</a:t>
            </a:r>
            <a:r>
              <a:rPr lang="pl-PL" sz="2600" dirty="0" smtClean="0"/>
              <a:t>”</a:t>
            </a:r>
          </a:p>
          <a:p>
            <a:r>
              <a:rPr lang="pl-PL" sz="1600" b="1" dirty="0" smtClean="0"/>
              <a:t>G. B. Adams, </a:t>
            </a:r>
            <a:r>
              <a:rPr lang="en-US" sz="1600" b="1" i="1" dirty="0"/>
              <a:t>The Origin of English </a:t>
            </a:r>
            <a:r>
              <a:rPr lang="en-US" sz="1600" b="1" i="1" dirty="0" smtClean="0"/>
              <a:t>Equity</a:t>
            </a:r>
            <a:r>
              <a:rPr lang="pl-PL" sz="1600" b="1" dirty="0"/>
              <a:t>, Columbia Law </a:t>
            </a:r>
            <a:r>
              <a:rPr lang="pl-PL" sz="1600" b="1" dirty="0" err="1"/>
              <a:t>Review</a:t>
            </a:r>
            <a:r>
              <a:rPr lang="pl-PL" sz="1600" b="1" dirty="0" smtClean="0"/>
              <a:t>, </a:t>
            </a:r>
            <a:r>
              <a:rPr lang="pl-PL" sz="1600" b="1" dirty="0"/>
              <a:t>Vol. 16, No. </a:t>
            </a:r>
            <a:r>
              <a:rPr lang="pl-PL" sz="1600" b="1" dirty="0" smtClean="0"/>
              <a:t>2/1916, p. 89 n.</a:t>
            </a:r>
            <a:endParaRPr lang="pl-PL" sz="1600" b="1" i="1" dirty="0"/>
          </a:p>
        </p:txBody>
      </p:sp>
      <p:pic>
        <p:nvPicPr>
          <p:cNvPr id="4" name="Obraz 3"/>
          <p:cNvPicPr>
            <a:picLocks noChangeAspect="1"/>
          </p:cNvPicPr>
          <p:nvPr/>
        </p:nvPicPr>
        <p:blipFill>
          <a:blip r:embed="rId2"/>
          <a:stretch>
            <a:fillRect/>
          </a:stretch>
        </p:blipFill>
        <p:spPr>
          <a:xfrm>
            <a:off x="9656715" y="154461"/>
            <a:ext cx="2295525" cy="1990725"/>
          </a:xfrm>
          <a:prstGeom prst="rect">
            <a:avLst/>
          </a:prstGeom>
        </p:spPr>
      </p:pic>
    </p:spTree>
    <p:extLst>
      <p:ext uri="{BB962C8B-B14F-4D97-AF65-F5344CB8AC3E}">
        <p14:creationId xmlns:p14="http://schemas.microsoft.com/office/powerpoint/2010/main" val="1059441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6063" y="327546"/>
            <a:ext cx="8142027" cy="1282889"/>
          </a:xfrm>
        </p:spPr>
        <p:txBody>
          <a:bodyPr>
            <a:normAutofit/>
          </a:bodyPr>
          <a:lstStyle/>
          <a:p>
            <a:r>
              <a:rPr lang="pl-PL" sz="4300" dirty="0">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rPr>
              <a:t>Prawo bez legislacji</a:t>
            </a:r>
            <a:r>
              <a:rPr lang="pl-PL" sz="3200" b="1" dirty="0" smtClean="0"/>
              <a:t/>
            </a:r>
            <a:br>
              <a:rPr lang="pl-PL" sz="3200" b="1" dirty="0" smtClean="0"/>
            </a:br>
            <a:r>
              <a:rPr lang="pl-PL" sz="3200" dirty="0" smtClean="0"/>
              <a:t>(</a:t>
            </a:r>
            <a:r>
              <a:rPr lang="pl-PL" sz="3200" dirty="0" err="1" smtClean="0"/>
              <a:t>Eugen</a:t>
            </a:r>
            <a:r>
              <a:rPr lang="pl-PL" sz="3200" dirty="0" smtClean="0"/>
              <a:t> Ehrlich i „prawo żywe”)</a:t>
            </a:r>
            <a:endParaRPr lang="pl-PL" sz="3200" dirty="0"/>
          </a:p>
        </p:txBody>
      </p:sp>
      <p:sp>
        <p:nvSpPr>
          <p:cNvPr id="3" name="Prostokąt 2"/>
          <p:cNvSpPr/>
          <p:nvPr/>
        </p:nvSpPr>
        <p:spPr>
          <a:xfrm>
            <a:off x="555009" y="2251881"/>
            <a:ext cx="11081982" cy="4555093"/>
          </a:xfrm>
          <a:prstGeom prst="rect">
            <a:avLst/>
          </a:prstGeom>
        </p:spPr>
        <p:txBody>
          <a:bodyPr wrap="square">
            <a:spAutoFit/>
          </a:bodyPr>
          <a:lstStyle/>
          <a:p>
            <a:r>
              <a:rPr lang="pl-PL" sz="3000" dirty="0" smtClean="0"/>
              <a:t>„</a:t>
            </a:r>
            <a:r>
              <a:rPr lang="en-US" sz="3000" dirty="0"/>
              <a:t> At the present as well as at any other time, the center of gravity of legal development lies not in legislation, nor in juristic science, nor in judicial decision, but in society itself. This sentence, perhaps, contains the substance of every attempt to state the fundamental principles of the sociology of </a:t>
            </a:r>
            <a:r>
              <a:rPr lang="en-US" sz="3000" dirty="0" smtClean="0"/>
              <a:t>law</a:t>
            </a:r>
            <a:r>
              <a:rPr lang="pl-PL" sz="3000" dirty="0" smtClean="0"/>
              <a:t> (…)</a:t>
            </a:r>
          </a:p>
          <a:p>
            <a:r>
              <a:rPr lang="en-US" sz="3000" dirty="0"/>
              <a:t>Man acts according to law first of all because social relations make him do </a:t>
            </a:r>
            <a:r>
              <a:rPr lang="en-US" sz="3000" dirty="0" smtClean="0"/>
              <a:t>so.</a:t>
            </a:r>
            <a:r>
              <a:rPr lang="pl-PL" sz="3000" dirty="0" smtClean="0"/>
              <a:t> </a:t>
            </a:r>
            <a:r>
              <a:rPr lang="en-US" sz="3000" dirty="0" smtClean="0"/>
              <a:t>Criminal </a:t>
            </a:r>
            <a:r>
              <a:rPr lang="en-US" sz="3000" dirty="0"/>
              <a:t>law is powerless when it comes to </a:t>
            </a:r>
            <a:r>
              <a:rPr lang="en-US" sz="3000" dirty="0" err="1"/>
              <a:t>mobilise</a:t>
            </a:r>
            <a:r>
              <a:rPr lang="en-US" sz="3000" dirty="0"/>
              <a:t> forces which are not given in society itself; every criminal law can only achieve what it can achieve with the forces which exist in people</a:t>
            </a:r>
            <a:r>
              <a:rPr lang="pl-PL" sz="3000" dirty="0" smtClean="0"/>
              <a:t>”</a:t>
            </a:r>
          </a:p>
          <a:p>
            <a:r>
              <a:rPr lang="pl-PL" sz="2000" b="1" dirty="0" smtClean="0"/>
              <a:t>E. Ehrlich, </a:t>
            </a:r>
            <a:r>
              <a:rPr lang="en-US" sz="2000" b="1" i="1" dirty="0" smtClean="0"/>
              <a:t>Fundamental </a:t>
            </a:r>
            <a:r>
              <a:rPr lang="en-US" sz="2000" b="1" i="1" dirty="0"/>
              <a:t>Principles of the Sociology of Law (1936)</a:t>
            </a:r>
            <a:endParaRPr lang="pl-PL" sz="2000" b="1" i="1" dirty="0"/>
          </a:p>
        </p:txBody>
      </p:sp>
      <p:pic>
        <p:nvPicPr>
          <p:cNvPr id="5" name="Obraz 4"/>
          <p:cNvPicPr>
            <a:picLocks noChangeAspect="1"/>
          </p:cNvPicPr>
          <p:nvPr/>
        </p:nvPicPr>
        <p:blipFill>
          <a:blip r:embed="rId2"/>
          <a:stretch>
            <a:fillRect/>
          </a:stretch>
        </p:blipFill>
        <p:spPr>
          <a:xfrm>
            <a:off x="9306541" y="195602"/>
            <a:ext cx="2330450" cy="2056279"/>
          </a:xfrm>
          <a:prstGeom prst="rect">
            <a:avLst/>
          </a:prstGeom>
        </p:spPr>
      </p:pic>
    </p:spTree>
    <p:extLst>
      <p:ext uri="{BB962C8B-B14F-4D97-AF65-F5344CB8AC3E}">
        <p14:creationId xmlns:p14="http://schemas.microsoft.com/office/powerpoint/2010/main" val="3122805315"/>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łębokość">
  <a:themeElements>
    <a:clrScheme name="Głębokość">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Głębokość">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łębokość">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1789</TotalTime>
  <Words>5776</Words>
  <Application>Microsoft Office PowerPoint</Application>
  <PresentationFormat>Panoramiczny</PresentationFormat>
  <Paragraphs>273</Paragraphs>
  <Slides>73</Slides>
  <Notes>0</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73</vt:i4>
      </vt:variant>
    </vt:vector>
  </HeadingPairs>
  <TitlesOfParts>
    <vt:vector size="81" baseType="lpstr">
      <vt:lpstr>Aharoni</vt:lpstr>
      <vt:lpstr>Arial</vt:lpstr>
      <vt:lpstr>Batang</vt:lpstr>
      <vt:lpstr>Calibri</vt:lpstr>
      <vt:lpstr>Calibri Light</vt:lpstr>
      <vt:lpstr>Corbel</vt:lpstr>
      <vt:lpstr>Motyw pakietu Office</vt:lpstr>
      <vt:lpstr>Głębokość</vt:lpstr>
      <vt:lpstr>LEGISLACJA  ADMINISTRACYJNA wykład 1: państwo prawne, a legislacja </vt:lpstr>
      <vt:lpstr>Państwo prawne: koncepcja XIX-wieczna</vt:lpstr>
      <vt:lpstr>Źródła historyczne: wojny religijne, arbitralność władzy i anarchia</vt:lpstr>
      <vt:lpstr>Prezentacja programu PowerPoint</vt:lpstr>
      <vt:lpstr>Nie zawsze tak było…</vt:lpstr>
      <vt:lpstr>Prawo bez legislacji (idea prawa naturalnego)</vt:lpstr>
      <vt:lpstr>Prawo bez legislacji  (prawo zwyczajowe)</vt:lpstr>
      <vt:lpstr>Prawo bez legislacji (prawo precedensowe, case-law, prawo sędziowskie)</vt:lpstr>
      <vt:lpstr>Prawo bez legislacji (Eugen Ehrlich i „prawo żywe”)</vt:lpstr>
      <vt:lpstr>Ustawa (prawo stanowione) = „paliwo” Rechtsstaat</vt:lpstr>
      <vt:lpstr>Legalny typ panowania</vt:lpstr>
      <vt:lpstr>Prezentacja programu PowerPoint</vt:lpstr>
      <vt:lpstr>Prezentacja programu PowerPoint</vt:lpstr>
      <vt:lpstr>Prezentacja programu PowerPoint</vt:lpstr>
      <vt:lpstr>Prezentacja programu PowerPoint</vt:lpstr>
      <vt:lpstr>Prezentacja programu PowerPoint</vt:lpstr>
      <vt:lpstr>Nadmierna ingerencja prawodawcy w życie ludzkie?</vt:lpstr>
      <vt:lpstr>Zakres i jakość regulacji:  jurydyzacja życia społecznego i inflacja prawa</vt:lpstr>
      <vt:lpstr>Termin jurydyzacja (od łacińskiego słowa iuridicus – prawny, prawniczy) oznacza nadanie określonemu zjawisku charakteru prawnego, innymi słowy objęcie określonego zachowania, sytuacji lub stanu faktycznego regulacją prawa pozytywnego. Jeśli dana kwestia przestaje być indyferentna z punktu widzenia prawodawcy, tj. organ władzy publicznej stanowiący obowiązujące normy prawne uznaje za pożądane unormowanie tej kwestii, to tym samym zostaje ona objęta jurydyzacją.   K. Koźmiński, hasło: Jurydyzacja życia społecznego [w:] Socjologia prawa. Główne problemy i postacie, A. Kojder, Z. Cywiński (red.), Warszawa 2013.</vt:lpstr>
      <vt:lpstr>Przykłady „jurydyzacji życia”</vt:lpstr>
      <vt:lpstr>Efekty jurydyzacji</vt:lpstr>
      <vt:lpstr>Prezentacja programu PowerPoint</vt:lpstr>
      <vt:lpstr>Spirala jurydyzacyjna</vt:lpstr>
      <vt:lpstr>Prezentacja programu PowerPoint</vt:lpstr>
      <vt:lpstr>Numery stron Dziennika Ustaw</vt:lpstr>
      <vt:lpstr>Prezentacja programu PowerPoint</vt:lpstr>
      <vt:lpstr>Prezentacja programu PowerPoint</vt:lpstr>
      <vt:lpstr>Inflacja legislacyjna</vt:lpstr>
      <vt:lpstr>Inflacja legislacyjna</vt:lpstr>
      <vt:lpstr>Inflacja legislacyjna</vt:lpstr>
      <vt:lpstr>Inflacja legislacyjna</vt:lpstr>
      <vt:lpstr>Raport Mandelkerna</vt:lpstr>
      <vt:lpstr>„Nadprodukcja” prawa</vt:lpstr>
      <vt:lpstr>„Nadprodukcja” prawa</vt:lpstr>
      <vt:lpstr>„Kolonizacja życia” społecznego przez prawo</vt:lpstr>
      <vt:lpstr>„Kolonizacja życia” społecznego przez prawo</vt:lpstr>
      <vt:lpstr>Jurydyfikacja</vt:lpstr>
      <vt:lpstr>Jurydyfikacja</vt:lpstr>
      <vt:lpstr>Jurydyzacja życia</vt:lpstr>
      <vt:lpstr>Przyczyny jurydyzacji życia społecznego przez prawo</vt:lpstr>
      <vt:lpstr>Potrzeba bezpieczeństwa i „rights-talk”</vt:lpstr>
      <vt:lpstr>Oczekiwania obywateli – paternalizm prawny</vt:lpstr>
      <vt:lpstr>Prezentacja programu PowerPoint</vt:lpstr>
      <vt:lpstr>„Kompleks ojca” w postrzeganiu prawa</vt:lpstr>
      <vt:lpstr>Przykłady</vt:lpstr>
      <vt:lpstr>Ochrona dzieci</vt:lpstr>
      <vt:lpstr>Prezentacja programu PowerPoint</vt:lpstr>
      <vt:lpstr>Prawa LGBT</vt:lpstr>
      <vt:lpstr>Prezentacja programu PowerPoint</vt:lpstr>
      <vt:lpstr>Prezentacja programu PowerPoint</vt:lpstr>
      <vt:lpstr>Regulacja tzw. „hate speech”</vt:lpstr>
      <vt:lpstr>Prezentacja programu PowerPoint</vt:lpstr>
      <vt:lpstr>Nadpobudliwość prawodawcy krajowego</vt:lpstr>
      <vt:lpstr>Prezentacja programu PowerPoint</vt:lpstr>
      <vt:lpstr>Prezentacja programu PowerPoint</vt:lpstr>
      <vt:lpstr>Zjawisko „pozłacania” (gold-plating) prawa krajowego</vt:lpstr>
      <vt:lpstr>Ekonomiczne skutki gold-platingu</vt:lpstr>
      <vt:lpstr>Niestabilność regulacji</vt:lpstr>
      <vt:lpstr>Brak aktów wykonawczych</vt:lpstr>
      <vt:lpstr>Prezentacja programu PowerPoint</vt:lpstr>
      <vt:lpstr>Brak pewności prawa</vt:lpstr>
      <vt:lpstr>Nieprzydatność „tradycyjnych” technik legislacyjnych</vt:lpstr>
      <vt:lpstr>Oznaki kryzysu prawa</vt:lpstr>
      <vt:lpstr>Dejurydyzacja</vt:lpstr>
      <vt:lpstr>Deregulacja</vt:lpstr>
      <vt:lpstr>Deregulacja a rynek</vt:lpstr>
      <vt:lpstr>Deregulacja a rynek</vt:lpstr>
      <vt:lpstr>Deregulacja a rynek</vt:lpstr>
      <vt:lpstr>Deregulacja a rynek</vt:lpstr>
      <vt:lpstr>Prezentacja programu PowerPoint</vt:lpstr>
      <vt:lpstr>Skutki liberalizacji rynku pocztowego</vt:lpstr>
      <vt:lpstr>Paradoksy państwa prawnego</vt:lpstr>
      <vt:lpstr>Rekomendowana literatura dla zainteresowanych</vt:lpstr>
    </vt:vector>
  </TitlesOfParts>
  <Company>Uniwersytet Warszawski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EKONOMICZNA  ANALIZA  PRAWA</dc:title>
  <dc:creator>Krzysztof Koźmiński</dc:creator>
  <cp:lastModifiedBy>k.kozminski@wpia.uw.edu.pl</cp:lastModifiedBy>
  <cp:revision>376</cp:revision>
  <dcterms:created xsi:type="dcterms:W3CDTF">2019-02-20T08:56:24Z</dcterms:created>
  <dcterms:modified xsi:type="dcterms:W3CDTF">2020-02-15T18:10:26Z</dcterms:modified>
</cp:coreProperties>
</file>