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EF91C-7023-41D0-9514-4642A2D4E04C}" type="datetimeFigureOut">
              <a:rPr lang="pl-PL" smtClean="0"/>
              <a:t>13.02.2020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4ECC0-06A5-414F-A9A6-ECA2BA38E41B}" type="slidenum">
              <a:rPr lang="pl-PL" smtClean="0"/>
              <a:t>‹#›</a:t>
            </a:fld>
            <a:endParaRPr lang="pl-PL"/>
          </a:p>
        </p:txBody>
      </p:sp>
    </p:spTree>
    <p:extLst>
      <p:ext uri="{BB962C8B-B14F-4D97-AF65-F5344CB8AC3E}">
        <p14:creationId xmlns:p14="http://schemas.microsoft.com/office/powerpoint/2010/main" val="13452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435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13101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82009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60059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04764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19132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68722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690077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275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32675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44927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221177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5787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202029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120830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43265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144093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967087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96239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766944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402235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14148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966026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115696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880451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67270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09457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68593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53798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54749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12426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00864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13.02.2020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110003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13.02.2020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881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13.02.2020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72978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46101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12263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58327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330585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68929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84584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927876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49296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13.02.2020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4064144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450994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887724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525629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Corbel" panose="020B0503020204020204"/>
                <a:ea typeface="+mn-ea"/>
                <a:cs typeface="+mn-cs"/>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206685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790588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920207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318197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2727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871926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1" y="128588"/>
            <a:ext cx="10970684"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Rectangle 4"/>
          <p:cNvSpPr>
            <a:spLocks noGrp="1" noChangeArrowheads="1"/>
          </p:cNvSpPr>
          <p:nvPr>
            <p:ph type="ft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Rectangle 5"/>
          <p:cNvSpPr>
            <a:spLocks noGrp="1" noChangeArrowheads="1"/>
          </p:cNvSpPr>
          <p:nvPr>
            <p:ph type="sldNum"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702D3B-9FF9-4E2C-A72D-37344EFAF7F8}" type="slidenum">
              <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58948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DBE2C372-B5E0-471E-8EAC-34E12A372FBE}" type="datetimeFigureOut">
              <a:rPr lang="pl-PL" smtClean="0"/>
              <a:t>13.02.2020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73166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BE2C372-B5E0-471E-8EAC-34E12A372FBE}" type="datetimeFigureOut">
              <a:rPr lang="pl-PL" smtClean="0"/>
              <a:t>13.02.2020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88865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BE2C372-B5E0-471E-8EAC-34E12A372FBE}" type="datetimeFigureOut">
              <a:rPr lang="pl-PL" smtClean="0"/>
              <a:t>13.02.2020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299915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BE2C372-B5E0-471E-8EAC-34E12A372FBE}" type="datetimeFigureOut">
              <a:rPr lang="pl-PL" smtClean="0"/>
              <a:t>13.02.2020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81860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BE2C372-B5E0-471E-8EAC-34E12A372FBE}" type="datetimeFigureOut">
              <a:rPr lang="pl-PL" smtClean="0"/>
              <a:t>13.02.2020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80409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DBE2C372-B5E0-471E-8EAC-34E12A372FBE}" type="datetimeFigureOut">
              <a:rPr lang="pl-PL" smtClean="0"/>
              <a:t>13.02.2020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41961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DBE2C372-B5E0-471E-8EAC-34E12A372FBE}" type="datetimeFigureOut">
              <a:rPr lang="pl-PL" smtClean="0"/>
              <a:t>13.02.2020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160577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2C372-B5E0-471E-8EAC-34E12A372FBE}" type="datetimeFigureOut">
              <a:rPr lang="pl-PL" smtClean="0"/>
              <a:t>13.02.2020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3518A-3D62-4A86-B6BF-D3270BFCC799}" type="slidenum">
              <a:rPr lang="pl-PL" smtClean="0"/>
              <a:t>‹#›</a:t>
            </a:fld>
            <a:endParaRPr lang="pl-PL"/>
          </a:p>
        </p:txBody>
      </p:sp>
    </p:spTree>
    <p:extLst>
      <p:ext uri="{BB962C8B-B14F-4D97-AF65-F5344CB8AC3E}">
        <p14:creationId xmlns:p14="http://schemas.microsoft.com/office/powerpoint/2010/main" val="22949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1712434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97169" y="3169576"/>
            <a:ext cx="10988040" cy="1233387"/>
          </a:xfrm>
        </p:spPr>
        <p:txBody>
          <a:bodyPr>
            <a:noAutofit/>
          </a:bodyPr>
          <a:lstStyle/>
          <a:p>
            <a:r>
              <a:rPr lang="pl-PL" sz="5400" b="1" dirty="0" smtClean="0">
                <a:solidFill>
                  <a:schemeClr val="tx1"/>
                </a:solidFill>
                <a:effectLst/>
                <a:cs typeface="Aharoni" panose="02010803020104030203" pitchFamily="2" charset="-79"/>
              </a:rPr>
              <a:t>LEGISLACJA   ADMINISTRACYJNA</a:t>
            </a:r>
            <a:endParaRPr lang="pl-PL" sz="5400" b="1" dirty="0">
              <a:solidFill>
                <a:schemeClr val="tx1"/>
              </a:solidFill>
              <a:effectLst/>
              <a:latin typeface="+mn-lt"/>
              <a:cs typeface="Aharoni" panose="02010803020104030203" pitchFamily="2" charset="-79"/>
            </a:endParaRPr>
          </a:p>
        </p:txBody>
      </p:sp>
      <p:sp>
        <p:nvSpPr>
          <p:cNvPr id="4" name="Podtytuł 3"/>
          <p:cNvSpPr>
            <a:spLocks noGrp="1"/>
          </p:cNvSpPr>
          <p:nvPr>
            <p:ph type="subTitle" idx="1"/>
          </p:nvPr>
        </p:nvSpPr>
        <p:spPr>
          <a:xfrm>
            <a:off x="2758440" y="5158854"/>
            <a:ext cx="9144000" cy="1524211"/>
          </a:xfrm>
        </p:spPr>
        <p:txBody>
          <a:bodyPr>
            <a:noAutofit/>
          </a:bodyPr>
          <a:lstStyle/>
          <a:p>
            <a:r>
              <a:rPr lang="pl-PL" b="1" dirty="0">
                <a:solidFill>
                  <a:schemeClr val="tx1"/>
                </a:solidFill>
                <a:latin typeface="Batang" panose="02030600000101010101" pitchFamily="18" charset="-127"/>
                <a:ea typeface="Batang" panose="02030600000101010101" pitchFamily="18" charset="-127"/>
                <a:cs typeface="Aharoni" panose="02010803020104030203" pitchFamily="2" charset="-79"/>
              </a:rPr>
              <a:t>d</a:t>
            </a:r>
            <a:r>
              <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r hab. Krzysztof Koźmiński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Wydział Prawa i Administracji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Uniwersytetu Warszawskiego</a:t>
            </a:r>
            <a:endParaRPr lang="pl-PL" sz="2400" b="1" dirty="0">
              <a:solidFill>
                <a:schemeClr val="tx1"/>
              </a:solidFill>
              <a:latin typeface="Batang" panose="02030600000101010101" pitchFamily="18" charset="-127"/>
              <a:ea typeface="Batang" panose="02030600000101010101" pitchFamily="18" charset="-127"/>
              <a:cs typeface="Aharoni" panose="02010803020104030203" pitchFamily="2" charset="-79"/>
            </a:endParaRPr>
          </a:p>
          <a:p>
            <a:endPar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endParaRPr>
          </a:p>
        </p:txBody>
      </p:sp>
      <p:pic>
        <p:nvPicPr>
          <p:cNvPr id="5" name="Obraz 4"/>
          <p:cNvPicPr>
            <a:picLocks noChangeAspect="1"/>
          </p:cNvPicPr>
          <p:nvPr/>
        </p:nvPicPr>
        <p:blipFill>
          <a:blip r:embed="rId3"/>
          <a:stretch>
            <a:fillRect/>
          </a:stretch>
        </p:blipFill>
        <p:spPr>
          <a:xfrm>
            <a:off x="215778" y="173588"/>
            <a:ext cx="1653965" cy="1997241"/>
          </a:xfrm>
          <a:prstGeom prst="rect">
            <a:avLst/>
          </a:prstGeom>
        </p:spPr>
      </p:pic>
    </p:spTree>
    <p:extLst>
      <p:ext uri="{BB962C8B-B14F-4D97-AF65-F5344CB8AC3E}">
        <p14:creationId xmlns:p14="http://schemas.microsoft.com/office/powerpoint/2010/main" val="1824853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892791" y="255944"/>
            <a:ext cx="10515600" cy="911898"/>
          </a:xfrm>
        </p:spPr>
        <p:txBody>
          <a:bodyPr>
            <a:normAutofit/>
          </a:bodyPr>
          <a:lstStyle/>
          <a:p>
            <a:pPr algn="ctr"/>
            <a:r>
              <a:rPr lang="pl-PL" sz="4300" dirty="0" smtClean="0"/>
              <a:t>Legislacja – różnorakie potencjalne znaczenia</a:t>
            </a:r>
            <a:endParaRPr lang="pl-PL" sz="4300" dirty="0"/>
          </a:p>
        </p:txBody>
      </p:sp>
      <p:sp>
        <p:nvSpPr>
          <p:cNvPr id="6" name="Prostokąt 5"/>
          <p:cNvSpPr/>
          <p:nvPr/>
        </p:nvSpPr>
        <p:spPr>
          <a:xfrm>
            <a:off x="161333" y="4295797"/>
            <a:ext cx="500329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200" b="0" i="0" u="none" strike="noStrike" kern="1200" cap="none" spc="0" normalizeH="0" baseline="0" noProof="0" dirty="0">
                <a:ln>
                  <a:noFill/>
                </a:ln>
                <a:solidFill>
                  <a:prstClr val="white"/>
                </a:solidFill>
                <a:effectLst/>
                <a:uLnTx/>
                <a:uFillTx/>
                <a:latin typeface="Corbel" panose="020B0503020204020204"/>
                <a:ea typeface="+mn-ea"/>
                <a:cs typeface="+mn-cs"/>
              </a:rPr>
              <a:t>a</a:t>
            </a:r>
            <a:r>
              <a:rPr kumimoji="0" lang="pl-PL" sz="2200" b="0" i="0" u="none" strike="noStrike" kern="1200" cap="none" spc="0" normalizeH="0" baseline="0" noProof="0" dirty="0" smtClean="0">
                <a:ln>
                  <a:noFill/>
                </a:ln>
                <a:solidFill>
                  <a:prstClr val="white"/>
                </a:solidFill>
                <a:effectLst/>
                <a:uLnTx/>
                <a:uFillTx/>
                <a:latin typeface="Corbel" panose="020B0503020204020204"/>
                <a:ea typeface="+mn-ea"/>
                <a:cs typeface="+mn-cs"/>
              </a:rPr>
              <a:t>kty normatywne, przepisy, źródła prawa</a:t>
            </a:r>
            <a:endParaRPr kumimoji="0" lang="pl-PL" sz="2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Obraz 6"/>
          <p:cNvPicPr>
            <a:picLocks noChangeAspect="1"/>
          </p:cNvPicPr>
          <p:nvPr/>
        </p:nvPicPr>
        <p:blipFill>
          <a:blip r:embed="rId2"/>
          <a:stretch>
            <a:fillRect/>
          </a:stretch>
        </p:blipFill>
        <p:spPr>
          <a:xfrm>
            <a:off x="161333" y="1845946"/>
            <a:ext cx="3356189" cy="1597205"/>
          </a:xfrm>
          <a:prstGeom prst="rect">
            <a:avLst/>
          </a:prstGeom>
        </p:spPr>
      </p:pic>
      <p:pic>
        <p:nvPicPr>
          <p:cNvPr id="8" name="Obraz 7"/>
          <p:cNvPicPr>
            <a:picLocks noChangeAspect="1"/>
          </p:cNvPicPr>
          <p:nvPr/>
        </p:nvPicPr>
        <p:blipFill>
          <a:blip r:embed="rId3"/>
          <a:stretch>
            <a:fillRect/>
          </a:stretch>
        </p:blipFill>
        <p:spPr>
          <a:xfrm>
            <a:off x="3677657" y="2230450"/>
            <a:ext cx="1224596" cy="1754617"/>
          </a:xfrm>
          <a:prstGeom prst="rect">
            <a:avLst/>
          </a:prstGeom>
        </p:spPr>
      </p:pic>
      <p:sp>
        <p:nvSpPr>
          <p:cNvPr id="9" name="Prostokąt 8"/>
          <p:cNvSpPr/>
          <p:nvPr/>
        </p:nvSpPr>
        <p:spPr>
          <a:xfrm>
            <a:off x="6687986" y="4031576"/>
            <a:ext cx="5115503"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200" b="0" i="0" u="none" strike="noStrike" kern="1200" cap="none" spc="0" normalizeH="0" baseline="0" noProof="0" dirty="0">
                <a:ln>
                  <a:noFill/>
                </a:ln>
                <a:solidFill>
                  <a:prstClr val="white"/>
                </a:solidFill>
                <a:effectLst/>
                <a:uLnTx/>
                <a:uFillTx/>
                <a:latin typeface="Corbel" panose="020B0503020204020204"/>
                <a:ea typeface="+mn-ea"/>
                <a:cs typeface="+mn-cs"/>
              </a:rPr>
              <a:t>p</a:t>
            </a:r>
            <a:r>
              <a:rPr kumimoji="0" lang="pl-PL" sz="2200" b="0" i="0" u="none" strike="noStrike" kern="1200" cap="none" spc="0" normalizeH="0" baseline="0" noProof="0" dirty="0" smtClean="0">
                <a:ln>
                  <a:noFill/>
                </a:ln>
                <a:solidFill>
                  <a:prstClr val="white"/>
                </a:solidFill>
                <a:effectLst/>
                <a:uLnTx/>
                <a:uFillTx/>
                <a:latin typeface="Corbel" panose="020B0503020204020204"/>
                <a:ea typeface="+mn-ea"/>
                <a:cs typeface="+mn-cs"/>
              </a:rPr>
              <a:t>roces legislacyjny, procedury prawodawcze, działania w celu ustanowienia prawa, prawodawstwo</a:t>
            </a:r>
            <a:endParaRPr kumimoji="0" lang="pl-PL" sz="2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2" name="Obraz 1"/>
          <p:cNvPicPr>
            <a:picLocks noChangeAspect="1"/>
          </p:cNvPicPr>
          <p:nvPr/>
        </p:nvPicPr>
        <p:blipFill>
          <a:blip r:embed="rId4"/>
          <a:stretch>
            <a:fillRect/>
          </a:stretch>
        </p:blipFill>
        <p:spPr>
          <a:xfrm>
            <a:off x="6687986" y="2344776"/>
            <a:ext cx="2375892" cy="1581048"/>
          </a:xfrm>
          <a:prstGeom prst="rect">
            <a:avLst/>
          </a:prstGeom>
        </p:spPr>
      </p:pic>
      <p:pic>
        <p:nvPicPr>
          <p:cNvPr id="3" name="Obraz 2"/>
          <p:cNvPicPr>
            <a:picLocks noChangeAspect="1"/>
          </p:cNvPicPr>
          <p:nvPr/>
        </p:nvPicPr>
        <p:blipFill>
          <a:blip r:embed="rId5"/>
          <a:stretch>
            <a:fillRect/>
          </a:stretch>
        </p:blipFill>
        <p:spPr>
          <a:xfrm>
            <a:off x="9147941" y="2331048"/>
            <a:ext cx="2655548" cy="1496083"/>
          </a:xfrm>
          <a:prstGeom prst="rect">
            <a:avLst/>
          </a:prstGeom>
        </p:spPr>
      </p:pic>
      <p:cxnSp>
        <p:nvCxnSpPr>
          <p:cNvPr id="10" name="Łącznik prosty ze strzałką 9"/>
          <p:cNvCxnSpPr/>
          <p:nvPr/>
        </p:nvCxnSpPr>
        <p:spPr>
          <a:xfrm flipH="1">
            <a:off x="4326340" y="1419367"/>
            <a:ext cx="1296538" cy="559558"/>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Łącznik prosty ze strzałką 11"/>
          <p:cNvCxnSpPr/>
          <p:nvPr/>
        </p:nvCxnSpPr>
        <p:spPr>
          <a:xfrm>
            <a:off x="6426417" y="1419367"/>
            <a:ext cx="1816831" cy="6437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Prostokąt 14"/>
          <p:cNvSpPr/>
          <p:nvPr/>
        </p:nvSpPr>
        <p:spPr>
          <a:xfrm>
            <a:off x="4902254" y="5894321"/>
            <a:ext cx="690123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200" b="0" i="0" u="none" strike="noStrike" kern="1200" cap="none" spc="0" normalizeH="0" baseline="0" noProof="0" dirty="0" smtClean="0">
                <a:ln>
                  <a:noFill/>
                </a:ln>
                <a:solidFill>
                  <a:prstClr val="white"/>
                </a:solidFill>
                <a:effectLst/>
                <a:uLnTx/>
                <a:uFillTx/>
                <a:latin typeface="Corbel" panose="020B0503020204020204"/>
                <a:ea typeface="+mn-ea"/>
                <a:cs typeface="+mn-cs"/>
              </a:rPr>
              <a:t>techniczna działalność legislacyjna, polegająca na redakcyjnym opracowaniu tekstów projektów</a:t>
            </a:r>
            <a:endParaRPr kumimoji="0" lang="pl-PL" sz="2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cxnSp>
        <p:nvCxnSpPr>
          <p:cNvPr id="16" name="Łącznik prosty ze strzałką 15"/>
          <p:cNvCxnSpPr/>
          <p:nvPr/>
        </p:nvCxnSpPr>
        <p:spPr>
          <a:xfrm flipH="1">
            <a:off x="5923484" y="1699146"/>
            <a:ext cx="166467" cy="36644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Obraz 19"/>
          <p:cNvPicPr>
            <a:picLocks noChangeAspect="1"/>
          </p:cNvPicPr>
          <p:nvPr/>
        </p:nvPicPr>
        <p:blipFill>
          <a:blip r:embed="rId6"/>
          <a:stretch>
            <a:fillRect/>
          </a:stretch>
        </p:blipFill>
        <p:spPr>
          <a:xfrm>
            <a:off x="3625878" y="5521790"/>
            <a:ext cx="1276375" cy="1276375"/>
          </a:xfrm>
          <a:prstGeom prst="rect">
            <a:avLst/>
          </a:prstGeom>
        </p:spPr>
      </p:pic>
    </p:spTree>
    <p:extLst>
      <p:ext uri="{BB962C8B-B14F-4D97-AF65-F5344CB8AC3E}">
        <p14:creationId xmlns:p14="http://schemas.microsoft.com/office/powerpoint/2010/main" val="174785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1992313" y="0"/>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a:t>
            </a:r>
            <a:r>
              <a:rPr lang="pl-PL" altLang="pl-PL" sz="4300" dirty="0" err="1"/>
              <a:t>Legisprudencja</a:t>
            </a:r>
            <a:r>
              <a:rPr lang="pl-PL" altLang="pl-PL" sz="4300" dirty="0"/>
              <a:t>”</a:t>
            </a:r>
          </a:p>
        </p:txBody>
      </p:sp>
      <p:sp>
        <p:nvSpPr>
          <p:cNvPr id="15363" name="Rectangle 2"/>
          <p:cNvSpPr>
            <a:spLocks noGrp="1" noChangeArrowheads="1"/>
          </p:cNvSpPr>
          <p:nvPr>
            <p:ph type="body" idx="1"/>
          </p:nvPr>
        </p:nvSpPr>
        <p:spPr>
          <a:xfrm>
            <a:off x="508001" y="1813168"/>
            <a:ext cx="11433908" cy="5044831"/>
          </a:xfrm>
        </p:spPr>
        <p:txBody>
          <a:bodyPr/>
          <a:lstStyle/>
          <a:p>
            <a:pPr indent="-341313">
              <a:spcBef>
                <a:spcPts val="7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b="1" dirty="0" err="1"/>
              <a:t>legisprudencja</a:t>
            </a:r>
            <a:r>
              <a:rPr lang="pl-PL" altLang="pl-PL" dirty="0"/>
              <a:t> – nauka o stanowieniu prawa, metodach i technikach legislacji, zasadach budowy systemu prawnego oraz powiązaniach norm prawnych w ramach systemu prawa; łączy elementy prawa konstytucyjnego (np. zasady i reguły procesu legislacyjnego, zasada podziału władzy), administracyjnego (np. kwestia relacji administracji rządowej i samorządowej, stanowienie prawa miejscowego) oraz teorii prawa (np. problem obowiązywania i wejścia w życie norm prawnych), bogato czerpiąc z nauk empirycznych (metody socjologiczne, nauk o zarządzaniu itp.)</a:t>
            </a:r>
          </a:p>
        </p:txBody>
      </p:sp>
    </p:spTree>
    <p:extLst>
      <p:ext uri="{BB962C8B-B14F-4D97-AF65-F5344CB8AC3E}">
        <p14:creationId xmlns:p14="http://schemas.microsoft.com/office/powerpoint/2010/main" val="2986316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r>
              <a:rPr lang="pl-PL" dirty="0" smtClean="0"/>
              <a:t>„…</a:t>
            </a:r>
            <a:r>
              <a:rPr lang="en-US" dirty="0" smtClean="0"/>
              <a:t>legislation </a:t>
            </a:r>
            <a:r>
              <a:rPr lang="en-US" dirty="0"/>
              <a:t>and regulation are the result of a political process, legislation and regulation can be the object of theoretical study. The focus is on problems that are common to most European legal systems, and the approach involves applying to legislative problems the tools of legal theory (hence '</a:t>
            </a:r>
            <a:r>
              <a:rPr lang="en-US" dirty="0" err="1"/>
              <a:t>legisprudence</a:t>
            </a:r>
            <a:r>
              <a:rPr lang="en-US" dirty="0"/>
              <a:t>'). Traditional legal theory deals predominantly with the question of the application of law by the judge. </a:t>
            </a:r>
            <a:r>
              <a:rPr lang="en-US" dirty="0" err="1"/>
              <a:t>Legisprudence</a:t>
            </a:r>
            <a:r>
              <a:rPr lang="en-US" dirty="0"/>
              <a:t> enlarges the field of study so as to include the creation of law by the legislator.</a:t>
            </a:r>
            <a:r>
              <a:rPr lang="pl-PL" dirty="0" smtClean="0"/>
              <a:t>”</a:t>
            </a:r>
          </a:p>
          <a:p>
            <a:pPr marL="0" indent="0">
              <a:buNone/>
            </a:pPr>
            <a:r>
              <a:rPr lang="pl-PL" sz="2400" dirty="0" smtClean="0"/>
              <a:t>L. </a:t>
            </a:r>
            <a:r>
              <a:rPr lang="pl-PL" sz="2400" dirty="0" err="1" smtClean="0"/>
              <a:t>Wintgens</a:t>
            </a:r>
            <a:r>
              <a:rPr lang="pl-PL" sz="2400" dirty="0" smtClean="0"/>
              <a:t> (ed.), </a:t>
            </a:r>
            <a:r>
              <a:rPr lang="pl-PL" sz="2400" i="1" dirty="0" err="1" smtClean="0"/>
              <a:t>Legisprudence</a:t>
            </a:r>
            <a:r>
              <a:rPr lang="pl-PL" sz="2400" i="1" dirty="0"/>
              <a:t>.</a:t>
            </a:r>
            <a:r>
              <a:rPr lang="pl-PL" sz="2400" i="1" dirty="0" smtClean="0"/>
              <a:t> </a:t>
            </a:r>
            <a:r>
              <a:rPr lang="en-US" sz="2400" i="1" dirty="0" smtClean="0"/>
              <a:t>A </a:t>
            </a:r>
            <a:r>
              <a:rPr lang="en-US" sz="2400" i="1" dirty="0"/>
              <a:t>New Theoretical Approach to Legislation</a:t>
            </a:r>
            <a:r>
              <a:rPr lang="pl-PL" sz="2400" dirty="0" smtClean="0"/>
              <a:t>, Oxford-Portland 2002.</a:t>
            </a:r>
            <a:endParaRPr lang="pl-PL" sz="2400" dirty="0"/>
          </a:p>
        </p:txBody>
      </p:sp>
      <p:sp>
        <p:nvSpPr>
          <p:cNvPr id="4" name="Tytuł 1"/>
          <p:cNvSpPr>
            <a:spLocks noGrp="1"/>
          </p:cNvSpPr>
          <p:nvPr>
            <p:ph type="title"/>
          </p:nvPr>
        </p:nvSpPr>
        <p:spPr>
          <a:xfrm>
            <a:off x="892791" y="255944"/>
            <a:ext cx="10515600" cy="911898"/>
          </a:xfrm>
        </p:spPr>
        <p:txBody>
          <a:bodyPr>
            <a:normAutofit/>
          </a:bodyPr>
          <a:lstStyle/>
          <a:p>
            <a:pPr algn="ctr"/>
            <a:r>
              <a:rPr lang="pl-PL" sz="4300" dirty="0" err="1" smtClean="0"/>
              <a:t>Legisprudencja</a:t>
            </a:r>
            <a:endParaRPr lang="pl-PL" sz="4300" dirty="0"/>
          </a:p>
        </p:txBody>
      </p:sp>
    </p:spTree>
    <p:extLst>
      <p:ext uri="{BB962C8B-B14F-4D97-AF65-F5344CB8AC3E}">
        <p14:creationId xmlns:p14="http://schemas.microsoft.com/office/powerpoint/2010/main" val="3420859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310" y="1856095"/>
            <a:ext cx="10904561" cy="4804012"/>
          </a:xfrm>
        </p:spPr>
        <p:txBody>
          <a:bodyPr>
            <a:normAutofit/>
          </a:bodyPr>
          <a:lstStyle/>
          <a:p>
            <a:pPr marL="0" indent="0">
              <a:buNone/>
            </a:pPr>
            <a:r>
              <a:rPr lang="pl-PL" sz="2900" dirty="0" smtClean="0"/>
              <a:t>„</a:t>
            </a:r>
            <a:r>
              <a:rPr lang="en-US" sz="2900" dirty="0" err="1"/>
              <a:t>legisprudence</a:t>
            </a:r>
            <a:r>
              <a:rPr lang="en-US" sz="2900" dirty="0"/>
              <a:t> is </a:t>
            </a:r>
            <a:r>
              <a:rPr lang="en-US" sz="2900" dirty="0" smtClean="0"/>
              <a:t>necessarily</a:t>
            </a:r>
            <a:r>
              <a:rPr lang="pl-PL" sz="2900" dirty="0" smtClean="0"/>
              <a:t> </a:t>
            </a:r>
            <a:r>
              <a:rPr lang="en-US" sz="2900" dirty="0" smtClean="0"/>
              <a:t>a </a:t>
            </a:r>
            <a:r>
              <a:rPr lang="en-US" sz="2900" dirty="0"/>
              <a:t>theoretical discipline, concerned with general and </a:t>
            </a:r>
            <a:r>
              <a:rPr lang="en-US" sz="2900" dirty="0" smtClean="0"/>
              <a:t>abstract</a:t>
            </a:r>
            <a:r>
              <a:rPr lang="pl-PL" sz="2900" dirty="0" smtClean="0"/>
              <a:t> </a:t>
            </a:r>
            <a:r>
              <a:rPr lang="en-US" sz="2900" dirty="0" smtClean="0"/>
              <a:t>issues </a:t>
            </a:r>
            <a:r>
              <a:rPr lang="en-US" sz="2900" dirty="0"/>
              <a:t>of more immediate interest to the philosophical analyst </a:t>
            </a:r>
            <a:r>
              <a:rPr lang="en-US" sz="2900" dirty="0" smtClean="0"/>
              <a:t>or</a:t>
            </a:r>
            <a:r>
              <a:rPr lang="pl-PL" sz="2900" dirty="0" smtClean="0"/>
              <a:t> </a:t>
            </a:r>
            <a:r>
              <a:rPr lang="en-US" sz="2900" dirty="0" smtClean="0"/>
              <a:t>critic </a:t>
            </a:r>
            <a:r>
              <a:rPr lang="en-US" sz="2900" dirty="0"/>
              <a:t>than to the legal practitioner or legislator</a:t>
            </a:r>
            <a:r>
              <a:rPr lang="en-US" sz="2900" dirty="0" smtClean="0"/>
              <a:t>.</a:t>
            </a:r>
            <a:r>
              <a:rPr lang="pl-PL" sz="2900" dirty="0" smtClean="0"/>
              <a:t> (</a:t>
            </a:r>
            <a:r>
              <a:rPr lang="en-US" sz="2900" dirty="0" smtClean="0"/>
              <a:t>…</a:t>
            </a:r>
            <a:r>
              <a:rPr lang="pl-PL" sz="2900" dirty="0" smtClean="0"/>
              <a:t>)</a:t>
            </a:r>
          </a:p>
          <a:p>
            <a:pPr marL="0" indent="0">
              <a:buNone/>
            </a:pPr>
            <a:r>
              <a:rPr lang="en-US" sz="2900" dirty="0"/>
              <a:t>Both </a:t>
            </a:r>
            <a:r>
              <a:rPr lang="en-US" sz="2900" dirty="0" err="1"/>
              <a:t>legisprudence</a:t>
            </a:r>
            <a:r>
              <a:rPr lang="en-US" sz="2900" dirty="0"/>
              <a:t> and </a:t>
            </a:r>
            <a:r>
              <a:rPr lang="en-US" sz="2900" dirty="0" err="1"/>
              <a:t>judicativeprudence</a:t>
            </a:r>
            <a:r>
              <a:rPr lang="en-US" sz="2900" dirty="0"/>
              <a:t> merit study not </a:t>
            </a:r>
            <a:r>
              <a:rPr lang="en-US" sz="2900" dirty="0" smtClean="0"/>
              <a:t>only</a:t>
            </a:r>
            <a:r>
              <a:rPr lang="pl-PL" sz="2900" dirty="0" smtClean="0"/>
              <a:t> </a:t>
            </a:r>
            <a:r>
              <a:rPr lang="en-US" sz="2900" dirty="0" smtClean="0"/>
              <a:t>for </a:t>
            </a:r>
            <a:r>
              <a:rPr lang="en-US" sz="2900" dirty="0"/>
              <a:t>their practical consequences, but also for the light that they </a:t>
            </a:r>
            <a:r>
              <a:rPr lang="en-US" sz="2900" dirty="0" err="1" smtClean="0"/>
              <a:t>sched</a:t>
            </a:r>
            <a:r>
              <a:rPr lang="pl-PL" sz="2900" dirty="0" smtClean="0"/>
              <a:t> </a:t>
            </a:r>
            <a:r>
              <a:rPr lang="en-US" sz="2900" dirty="0" smtClean="0"/>
              <a:t>on </a:t>
            </a:r>
            <a:r>
              <a:rPr lang="en-US" sz="2900" dirty="0"/>
              <a:t>the larger problems of the human predicament.</a:t>
            </a:r>
            <a:r>
              <a:rPr lang="pl-PL" sz="2900" dirty="0" smtClean="0"/>
              <a:t>”</a:t>
            </a:r>
          </a:p>
          <a:p>
            <a:pPr marL="0" indent="0">
              <a:buNone/>
            </a:pPr>
            <a:r>
              <a:rPr lang="pl-PL" sz="1800" b="1" dirty="0" smtClean="0"/>
              <a:t>J. Cohen, </a:t>
            </a:r>
            <a:r>
              <a:rPr lang="pl-PL" sz="1800" b="1" i="1" dirty="0" err="1"/>
              <a:t>Legisprudence</a:t>
            </a:r>
            <a:r>
              <a:rPr lang="pl-PL" sz="1800" b="1" i="1" dirty="0"/>
              <a:t>: </a:t>
            </a:r>
            <a:r>
              <a:rPr lang="pl-PL" sz="1800" b="1" i="1" dirty="0" err="1"/>
              <a:t>Problems</a:t>
            </a:r>
            <a:r>
              <a:rPr lang="pl-PL" sz="1800" b="1" i="1" dirty="0"/>
              <a:t> and Agenda</a:t>
            </a:r>
            <a:r>
              <a:rPr lang="pl-PL" sz="1800" b="1" dirty="0" smtClean="0"/>
              <a:t>, </a:t>
            </a:r>
            <a:r>
              <a:rPr lang="pl-PL" sz="1800" b="1" dirty="0" err="1" smtClean="0"/>
              <a:t>Hofstra</a:t>
            </a:r>
            <a:r>
              <a:rPr lang="pl-PL" sz="1800" b="1" dirty="0" smtClean="0"/>
              <a:t> Law </a:t>
            </a:r>
            <a:r>
              <a:rPr lang="pl-PL" sz="1800" b="1" dirty="0" err="1" smtClean="0"/>
              <a:t>Review</a:t>
            </a:r>
            <a:r>
              <a:rPr lang="pl-PL" sz="1800" b="1" dirty="0" smtClean="0"/>
              <a:t>, vol. 11/1983, p. 1163.</a:t>
            </a:r>
            <a:endParaRPr lang="pl-PL" sz="1800" b="1" dirty="0"/>
          </a:p>
        </p:txBody>
      </p:sp>
      <p:sp>
        <p:nvSpPr>
          <p:cNvPr id="4" name="Tytuł 1"/>
          <p:cNvSpPr>
            <a:spLocks noGrp="1"/>
          </p:cNvSpPr>
          <p:nvPr>
            <p:ph type="title"/>
          </p:nvPr>
        </p:nvSpPr>
        <p:spPr>
          <a:xfrm>
            <a:off x="892791" y="255944"/>
            <a:ext cx="10515600" cy="911898"/>
          </a:xfrm>
        </p:spPr>
        <p:txBody>
          <a:bodyPr>
            <a:normAutofit/>
          </a:bodyPr>
          <a:lstStyle/>
          <a:p>
            <a:pPr algn="ctr"/>
            <a:r>
              <a:rPr lang="pl-PL" sz="4300" dirty="0" err="1" smtClean="0"/>
              <a:t>Legisprudencja</a:t>
            </a:r>
            <a:endParaRPr lang="pl-PL" sz="4300" dirty="0"/>
          </a:p>
        </p:txBody>
      </p:sp>
    </p:spTree>
    <p:extLst>
      <p:ext uri="{BB962C8B-B14F-4D97-AF65-F5344CB8AC3E}">
        <p14:creationId xmlns:p14="http://schemas.microsoft.com/office/powerpoint/2010/main" val="1107816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0375" y="1610436"/>
            <a:ext cx="11122925" cy="4995079"/>
          </a:xfrm>
        </p:spPr>
        <p:txBody>
          <a:bodyPr>
            <a:normAutofit/>
          </a:bodyPr>
          <a:lstStyle/>
          <a:p>
            <a:pPr marL="0" indent="0">
              <a:buNone/>
            </a:pPr>
            <a:r>
              <a:rPr lang="pl-PL" dirty="0" smtClean="0"/>
              <a:t>„</a:t>
            </a:r>
            <a:r>
              <a:rPr lang="en-US" dirty="0"/>
              <a:t>The word </a:t>
            </a:r>
            <a:r>
              <a:rPr lang="en-US" dirty="0" err="1"/>
              <a:t>legisprudence</a:t>
            </a:r>
            <a:r>
              <a:rPr lang="en-US" dirty="0"/>
              <a:t>, probably derived from the Latin words</a:t>
            </a:r>
            <a:r>
              <a:rPr lang="en-US" i="1" dirty="0"/>
              <a:t>: </a:t>
            </a:r>
            <a:r>
              <a:rPr lang="en-US" i="1" dirty="0" err="1"/>
              <a:t>legis</a:t>
            </a:r>
            <a:r>
              <a:rPr lang="en-US" i="1" dirty="0"/>
              <a:t>/</a:t>
            </a:r>
            <a:r>
              <a:rPr lang="en-US" i="1" dirty="0" err="1"/>
              <a:t>lex</a:t>
            </a:r>
            <a:r>
              <a:rPr lang="en-US" i="1" dirty="0"/>
              <a:t> </a:t>
            </a:r>
            <a:r>
              <a:rPr lang="en-US" dirty="0"/>
              <a:t>(law) and </a:t>
            </a:r>
            <a:r>
              <a:rPr lang="en-US" i="1" dirty="0" err="1"/>
              <a:t>prudentia</a:t>
            </a:r>
            <a:r>
              <a:rPr lang="en-US" dirty="0"/>
              <a:t> (wisdom, knowledge), meaning legislative jurisprudence or a theory of legislation, is the catchy word the editor chose to articulate a new theoretical approach to the study of legislation. The traditional term describing the theoretical study of law and legal institutions, or things of and about law, is jurisprudence, a compound word also of the Latin origin: </a:t>
            </a:r>
            <a:r>
              <a:rPr lang="en-US" i="1" dirty="0" err="1"/>
              <a:t>Iuris</a:t>
            </a:r>
            <a:r>
              <a:rPr lang="en-US" i="1" dirty="0"/>
              <a:t>/</a:t>
            </a:r>
            <a:r>
              <a:rPr lang="en-US" i="1" dirty="0" err="1"/>
              <a:t>Ius</a:t>
            </a:r>
            <a:r>
              <a:rPr lang="en-US" dirty="0"/>
              <a:t> (law) and </a:t>
            </a:r>
            <a:r>
              <a:rPr lang="en-US" i="1" dirty="0" err="1"/>
              <a:t>prudentia</a:t>
            </a:r>
            <a:r>
              <a:rPr lang="en-US" dirty="0"/>
              <a:t>. Thus the implication of choosing the term </a:t>
            </a:r>
            <a:r>
              <a:rPr lang="en-US" dirty="0" err="1"/>
              <a:t>legisprudence</a:t>
            </a:r>
            <a:r>
              <a:rPr lang="en-US" dirty="0"/>
              <a:t> is that the substance of this study is closely related to jurisprudence, on the one hand, and directly involves legislation on the other</a:t>
            </a:r>
            <a:r>
              <a:rPr lang="pl-PL" dirty="0" smtClean="0"/>
              <a:t>”</a:t>
            </a:r>
          </a:p>
          <a:p>
            <a:pPr marL="0" indent="0">
              <a:buNone/>
            </a:pPr>
            <a:r>
              <a:rPr lang="pl-PL" sz="2400" dirty="0"/>
              <a:t> </a:t>
            </a:r>
            <a:r>
              <a:rPr lang="pl-PL" sz="2400" dirty="0" err="1"/>
              <a:t>Yu</a:t>
            </a:r>
            <a:r>
              <a:rPr lang="pl-PL" sz="2400" dirty="0"/>
              <a:t> </a:t>
            </a:r>
            <a:r>
              <a:rPr lang="pl-PL" sz="2400" dirty="0" err="1" smtClean="0"/>
              <a:t>Xingzhong</a:t>
            </a:r>
            <a:r>
              <a:rPr lang="pl-PL" sz="2400" dirty="0" smtClean="0"/>
              <a:t>, </a:t>
            </a:r>
            <a:r>
              <a:rPr lang="pl-PL" sz="2400" i="1" dirty="0" err="1" smtClean="0"/>
              <a:t>Legisprudence</a:t>
            </a:r>
            <a:r>
              <a:rPr lang="pl-PL" sz="2400" i="1" dirty="0"/>
              <a:t>.</a:t>
            </a:r>
            <a:r>
              <a:rPr lang="pl-PL" sz="2400" i="1" dirty="0" smtClean="0"/>
              <a:t> </a:t>
            </a:r>
            <a:r>
              <a:rPr lang="pl-PL" sz="2400" i="1" dirty="0" err="1" smtClean="0"/>
              <a:t>Review</a:t>
            </a:r>
            <a:r>
              <a:rPr lang="pl-PL" sz="2400" dirty="0"/>
              <a:t>, http://www.lawcourts.org/LPBR/reviews/wintgens-luc.htm</a:t>
            </a:r>
          </a:p>
        </p:txBody>
      </p:sp>
      <p:sp>
        <p:nvSpPr>
          <p:cNvPr id="4" name="Tytuł 1"/>
          <p:cNvSpPr>
            <a:spLocks noGrp="1"/>
          </p:cNvSpPr>
          <p:nvPr>
            <p:ph type="title"/>
          </p:nvPr>
        </p:nvSpPr>
        <p:spPr>
          <a:xfrm>
            <a:off x="892791" y="255944"/>
            <a:ext cx="10515600" cy="911898"/>
          </a:xfrm>
        </p:spPr>
        <p:txBody>
          <a:bodyPr>
            <a:normAutofit/>
          </a:bodyPr>
          <a:lstStyle/>
          <a:p>
            <a:pPr algn="ctr"/>
            <a:r>
              <a:rPr lang="pl-PL" sz="4300" dirty="0" err="1" smtClean="0"/>
              <a:t>Legisprudencja</a:t>
            </a:r>
            <a:endParaRPr lang="pl-PL" sz="4300" dirty="0"/>
          </a:p>
        </p:txBody>
      </p:sp>
    </p:spTree>
    <p:extLst>
      <p:ext uri="{BB962C8B-B14F-4D97-AF65-F5344CB8AC3E}">
        <p14:creationId xmlns:p14="http://schemas.microsoft.com/office/powerpoint/2010/main" val="159884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992313" y="260350"/>
            <a:ext cx="8229600" cy="114300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Legislacja jako proces „tworzenia prawa”, czy lekcja pokory?</a:t>
            </a:r>
          </a:p>
        </p:txBody>
      </p:sp>
      <p:sp>
        <p:nvSpPr>
          <p:cNvPr id="17411" name="Rectangle 2"/>
          <p:cNvSpPr>
            <a:spLocks noGrp="1" noChangeArrowheads="1"/>
          </p:cNvSpPr>
          <p:nvPr>
            <p:ph type="body" idx="1"/>
          </p:nvPr>
        </p:nvSpPr>
        <p:spPr>
          <a:xfrm>
            <a:off x="453292" y="1844431"/>
            <a:ext cx="11316677" cy="4853354"/>
          </a:xfrm>
        </p:spPr>
        <p:txBody>
          <a:bodyPr/>
          <a:lstStyle/>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prawo w historii</a:t>
            </a:r>
          </a:p>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systemy prawne i modele tworzenia prawa </a:t>
            </a:r>
          </a:p>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a:t>
            </a:r>
            <a:r>
              <a:rPr lang="pl-PL" altLang="pl-PL" sz="2600" i="1" dirty="0"/>
              <a:t>Lex</a:t>
            </a:r>
            <a:r>
              <a:rPr lang="pl-PL" altLang="pl-PL" sz="2600" dirty="0"/>
              <a:t>” i „</a:t>
            </a:r>
            <a:r>
              <a:rPr lang="pl-PL" altLang="pl-PL" sz="2600" i="1" dirty="0" err="1"/>
              <a:t>Ius</a:t>
            </a:r>
            <a:r>
              <a:rPr lang="pl-PL" altLang="pl-PL" sz="2600" dirty="0"/>
              <a:t>”; </a:t>
            </a:r>
            <a:r>
              <a:rPr lang="pl-PL" altLang="pl-PL" sz="2600" i="1" dirty="0"/>
              <a:t>hard-</a:t>
            </a:r>
            <a:r>
              <a:rPr lang="pl-PL" altLang="pl-PL" sz="2600" i="1" dirty="0" err="1"/>
              <a:t>cases</a:t>
            </a:r>
            <a:endParaRPr lang="pl-PL" altLang="pl-PL" sz="2600" i="1" dirty="0"/>
          </a:p>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problem „</a:t>
            </a:r>
            <a:r>
              <a:rPr lang="pl-PL" altLang="pl-PL" sz="2600" i="1" dirty="0"/>
              <a:t>open </a:t>
            </a:r>
            <a:r>
              <a:rPr lang="pl-PL" altLang="pl-PL" sz="2600" i="1" dirty="0" err="1"/>
              <a:t>texture</a:t>
            </a:r>
            <a:r>
              <a:rPr lang="pl-PL" altLang="pl-PL" sz="2600" dirty="0"/>
              <a:t>”</a:t>
            </a:r>
          </a:p>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rola orzecznictwa sądowego (prawo jako „powieść w odcinkach”)</a:t>
            </a:r>
          </a:p>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rola wykładni teleologicznej; „</a:t>
            </a:r>
            <a:r>
              <a:rPr lang="pl-PL" altLang="pl-PL" sz="2600" i="1" dirty="0"/>
              <a:t>nie ma prawa przed wykładnią</a:t>
            </a:r>
            <a:r>
              <a:rPr lang="pl-PL" altLang="pl-PL" sz="2600" dirty="0"/>
              <a:t>”?</a:t>
            </a:r>
          </a:p>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a:t>
            </a:r>
            <a:r>
              <a:rPr lang="pl-PL" altLang="pl-PL" sz="2600" i="1" dirty="0"/>
              <a:t>law in the </a:t>
            </a:r>
            <a:r>
              <a:rPr lang="pl-PL" altLang="pl-PL" sz="2600" i="1" dirty="0" err="1"/>
              <a:t>books</a:t>
            </a:r>
            <a:r>
              <a:rPr lang="pl-PL" altLang="pl-PL" sz="2600" dirty="0"/>
              <a:t>” vs. „</a:t>
            </a:r>
            <a:r>
              <a:rPr lang="pl-PL" altLang="pl-PL" sz="2600" i="1" dirty="0"/>
              <a:t>law in </a:t>
            </a:r>
            <a:r>
              <a:rPr lang="pl-PL" altLang="pl-PL" sz="2600" i="1" dirty="0" err="1"/>
              <a:t>action</a:t>
            </a:r>
            <a:r>
              <a:rPr lang="pl-PL" altLang="pl-PL" sz="2600" dirty="0"/>
              <a:t>”</a:t>
            </a:r>
          </a:p>
          <a:p>
            <a:pPr marL="341313" indent="-341313" algn="just">
              <a:lnSpc>
                <a:spcPct val="11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fetyszyzm prawny, jurydyzacja życia, hipertrofia prawa, inflacja prawa…</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000" dirty="0"/>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000" dirty="0"/>
          </a:p>
        </p:txBody>
      </p:sp>
    </p:spTree>
    <p:extLst>
      <p:ext uri="{BB962C8B-B14F-4D97-AF65-F5344CB8AC3E}">
        <p14:creationId xmlns:p14="http://schemas.microsoft.com/office/powerpoint/2010/main" val="1240177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981200" y="274638"/>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1.	Prawo w historii</a:t>
            </a:r>
          </a:p>
        </p:txBody>
      </p:sp>
      <p:sp>
        <p:nvSpPr>
          <p:cNvPr id="19459" name="Rectangle 2"/>
          <p:cNvSpPr>
            <a:spLocks noGrp="1" noChangeArrowheads="1"/>
          </p:cNvSpPr>
          <p:nvPr>
            <p:ph type="body" idx="1"/>
          </p:nvPr>
        </p:nvSpPr>
        <p:spPr>
          <a:xfrm>
            <a:off x="367323" y="1417639"/>
            <a:ext cx="11215077" cy="5217624"/>
          </a:xfrm>
        </p:spPr>
        <p:txBody>
          <a:bodyPr/>
          <a:lstStyle/>
          <a:p>
            <a:pPr marL="341313" indent="-341313">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000" i="1" dirty="0"/>
              <a:t>„</a:t>
            </a:r>
            <a:r>
              <a:rPr lang="pl-PL" altLang="pl-PL" sz="2000" dirty="0"/>
              <a:t>… </a:t>
            </a:r>
            <a:r>
              <a:rPr lang="pl-PL" altLang="pl-PL" sz="2000" i="1" dirty="0"/>
              <a:t>[prawo] w żaden sposób nie może objąć jasno i dokładnie tego, co jest najlepsze i najsprawiedliwsze równocześnie dla wszystkich i dlatego nie może nakazywać tego co najlepsze… żadna prosta ustawa w żadnej sprawie nie może pozwolić żadnej umiejętności ustanawiać czegokolwiek we wszystkich wypadkach i na zawsze… człowiek nie stanowi właściwie nigdy żadnych praw…</a:t>
            </a:r>
            <a:r>
              <a:rPr lang="pl-PL" altLang="pl-PL" sz="2000" dirty="0"/>
              <a:t>” </a:t>
            </a:r>
          </a:p>
          <a:p>
            <a:pPr marL="341313" indent="-341313">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1800" dirty="0"/>
              <a:t>			Platon (427-347 r. p.n.e.)</a:t>
            </a:r>
          </a:p>
          <a:p>
            <a:pPr marL="341313" indent="-341313">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1800" dirty="0"/>
          </a:p>
          <a:p>
            <a:pPr marL="341313" indent="-341313">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000" dirty="0"/>
              <a:t>„</a:t>
            </a:r>
            <a:r>
              <a:rPr lang="pl-PL" altLang="pl-PL" sz="2000" i="1" dirty="0"/>
              <a:t>…[prawo] jest to zaszczepiony w naturę najwyższy rozum, który nakazuje co trzeba czynić i zakazuje, czego czynić nie należy</a:t>
            </a:r>
            <a:r>
              <a:rPr lang="pl-PL" altLang="pl-PL" sz="2000" dirty="0"/>
              <a:t>…”</a:t>
            </a:r>
          </a:p>
          <a:p>
            <a:pPr marL="341313" indent="-341313">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1800" dirty="0"/>
              <a:t>			Marek </a:t>
            </a:r>
            <a:r>
              <a:rPr lang="pl-PL" altLang="pl-PL" sz="1800" dirty="0" err="1"/>
              <a:t>Tuliusz</a:t>
            </a:r>
            <a:r>
              <a:rPr lang="pl-PL" altLang="pl-PL" sz="1800" dirty="0"/>
              <a:t> Cicero (106-43 r. p.n.e.)</a:t>
            </a:r>
          </a:p>
          <a:p>
            <a:pPr marL="341313" indent="-341313">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1800" dirty="0"/>
          </a:p>
          <a:p>
            <a:pPr marL="341313" indent="-341313">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000" i="1" dirty="0"/>
              <a:t>„…jest to rozporządzenie (</a:t>
            </a:r>
            <a:r>
              <a:rPr lang="pl-PL" altLang="pl-PL" sz="2000" i="1" dirty="0" err="1"/>
              <a:t>ordinatio</a:t>
            </a:r>
            <a:r>
              <a:rPr lang="pl-PL" altLang="pl-PL" sz="2000" i="1" dirty="0"/>
              <a:t>) rozumu dla dobra wspólnego nadane i publicznie obwieszczone przez tego, kto ma pieczę nad wspólnotą…”</a:t>
            </a:r>
          </a:p>
          <a:p>
            <a:pPr marL="341313" indent="-341313">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1800" dirty="0"/>
              <a:t>			Tomasz z Akwinu (1225-1274 r. p.n.e.)</a:t>
            </a:r>
          </a:p>
          <a:p>
            <a:pPr marL="341313" indent="-341313">
              <a:lnSpc>
                <a:spcPct val="80000"/>
              </a:lnSpc>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1800" dirty="0"/>
          </a:p>
          <a:p>
            <a:pPr marL="341313" indent="-341313">
              <a:lnSpc>
                <a:spcPct val="80000"/>
              </a:lnSpc>
              <a:spcBef>
                <a:spcPts val="2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900" dirty="0"/>
          </a:p>
          <a:p>
            <a:pPr marL="341313" indent="-341313">
              <a:lnSpc>
                <a:spcPct val="80000"/>
              </a:lnSpc>
              <a:spcBef>
                <a:spcPts val="1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500" dirty="0"/>
              <a:t>	</a:t>
            </a:r>
          </a:p>
        </p:txBody>
      </p:sp>
    </p:spTree>
    <p:extLst>
      <p:ext uri="{BB962C8B-B14F-4D97-AF65-F5344CB8AC3E}">
        <p14:creationId xmlns:p14="http://schemas.microsoft.com/office/powerpoint/2010/main" val="4818096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981200" y="250826"/>
            <a:ext cx="8229600" cy="1190625"/>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2. Systemy prawne i modele tworzenia prawa </a:t>
            </a:r>
          </a:p>
        </p:txBody>
      </p:sp>
      <p:sp>
        <p:nvSpPr>
          <p:cNvPr id="21507" name="Rectangle 2"/>
          <p:cNvSpPr>
            <a:spLocks noGrp="1" noChangeArrowheads="1"/>
          </p:cNvSpPr>
          <p:nvPr>
            <p:ph type="body" idx="1"/>
          </p:nvPr>
        </p:nvSpPr>
        <p:spPr>
          <a:xfrm>
            <a:off x="375138" y="1600201"/>
            <a:ext cx="11410461" cy="5113214"/>
          </a:xfrm>
        </p:spPr>
        <p:txBody>
          <a:bodyPr/>
          <a:lstStyle/>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dirty="0" smtClean="0"/>
          </a:p>
          <a:p>
            <a:pPr indent="-341313">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3800" dirty="0" smtClean="0"/>
              <a:t>Pozytywizm prawniczy i pozytywistyczne państwo prawne </a:t>
            </a:r>
          </a:p>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t>	</a:t>
            </a:r>
            <a:r>
              <a:rPr lang="pl-PL" altLang="pl-PL" sz="2400" dirty="0" smtClean="0"/>
              <a:t>	(</a:t>
            </a:r>
            <a:r>
              <a:rPr lang="pl-PL" altLang="pl-PL" sz="2400" i="1" dirty="0" err="1"/>
              <a:t>civil</a:t>
            </a:r>
            <a:r>
              <a:rPr lang="pl-PL" altLang="pl-PL" sz="2400" i="1" dirty="0"/>
              <a:t> law, </a:t>
            </a:r>
            <a:r>
              <a:rPr lang="pl-PL" altLang="pl-PL" sz="2400" i="1" dirty="0" err="1"/>
              <a:t>statutory</a:t>
            </a:r>
            <a:r>
              <a:rPr lang="pl-PL" altLang="pl-PL" sz="2400" i="1" dirty="0"/>
              <a:t> law,</a:t>
            </a:r>
            <a:r>
              <a:rPr lang="pl-PL" altLang="pl-PL" sz="2400" dirty="0"/>
              <a:t> </a:t>
            </a:r>
            <a:r>
              <a:rPr lang="pl-PL" altLang="pl-PL" sz="2400" i="1" dirty="0" err="1"/>
              <a:t>Rechtsstaat</a:t>
            </a:r>
            <a:r>
              <a:rPr lang="pl-PL" altLang="pl-PL" sz="2400" dirty="0"/>
              <a:t>)</a:t>
            </a: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dirty="0" smtClean="0"/>
          </a:p>
          <a:p>
            <a:pPr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3800" dirty="0" smtClean="0"/>
              <a:t>Systemy „</a:t>
            </a:r>
            <a:r>
              <a:rPr lang="pl-PL" altLang="pl-PL" sz="3800" i="1" dirty="0" err="1" smtClean="0"/>
              <a:t>case</a:t>
            </a:r>
            <a:r>
              <a:rPr lang="pl-PL" altLang="pl-PL" sz="3800" i="1" dirty="0" smtClean="0"/>
              <a:t> law</a:t>
            </a:r>
            <a:r>
              <a:rPr lang="pl-PL" altLang="pl-PL" sz="3800" dirty="0" smtClean="0"/>
              <a:t>” i zasada </a:t>
            </a:r>
            <a:r>
              <a:rPr lang="pl-PL" altLang="pl-PL" sz="3800" i="1" dirty="0" err="1" smtClean="0"/>
              <a:t>rule</a:t>
            </a:r>
            <a:r>
              <a:rPr lang="pl-PL" altLang="pl-PL" sz="3800" i="1" dirty="0" smtClean="0"/>
              <a:t> of law</a:t>
            </a:r>
            <a:r>
              <a:rPr lang="pl-PL" altLang="pl-PL" sz="3800" dirty="0" smtClean="0"/>
              <a:t> </a:t>
            </a:r>
          </a:p>
          <a:p>
            <a:pPr marL="0" indent="0">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t>	</a:t>
            </a:r>
            <a:r>
              <a:rPr lang="pl-PL" altLang="pl-PL" sz="2400" dirty="0" smtClean="0"/>
              <a:t>(</a:t>
            </a:r>
            <a:r>
              <a:rPr lang="pl-PL" altLang="pl-PL" sz="2400" dirty="0"/>
              <a:t>precedens, prawo zwyczajowe, </a:t>
            </a:r>
            <a:r>
              <a:rPr lang="pl-PL" altLang="pl-PL" sz="2400" i="1" dirty="0" err="1"/>
              <a:t>common</a:t>
            </a:r>
            <a:r>
              <a:rPr lang="pl-PL" altLang="pl-PL" sz="2400" i="1" dirty="0"/>
              <a:t> law i equity</a:t>
            </a:r>
            <a:r>
              <a:rPr lang="pl-PL" altLang="pl-PL" sz="2400" dirty="0"/>
              <a:t>, </a:t>
            </a:r>
            <a:r>
              <a:rPr lang="pl-PL" altLang="pl-PL" sz="2400" dirty="0" smtClean="0"/>
              <a:t>brak </a:t>
            </a:r>
            <a:r>
              <a:rPr lang="pl-PL" altLang="pl-PL" sz="2400" dirty="0"/>
              <a:t>podziału władzy)</a:t>
            </a:r>
          </a:p>
        </p:txBody>
      </p:sp>
    </p:spTree>
    <p:extLst>
      <p:ext uri="{BB962C8B-B14F-4D97-AF65-F5344CB8AC3E}">
        <p14:creationId xmlns:p14="http://schemas.microsoft.com/office/powerpoint/2010/main" val="1062992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981200" y="274638"/>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3. „</a:t>
            </a:r>
            <a:r>
              <a:rPr lang="pl-PL" altLang="pl-PL" sz="4300" i="1" dirty="0"/>
              <a:t>Lex</a:t>
            </a:r>
            <a:r>
              <a:rPr lang="pl-PL" altLang="pl-PL" sz="4300" dirty="0"/>
              <a:t>” czy „</a:t>
            </a:r>
            <a:r>
              <a:rPr lang="pl-PL" altLang="pl-PL" sz="4300" i="1" dirty="0" err="1"/>
              <a:t>Ius</a:t>
            </a:r>
            <a:r>
              <a:rPr lang="pl-PL" altLang="pl-PL" sz="4300" dirty="0"/>
              <a:t>”?</a:t>
            </a:r>
          </a:p>
        </p:txBody>
      </p:sp>
      <p:sp>
        <p:nvSpPr>
          <p:cNvPr id="23555" name="Rectangle 2"/>
          <p:cNvSpPr>
            <a:spLocks noGrp="1" noChangeArrowheads="1"/>
          </p:cNvSpPr>
          <p:nvPr>
            <p:ph type="body" idx="1"/>
          </p:nvPr>
        </p:nvSpPr>
        <p:spPr>
          <a:xfrm>
            <a:off x="1070708" y="1820985"/>
            <a:ext cx="10644554" cy="4634523"/>
          </a:xfrm>
        </p:spPr>
        <p:txBody>
          <a:bodyPr/>
          <a:lstStyle/>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3600" i="1"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i="1" dirty="0"/>
              <a:t>„Dura lex </a:t>
            </a:r>
            <a:r>
              <a:rPr lang="pl-PL" altLang="pl-PL" sz="3600" i="1" dirty="0" err="1"/>
              <a:t>sed</a:t>
            </a:r>
            <a:r>
              <a:rPr lang="pl-PL" altLang="pl-PL" sz="3600" i="1" dirty="0"/>
              <a:t> lex”</a:t>
            </a:r>
          </a:p>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3600" i="1"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i="1" dirty="0"/>
              <a:t>„</a:t>
            </a:r>
            <a:r>
              <a:rPr lang="pl-PL" altLang="pl-PL" sz="3600" i="1" dirty="0" err="1"/>
              <a:t>Ius</a:t>
            </a:r>
            <a:r>
              <a:rPr lang="pl-PL" altLang="pl-PL" sz="3600" i="1" dirty="0"/>
              <a:t> </a:t>
            </a:r>
            <a:r>
              <a:rPr lang="pl-PL" altLang="pl-PL" sz="3600" i="1" dirty="0" err="1"/>
              <a:t>est</a:t>
            </a:r>
            <a:r>
              <a:rPr lang="pl-PL" altLang="pl-PL" sz="3600" i="1" dirty="0"/>
              <a:t> </a:t>
            </a:r>
            <a:r>
              <a:rPr lang="pl-PL" altLang="pl-PL" sz="3600" i="1" dirty="0" err="1"/>
              <a:t>aers</a:t>
            </a:r>
            <a:r>
              <a:rPr lang="pl-PL" altLang="pl-PL" sz="3600" i="1" dirty="0"/>
              <a:t> </a:t>
            </a:r>
            <a:r>
              <a:rPr lang="pl-PL" altLang="pl-PL" sz="3600" i="1" dirty="0" err="1"/>
              <a:t>boni</a:t>
            </a:r>
            <a:r>
              <a:rPr lang="pl-PL" altLang="pl-PL" sz="3600" i="1" dirty="0"/>
              <a:t> et </a:t>
            </a:r>
            <a:r>
              <a:rPr lang="pl-PL" altLang="pl-PL" sz="3600" i="1" dirty="0" err="1"/>
              <a:t>aequi</a:t>
            </a:r>
            <a:r>
              <a:rPr lang="pl-PL" altLang="pl-PL" sz="3600" i="1" dirty="0"/>
              <a:t>” </a:t>
            </a:r>
            <a:r>
              <a:rPr lang="pl-PL" altLang="pl-PL" sz="3600" u="sng" dirty="0"/>
              <a:t>(słuszność)</a:t>
            </a:r>
          </a:p>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3600" u="sng"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i="1" dirty="0"/>
              <a:t>„</a:t>
            </a:r>
            <a:r>
              <a:rPr lang="pl-PL" altLang="pl-PL" sz="3600" i="1" dirty="0" err="1"/>
              <a:t>Iustitia</a:t>
            </a:r>
            <a:r>
              <a:rPr lang="pl-PL" altLang="pl-PL" sz="3600" i="1" dirty="0"/>
              <a:t> </a:t>
            </a:r>
            <a:r>
              <a:rPr lang="pl-PL" altLang="pl-PL" sz="3600" i="1" dirty="0" err="1"/>
              <a:t>est</a:t>
            </a:r>
            <a:r>
              <a:rPr lang="pl-PL" altLang="pl-PL" sz="3600" i="1" dirty="0"/>
              <a:t> constans et perpetua </a:t>
            </a:r>
            <a:r>
              <a:rPr lang="pl-PL" altLang="pl-PL" sz="3600" i="1" dirty="0" err="1"/>
              <a:t>voluntas</a:t>
            </a:r>
            <a:r>
              <a:rPr lang="pl-PL" altLang="pl-PL" sz="3600" i="1" dirty="0"/>
              <a:t> </a:t>
            </a:r>
            <a:r>
              <a:rPr lang="pl-PL" altLang="pl-PL" sz="3600" i="1" dirty="0" err="1"/>
              <a:t>ius</a:t>
            </a:r>
            <a:r>
              <a:rPr lang="pl-PL" altLang="pl-PL" sz="3600" i="1" dirty="0"/>
              <a:t> </a:t>
            </a:r>
            <a:r>
              <a:rPr lang="pl-PL" altLang="pl-PL" sz="3600" i="1" dirty="0" err="1"/>
              <a:t>suum</a:t>
            </a:r>
            <a:r>
              <a:rPr lang="pl-PL" altLang="pl-PL" sz="3600" i="1" dirty="0"/>
              <a:t> </a:t>
            </a:r>
            <a:r>
              <a:rPr lang="pl-PL" altLang="pl-PL" sz="3600" i="1" dirty="0" err="1"/>
              <a:t>cuique</a:t>
            </a:r>
            <a:r>
              <a:rPr lang="pl-PL" altLang="pl-PL" sz="3600" i="1" dirty="0"/>
              <a:t> </a:t>
            </a:r>
            <a:r>
              <a:rPr lang="pl-PL" altLang="pl-PL" sz="3600" i="1" dirty="0" err="1"/>
              <a:t>tribuendi</a:t>
            </a:r>
            <a:r>
              <a:rPr lang="pl-PL" altLang="pl-PL" sz="3600" dirty="0"/>
              <a:t>” </a:t>
            </a:r>
            <a:r>
              <a:rPr lang="pl-PL" altLang="pl-PL" sz="3600" u="sng" dirty="0"/>
              <a:t>(sprawiedliwość)</a:t>
            </a:r>
          </a:p>
          <a:p>
            <a:pPr marL="341313" indent="-341313">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smtClean="0"/>
              <a:t>	</a:t>
            </a:r>
          </a:p>
        </p:txBody>
      </p:sp>
    </p:spTree>
    <p:extLst>
      <p:ext uri="{BB962C8B-B14F-4D97-AF65-F5344CB8AC3E}">
        <p14:creationId xmlns:p14="http://schemas.microsoft.com/office/powerpoint/2010/main" val="37527206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531445" y="274637"/>
            <a:ext cx="11269785" cy="1325563"/>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4. Problem „</a:t>
            </a:r>
            <a:r>
              <a:rPr lang="pl-PL" altLang="pl-PL" sz="4300" i="1" dirty="0"/>
              <a:t>open </a:t>
            </a:r>
            <a:r>
              <a:rPr lang="pl-PL" altLang="pl-PL" sz="4300" i="1" dirty="0" err="1"/>
              <a:t>texture</a:t>
            </a:r>
            <a:r>
              <a:rPr lang="pl-PL" altLang="pl-PL" sz="4300" dirty="0"/>
              <a:t>” </a:t>
            </a:r>
            <a:r>
              <a:rPr lang="pl-PL" altLang="pl-PL" sz="4300" dirty="0" smtClean="0"/>
              <a:t/>
            </a:r>
            <a:br>
              <a:rPr lang="pl-PL" altLang="pl-PL" sz="4300" dirty="0" smtClean="0"/>
            </a:br>
            <a:r>
              <a:rPr lang="pl-PL" altLang="pl-PL" sz="4300" dirty="0" smtClean="0"/>
              <a:t>(</a:t>
            </a:r>
            <a:r>
              <a:rPr lang="pl-PL" altLang="pl-PL" sz="4300" dirty="0"/>
              <a:t>językowa otwartość prawa)</a:t>
            </a:r>
          </a:p>
        </p:txBody>
      </p:sp>
      <p:sp>
        <p:nvSpPr>
          <p:cNvPr id="25603" name="Rectangle 2"/>
          <p:cNvSpPr>
            <a:spLocks noGrp="1" noChangeArrowheads="1"/>
          </p:cNvSpPr>
          <p:nvPr>
            <p:ph type="body" idx="1"/>
          </p:nvPr>
        </p:nvSpPr>
        <p:spPr>
          <a:xfrm>
            <a:off x="750277" y="1600201"/>
            <a:ext cx="10582031" cy="4672013"/>
          </a:xfrm>
        </p:spPr>
        <p:txBody>
          <a:bodyPr>
            <a:normAutofit/>
          </a:bodyPr>
          <a:lstStyle/>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36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dirty="0"/>
              <a:t>Język – narzędzie niedoskonałe</a:t>
            </a:r>
          </a:p>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36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dirty="0"/>
              <a:t>Sędziowie jako „usta ustawy” </a:t>
            </a:r>
          </a:p>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dirty="0"/>
              <a:t>	(</a:t>
            </a:r>
            <a:r>
              <a:rPr lang="pl-PL" altLang="pl-PL" sz="3600" dirty="0" err="1"/>
              <a:t>sylogistyczno</a:t>
            </a:r>
            <a:r>
              <a:rPr lang="pl-PL" altLang="pl-PL" sz="3600" dirty="0"/>
              <a:t> – logiczny model stosowania prawa) </a:t>
            </a:r>
          </a:p>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36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dirty="0"/>
              <a:t>Przykład: „</a:t>
            </a:r>
            <a:r>
              <a:rPr lang="pl-PL" altLang="pl-PL" sz="3600" i="1" dirty="0"/>
              <a:t>No </a:t>
            </a:r>
            <a:r>
              <a:rPr lang="pl-PL" altLang="pl-PL" sz="3600" i="1" dirty="0" err="1"/>
              <a:t>vehicles</a:t>
            </a:r>
            <a:r>
              <a:rPr lang="pl-PL" altLang="pl-PL" sz="3600" i="1" dirty="0"/>
              <a:t> in the park</a:t>
            </a:r>
            <a:r>
              <a:rPr lang="pl-PL" altLang="pl-PL" sz="3600" dirty="0"/>
              <a:t>” </a:t>
            </a:r>
          </a:p>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3600" dirty="0"/>
              <a:t>	(H.A.L. Hart; Ch. </a:t>
            </a:r>
            <a:r>
              <a:rPr lang="pl-PL" altLang="pl-PL" sz="3600" dirty="0" err="1"/>
              <a:t>Perelman</a:t>
            </a:r>
            <a:r>
              <a:rPr lang="pl-PL" altLang="pl-PL" sz="3600" dirty="0"/>
              <a:t>)</a:t>
            </a:r>
          </a:p>
          <a:p>
            <a:pPr marL="341313" indent="-341313">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p:txBody>
      </p:sp>
    </p:spTree>
    <p:extLst>
      <p:ext uri="{BB962C8B-B14F-4D97-AF65-F5344CB8AC3E}">
        <p14:creationId xmlns:p14="http://schemas.microsoft.com/office/powerpoint/2010/main" val="30922994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5564" y="5668632"/>
            <a:ext cx="10671335" cy="915735"/>
          </a:xfrm>
        </p:spPr>
        <p:txBody>
          <a:bodyPr>
            <a:normAutofit fontScale="92500" lnSpcReduction="10000"/>
          </a:bodyPr>
          <a:lstStyle/>
          <a:p>
            <a:pPr marL="0" indent="0">
              <a:buNone/>
            </a:pPr>
            <a:r>
              <a:rPr lang="pl-PL" sz="3000" b="1" dirty="0"/>
              <a:t>d</a:t>
            </a:r>
            <a:r>
              <a:rPr lang="pl-PL" sz="3000" b="1" dirty="0" smtClean="0"/>
              <a:t>r hab. nauk </a:t>
            </a:r>
            <a:r>
              <a:rPr lang="pl-PL" sz="3000" b="1" dirty="0"/>
              <a:t>prawnych Krzysztof </a:t>
            </a:r>
            <a:r>
              <a:rPr lang="pl-PL" sz="3000" b="1" dirty="0" smtClean="0"/>
              <a:t>Koźmiński</a:t>
            </a:r>
            <a:endParaRPr lang="pl-PL" sz="3000" b="1" dirty="0"/>
          </a:p>
          <a:p>
            <a:pPr marL="0" indent="0">
              <a:buNone/>
            </a:pPr>
            <a:r>
              <a:rPr lang="pl-PL" dirty="0" smtClean="0"/>
              <a:t>	</a:t>
            </a:r>
            <a:r>
              <a:rPr lang="pl-PL" dirty="0"/>
              <a:t>	</a:t>
            </a:r>
          </a:p>
          <a:p>
            <a:endParaRPr lang="pl-PL" dirty="0" smtClean="0"/>
          </a:p>
        </p:txBody>
      </p:sp>
      <p:pic>
        <p:nvPicPr>
          <p:cNvPr id="4" name="Obraz 3"/>
          <p:cNvPicPr>
            <a:picLocks noChangeAspect="1"/>
          </p:cNvPicPr>
          <p:nvPr/>
        </p:nvPicPr>
        <p:blipFill>
          <a:blip r:embed="rId2"/>
          <a:stretch>
            <a:fillRect/>
          </a:stretch>
        </p:blipFill>
        <p:spPr>
          <a:xfrm>
            <a:off x="8536885" y="5586797"/>
            <a:ext cx="2854424" cy="1079404"/>
          </a:xfrm>
          <a:prstGeom prst="rect">
            <a:avLst/>
          </a:prstGeom>
        </p:spPr>
      </p:pic>
      <p:pic>
        <p:nvPicPr>
          <p:cNvPr id="5" name="Obraz 4"/>
          <p:cNvPicPr>
            <a:picLocks noChangeAspect="1"/>
          </p:cNvPicPr>
          <p:nvPr/>
        </p:nvPicPr>
        <p:blipFill>
          <a:blip r:embed="rId3"/>
          <a:stretch>
            <a:fillRect/>
          </a:stretch>
        </p:blipFill>
        <p:spPr>
          <a:xfrm>
            <a:off x="207529" y="260729"/>
            <a:ext cx="1808802" cy="2522802"/>
          </a:xfrm>
          <a:prstGeom prst="rect">
            <a:avLst/>
          </a:prstGeom>
        </p:spPr>
      </p:pic>
      <p:pic>
        <p:nvPicPr>
          <p:cNvPr id="6" name="Obraz 5"/>
          <p:cNvPicPr>
            <a:picLocks noChangeAspect="1"/>
          </p:cNvPicPr>
          <p:nvPr/>
        </p:nvPicPr>
        <p:blipFill>
          <a:blip r:embed="rId4"/>
          <a:stretch>
            <a:fillRect/>
          </a:stretch>
        </p:blipFill>
        <p:spPr>
          <a:xfrm>
            <a:off x="2360921" y="287007"/>
            <a:ext cx="1713481" cy="2496524"/>
          </a:xfrm>
          <a:prstGeom prst="rect">
            <a:avLst/>
          </a:prstGeom>
        </p:spPr>
      </p:pic>
      <p:pic>
        <p:nvPicPr>
          <p:cNvPr id="7" name="Obraz 6"/>
          <p:cNvPicPr>
            <a:picLocks noChangeAspect="1"/>
          </p:cNvPicPr>
          <p:nvPr/>
        </p:nvPicPr>
        <p:blipFill>
          <a:blip r:embed="rId5"/>
          <a:stretch>
            <a:fillRect/>
          </a:stretch>
        </p:blipFill>
        <p:spPr>
          <a:xfrm>
            <a:off x="4316226" y="302027"/>
            <a:ext cx="1720371" cy="2481504"/>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529" y="3191836"/>
            <a:ext cx="1774446" cy="1524657"/>
          </a:xfrm>
          <a:prstGeom prst="rect">
            <a:avLst/>
          </a:prstGeom>
        </p:spPr>
      </p:pic>
      <p:pic>
        <p:nvPicPr>
          <p:cNvPr id="9" name="Obraz 8"/>
          <p:cNvPicPr>
            <a:picLocks noChangeAspect="1"/>
          </p:cNvPicPr>
          <p:nvPr/>
        </p:nvPicPr>
        <p:blipFill>
          <a:blip r:embed="rId7"/>
          <a:stretch>
            <a:fillRect/>
          </a:stretch>
        </p:blipFill>
        <p:spPr>
          <a:xfrm>
            <a:off x="9013671" y="2459016"/>
            <a:ext cx="2786666" cy="2869375"/>
          </a:xfrm>
          <a:prstGeom prst="rect">
            <a:avLst/>
          </a:prstGeom>
        </p:spPr>
      </p:pic>
      <p:pic>
        <p:nvPicPr>
          <p:cNvPr id="10" name="Obraz 9"/>
          <p:cNvPicPr>
            <a:picLocks noChangeAspect="1"/>
          </p:cNvPicPr>
          <p:nvPr/>
        </p:nvPicPr>
        <p:blipFill>
          <a:blip r:embed="rId8"/>
          <a:stretch>
            <a:fillRect/>
          </a:stretch>
        </p:blipFill>
        <p:spPr>
          <a:xfrm>
            <a:off x="8025955" y="287007"/>
            <a:ext cx="4157959" cy="1622919"/>
          </a:xfrm>
          <a:prstGeom prst="rect">
            <a:avLst/>
          </a:prstGeom>
        </p:spPr>
      </p:pic>
      <p:pic>
        <p:nvPicPr>
          <p:cNvPr id="11" name="Obraz 10"/>
          <p:cNvPicPr>
            <a:picLocks noChangeAspect="1"/>
          </p:cNvPicPr>
          <p:nvPr/>
        </p:nvPicPr>
        <p:blipFill>
          <a:blip r:embed="rId9"/>
          <a:stretch>
            <a:fillRect/>
          </a:stretch>
        </p:blipFill>
        <p:spPr>
          <a:xfrm>
            <a:off x="5803036" y="3123772"/>
            <a:ext cx="2564014" cy="1926138"/>
          </a:xfrm>
          <a:prstGeom prst="rect">
            <a:avLst/>
          </a:prstGeom>
        </p:spPr>
      </p:pic>
      <p:pic>
        <p:nvPicPr>
          <p:cNvPr id="13" name="Obraz 12"/>
          <p:cNvPicPr>
            <a:picLocks noChangeAspect="1"/>
          </p:cNvPicPr>
          <p:nvPr/>
        </p:nvPicPr>
        <p:blipFill>
          <a:blip r:embed="rId10"/>
          <a:stretch>
            <a:fillRect/>
          </a:stretch>
        </p:blipFill>
        <p:spPr>
          <a:xfrm>
            <a:off x="6248351" y="263497"/>
            <a:ext cx="1703543" cy="2520034"/>
          </a:xfrm>
          <a:prstGeom prst="rect">
            <a:avLst/>
          </a:prstGeom>
        </p:spPr>
      </p:pic>
      <p:pic>
        <p:nvPicPr>
          <p:cNvPr id="12" name="Obraz 11"/>
          <p:cNvPicPr>
            <a:picLocks noChangeAspect="1"/>
          </p:cNvPicPr>
          <p:nvPr/>
        </p:nvPicPr>
        <p:blipFill>
          <a:blip r:embed="rId11"/>
          <a:stretch>
            <a:fillRect/>
          </a:stretch>
        </p:blipFill>
        <p:spPr>
          <a:xfrm>
            <a:off x="2628596" y="3193090"/>
            <a:ext cx="2890292" cy="1856820"/>
          </a:xfrm>
          <a:prstGeom prst="rect">
            <a:avLst/>
          </a:prstGeom>
        </p:spPr>
      </p:pic>
    </p:spTree>
    <p:extLst>
      <p:ext uri="{BB962C8B-B14F-4D97-AF65-F5344CB8AC3E}">
        <p14:creationId xmlns:p14="http://schemas.microsoft.com/office/powerpoint/2010/main" val="387518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84553" y="390769"/>
            <a:ext cx="11183815" cy="1125416"/>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5. Problemy współczesnej praktyki </a:t>
            </a:r>
            <a:r>
              <a:rPr lang="pl-PL" altLang="pl-PL" sz="4300" dirty="0" smtClean="0"/>
              <a:t>prawa</a:t>
            </a:r>
            <a:endParaRPr lang="pl-PL" altLang="pl-PL" sz="4300" dirty="0"/>
          </a:p>
        </p:txBody>
      </p:sp>
      <p:sp>
        <p:nvSpPr>
          <p:cNvPr id="27651" name="Rectangle 2"/>
          <p:cNvSpPr>
            <a:spLocks noGrp="1" noChangeArrowheads="1"/>
          </p:cNvSpPr>
          <p:nvPr>
            <p:ph type="body" idx="1"/>
          </p:nvPr>
        </p:nvSpPr>
        <p:spPr>
          <a:xfrm>
            <a:off x="1355970" y="1873739"/>
            <a:ext cx="9780954" cy="4525963"/>
          </a:xfrm>
        </p:spPr>
        <p:txBody>
          <a:bodyPr/>
          <a:lstStyle/>
          <a:p>
            <a:pPr indent="-341313">
              <a:spcBef>
                <a:spcPts val="7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b="1" dirty="0"/>
              <a:t>A) rola orzecznictwa sądowego</a:t>
            </a:r>
            <a:r>
              <a:rPr lang="pl-PL" altLang="pl-PL" dirty="0"/>
              <a:t> </a:t>
            </a:r>
          </a:p>
          <a:p>
            <a:pPr indent="-341313">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sz="2000" dirty="0"/>
              <a:t>(prawo jako „powieść w odcinkach”?)</a:t>
            </a:r>
          </a:p>
          <a:p>
            <a:pPr indent="-341313">
              <a:spcBef>
                <a:spcPts val="7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b="1" dirty="0"/>
              <a:t>B) rola wykładni teleologicznej</a:t>
            </a:r>
            <a:r>
              <a:rPr lang="pl-PL" altLang="pl-PL" dirty="0"/>
              <a:t> </a:t>
            </a:r>
          </a:p>
          <a:p>
            <a:pPr indent="-341313">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sz="2000" dirty="0"/>
              <a:t>(a wykładnia językowa?)</a:t>
            </a:r>
          </a:p>
          <a:p>
            <a:pPr indent="-341313">
              <a:spcBef>
                <a:spcPts val="7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b="1" dirty="0"/>
              <a:t>C) hermeneutyka prawnicza</a:t>
            </a:r>
          </a:p>
          <a:p>
            <a:pPr indent="-341313">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sz="2000" dirty="0"/>
              <a:t>(„nie ma prawa przed wykładnią”?)</a:t>
            </a:r>
          </a:p>
          <a:p>
            <a:pPr indent="-341313">
              <a:spcBef>
                <a:spcPts val="7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b="1" dirty="0"/>
              <a:t>D) realizm prawniczy</a:t>
            </a:r>
            <a:r>
              <a:rPr lang="pl-PL" altLang="pl-PL" dirty="0"/>
              <a:t> </a:t>
            </a:r>
          </a:p>
          <a:p>
            <a:pPr indent="-341313">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a:t>
            </a:r>
            <a:r>
              <a:rPr lang="pl-PL" altLang="pl-PL" sz="2000" dirty="0"/>
              <a:t>(„</a:t>
            </a:r>
            <a:r>
              <a:rPr lang="pl-PL" altLang="pl-PL" sz="2000" i="1" dirty="0"/>
              <a:t>law in the </a:t>
            </a:r>
            <a:r>
              <a:rPr lang="pl-PL" altLang="pl-PL" sz="2000" i="1" dirty="0" err="1"/>
              <a:t>books</a:t>
            </a:r>
            <a:r>
              <a:rPr lang="pl-PL" altLang="pl-PL" sz="2000" dirty="0"/>
              <a:t>” vs. „</a:t>
            </a:r>
            <a:r>
              <a:rPr lang="pl-PL" altLang="pl-PL" sz="2000" i="1" dirty="0"/>
              <a:t>law in </a:t>
            </a:r>
            <a:r>
              <a:rPr lang="pl-PL" altLang="pl-PL" sz="2000" i="1" dirty="0" err="1"/>
              <a:t>action</a:t>
            </a:r>
            <a:r>
              <a:rPr lang="pl-PL" altLang="pl-PL" sz="2000" dirty="0"/>
              <a:t>”, czyli co decyduje o 	rozstrzygnięciu?)</a:t>
            </a:r>
          </a:p>
        </p:txBody>
      </p:sp>
    </p:spTree>
    <p:extLst>
      <p:ext uri="{BB962C8B-B14F-4D97-AF65-F5344CB8AC3E}">
        <p14:creationId xmlns:p14="http://schemas.microsoft.com/office/powerpoint/2010/main" val="2946236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992313" y="260350"/>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6. Efekty uboczne legislacji</a:t>
            </a:r>
          </a:p>
        </p:txBody>
      </p:sp>
      <p:sp>
        <p:nvSpPr>
          <p:cNvPr id="29699" name="Rectangle 2"/>
          <p:cNvSpPr>
            <a:spLocks noGrp="1" noChangeArrowheads="1"/>
          </p:cNvSpPr>
          <p:nvPr>
            <p:ph type="body" idx="1"/>
          </p:nvPr>
        </p:nvSpPr>
        <p:spPr>
          <a:xfrm>
            <a:off x="1992313" y="1628776"/>
            <a:ext cx="8229600" cy="4525963"/>
          </a:xfrm>
        </p:spPr>
        <p:txBody>
          <a:bodyPr/>
          <a:lstStyle/>
          <a:p>
            <a:pPr indent="-341313">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t>	</a:t>
            </a:r>
            <a:r>
              <a:rPr lang="pl-PL" altLang="pl-PL" sz="2000" dirty="0"/>
              <a:t>…</a:t>
            </a:r>
            <a:r>
              <a:rPr lang="pl-PL" altLang="pl-PL" sz="2000" i="1" dirty="0"/>
              <a:t>„fetyszyzm prawny”, „kretynizm prawniczy”, „jurydyzacja życia społecznego”, „inflacja prawa”, „kolonizacja życia przez prawo”…</a:t>
            </a:r>
          </a:p>
          <a:p>
            <a:pPr indent="-341313">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sz="2000" i="1" dirty="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2565401"/>
            <a:ext cx="6515100" cy="397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4475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321163" y="233240"/>
            <a:ext cx="8229600" cy="399415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u="sng" dirty="0"/>
              <a:t>Przedmiot legislacji:</a:t>
            </a:r>
            <a:br>
              <a:rPr lang="pl-PL" altLang="pl-PL" sz="3200" u="sng" dirty="0"/>
            </a:br>
            <a:r>
              <a:rPr lang="pl-PL" altLang="pl-PL" sz="3200" u="sng" dirty="0"/>
              <a:t>praca nad</a:t>
            </a:r>
            <a:r>
              <a:rPr lang="pl-PL" altLang="pl-PL" sz="3200" b="1" u="sng" dirty="0"/>
              <a:t> aktami normatywnymi</a:t>
            </a:r>
            <a:r>
              <a:rPr lang="pl-PL" altLang="pl-PL" sz="3200" dirty="0"/>
              <a:t>!</a:t>
            </a:r>
            <a:br>
              <a:rPr lang="pl-PL" altLang="pl-PL" sz="3200" dirty="0"/>
            </a:br>
            <a:r>
              <a:rPr lang="pl-PL" altLang="pl-PL" sz="3200" dirty="0"/>
              <a:t/>
            </a:r>
            <a:br>
              <a:rPr lang="pl-PL" altLang="pl-PL" sz="3200" dirty="0"/>
            </a:br>
            <a:r>
              <a:rPr lang="pl-PL" altLang="pl-PL" sz="3200" dirty="0"/>
              <a:t>Akty prawne:</a:t>
            </a:r>
            <a:br>
              <a:rPr lang="pl-PL" altLang="pl-PL" sz="3200" dirty="0"/>
            </a:br>
            <a:r>
              <a:rPr lang="pl-PL" altLang="pl-PL" sz="3200" dirty="0"/>
              <a:t>a) akt normatywny</a:t>
            </a:r>
            <a:br>
              <a:rPr lang="pl-PL" altLang="pl-PL" sz="3200" dirty="0"/>
            </a:br>
            <a:r>
              <a:rPr lang="pl-PL" altLang="pl-PL" sz="3200" dirty="0"/>
              <a:t>b) akt stosowania prawa</a:t>
            </a:r>
            <a:br>
              <a:rPr lang="pl-PL" altLang="pl-PL" sz="3200" dirty="0"/>
            </a:br>
            <a:r>
              <a:rPr lang="pl-PL" altLang="pl-PL" sz="3200" dirty="0"/>
              <a:t/>
            </a:r>
            <a:br>
              <a:rPr lang="pl-PL" altLang="pl-PL" sz="3200" dirty="0"/>
            </a:br>
            <a:endParaRPr lang="pl-PL" altLang="pl-PL" sz="3200" dirty="0"/>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045" y="3551238"/>
            <a:ext cx="561022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6498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44063" y="274639"/>
            <a:ext cx="10730522" cy="6249987"/>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b="1" u="sng" dirty="0">
                <a:solidFill>
                  <a:srgbClr val="FF0000"/>
                </a:solidFill>
              </a:rPr>
              <a:t>Efektem działalności legislatora są przepisy prawa zawarte w aktach normatywnych!</a:t>
            </a:r>
            <a:r>
              <a:rPr lang="pl-PL" altLang="pl-PL" sz="3200" b="1" u="sng" dirty="0">
                <a:solidFill>
                  <a:srgbClr val="800000"/>
                </a:solidFill>
              </a:rPr>
              <a:t/>
            </a:r>
            <a:br>
              <a:rPr lang="pl-PL" altLang="pl-PL" sz="3200" b="1" u="sng" dirty="0">
                <a:solidFill>
                  <a:srgbClr val="800000"/>
                </a:solidFill>
              </a:rPr>
            </a:br>
            <a:r>
              <a:rPr lang="pl-PL" altLang="pl-PL" sz="3200" b="1" u="sng" dirty="0">
                <a:solidFill>
                  <a:srgbClr val="800000"/>
                </a:solidFill>
              </a:rPr>
              <a:t/>
            </a:r>
            <a:br>
              <a:rPr lang="pl-PL" altLang="pl-PL" sz="3200" b="1" u="sng" dirty="0">
                <a:solidFill>
                  <a:srgbClr val="800000"/>
                </a:solidFill>
              </a:rPr>
            </a:br>
            <a:r>
              <a:rPr lang="pl-PL" altLang="pl-PL" sz="3200" b="1" u="sng" dirty="0">
                <a:solidFill>
                  <a:schemeClr val="tx1"/>
                </a:solidFill>
              </a:rPr>
              <a:t>Legislacja:</a:t>
            </a:r>
            <a:br>
              <a:rPr lang="pl-PL" altLang="pl-PL" sz="3200" b="1" u="sng" dirty="0">
                <a:solidFill>
                  <a:schemeClr val="tx1"/>
                </a:solidFill>
              </a:rPr>
            </a:br>
            <a:r>
              <a:rPr lang="pl-PL" altLang="pl-PL" sz="3200" dirty="0">
                <a:solidFill>
                  <a:schemeClr val="tx1"/>
                </a:solidFill>
              </a:rPr>
              <a:t>- nie dotyczy zawierania i konstruowania umów oraz dokonywania innych czynności prawnych!</a:t>
            </a:r>
            <a:br>
              <a:rPr lang="pl-PL" altLang="pl-PL" sz="3200" dirty="0">
                <a:solidFill>
                  <a:schemeClr val="tx1"/>
                </a:solidFill>
              </a:rPr>
            </a:br>
            <a:r>
              <a:rPr lang="pl-PL" altLang="pl-PL" sz="3200" dirty="0">
                <a:solidFill>
                  <a:schemeClr val="tx1"/>
                </a:solidFill>
              </a:rPr>
              <a:t>- w ograniczonym stopniu determinuje proces stosowania prawa przez sądy i organy administracji publicznej!</a:t>
            </a:r>
            <a:br>
              <a:rPr lang="pl-PL" altLang="pl-PL" sz="3200" dirty="0">
                <a:solidFill>
                  <a:schemeClr val="tx1"/>
                </a:solidFill>
              </a:rPr>
            </a:br>
            <a:r>
              <a:rPr lang="pl-PL" altLang="pl-PL" sz="3200" dirty="0">
                <a:solidFill>
                  <a:schemeClr val="tx1"/>
                </a:solidFill>
              </a:rPr>
              <a:t>- nie warunkuje wykładni (interpretacji) przepisów prawa!</a:t>
            </a:r>
          </a:p>
        </p:txBody>
      </p:sp>
    </p:spTree>
    <p:extLst>
      <p:ext uri="{BB962C8B-B14F-4D97-AF65-F5344CB8AC3E}">
        <p14:creationId xmlns:p14="http://schemas.microsoft.com/office/powerpoint/2010/main" val="1524103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1992313" y="260350"/>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smtClean="0"/>
              <a:t>Zasada prawidłowej legislacji</a:t>
            </a:r>
            <a:endParaRPr lang="pl-PL" altLang="pl-PL" sz="4300" dirty="0"/>
          </a:p>
        </p:txBody>
      </p:sp>
      <p:sp>
        <p:nvSpPr>
          <p:cNvPr id="35843" name="Rectangle 2"/>
          <p:cNvSpPr>
            <a:spLocks noGrp="1" noChangeArrowheads="1"/>
          </p:cNvSpPr>
          <p:nvPr>
            <p:ph type="body" idx="1"/>
          </p:nvPr>
        </p:nvSpPr>
        <p:spPr>
          <a:xfrm>
            <a:off x="1039446" y="1820985"/>
            <a:ext cx="10668000" cy="4983041"/>
          </a:xfrm>
        </p:spPr>
        <p:txBody>
          <a:bodyPr>
            <a:normAutofit lnSpcReduction="10000"/>
          </a:bodyPr>
          <a:lstStyle/>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a:t>
            </a:r>
            <a:r>
              <a:rPr lang="pl-PL" altLang="pl-PL" i="1" dirty="0"/>
              <a:t>prawidłowa</a:t>
            </a:r>
            <a:r>
              <a:rPr lang="pl-PL" altLang="pl-PL" dirty="0"/>
              <a:t>”/ „</a:t>
            </a:r>
            <a:r>
              <a:rPr lang="pl-PL" altLang="pl-PL" i="1" dirty="0"/>
              <a:t>poprawna</a:t>
            </a:r>
            <a:r>
              <a:rPr lang="pl-PL" altLang="pl-PL" dirty="0"/>
              <a:t>”/ „</a:t>
            </a:r>
            <a:r>
              <a:rPr lang="pl-PL" altLang="pl-PL" i="1" dirty="0"/>
              <a:t>rzetelna</a:t>
            </a:r>
            <a:r>
              <a:rPr lang="pl-PL" altLang="pl-PL" dirty="0"/>
              <a:t>”/ „</a:t>
            </a:r>
            <a:r>
              <a:rPr lang="pl-PL" altLang="pl-PL" i="1" dirty="0"/>
              <a:t>dobra</a:t>
            </a:r>
            <a:r>
              <a:rPr lang="pl-PL" altLang="pl-PL" dirty="0"/>
              <a:t>”/ „</a:t>
            </a:r>
            <a:r>
              <a:rPr lang="pl-PL" altLang="pl-PL" i="1" dirty="0"/>
              <a:t>przyzwoita legislacja”</a:t>
            </a:r>
            <a:r>
              <a:rPr lang="pl-PL" altLang="pl-PL" dirty="0"/>
              <a:t>/ „</a:t>
            </a:r>
            <a:r>
              <a:rPr lang="pl-PL" altLang="pl-PL" i="1" dirty="0"/>
              <a:t>wymagania dobrej legislacji</a:t>
            </a:r>
            <a:r>
              <a:rPr lang="pl-PL" altLang="pl-PL" dirty="0"/>
              <a:t>”/ „</a:t>
            </a:r>
            <a:r>
              <a:rPr lang="pl-PL" altLang="pl-PL" i="1" dirty="0"/>
              <a:t>reguły przyzwoitej legislacji</a:t>
            </a:r>
            <a:r>
              <a:rPr lang="pl-PL" altLang="pl-PL" dirty="0"/>
              <a:t>”</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minimum wymagań co do jakości stanowionych aktów</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element „dobrego rządzenia” („</a:t>
            </a:r>
            <a:r>
              <a:rPr lang="pl-PL" altLang="pl-PL" i="1" dirty="0" err="1"/>
              <a:t>good</a:t>
            </a:r>
            <a:r>
              <a:rPr lang="pl-PL" altLang="pl-PL" i="1" dirty="0"/>
              <a:t> </a:t>
            </a:r>
            <a:r>
              <a:rPr lang="pl-PL" altLang="pl-PL" i="1" dirty="0" err="1"/>
              <a:t>governance</a:t>
            </a:r>
            <a:r>
              <a:rPr lang="pl-PL" altLang="pl-PL" dirty="0"/>
              <a:t>”)</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art. 2 Konstytucji </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	(zasada demokratycznego państwa prawnego)</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000" dirty="0"/>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000" dirty="0"/>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000" dirty="0">
              <a:solidFill>
                <a:srgbClr val="C00000"/>
              </a:solidFill>
            </a:endParaRPr>
          </a:p>
          <a:p>
            <a:pPr marL="0" indent="0">
              <a:lnSpc>
                <a:spcPct val="80000"/>
              </a:lnSpc>
              <a:spcBef>
                <a:spcPts val="500"/>
              </a:spcBef>
              <a:buClr>
                <a:srgbClr val="660033"/>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000" b="1" u="sng" dirty="0">
                <a:solidFill>
                  <a:srgbClr val="C00000"/>
                </a:solidFill>
              </a:rPr>
              <a:t>polecana literatura</a:t>
            </a:r>
            <a:r>
              <a:rPr lang="pl-PL" altLang="pl-PL" sz="2000" b="1" dirty="0">
                <a:solidFill>
                  <a:srgbClr val="C00000"/>
                </a:solidFill>
              </a:rPr>
              <a:t>:</a:t>
            </a:r>
            <a:r>
              <a:rPr lang="pl-PL" altLang="pl-PL" sz="2000" dirty="0">
                <a:solidFill>
                  <a:srgbClr val="C00000"/>
                </a:solidFill>
              </a:rPr>
              <a:t> T. </a:t>
            </a:r>
            <a:r>
              <a:rPr lang="pl-PL" altLang="pl-PL" sz="2000" dirty="0" err="1">
                <a:solidFill>
                  <a:srgbClr val="C00000"/>
                </a:solidFill>
              </a:rPr>
              <a:t>Zalasiński</a:t>
            </a:r>
            <a:r>
              <a:rPr lang="pl-PL" altLang="pl-PL" sz="2000" dirty="0">
                <a:solidFill>
                  <a:srgbClr val="C00000"/>
                </a:solidFill>
              </a:rPr>
              <a:t>, </a:t>
            </a:r>
            <a:r>
              <a:rPr lang="pl-PL" altLang="pl-PL" sz="2000" i="1" dirty="0">
                <a:solidFill>
                  <a:srgbClr val="C00000"/>
                </a:solidFill>
              </a:rPr>
              <a:t>Zasada prawidłowej legislacji w poglądach Trybunału Konstytucyjnego</a:t>
            </a:r>
            <a:r>
              <a:rPr lang="pl-PL" altLang="pl-PL" sz="2000" dirty="0">
                <a:solidFill>
                  <a:srgbClr val="C00000"/>
                </a:solidFill>
              </a:rPr>
              <a:t>, Wydawnictwo Sejmowe, Warszawa 2008.</a:t>
            </a:r>
          </a:p>
          <a:p>
            <a:pPr marL="341313" indent="-341313">
              <a:lnSpc>
                <a:spcPct val="80000"/>
              </a:lnSpc>
              <a:spcBef>
                <a:spcPts val="500"/>
              </a:spcBef>
              <a:buClr>
                <a:srgbClr val="660033"/>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000" dirty="0">
              <a:solidFill>
                <a:srgbClr val="660033"/>
              </a:solidFill>
            </a:endParaRPr>
          </a:p>
        </p:txBody>
      </p:sp>
    </p:spTree>
    <p:extLst>
      <p:ext uri="{BB962C8B-B14F-4D97-AF65-F5344CB8AC3E}">
        <p14:creationId xmlns:p14="http://schemas.microsoft.com/office/powerpoint/2010/main" val="2594494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1129322" y="266822"/>
            <a:ext cx="9718431" cy="114300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Zasada demokratycznego państwa prawnego</a:t>
            </a:r>
          </a:p>
        </p:txBody>
      </p:sp>
      <p:sp>
        <p:nvSpPr>
          <p:cNvPr id="37891" name="Rectangle 2"/>
          <p:cNvSpPr>
            <a:spLocks noGrp="1" noChangeArrowheads="1"/>
          </p:cNvSpPr>
          <p:nvPr>
            <p:ph type="body" idx="1"/>
          </p:nvPr>
        </p:nvSpPr>
        <p:spPr>
          <a:xfrm>
            <a:off x="1129321" y="2047630"/>
            <a:ext cx="10742247" cy="4621457"/>
          </a:xfrm>
        </p:spPr>
        <p:txBody>
          <a:bodyPr>
            <a:normAutofit/>
          </a:bodyPr>
          <a:lstStyle/>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b="1" dirty="0">
                <a:solidFill>
                  <a:schemeClr val="tx1"/>
                </a:solidFill>
              </a:rPr>
              <a:t>art. 2 Konstytucji RP</a:t>
            </a: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smtClean="0">
                <a:solidFill>
                  <a:schemeClr val="tx1"/>
                </a:solidFill>
              </a:rPr>
              <a:t> 	„</a:t>
            </a:r>
            <a:r>
              <a:rPr lang="pl-PL" altLang="pl-PL" i="1" dirty="0" smtClean="0">
                <a:solidFill>
                  <a:schemeClr val="tx1"/>
                </a:solidFill>
              </a:rPr>
              <a:t>Rzeczpospolita Polska jest demokratycznym  państwem prawnym, urzeczywistniającym  zasady sprawiedliwości społecznej</a:t>
            </a:r>
            <a:r>
              <a:rPr lang="pl-PL" altLang="pl-PL" dirty="0" smtClean="0">
                <a:solidFill>
                  <a:schemeClr val="tx1"/>
                </a:solidFill>
              </a:rPr>
              <a:t>”</a:t>
            </a: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dirty="0" smtClean="0">
              <a:solidFill>
                <a:schemeClr val="tx1"/>
              </a:solidFill>
            </a:endParaRP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u="sng" dirty="0" smtClean="0">
              <a:solidFill>
                <a:schemeClr val="tx1"/>
              </a:solidFill>
            </a:endParaRP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u="sng" dirty="0">
              <a:solidFill>
                <a:schemeClr val="tx1"/>
              </a:solidFill>
            </a:endParaRP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u="sng" dirty="0" smtClean="0">
                <a:solidFill>
                  <a:schemeClr val="tx1"/>
                </a:solidFill>
              </a:rPr>
              <a:t>synteza:</a:t>
            </a: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smtClean="0">
                <a:solidFill>
                  <a:schemeClr val="tx1"/>
                </a:solidFill>
              </a:rPr>
              <a:t>- model państwa demokratycznego</a:t>
            </a:r>
          </a:p>
          <a:p>
            <a:pPr indent="-341313">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smtClean="0">
                <a:solidFill>
                  <a:schemeClr val="tx1"/>
                </a:solidFill>
              </a:rPr>
              <a:t>- model państwa prawa/prawnego (</a:t>
            </a:r>
            <a:r>
              <a:rPr lang="pl-PL" altLang="pl-PL" i="1" dirty="0" err="1" smtClean="0">
                <a:solidFill>
                  <a:schemeClr val="tx1"/>
                </a:solidFill>
              </a:rPr>
              <a:t>Rechtsstaat</a:t>
            </a:r>
            <a:r>
              <a:rPr lang="pl-PL" altLang="pl-PL" dirty="0" smtClean="0">
                <a:solidFill>
                  <a:schemeClr val="tx1"/>
                </a:solidFill>
              </a:rPr>
              <a:t>)</a:t>
            </a:r>
          </a:p>
        </p:txBody>
      </p:sp>
    </p:spTree>
    <p:extLst>
      <p:ext uri="{BB962C8B-B14F-4D97-AF65-F5344CB8AC3E}">
        <p14:creationId xmlns:p14="http://schemas.microsoft.com/office/powerpoint/2010/main" val="28663299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320431" y="0"/>
            <a:ext cx="11652738" cy="114300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Istota i konsekwencje zasady państwa prawnego</a:t>
            </a:r>
          </a:p>
        </p:txBody>
      </p:sp>
      <p:sp>
        <p:nvSpPr>
          <p:cNvPr id="39939" name="Rectangle 2"/>
          <p:cNvSpPr>
            <a:spLocks noGrp="1" noChangeArrowheads="1"/>
          </p:cNvSpPr>
          <p:nvPr>
            <p:ph type="body" idx="1"/>
          </p:nvPr>
        </p:nvSpPr>
        <p:spPr>
          <a:xfrm>
            <a:off x="898769" y="1547445"/>
            <a:ext cx="10574215" cy="5543917"/>
          </a:xfrm>
        </p:spPr>
        <p:txBody>
          <a:bodyPr/>
          <a:lstStyle/>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smtClean="0">
                <a:solidFill>
                  <a:schemeClr val="tx1"/>
                </a:solidFill>
              </a:rPr>
              <a:t>- koncepcja </a:t>
            </a:r>
            <a:r>
              <a:rPr lang="pl-PL" altLang="pl-PL" sz="2400" b="1" dirty="0">
                <a:solidFill>
                  <a:schemeClr val="tx1"/>
                </a:solidFill>
              </a:rPr>
              <a:t>liberalna </a:t>
            </a:r>
            <a:r>
              <a:rPr lang="pl-PL" altLang="pl-PL" sz="2400" dirty="0">
                <a:solidFill>
                  <a:schemeClr val="tx1"/>
                </a:solidFill>
              </a:rPr>
              <a:t>(Niemcy, XIX w.): jej zadaniem jest ograniczanie władzy publicznej; realizuje ideę, że obywatel (a nie poddany!) jest podmiotem, a nie przedmiotem władzy</a:t>
            </a:r>
            <a:r>
              <a:rPr lang="pl-PL" altLang="pl-PL" sz="2400" dirty="0" smtClean="0">
                <a:solidFill>
                  <a:schemeClr val="tx1"/>
                </a:solidFill>
              </a:rPr>
              <a:t>;</a:t>
            </a: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dirty="0">
              <a:solidFill>
                <a:schemeClr val="tx1"/>
              </a:solidFill>
            </a:endParaRP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dirty="0" smtClean="0">
                <a:solidFill>
                  <a:schemeClr val="tx1"/>
                </a:solidFill>
              </a:rPr>
              <a:t>- synonim </a:t>
            </a:r>
            <a:r>
              <a:rPr lang="pl-PL" altLang="pl-PL" sz="2400" dirty="0">
                <a:solidFill>
                  <a:schemeClr val="tx1"/>
                </a:solidFill>
              </a:rPr>
              <a:t>dla: </a:t>
            </a:r>
            <a:r>
              <a:rPr lang="pl-PL" altLang="pl-PL" sz="2400" b="1" dirty="0">
                <a:solidFill>
                  <a:schemeClr val="tx1"/>
                </a:solidFill>
              </a:rPr>
              <a:t>praworządność</a:t>
            </a:r>
            <a:r>
              <a:rPr lang="pl-PL" altLang="pl-PL" sz="2400" dirty="0">
                <a:solidFill>
                  <a:schemeClr val="tx1"/>
                </a:solidFill>
              </a:rPr>
              <a:t>;</a:t>
            </a: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smtClean="0">
                <a:solidFill>
                  <a:schemeClr val="tx1"/>
                </a:solidFill>
              </a:rPr>
              <a:t>- legalizm</a:t>
            </a:r>
            <a:r>
              <a:rPr lang="pl-PL" altLang="pl-PL" sz="2400" dirty="0" smtClean="0">
                <a:solidFill>
                  <a:schemeClr val="tx1"/>
                </a:solidFill>
              </a:rPr>
              <a:t> </a:t>
            </a:r>
            <a:r>
              <a:rPr lang="pl-PL" altLang="pl-PL" sz="2400" dirty="0">
                <a:solidFill>
                  <a:schemeClr val="tx1"/>
                </a:solidFill>
              </a:rPr>
              <a:t>(organy władzy publicznej działają na podstawie i w granicach obowiązującego prawa);</a:t>
            </a: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smtClean="0">
                <a:solidFill>
                  <a:schemeClr val="tx1"/>
                </a:solidFill>
              </a:rPr>
              <a:t>- wolności </a:t>
            </a:r>
            <a:r>
              <a:rPr lang="pl-PL" altLang="pl-PL" sz="2400" b="1" dirty="0">
                <a:solidFill>
                  <a:schemeClr val="tx1"/>
                </a:solidFill>
              </a:rPr>
              <a:t>i prawa człowieka i obywatela</a:t>
            </a:r>
            <a:r>
              <a:rPr lang="pl-PL" altLang="pl-PL" sz="2400" dirty="0">
                <a:solidFill>
                  <a:schemeClr val="tx1"/>
                </a:solidFill>
              </a:rPr>
              <a:t>;</a:t>
            </a: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smtClean="0">
                <a:solidFill>
                  <a:schemeClr val="tx1"/>
                </a:solidFill>
              </a:rPr>
              <a:t>- podział </a:t>
            </a:r>
            <a:r>
              <a:rPr lang="pl-PL" altLang="pl-PL" sz="2400" b="1" dirty="0">
                <a:solidFill>
                  <a:schemeClr val="tx1"/>
                </a:solidFill>
              </a:rPr>
              <a:t>władzy</a:t>
            </a:r>
            <a:r>
              <a:rPr lang="pl-PL" altLang="pl-PL" sz="2400" dirty="0">
                <a:solidFill>
                  <a:schemeClr val="tx1"/>
                </a:solidFill>
              </a:rPr>
              <a:t>;</a:t>
            </a: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smtClean="0">
                <a:solidFill>
                  <a:schemeClr val="tx1"/>
                </a:solidFill>
              </a:rPr>
              <a:t>- instytucje </a:t>
            </a:r>
            <a:r>
              <a:rPr lang="pl-PL" altLang="pl-PL" sz="2400" b="1" dirty="0">
                <a:solidFill>
                  <a:schemeClr val="tx1"/>
                </a:solidFill>
              </a:rPr>
              <a:t>stojące na straży praw jednostki</a:t>
            </a:r>
            <a:r>
              <a:rPr lang="pl-PL" altLang="pl-PL" sz="2400" dirty="0">
                <a:solidFill>
                  <a:schemeClr val="tx1"/>
                </a:solidFill>
              </a:rPr>
              <a:t> (Rzecznik Praw Obywatelskich, sądy powszechne, sądownictwo administracyjne, Trybunał Konstytucyjny) </a:t>
            </a: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smtClean="0">
                <a:solidFill>
                  <a:schemeClr val="tx1"/>
                </a:solidFill>
              </a:rPr>
              <a:t>- zasada </a:t>
            </a:r>
            <a:r>
              <a:rPr lang="pl-PL" altLang="pl-PL" sz="2400" b="1" dirty="0">
                <a:solidFill>
                  <a:schemeClr val="tx1"/>
                </a:solidFill>
              </a:rPr>
              <a:t>proporcjonalności</a:t>
            </a:r>
            <a:r>
              <a:rPr lang="pl-PL" altLang="pl-PL" sz="2400" dirty="0">
                <a:solidFill>
                  <a:schemeClr val="tx1"/>
                </a:solidFill>
              </a:rPr>
              <a:t>;</a:t>
            </a:r>
          </a:p>
          <a:p>
            <a:pPr marL="0" indent="0">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smtClean="0">
                <a:solidFill>
                  <a:schemeClr val="tx1"/>
                </a:solidFill>
              </a:rPr>
              <a:t>- decentralizacja </a:t>
            </a:r>
            <a:r>
              <a:rPr lang="pl-PL" altLang="pl-PL" sz="2400" b="1" dirty="0">
                <a:solidFill>
                  <a:schemeClr val="tx1"/>
                </a:solidFill>
              </a:rPr>
              <a:t>władzy publicznej…</a:t>
            </a:r>
          </a:p>
          <a:p>
            <a:pPr marL="341313" indent="-341313">
              <a:spcBef>
                <a:spcPts val="60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b="1" dirty="0">
              <a:solidFill>
                <a:srgbClr val="800000"/>
              </a:solidFill>
            </a:endParaRPr>
          </a:p>
        </p:txBody>
      </p:sp>
    </p:spTree>
    <p:extLst>
      <p:ext uri="{BB962C8B-B14F-4D97-AF65-F5344CB8AC3E}">
        <p14:creationId xmlns:p14="http://schemas.microsoft.com/office/powerpoint/2010/main" val="556036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1992313" y="260350"/>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Znaczenie prawidłowej </a:t>
            </a:r>
            <a:r>
              <a:rPr lang="pl-PL" altLang="pl-PL" sz="4300" dirty="0" smtClean="0"/>
              <a:t>legislacji</a:t>
            </a:r>
            <a:endParaRPr lang="pl-PL" altLang="pl-PL" sz="4300" dirty="0"/>
          </a:p>
        </p:txBody>
      </p:sp>
      <p:sp>
        <p:nvSpPr>
          <p:cNvPr id="44035" name="Rectangle 2"/>
          <p:cNvSpPr>
            <a:spLocks noGrp="1" noChangeArrowheads="1"/>
          </p:cNvSpPr>
          <p:nvPr>
            <p:ph type="body" idx="1"/>
          </p:nvPr>
        </p:nvSpPr>
        <p:spPr>
          <a:xfrm>
            <a:off x="1524000" y="1557338"/>
            <a:ext cx="9144000" cy="5891212"/>
          </a:xfrm>
        </p:spPr>
        <p:txBody>
          <a:bodyPr/>
          <a:lstStyle/>
          <a:p>
            <a:pPr marL="341313" indent="-341313">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a:t>akt normatywne jako narzędzie komunikacji na linii: </a:t>
            </a:r>
          </a:p>
          <a:p>
            <a:pPr marL="341313" indent="-341313">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a:t>	jednostka-prawodawca</a:t>
            </a:r>
          </a:p>
          <a:p>
            <a:pPr marL="341313" indent="-341313">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dirty="0"/>
          </a:p>
          <a:p>
            <a:pPr marL="341313" indent="-341313">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a:t>cele organów władzy publicznej, a skuteczność prawa</a:t>
            </a:r>
          </a:p>
          <a:p>
            <a:pPr marL="341313" indent="-341313">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dirty="0"/>
          </a:p>
          <a:p>
            <a:pPr marL="341313" indent="-341313">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a:t>„</a:t>
            </a:r>
            <a:r>
              <a:rPr lang="pl-PL" altLang="pl-PL" sz="2400" b="1" i="1" dirty="0" err="1"/>
              <a:t>ignorantia</a:t>
            </a:r>
            <a:r>
              <a:rPr lang="pl-PL" altLang="pl-PL" sz="2400" b="1" i="1" dirty="0"/>
              <a:t> iuris</a:t>
            </a:r>
            <a:r>
              <a:rPr lang="pl-PL" altLang="pl-PL" sz="2400" b="1" dirty="0"/>
              <a:t>…”</a:t>
            </a:r>
            <a:r>
              <a:rPr lang="pl-PL" altLang="pl-PL" sz="2400" dirty="0"/>
              <a:t> </a:t>
            </a:r>
          </a:p>
          <a:p>
            <a:pPr marL="341313" indent="-341313">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dirty="0"/>
          </a:p>
          <a:p>
            <a:pPr marL="341313" indent="-341313">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a:t>bezpieczeństwo prawne/pewność prawa/zasada zaufania obywatela do państwa</a:t>
            </a:r>
          </a:p>
          <a:p>
            <a:pPr marL="341313" indent="-341313">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b="1" dirty="0"/>
          </a:p>
          <a:p>
            <a:pPr marL="341313" indent="-341313">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b="1" dirty="0"/>
              <a:t>kontrola władzy sądowniczej i uchylenie aktu</a:t>
            </a:r>
            <a:r>
              <a:rPr lang="pl-PL" altLang="pl-PL" sz="2400" dirty="0"/>
              <a:t> (nieprzestrzeganie zasady prawidłowej legislacji doprowadzić może do pozbawienia przepisu mocy obowiązującej przez Trybunał Konstytucyjny albo sąd administracyjny)</a:t>
            </a:r>
          </a:p>
          <a:p>
            <a:pPr marL="341313" indent="-341313">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dirty="0"/>
          </a:p>
          <a:p>
            <a:pPr marL="341313" indent="-341313">
              <a:lnSpc>
                <a:spcPct val="8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dirty="0"/>
          </a:p>
        </p:txBody>
      </p:sp>
    </p:spTree>
    <p:extLst>
      <p:ext uri="{BB962C8B-B14F-4D97-AF65-F5344CB8AC3E}">
        <p14:creationId xmlns:p14="http://schemas.microsoft.com/office/powerpoint/2010/main" val="3485460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1981200" y="274638"/>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Zasady </a:t>
            </a:r>
            <a:r>
              <a:rPr lang="pl-PL" altLang="pl-PL" sz="4300" dirty="0" smtClean="0"/>
              <a:t>szczegółowe</a:t>
            </a:r>
            <a:endParaRPr lang="pl-PL" altLang="pl-PL" sz="4300" dirty="0"/>
          </a:p>
        </p:txBody>
      </p:sp>
      <p:sp>
        <p:nvSpPr>
          <p:cNvPr id="46083" name="Rectangle 2"/>
          <p:cNvSpPr>
            <a:spLocks noGrp="1" noChangeArrowheads="1"/>
          </p:cNvSpPr>
          <p:nvPr>
            <p:ph type="body" idx="1"/>
          </p:nvPr>
        </p:nvSpPr>
        <p:spPr>
          <a:xfrm>
            <a:off x="539261" y="1680308"/>
            <a:ext cx="11113477" cy="4697046"/>
          </a:xfrm>
        </p:spPr>
        <p:txBody>
          <a:bodyPr>
            <a:normAutofit lnSpcReduction="10000"/>
          </a:bodyPr>
          <a:lstStyle/>
          <a:p>
            <a:pPr marL="608013" indent="-608013">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dirty="0" smtClean="0"/>
          </a:p>
          <a:p>
            <a:pPr marL="608013" indent="-608013" algn="ctr">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dirty="0" smtClean="0"/>
          </a:p>
          <a:p>
            <a:pPr marL="608013" indent="-608013" algn="ctr">
              <a:buFont typeface="Times New Roman" panose="02020603050405020304"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3400" dirty="0" smtClean="0"/>
              <a:t>Zasada niedziałania prawa wstecz</a:t>
            </a:r>
          </a:p>
          <a:p>
            <a:pPr marL="608013" indent="-608013" algn="ctr">
              <a:buFont typeface="Times New Roman" panose="02020603050405020304"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3400" dirty="0" smtClean="0"/>
          </a:p>
          <a:p>
            <a:pPr marL="608013" indent="-608013" algn="ctr">
              <a:buFont typeface="Times New Roman" panose="02020603050405020304"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3400" dirty="0" smtClean="0"/>
              <a:t>Zasada ochrony praw słusznie nabytych</a:t>
            </a:r>
          </a:p>
          <a:p>
            <a:pPr marL="608013" indent="-608013" algn="ctr">
              <a:buFont typeface="Times New Roman" panose="02020603050405020304"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3400" dirty="0" smtClean="0"/>
          </a:p>
          <a:p>
            <a:pPr marL="608013" indent="-608013" algn="ctr">
              <a:buFont typeface="Times New Roman" panose="02020603050405020304"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3400" dirty="0" smtClean="0"/>
              <a:t>Zasada odpowiedniego </a:t>
            </a:r>
            <a:r>
              <a:rPr lang="pl-PL" altLang="pl-PL" sz="3400" i="1" dirty="0" smtClean="0"/>
              <a:t>vacatio legis</a:t>
            </a:r>
          </a:p>
          <a:p>
            <a:pPr marL="608013" indent="-608013" algn="ctr">
              <a:buFont typeface="Times New Roman" panose="02020603050405020304"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3400" i="1" dirty="0" smtClean="0"/>
          </a:p>
          <a:p>
            <a:pPr marL="608013" indent="-608013" algn="ctr">
              <a:buFont typeface="Times New Roman" panose="02020603050405020304"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3400" dirty="0" smtClean="0"/>
              <a:t>Zasada określoności przepisów prawa</a:t>
            </a:r>
          </a:p>
        </p:txBody>
      </p:sp>
    </p:spTree>
    <p:extLst>
      <p:ext uri="{BB962C8B-B14F-4D97-AF65-F5344CB8AC3E}">
        <p14:creationId xmlns:p14="http://schemas.microsoft.com/office/powerpoint/2010/main" val="15251152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b="1"/>
              <a:t>ad. 1	Zasada niedziałania prawa wstecz</a:t>
            </a:r>
          </a:p>
        </p:txBody>
      </p:sp>
      <p:sp>
        <p:nvSpPr>
          <p:cNvPr id="48131" name="Rectangle 2"/>
          <p:cNvSpPr>
            <a:spLocks noGrp="1" noChangeArrowheads="1"/>
          </p:cNvSpPr>
          <p:nvPr>
            <p:ph type="body" idx="1"/>
          </p:nvPr>
        </p:nvSpPr>
        <p:spPr>
          <a:xfrm>
            <a:off x="601785" y="1656862"/>
            <a:ext cx="10660184" cy="4689230"/>
          </a:xfrm>
        </p:spPr>
        <p:txBody>
          <a:bodyPr/>
          <a:lstStyle/>
          <a:p>
            <a:pPr marL="341313" indent="-341313">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200" b="1" dirty="0"/>
              <a:t>retroaktywność</a:t>
            </a:r>
            <a:r>
              <a:rPr lang="pl-PL" altLang="pl-PL" sz="2200" dirty="0"/>
              <a:t> (obowiązywanie wsteczne) – dyspozycja nowej normy nakazuje organowi oceniać pewne fakty (zdarzenia, czynności, zdarzenia prawne), zaistniałe pod rządami dawnego prawa, według nowej normy</a:t>
            </a:r>
          </a:p>
          <a:p>
            <a:pPr marL="341313" indent="-341313">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200" dirty="0"/>
          </a:p>
          <a:p>
            <a:pPr marL="341313" indent="-341313">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200" dirty="0"/>
          </a:p>
          <a:p>
            <a:pPr marL="0" indent="0">
              <a:spcBef>
                <a:spcPts val="55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200" b="1" u="sng" dirty="0">
                <a:solidFill>
                  <a:schemeClr val="tx1"/>
                </a:solidFill>
              </a:rPr>
              <a:t>WYJĄTKI (retroakcja dopuszczalna!):</a:t>
            </a:r>
          </a:p>
          <a:p>
            <a:pPr marL="0" indent="0">
              <a:spcBef>
                <a:spcPts val="55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200" dirty="0" smtClean="0">
                <a:solidFill>
                  <a:schemeClr val="tx1"/>
                </a:solidFill>
              </a:rPr>
              <a:t>- „…</a:t>
            </a:r>
            <a:r>
              <a:rPr lang="pl-PL" altLang="pl-PL" sz="2200" dirty="0">
                <a:solidFill>
                  <a:schemeClr val="tx1"/>
                </a:solidFill>
              </a:rPr>
              <a:t>sytuacja jest nadzwyczajna/wyjątkowa”</a:t>
            </a:r>
          </a:p>
          <a:p>
            <a:pPr marL="0" indent="0">
              <a:spcBef>
                <a:spcPts val="55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200" dirty="0" smtClean="0">
                <a:solidFill>
                  <a:schemeClr val="tx1"/>
                </a:solidFill>
              </a:rPr>
              <a:t>- nie </a:t>
            </a:r>
            <a:r>
              <a:rPr lang="pl-PL" altLang="pl-PL" sz="2200" dirty="0">
                <a:solidFill>
                  <a:schemeClr val="tx1"/>
                </a:solidFill>
              </a:rPr>
              <a:t>pogarsza sytuacji jednostki</a:t>
            </a:r>
          </a:p>
          <a:p>
            <a:pPr marL="0" indent="0">
              <a:spcBef>
                <a:spcPts val="55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200" dirty="0" smtClean="0">
                <a:solidFill>
                  <a:schemeClr val="tx1"/>
                </a:solidFill>
              </a:rPr>
              <a:t>- nie </a:t>
            </a:r>
            <a:r>
              <a:rPr lang="pl-PL" altLang="pl-PL" sz="2200" dirty="0">
                <a:solidFill>
                  <a:schemeClr val="tx1"/>
                </a:solidFill>
              </a:rPr>
              <a:t>dotyczy prawa karnego/</a:t>
            </a:r>
            <a:r>
              <a:rPr lang="pl-PL" altLang="pl-PL" sz="2200" dirty="0" err="1">
                <a:solidFill>
                  <a:schemeClr val="tx1"/>
                </a:solidFill>
              </a:rPr>
              <a:t>daninowego</a:t>
            </a:r>
            <a:r>
              <a:rPr lang="pl-PL" altLang="pl-PL" sz="2200" dirty="0">
                <a:solidFill>
                  <a:schemeClr val="tx1"/>
                </a:solidFill>
              </a:rPr>
              <a:t> (represyjnego)</a:t>
            </a:r>
          </a:p>
          <a:p>
            <a:pPr marL="0" indent="0">
              <a:spcBef>
                <a:spcPts val="550"/>
              </a:spcBef>
              <a:buClr>
                <a:srgbClr val="800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200" dirty="0" smtClean="0">
                <a:solidFill>
                  <a:schemeClr val="tx1"/>
                </a:solidFill>
              </a:rPr>
              <a:t>- dokonana </a:t>
            </a:r>
            <a:r>
              <a:rPr lang="pl-PL" altLang="pl-PL" sz="2200" dirty="0">
                <a:solidFill>
                  <a:schemeClr val="tx1"/>
                </a:solidFill>
              </a:rPr>
              <a:t>„w drodze ustawy”</a:t>
            </a:r>
          </a:p>
        </p:txBody>
      </p:sp>
    </p:spTree>
    <p:extLst>
      <p:ext uri="{BB962C8B-B14F-4D97-AF65-F5344CB8AC3E}">
        <p14:creationId xmlns:p14="http://schemas.microsoft.com/office/powerpoint/2010/main" val="28583865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1200" y="202448"/>
            <a:ext cx="8229600" cy="936541"/>
          </a:xfrm>
        </p:spPr>
        <p:txBody>
          <a:bodyPr>
            <a:normAutofit/>
          </a:bodyPr>
          <a:lstStyle/>
          <a:p>
            <a:pPr algn="ct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4300" dirty="0"/>
              <a:t>Organizacja zajęć</a:t>
            </a:r>
          </a:p>
        </p:txBody>
      </p:sp>
      <p:sp>
        <p:nvSpPr>
          <p:cNvPr id="5123" name="Rectangle 2"/>
          <p:cNvSpPr>
            <a:spLocks noGrp="1" noChangeArrowheads="1"/>
          </p:cNvSpPr>
          <p:nvPr>
            <p:ph type="body" idx="1"/>
          </p:nvPr>
        </p:nvSpPr>
        <p:spPr>
          <a:xfrm>
            <a:off x="432178" y="1227221"/>
            <a:ext cx="11406895" cy="5390147"/>
          </a:xfrm>
        </p:spPr>
        <p:txBody>
          <a:bodyPr/>
          <a:lstStyle/>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b="1" u="sng" dirty="0"/>
              <a:t>d</a:t>
            </a:r>
            <a:r>
              <a:rPr lang="pl-PL" altLang="pl-PL" sz="2200" b="1" u="sng" dirty="0" smtClean="0"/>
              <a:t>r hab. Krzysztof </a:t>
            </a:r>
            <a:r>
              <a:rPr lang="pl-PL" altLang="pl-PL" sz="2200" b="1" u="sng" dirty="0"/>
              <a:t>Koźmiński:</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a:t>adres e-mail: </a:t>
            </a:r>
            <a:r>
              <a:rPr lang="pl-PL" altLang="pl-PL" sz="2200" b="1" u="sng" dirty="0" smtClean="0">
                <a:solidFill>
                  <a:srgbClr val="C00000"/>
                </a:solidFill>
              </a:rPr>
              <a:t>k.kozminski@wpia.uw.edu.pl</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a:t>d</a:t>
            </a:r>
            <a:r>
              <a:rPr lang="pl-PL" altLang="pl-PL" sz="2200" dirty="0" smtClean="0"/>
              <a:t>yżur: wtorki 12:00-13:00 </a:t>
            </a:r>
            <a:r>
              <a:rPr lang="pl-PL" altLang="pl-PL" sz="2200" dirty="0"/>
              <a:t>(pokój 420 Collegium </a:t>
            </a:r>
            <a:r>
              <a:rPr lang="pl-PL" altLang="pl-PL" sz="2200" dirty="0" err="1"/>
              <a:t>Iuridicum</a:t>
            </a:r>
            <a:r>
              <a:rPr lang="pl-PL" altLang="pl-PL" sz="2200" dirty="0"/>
              <a:t> I</a:t>
            </a:r>
            <a:r>
              <a:rPr lang="pl-PL" altLang="pl-PL" sz="2200" dirty="0" smtClean="0"/>
              <a:t>)</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dyżury Pełnomocnika </a:t>
            </a:r>
            <a:r>
              <a:rPr lang="pl-PL" altLang="pl-PL" sz="2200" dirty="0"/>
              <a:t>Dziekana ds. studenckich praktyk </a:t>
            </a:r>
            <a:r>
              <a:rPr lang="pl-PL" altLang="pl-PL" sz="2200" dirty="0" smtClean="0"/>
              <a:t>zawodowych: czwartki 17:00-18:00 (pokój </a:t>
            </a:r>
            <a:r>
              <a:rPr lang="pl-PL" altLang="pl-PL" sz="2200" dirty="0"/>
              <a:t>423, </a:t>
            </a:r>
            <a:r>
              <a:rPr lang="pl-PL" altLang="pl-PL" sz="2200" dirty="0" smtClean="0"/>
              <a:t>Collegium </a:t>
            </a:r>
            <a:r>
              <a:rPr lang="pl-PL" altLang="pl-PL" sz="2200" dirty="0" err="1" smtClean="0"/>
              <a:t>Iuridicum</a:t>
            </a:r>
            <a:r>
              <a:rPr lang="pl-PL" altLang="pl-PL" sz="2200" dirty="0" smtClean="0"/>
              <a:t> I)</a:t>
            </a:r>
            <a:endParaRPr lang="pl-PL" altLang="pl-PL" sz="2200" dirty="0"/>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prezentacje </a:t>
            </a:r>
            <a:r>
              <a:rPr lang="pl-PL" altLang="pl-PL" sz="2200" dirty="0"/>
              <a:t>zamieszczane będą na stronie </a:t>
            </a:r>
            <a:r>
              <a:rPr lang="pl-PL" altLang="pl-PL" sz="2200" dirty="0" smtClean="0"/>
              <a:t>internetowej:</a:t>
            </a:r>
          </a:p>
          <a:p>
            <a:pPr marL="400050" lvl="1" indent="0" eaLnBrk="1" hangingPunct="1">
              <a:spcBef>
                <a:spcPts val="500"/>
              </a:spcBef>
              <a:buNone/>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b="1" u="sng" dirty="0">
                <a:solidFill>
                  <a:srgbClr val="C00000"/>
                </a:solidFill>
              </a:rPr>
              <a:t>http://krzysztofkozminski.bio.wpia.uw.edu.pl/materialy-dla-studentow</a:t>
            </a:r>
            <a:r>
              <a:rPr lang="pl-PL" altLang="pl-PL" sz="2200" b="1" u="sng" dirty="0" smtClean="0">
                <a:solidFill>
                  <a:srgbClr val="C00000"/>
                </a:solidFill>
              </a:rPr>
              <a:t>/</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endParaRPr lang="pl-PL" altLang="pl-PL" sz="2200" dirty="0"/>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b="1" u="sng" dirty="0"/>
              <a:t>zasady zaliczenia </a:t>
            </a:r>
            <a:r>
              <a:rPr lang="pl-PL" altLang="pl-PL" sz="2200" b="1" u="sng" dirty="0" smtClean="0"/>
              <a:t>zajęć:</a:t>
            </a:r>
            <a:endParaRPr lang="pl-PL" altLang="pl-PL" sz="2200" b="1" u="sng" dirty="0"/>
          </a:p>
          <a:p>
            <a:pPr eaLnBrk="1" hangingPunct="1">
              <a:spcBef>
                <a:spcPts val="500"/>
              </a:spcBef>
              <a:buClrTx/>
              <a:buFontTx/>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wymóg obecności na zajęciach (min. 70% zajęć)</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dla osób chętnych</a:t>
            </a:r>
            <a:r>
              <a:rPr lang="pl-PL" altLang="pl-PL" sz="2200" b="1" dirty="0" smtClean="0"/>
              <a:t>*</a:t>
            </a:r>
            <a:r>
              <a:rPr lang="pl-PL" altLang="pl-PL" sz="2200" dirty="0" smtClean="0"/>
              <a:t>: możliwość przystąpienia do egzaminu w formie pisemnej** </a:t>
            </a:r>
          </a:p>
          <a:p>
            <a:pPr marL="0" indent="0" eaLnBrk="1" hangingPunct="1">
              <a:spcBef>
                <a:spcPts val="500"/>
              </a:spcBef>
              <a:buNone/>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		</a:t>
            </a:r>
            <a:r>
              <a:rPr lang="pl-PL" altLang="pl-PL" sz="2000" b="1" dirty="0" smtClean="0"/>
              <a:t>*</a:t>
            </a:r>
            <a:r>
              <a:rPr lang="pl-PL" altLang="pl-PL" sz="2000" dirty="0" smtClean="0"/>
              <a:t> na ocenę </a:t>
            </a:r>
            <a:r>
              <a:rPr lang="pl-PL" altLang="pl-PL" sz="2000" dirty="0" err="1" smtClean="0"/>
              <a:t>db</a:t>
            </a:r>
            <a:r>
              <a:rPr lang="pl-PL" altLang="pl-PL" sz="2000" dirty="0" smtClean="0"/>
              <a:t> i </a:t>
            </a:r>
            <a:r>
              <a:rPr lang="pl-PL" altLang="pl-PL" sz="2000" dirty="0" err="1" smtClean="0"/>
              <a:t>bdb</a:t>
            </a:r>
            <a:endParaRPr lang="pl-PL" altLang="pl-PL" sz="2000" dirty="0" smtClean="0"/>
          </a:p>
          <a:p>
            <a:pPr marL="0" indent="0" eaLnBrk="1" hangingPunct="1">
              <a:spcBef>
                <a:spcPts val="500"/>
              </a:spcBef>
              <a:buNone/>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smtClean="0"/>
              <a:t>		** pytania dotyczyć będą zagadnień prezentowanych na zajęciach</a:t>
            </a:r>
          </a:p>
          <a:p>
            <a:pPr marL="0" indent="0" eaLnBrk="1" hangingPunct="1">
              <a:spcBef>
                <a:spcPts val="500"/>
              </a:spcBef>
              <a:buNone/>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smtClean="0"/>
              <a:t>albo: możliwość prezentacji referatu na temat wskazanego w trakcie zajęć zagadnienia/publikacji </a:t>
            </a:r>
            <a:endParaRPr lang="pl-PL" altLang="pl-PL" sz="2000" dirty="0"/>
          </a:p>
        </p:txBody>
      </p:sp>
    </p:spTree>
    <p:extLst>
      <p:ext uri="{BB962C8B-B14F-4D97-AF65-F5344CB8AC3E}">
        <p14:creationId xmlns:p14="http://schemas.microsoft.com/office/powerpoint/2010/main" val="19280871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61108" y="0"/>
            <a:ext cx="11496429" cy="6858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2000" b="1" dirty="0" smtClean="0"/>
              <a:t>Wyrok Trybunału Konstytucyjnego z </a:t>
            </a:r>
            <a:r>
              <a:rPr lang="pl-PL" altLang="pl-PL" sz="2000" b="1" dirty="0"/>
              <a:t>dnia 10 października 2001 r</a:t>
            </a:r>
            <a:r>
              <a:rPr lang="pl-PL" altLang="pl-PL" sz="2000" b="1" dirty="0" smtClean="0"/>
              <a:t>. (K 28/01</a:t>
            </a:r>
            <a:r>
              <a:rPr lang="pl-PL" altLang="pl-PL" sz="2200" dirty="0"/>
              <a:t>)</a:t>
            </a:r>
            <a:r>
              <a:rPr lang="pl-PL" altLang="pl-PL" sz="2200" dirty="0" smtClean="0"/>
              <a:t/>
            </a:r>
            <a:br>
              <a:rPr lang="pl-PL" altLang="pl-PL" sz="2200" dirty="0" smtClean="0"/>
            </a:br>
            <a:r>
              <a:rPr lang="pl-PL" altLang="pl-PL" sz="2200" dirty="0" smtClean="0"/>
              <a:t>„zasada </a:t>
            </a:r>
            <a:r>
              <a:rPr lang="pl-PL" altLang="pl-PL" sz="2200" dirty="0"/>
              <a:t>niedziałania prawa wstecz jest dyrektywą postępowania organów prawodawczych, polegającą na zakazie stanowienia norm prawnych, które „nakazywałyby stosować </a:t>
            </a:r>
            <a:r>
              <a:rPr lang="pl-PL" altLang="pl-PL" sz="2200" dirty="0" err="1"/>
              <a:t>nowoustanowione</a:t>
            </a:r>
            <a:r>
              <a:rPr lang="pl-PL" altLang="pl-PL" sz="2200" dirty="0"/>
              <a:t> normy prawne do zdarzeń, które miały miejsce przed wejściem w życie nowo ustanowionych norm prawnych”. Nadanie normom mocy wstecznej następuje gdy „ustawodawca nakazuje kwalifikować według norm nowych zdarzenia zaistniałe przed wejściem tych norm w życie”. </a:t>
            </a:r>
            <a:r>
              <a:rPr lang="pl-PL" altLang="pl-PL" sz="2200" dirty="0" smtClean="0"/>
              <a:t>(…)</a:t>
            </a:r>
            <a:r>
              <a:rPr lang="pl-PL" altLang="pl-PL" sz="2200" dirty="0"/>
              <a:t> </a:t>
            </a:r>
            <a:r>
              <a:rPr lang="pl-PL" altLang="pl-PL" sz="2200" dirty="0" smtClean="0"/>
              <a:t/>
            </a:r>
            <a:br>
              <a:rPr lang="pl-PL" altLang="pl-PL" sz="2200" dirty="0" smtClean="0"/>
            </a:br>
            <a:r>
              <a:rPr lang="pl-PL" altLang="pl-PL" sz="2200" dirty="0" smtClean="0"/>
              <a:t>zakaz </a:t>
            </a:r>
            <a:r>
              <a:rPr lang="pl-PL" altLang="pl-PL" sz="2200" dirty="0"/>
              <a:t>stanowienia prawa obowiązującego z mocą wsteczną rozumiany być musi także „jako zakaz stanowienia intertemporalnych reguł, które mają określić treść stosunków prawnych powstałych pod rządami dawnych norm, a trwających w okresie wejścia w życie norm </a:t>
            </a:r>
            <a:r>
              <a:rPr lang="pl-PL" altLang="pl-PL" sz="2200" dirty="0" err="1"/>
              <a:t>nowoustanowionych</a:t>
            </a:r>
            <a:r>
              <a:rPr lang="pl-PL" altLang="pl-PL" sz="2200" dirty="0"/>
              <a:t>”</a:t>
            </a:r>
            <a:br>
              <a:rPr lang="pl-PL" altLang="pl-PL" sz="2200" dirty="0"/>
            </a:br>
            <a:r>
              <a:rPr lang="pl-PL" altLang="pl-PL" sz="2200" dirty="0" smtClean="0"/>
              <a:t>(…)</a:t>
            </a:r>
            <a:r>
              <a:rPr lang="pl-PL" altLang="pl-PL" sz="2200" dirty="0"/>
              <a:t/>
            </a:r>
            <a:br>
              <a:rPr lang="pl-PL" altLang="pl-PL" sz="2200" dirty="0"/>
            </a:br>
            <a:r>
              <a:rPr lang="pl-PL" altLang="pl-PL" sz="2200" dirty="0"/>
              <a:t>…zasada </a:t>
            </a:r>
            <a:r>
              <a:rPr lang="pl-PL" altLang="pl-PL" sz="2200" dirty="0" err="1"/>
              <a:t>nieretroaktywności</a:t>
            </a:r>
            <a:r>
              <a:rPr lang="pl-PL" altLang="pl-PL" sz="2200" dirty="0"/>
              <a:t> prawa nie ma charakteru absolutnego i w szczególnie uzasadnionych przypadkach może być naruszona, wskazywał jednak, że jej złamanie możliwe jest jedynie w sytuacjach wyjątkowych, a przemawiać za tym musi inna zasada </a:t>
            </a:r>
            <a:r>
              <a:rPr lang="pl-PL" altLang="pl-PL" sz="2200" dirty="0" err="1"/>
              <a:t>prawnokonstytucyjna</a:t>
            </a:r>
            <a:r>
              <a:rPr lang="pl-PL" altLang="pl-PL" sz="2200" dirty="0"/>
              <a:t>. </a:t>
            </a:r>
            <a:r>
              <a:rPr lang="pl-PL" altLang="pl-PL" sz="2200" dirty="0" smtClean="0"/>
              <a:t>(…) </a:t>
            </a:r>
            <a:r>
              <a:rPr lang="pl-PL" altLang="pl-PL" sz="2200" dirty="0"/>
              <a:t>„szczególne okoliczności” winny być rozumiane jako sytuacje nadzwyczaj wyjątkowe, gdy ze względów obiektywnych zachodzi potrzeba dania pierwszeństwa określonej wartości chronionej bądź znajdującej swoje oparcie w przepisach Konstytucji RP</a:t>
            </a:r>
            <a:r>
              <a:rPr lang="pl-PL" altLang="pl-PL" sz="2200" dirty="0" smtClean="0"/>
              <a:t>”</a:t>
            </a:r>
            <a:endParaRPr lang="pl-PL" altLang="pl-PL" sz="2200" u="sng" dirty="0"/>
          </a:p>
        </p:txBody>
      </p:sp>
    </p:spTree>
    <p:extLst>
      <p:ext uri="{BB962C8B-B14F-4D97-AF65-F5344CB8AC3E}">
        <p14:creationId xmlns:p14="http://schemas.microsoft.com/office/powerpoint/2010/main" val="27510612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b="1"/>
              <a:t>ad. 2	Ochrona praw słusznie nabytych</a:t>
            </a:r>
          </a:p>
        </p:txBody>
      </p:sp>
      <p:sp>
        <p:nvSpPr>
          <p:cNvPr id="52227" name="Rectangle 2"/>
          <p:cNvSpPr>
            <a:spLocks noGrp="1" noChangeArrowheads="1"/>
          </p:cNvSpPr>
          <p:nvPr>
            <p:ph type="body" idx="1"/>
          </p:nvPr>
        </p:nvSpPr>
        <p:spPr>
          <a:xfrm>
            <a:off x="1981200" y="1600201"/>
            <a:ext cx="8229600" cy="4525963"/>
          </a:xfrm>
        </p:spPr>
        <p:txBody>
          <a:bodyPr/>
          <a:lstStyle/>
          <a:p>
            <a:pPr marL="341313" indent="-341313">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200" dirty="0"/>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„uzyskane raz prawo nie może być odebrane przez prawodawcę lub modyfikowane w sposób niekorzystny”</a:t>
            </a:r>
          </a:p>
          <a:p>
            <a:pPr marL="341313" indent="-341313">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tylko prawa „słusznie nabyte”</a:t>
            </a:r>
          </a:p>
          <a:p>
            <a:pPr marL="341313" indent="-341313">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dopuszczalne ograniczenia przy „</a:t>
            </a:r>
            <a:r>
              <a:rPr lang="pl-PL" altLang="pl-PL" i="1" dirty="0"/>
              <a:t>koniecznej sytuacji gospodarczej</a:t>
            </a:r>
            <a:r>
              <a:rPr lang="pl-PL" altLang="pl-PL" dirty="0"/>
              <a:t>”  </a:t>
            </a:r>
          </a:p>
        </p:txBody>
      </p:sp>
    </p:spTree>
    <p:extLst>
      <p:ext uri="{BB962C8B-B14F-4D97-AF65-F5344CB8AC3E}">
        <p14:creationId xmlns:p14="http://schemas.microsoft.com/office/powerpoint/2010/main" val="1812580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281354" y="0"/>
            <a:ext cx="11574584" cy="6858000"/>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2700" b="1" dirty="0"/>
              <a:t>Wyrok Trybunału Konstytucyjnego z dnia 22 czerwca 1999 r. (K 5/99)</a:t>
            </a:r>
            <a:r>
              <a:rPr lang="pl-PL" altLang="pl-PL" sz="1800" b="1" dirty="0"/>
              <a:t/>
            </a:r>
            <a:br>
              <a:rPr lang="pl-PL" altLang="pl-PL" sz="1800" b="1" dirty="0"/>
            </a:br>
            <a:r>
              <a:rPr lang="pl-PL" altLang="pl-PL" sz="2200" dirty="0"/>
              <a:t>„Zasada ochrony praw nabytych zakazuje arbitralnego znoszenia lub ograniczania praw podmiotowych przysługujących jednostce lub innym podmiotom prywatnym występującym w obrocie prawnym. Zasada ochrony praw nabytych zapewnia ochronę praw podmiotowych – zarówno publicznych jak i prywatnych. Poza zakresem stosowania tej zasady znajdują się natomiast sytuacje prawne, które nie mają charakteru praw podmiotowych ani </a:t>
            </a:r>
            <a:r>
              <a:rPr lang="pl-PL" altLang="pl-PL" sz="2200" dirty="0" err="1"/>
              <a:t>ekspektatyw</a:t>
            </a:r>
            <a:r>
              <a:rPr lang="pl-PL" altLang="pl-PL" sz="2200" dirty="0"/>
              <a:t> tych praw. </a:t>
            </a:r>
            <a:br>
              <a:rPr lang="pl-PL" altLang="pl-PL" sz="2200" dirty="0"/>
            </a:br>
            <a:r>
              <a:rPr lang="pl-PL" altLang="pl-PL" sz="2200" dirty="0"/>
              <a:t>Ochrona praw nabytych nie oznacza nienaruszalności tych praw. Zasada ochrony praw nabytych nie ma charakteru absolutnego i nie wyklucza stanowienia regulacji mniej korzystnych dla jednostki. Odstąpienie od zasady ochrony praw nabytych jest dopuszczalne w szczególnych okolicznościach, gdy przemawia za tym inna zasada </a:t>
            </a:r>
            <a:r>
              <a:rPr lang="pl-PL" altLang="pl-PL" sz="2200" dirty="0" err="1"/>
              <a:t>prawnokonstytucyjna</a:t>
            </a:r>
            <a:r>
              <a:rPr lang="pl-PL" altLang="pl-PL" sz="2200" dirty="0"/>
              <a:t>. Chodzi tutaj o sytuacje nadzwyczaj wyjątkowe, gdy ze względów obiektywnych zachodzi potrzeba dania pierwszeństwa określonej wartości chronionej bądź znajdującej oparcie w przepisach Konstytucji </a:t>
            </a:r>
            <a:r>
              <a:rPr lang="pl-PL" altLang="pl-PL" sz="2200" dirty="0" smtClean="0"/>
              <a:t>(...). </a:t>
            </a:r>
            <a:r>
              <a:rPr lang="pl-PL" altLang="pl-PL" sz="2200" dirty="0"/>
              <a:t/>
            </a:r>
            <a:br>
              <a:rPr lang="pl-PL" altLang="pl-PL" sz="2200" dirty="0"/>
            </a:br>
            <a:r>
              <a:rPr lang="pl-PL" altLang="pl-PL" sz="2200" dirty="0"/>
              <a:t> </a:t>
            </a:r>
            <a:r>
              <a:rPr lang="pl-PL" altLang="pl-PL" sz="2200" dirty="0" smtClean="0"/>
              <a:t>(…) </a:t>
            </a:r>
            <a:r>
              <a:rPr lang="pl-PL" altLang="pl-PL" sz="2200" dirty="0"/>
              <a:t>ocena dopuszczalności ograniczeń tych praw [</a:t>
            </a:r>
            <a:r>
              <a:rPr lang="pl-PL" altLang="pl-PL" sz="2200" i="1" dirty="0"/>
              <a:t>nabytych</a:t>
            </a:r>
            <a:r>
              <a:rPr lang="pl-PL" altLang="pl-PL" sz="2200" dirty="0"/>
              <a:t>] wymaga rozważenia:</a:t>
            </a:r>
            <a:br>
              <a:rPr lang="pl-PL" altLang="pl-PL" sz="2200" dirty="0"/>
            </a:br>
            <a:r>
              <a:rPr lang="pl-PL" altLang="pl-PL" sz="2200" dirty="0"/>
              <a:t>1) czy wprowadzone ograniczenia znajdują podstawę w innych normach, zasadach lub wartościach konstytucyjnych,</a:t>
            </a:r>
            <a:br>
              <a:rPr lang="pl-PL" altLang="pl-PL" sz="2200" dirty="0"/>
            </a:br>
            <a:r>
              <a:rPr lang="pl-PL" altLang="pl-PL" sz="2200" dirty="0"/>
              <a:t>2) czy nie istnieje możliwość realizacji danej normy, zasady lub wartości konstytucyjnej bez naruszenia praw nabytych,</a:t>
            </a:r>
            <a:br>
              <a:rPr lang="pl-PL" altLang="pl-PL" sz="2200" dirty="0"/>
            </a:br>
            <a:r>
              <a:rPr lang="pl-PL" altLang="pl-PL" sz="2200" dirty="0"/>
              <a:t>3) czy wartościom konstytucyjnym, dla realizacji których prawodawca ogranicza prawa nabyte, można w danej, konkretnej sytuacji przyznać pierwszeństwo przed wartościami znajdującymi u podstaw zasady ochrony praw nabytych, a także</a:t>
            </a:r>
            <a:br>
              <a:rPr lang="pl-PL" altLang="pl-PL" sz="2200" dirty="0"/>
            </a:br>
            <a:r>
              <a:rPr lang="pl-PL" altLang="pl-PL" sz="2200" dirty="0"/>
              <a:t>4) czy prawodawca podjął niezbędne działania mające na celu zapewnienie jednostce warunków do przystosowania się do nowej regulacji.”</a:t>
            </a:r>
          </a:p>
        </p:txBody>
      </p:sp>
    </p:spTree>
    <p:extLst>
      <p:ext uri="{BB962C8B-B14F-4D97-AF65-F5344CB8AC3E}">
        <p14:creationId xmlns:p14="http://schemas.microsoft.com/office/powerpoint/2010/main" val="41527842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b="1" dirty="0"/>
              <a:t>ad. 3	Zasada </a:t>
            </a:r>
            <a:r>
              <a:rPr lang="pl-PL" altLang="pl-PL" sz="3200" b="1" dirty="0" smtClean="0"/>
              <a:t>odpowiedniej </a:t>
            </a:r>
            <a:r>
              <a:rPr lang="pl-PL" altLang="pl-PL" sz="3200" b="1" i="1" dirty="0"/>
              <a:t>vacatio legis</a:t>
            </a:r>
          </a:p>
        </p:txBody>
      </p:sp>
      <p:sp>
        <p:nvSpPr>
          <p:cNvPr id="56323" name="Rectangle 2"/>
          <p:cNvSpPr>
            <a:spLocks noGrp="1" noChangeArrowheads="1"/>
          </p:cNvSpPr>
          <p:nvPr>
            <p:ph type="body" idx="1"/>
          </p:nvPr>
        </p:nvSpPr>
        <p:spPr>
          <a:xfrm>
            <a:off x="750277" y="1750647"/>
            <a:ext cx="10988431" cy="5040924"/>
          </a:xfrm>
        </p:spPr>
        <p:txBody>
          <a:bodyPr>
            <a:noAutofit/>
          </a:bodyPr>
          <a:lstStyle/>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ustawa z dnia 20 lipca 2000 r. o ogłaszaniu aktów normatywnych i niektórych innych aktów prawnych</a:t>
            </a:r>
          </a:p>
          <a:p>
            <a:pPr marL="341313" indent="-341313">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600" dirty="0"/>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zasada: 14 </a:t>
            </a:r>
            <a:r>
              <a:rPr lang="pl-PL" altLang="pl-PL" sz="2600" dirty="0" smtClean="0"/>
              <a:t>dni</a:t>
            </a:r>
            <a:endParaRPr lang="pl-PL" altLang="pl-PL" sz="2600" dirty="0"/>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600" dirty="0"/>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Trybunał Konstytucyjny zauważył m.in:</a:t>
            </a:r>
          </a:p>
          <a:p>
            <a:pPr marL="341313" indent="-341313">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zakaz zmian prawa podatkowego w roku podatkowym!</a:t>
            </a:r>
          </a:p>
          <a:p>
            <a:pPr marL="341313" indent="-341313">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 wyższe wymagania dla regulacji dot. dział. gosp.!</a:t>
            </a:r>
          </a:p>
          <a:p>
            <a:pPr marL="341313" indent="-341313">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600" dirty="0"/>
              <a:t>istotna zmiana prawa wyborczego (najpóźniej 6 mies. przed dniem wyborów)</a:t>
            </a:r>
          </a:p>
        </p:txBody>
      </p:sp>
    </p:spTree>
    <p:extLst>
      <p:ext uri="{BB962C8B-B14F-4D97-AF65-F5344CB8AC3E}">
        <p14:creationId xmlns:p14="http://schemas.microsoft.com/office/powerpoint/2010/main" val="599925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27000" y="84542"/>
            <a:ext cx="5116253" cy="1884935"/>
          </a:xfrm>
          <a:prstGeom prst="rect">
            <a:avLst/>
          </a:prstGeom>
        </p:spPr>
      </p:pic>
      <p:pic>
        <p:nvPicPr>
          <p:cNvPr id="6" name="Obraz 5"/>
          <p:cNvPicPr>
            <a:picLocks noChangeAspect="1"/>
          </p:cNvPicPr>
          <p:nvPr/>
        </p:nvPicPr>
        <p:blipFill>
          <a:blip r:embed="rId3"/>
          <a:stretch>
            <a:fillRect/>
          </a:stretch>
        </p:blipFill>
        <p:spPr>
          <a:xfrm>
            <a:off x="5306646" y="1005575"/>
            <a:ext cx="6593498" cy="5482399"/>
          </a:xfrm>
          <a:prstGeom prst="rect">
            <a:avLst/>
          </a:prstGeom>
        </p:spPr>
      </p:pic>
    </p:spTree>
    <p:extLst>
      <p:ext uri="{BB962C8B-B14F-4D97-AF65-F5344CB8AC3E}">
        <p14:creationId xmlns:p14="http://schemas.microsoft.com/office/powerpoint/2010/main" val="994740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398585" y="422030"/>
            <a:ext cx="11441723" cy="6142893"/>
          </a:xfrm>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2200" b="1" dirty="0"/>
              <a:t>Wyrok Trybunału Konstytucyjnego z dnia 8 kwietnia 1998 r. </a:t>
            </a:r>
            <a:r>
              <a:rPr lang="pl-PL" altLang="pl-PL" sz="2200" b="1" dirty="0" smtClean="0"/>
              <a:t>(K 10/97)</a:t>
            </a:r>
            <a:r>
              <a:rPr lang="pl-PL" altLang="pl-PL" sz="2200" b="1" dirty="0"/>
              <a:t/>
            </a:r>
            <a:br>
              <a:rPr lang="pl-PL" altLang="pl-PL" sz="2200" b="1" dirty="0"/>
            </a:br>
            <a:r>
              <a:rPr lang="pl-PL" altLang="pl-PL" sz="2200" dirty="0"/>
              <a:t>„Niezależnie od nakazu ustanowienia „odpowiedniej” </a:t>
            </a:r>
            <a:r>
              <a:rPr lang="pl-PL" altLang="pl-PL" sz="2200" i="1" dirty="0"/>
              <a:t>vacatio legis</a:t>
            </a:r>
            <a:r>
              <a:rPr lang="pl-PL" altLang="pl-PL" sz="2200" dirty="0"/>
              <a:t>, konstytucja wymaga też, by sytuacja prawna osób dotkniętych nową regulacją była poddana takim przepisom przejściowym, by mogły mieć one czas na dokończenie przedsięwzięć podjętych na podstawie wcześniejszej regulacji, w przeświadczeniu, że będzie ona miała charakter stabilny.”</a:t>
            </a:r>
            <a:br>
              <a:rPr lang="pl-PL" altLang="pl-PL" sz="2200" dirty="0"/>
            </a:br>
            <a:r>
              <a:rPr lang="pl-PL" altLang="pl-PL" sz="2200" dirty="0"/>
              <a:t/>
            </a:r>
            <a:br>
              <a:rPr lang="pl-PL" altLang="pl-PL" sz="2200" dirty="0"/>
            </a:br>
            <a:r>
              <a:rPr lang="pl-PL" altLang="pl-PL" sz="2200" b="1" dirty="0"/>
              <a:t>Wyrok Trybunału Konstytucyjnego z dnia 16 czerwca 1999 r. </a:t>
            </a:r>
            <a:r>
              <a:rPr lang="pl-PL" altLang="pl-PL" sz="2200" b="1" smtClean="0"/>
              <a:t>(P 4/98)</a:t>
            </a:r>
            <a:r>
              <a:rPr lang="pl-PL" altLang="pl-PL" sz="2200" b="1" dirty="0"/>
              <a:t/>
            </a:r>
            <a:br>
              <a:rPr lang="pl-PL" altLang="pl-PL" sz="2200" b="1" dirty="0"/>
            </a:br>
            <a:r>
              <a:rPr lang="pl-PL" altLang="pl-PL" sz="2200" dirty="0"/>
              <a:t>„…badanie konstytucyjności wprowadzenia w życie nowych przepisów polegać musi na materialnym określeniu, jaki okres </a:t>
            </a:r>
            <a:r>
              <a:rPr lang="pl-PL" altLang="pl-PL" sz="2200" i="1" dirty="0"/>
              <a:t>vacatio legis </a:t>
            </a:r>
            <a:r>
              <a:rPr lang="pl-PL" altLang="pl-PL" sz="2200" dirty="0"/>
              <a:t>ma charakter odpowiedni do ich treści i charakteru. Założeniem wyjściowym jest uznanie adekwatności okresu 14 dni, jako przewidzianego ogólnie przez ustawodawcę [</a:t>
            </a:r>
            <a:r>
              <a:rPr lang="pl-PL" altLang="pl-PL" sz="2200" i="1" dirty="0"/>
              <a:t>zob. art. 4 ust. 1 ustawy o ogłaszaniu aktów normatywnych i niektórych innych aktów prawnych</a:t>
            </a:r>
            <a:r>
              <a:rPr lang="pl-PL" altLang="pl-PL" sz="2200" dirty="0"/>
              <a:t>]. Ocena „odpowiedniości” </a:t>
            </a:r>
            <a:r>
              <a:rPr lang="pl-PL" altLang="pl-PL" sz="2200" i="1" dirty="0"/>
              <a:t>vacatio legis </a:t>
            </a:r>
            <a:r>
              <a:rPr lang="pl-PL" altLang="pl-PL" sz="2200" dirty="0"/>
              <a:t>zależy też jednak od innych zasad i wartości konstytucyjnych, odnoszących się do danej regulacji prawnej. Argument ważnego interesu publicznego może – wyjątkowo – uzasadniać ograniczenie lub nawet rezygnację z ustanowienia vacatio legis”</a:t>
            </a:r>
            <a:br>
              <a:rPr lang="pl-PL" altLang="pl-PL" sz="2200" dirty="0"/>
            </a:br>
            <a:r>
              <a:rPr lang="pl-PL" altLang="pl-PL" sz="2200" dirty="0"/>
              <a:t/>
            </a:r>
            <a:br>
              <a:rPr lang="pl-PL" altLang="pl-PL" sz="2200" dirty="0"/>
            </a:br>
            <a:r>
              <a:rPr lang="pl-PL" altLang="pl-PL" sz="2200" dirty="0"/>
              <a:t>„Odpowiedniość” </a:t>
            </a:r>
            <a:r>
              <a:rPr lang="pl-PL" altLang="pl-PL" sz="2200" i="1" dirty="0"/>
              <a:t>vacatio legis </a:t>
            </a:r>
            <a:r>
              <a:rPr lang="pl-PL" altLang="pl-PL" sz="2200" dirty="0"/>
              <a:t>rozpatrywać trzeba w związku z możliwością pokierowania – po ogłoszeniu nowych przepisów – swoimi sprawami w sposób uwzględniający treść nowej regulacji. […] Wymóg zachowania </a:t>
            </a:r>
            <a:r>
              <a:rPr lang="pl-PL" altLang="pl-PL" sz="2200" i="1" dirty="0"/>
              <a:t>vacatio legis</a:t>
            </a:r>
            <a:r>
              <a:rPr lang="pl-PL" altLang="pl-PL" sz="2200" dirty="0"/>
              <a:t> należy bowiem odnosić nie do ochrony adresata normy prawnej przed pogorszeniem jego sytuacji, lecz do jego możliwości zapoznania się z nowym prawem i możliwości adaptacyjnych, a te bywają wszak zróżnicowane…”</a:t>
            </a:r>
          </a:p>
        </p:txBody>
      </p:sp>
    </p:spTree>
    <p:extLst>
      <p:ext uri="{BB962C8B-B14F-4D97-AF65-F5344CB8AC3E}">
        <p14:creationId xmlns:p14="http://schemas.microsoft.com/office/powerpoint/2010/main" val="1283018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b="1"/>
              <a:t>ad. 4	Zasada określoności przepisów prawa</a:t>
            </a:r>
          </a:p>
        </p:txBody>
      </p:sp>
      <p:sp>
        <p:nvSpPr>
          <p:cNvPr id="60419" name="Rectangle 2"/>
          <p:cNvSpPr>
            <a:spLocks noGrp="1" noChangeArrowheads="1"/>
          </p:cNvSpPr>
          <p:nvPr>
            <p:ph type="body" idx="1"/>
          </p:nvPr>
        </p:nvSpPr>
        <p:spPr>
          <a:xfrm>
            <a:off x="609600" y="1680308"/>
            <a:ext cx="11105662" cy="4837722"/>
          </a:xfrm>
        </p:spPr>
        <p:txBody>
          <a:bodyPr/>
          <a:lstStyle/>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„jasność”/ „precyzyjność”/ „określoność”/ „poprawność językowo-logiczna wypowiedzi”</a:t>
            </a:r>
          </a:p>
          <a:p>
            <a:pPr marL="341313" indent="-341313">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przepisy prawne winny być formułowane w sposób na tyle jasny, aby adresat mógł bez trudności określić prawne konsekwencje swego postępowania</a:t>
            </a:r>
          </a:p>
          <a:p>
            <a:pPr marL="341313" indent="-341313">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dirty="0"/>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najwyższe standardy wobec „przepisów represyjnych” regulacji</a:t>
            </a:r>
          </a:p>
          <a:p>
            <a:pPr marL="341313" indent="-34131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dirty="0"/>
              <a:t>mniejsze wymagania dla dziedzin profesjonalnych</a:t>
            </a:r>
          </a:p>
          <a:p>
            <a:pPr marL="341313" indent="-341313">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400" dirty="0"/>
          </a:p>
        </p:txBody>
      </p:sp>
    </p:spTree>
    <p:extLst>
      <p:ext uri="{BB962C8B-B14F-4D97-AF65-F5344CB8AC3E}">
        <p14:creationId xmlns:p14="http://schemas.microsoft.com/office/powerpoint/2010/main" val="39376849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312615" y="0"/>
            <a:ext cx="11723077" cy="6858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2000" b="1" dirty="0" smtClean="0"/>
              <a:t>Wyrok Trybunału Konstytucyjnego z </a:t>
            </a:r>
            <a:r>
              <a:rPr lang="pl-PL" altLang="pl-PL" sz="2000" b="1" dirty="0"/>
              <a:t>dnia 21 marca 2001 r. </a:t>
            </a:r>
            <a:r>
              <a:rPr lang="pl-PL" altLang="pl-PL" sz="2000" b="1" dirty="0" smtClean="0"/>
              <a:t>(K 24/00) </a:t>
            </a:r>
            <a:r>
              <a:rPr lang="pl-PL" altLang="pl-PL" sz="1600" b="1" dirty="0"/>
              <a:t/>
            </a:r>
            <a:br>
              <a:rPr lang="pl-PL" altLang="pl-PL" sz="1600" b="1" dirty="0"/>
            </a:br>
            <a:r>
              <a:rPr lang="pl-PL" altLang="pl-PL" sz="1600" b="1" dirty="0" smtClean="0"/>
              <a:t>„</a:t>
            </a:r>
            <a:r>
              <a:rPr lang="pl-PL" altLang="pl-PL" sz="2200" dirty="0" smtClean="0"/>
              <a:t>(…)</a:t>
            </a:r>
            <a:r>
              <a:rPr lang="pl-PL" altLang="pl-PL" sz="2200" dirty="0"/>
              <a:t> zasady [</a:t>
            </a:r>
            <a:r>
              <a:rPr lang="pl-PL" altLang="pl-PL" sz="2200" i="1" dirty="0"/>
              <a:t>przyzwoitej legislacji</a:t>
            </a:r>
            <a:r>
              <a:rPr lang="pl-PL" altLang="pl-PL" sz="2200" dirty="0"/>
              <a:t>] obejmują między innymi „wymaganie określoności przepisów, które muszą być formułowane w sposób poprawny, precyzyjny i jasny”, a „standard ten wymagany jest zwłaszcza, gdy chodzi o ochronę praw i wolności</a:t>
            </a:r>
            <a:r>
              <a:rPr lang="pl-PL" altLang="pl-PL" sz="2200" dirty="0" smtClean="0"/>
              <a:t>”.</a:t>
            </a:r>
            <a:br>
              <a:rPr lang="pl-PL" altLang="pl-PL" sz="2200" dirty="0" smtClean="0"/>
            </a:br>
            <a:r>
              <a:rPr lang="pl-PL" altLang="pl-PL" sz="2200" dirty="0"/>
              <a:t/>
            </a:r>
            <a:br>
              <a:rPr lang="pl-PL" altLang="pl-PL" sz="2200" dirty="0"/>
            </a:br>
            <a:r>
              <a:rPr lang="pl-PL" altLang="pl-PL" sz="2200" dirty="0"/>
              <a:t>„…przepis prawny winien być skonstruowany poprawnie z punktu widzenia językowego i logicznego – dopiero spełnienie tego warunku podstawowego pozwala na jego ocenę w aspekcie pozostałych kryteriów. Wymóg jasności oznacza nakaz tworzenia przepisów klarownych i zrozumiałych dla ich adresatów, którzy od racjonalnego ustawodawcy oczekiwać mogą stanowienia norm prawnych nie budzących wątpliwości co do treści nakładanych obowiązków i przyznawanych praw. Związana z jasnością precyzja przepisu winna przejawiać się w konkretności nakładanych obowiązków i przyznawanych praw tak, by ich treść była oczywista i pozwalała na wyegzekwowanie…”</a:t>
            </a:r>
            <a:br>
              <a:rPr lang="pl-PL" altLang="pl-PL" sz="2200" dirty="0"/>
            </a:br>
            <a:r>
              <a:rPr lang="pl-PL" altLang="pl-PL" sz="2200" dirty="0"/>
              <a:t/>
            </a:r>
            <a:br>
              <a:rPr lang="pl-PL" altLang="pl-PL" sz="2200" dirty="0"/>
            </a:br>
            <a:r>
              <a:rPr lang="pl-PL" altLang="pl-PL" sz="2200" dirty="0"/>
              <a:t>„…Jakkolwiek nie ulega wątpliwości, że uchwała Rady Ministrów [</a:t>
            </a:r>
            <a:r>
              <a:rPr lang="pl-PL" altLang="pl-PL" sz="2200" i="1" dirty="0"/>
              <a:t>w sprawie zasad techniki prawodawczej</a:t>
            </a:r>
            <a:r>
              <a:rPr lang="pl-PL" altLang="pl-PL" sz="2200" dirty="0"/>
              <a:t>] nie ma dla Sejmu RP znaczenia formalnie wiążącego, stwierdzić należy, że ustawodawca nie może w swej działalności legislacyjnej ignorować reguł wyrażonych w ZTP. Autonomia ustawodawcy dotyczy bowiem treści ustanawianych rozwiązań (o ile nie naruszają one konstytucji), nie zaś ich formy, która winna być poddana jednolitym prawidłom, niezależnym od charakteru podmiotu stanowiącego normy prawne. Niewątpliwie ZTP stanowią prakseologiczny kanon, który powinien być respektowany przez ustawodawcę demokratycznego państwa prawnego”.</a:t>
            </a:r>
          </a:p>
        </p:txBody>
      </p:sp>
    </p:spTree>
    <p:extLst>
      <p:ext uri="{BB962C8B-B14F-4D97-AF65-F5344CB8AC3E}">
        <p14:creationId xmlns:p14="http://schemas.microsoft.com/office/powerpoint/2010/main" val="487467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1981200" y="1"/>
            <a:ext cx="8218488" cy="126841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3200" b="1" dirty="0"/>
              <a:t>Co Trybunał Konstytucyjny rozumie pod pojęciem określoności przepisów prawa?</a:t>
            </a:r>
          </a:p>
        </p:txBody>
      </p:sp>
      <p:sp>
        <p:nvSpPr>
          <p:cNvPr id="64515" name="Rectangle 2"/>
          <p:cNvSpPr>
            <a:spLocks noGrp="1" noChangeArrowheads="1"/>
          </p:cNvSpPr>
          <p:nvPr>
            <p:ph type="body" idx="1"/>
          </p:nvPr>
        </p:nvSpPr>
        <p:spPr>
          <a:xfrm>
            <a:off x="195385" y="1641231"/>
            <a:ext cx="11723077" cy="5216770"/>
          </a:xfrm>
        </p:spPr>
        <p:txBody>
          <a:bodyPr>
            <a:normAutofit/>
          </a:bodyPr>
          <a:lstStyle/>
          <a:p>
            <a:pPr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solidFill>
                  <a:schemeClr val="tx1"/>
                </a:solidFill>
              </a:rPr>
              <a:t>„ustawodawca powinien dążyć do możliwie maksymalnej realizacji wymogów składających się na tę zasadę. Tym samym stopień określoności konkretnych regulacji podlega każdorazowej relatywizacji w odniesieniu do okoliczności faktycznych i prawnych, jakie towarzyszą podejmowanej regulacji. Relatywizacja ta stanowi naturalną konsekwencję nieostrości języka, w którym redagowane są teksty prawne oraz różnorodności materii podlegającej normowaniu. </a:t>
            </a:r>
          </a:p>
          <a:p>
            <a:pPr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solidFill>
                  <a:schemeClr val="tx1"/>
                </a:solidFill>
              </a:rPr>
              <a:t>Z powyższych względów na ustawodawcy ciąży obowiązek tworzenia przepisów prawa możliwie najbardziej określonych w danym wypadku, zarówno pod względem ich treści, jak i formy. Na oba wymiary określoności prawa składają się kryteria, które były wielokrotnie wskazywane w orzecznictwie Trybunału Konstytucyjnego, mianowicie: precyzyjność regulacji prawnej, jasność przepisu oraz jego legislacyjna poprawność. Kryteria te składają się na tzw. test określoności prawa, który każdorazowo powinien być odnoszony do badanej regulacji ” </a:t>
            </a:r>
            <a:endParaRPr lang="pl-PL" altLang="pl-PL" sz="2400" dirty="0" smtClean="0">
              <a:solidFill>
                <a:schemeClr val="tx1"/>
              </a:solidFill>
            </a:endParaRPr>
          </a:p>
          <a:p>
            <a:pPr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sz="2400" dirty="0" smtClean="0">
              <a:solidFill>
                <a:schemeClr val="tx1"/>
              </a:solidFill>
            </a:endParaRPr>
          </a:p>
          <a:p>
            <a:pPr indent="-341313" algn="r">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solidFill>
                  <a:schemeClr val="tx1"/>
                </a:solidFill>
              </a:rPr>
              <a:t>Wyrok Trybunału Konstytucyjnego z dnia 28 października 2009 r. </a:t>
            </a:r>
            <a:r>
              <a:rPr lang="pl-PL" altLang="pl-PL" sz="2400" dirty="0" err="1">
                <a:solidFill>
                  <a:schemeClr val="tx1"/>
                </a:solidFill>
              </a:rPr>
              <a:t>Kp</a:t>
            </a:r>
            <a:r>
              <a:rPr lang="pl-PL" altLang="pl-PL" sz="2400" dirty="0">
                <a:solidFill>
                  <a:schemeClr val="tx1"/>
                </a:solidFill>
              </a:rPr>
              <a:t> </a:t>
            </a:r>
            <a:r>
              <a:rPr lang="pl-PL" altLang="pl-PL" sz="2400" dirty="0" smtClean="0">
                <a:solidFill>
                  <a:schemeClr val="tx1"/>
                </a:solidFill>
              </a:rPr>
              <a:t>3/09</a:t>
            </a:r>
            <a:endParaRPr lang="pl-PL" altLang="pl-PL" sz="2400" dirty="0">
              <a:solidFill>
                <a:schemeClr val="tx1"/>
              </a:solidFill>
            </a:endParaRPr>
          </a:p>
        </p:txBody>
      </p:sp>
    </p:spTree>
    <p:extLst>
      <p:ext uri="{BB962C8B-B14F-4D97-AF65-F5344CB8AC3E}">
        <p14:creationId xmlns:p14="http://schemas.microsoft.com/office/powerpoint/2010/main" val="4022713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9508" y="484554"/>
            <a:ext cx="11574584" cy="5924699"/>
          </a:xfrm>
          <a:prstGeom prst="rect">
            <a:avLst/>
          </a:prstGeom>
        </p:spPr>
        <p:txBody>
          <a:bodyPr wrap="square">
            <a:spAutoFit/>
          </a:bodyPr>
          <a:lstStyle/>
          <a:p>
            <a:pPr marL="0" marR="0" lvl="0" indent="-341313" algn="l" defTabSz="914400" rtl="0" eaLnBrk="1" fontAlgn="auto" latinLnBrk="0" hangingPunct="1">
              <a:lnSpc>
                <a:spcPct val="100000"/>
              </a:lnSpc>
              <a:spcBef>
                <a:spcPts val="600"/>
              </a:spcBef>
              <a:spcAft>
                <a:spcPts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pl-PL" altLang="pl-PL" sz="2600" b="0" i="0" u="none" strike="noStrike" kern="1200" cap="none" spc="0" normalizeH="0" baseline="0" noProof="0" dirty="0" smtClean="0">
                <a:ln>
                  <a:noFill/>
                </a:ln>
                <a:solidFill>
                  <a:prstClr val="white"/>
                </a:solidFill>
                <a:effectLst/>
                <a:uLnTx/>
                <a:uFillTx/>
                <a:latin typeface="Corbel" panose="020B0503020204020204"/>
                <a:ea typeface="+mn-ea"/>
                <a:cs typeface="+mn-cs"/>
              </a:rPr>
              <a:t>Wyrok </a:t>
            </a:r>
            <a:r>
              <a:rPr kumimoji="0" lang="pl-PL" altLang="pl-PL" sz="2600" b="0" i="0" u="none" strike="noStrike" kern="1200" cap="none" spc="0" normalizeH="0" baseline="0" noProof="0" dirty="0">
                <a:ln>
                  <a:noFill/>
                </a:ln>
                <a:solidFill>
                  <a:prstClr val="white"/>
                </a:solidFill>
                <a:effectLst/>
                <a:uLnTx/>
                <a:uFillTx/>
                <a:latin typeface="Corbel" panose="020B0503020204020204"/>
                <a:ea typeface="+mn-ea"/>
                <a:cs typeface="+mn-cs"/>
              </a:rPr>
              <a:t>Trybunału Konstytucyjnego z dnia 13 lipca 2011 r</a:t>
            </a:r>
            <a:r>
              <a:rPr kumimoji="0" lang="pl-PL" altLang="pl-PL" sz="2600" b="0" i="0" u="none" strike="noStrike" kern="1200" cap="none" spc="0" normalizeH="0" baseline="0" noProof="0" dirty="0" smtClean="0">
                <a:ln>
                  <a:noFill/>
                </a:ln>
                <a:solidFill>
                  <a:prstClr val="white"/>
                </a:solidFill>
                <a:effectLst/>
                <a:uLnTx/>
                <a:uFillTx/>
                <a:latin typeface="Corbel" panose="020B0503020204020204"/>
                <a:ea typeface="+mn-ea"/>
                <a:cs typeface="+mn-cs"/>
              </a:rPr>
              <a:t>. </a:t>
            </a:r>
            <a:r>
              <a:rPr kumimoji="0" lang="pl-PL" altLang="pl-PL" sz="2600" b="0" i="0" u="none" strike="noStrike" kern="1200" cap="none" spc="0" normalizeH="0" baseline="0" noProof="0" dirty="0">
                <a:ln>
                  <a:noFill/>
                </a:ln>
                <a:solidFill>
                  <a:prstClr val="white"/>
                </a:solidFill>
                <a:effectLst/>
                <a:uLnTx/>
                <a:uFillTx/>
                <a:latin typeface="Corbel" panose="020B0503020204020204"/>
                <a:ea typeface="+mn-ea"/>
                <a:cs typeface="+mn-cs"/>
              </a:rPr>
              <a:t>(K 10/09</a:t>
            </a:r>
            <a:r>
              <a:rPr kumimoji="0" lang="pl-PL" altLang="pl-PL" sz="2600" b="0" i="0" u="none" strike="noStrike" kern="1200" cap="none" spc="0" normalizeH="0" baseline="0" noProof="0" dirty="0" smtClean="0">
                <a:ln>
                  <a:noFill/>
                </a:ln>
                <a:solidFill>
                  <a:prstClr val="white"/>
                </a:solidFill>
                <a:effectLst/>
                <a:uLnTx/>
                <a:uFillTx/>
                <a:latin typeface="Corbel" panose="020B0503020204020204"/>
                <a:ea typeface="+mn-ea"/>
                <a:cs typeface="+mn-cs"/>
              </a:rPr>
              <a:t>)</a:t>
            </a:r>
          </a:p>
          <a:p>
            <a:pPr marL="0" marR="0" lvl="0" indent="-341313" algn="l" defTabSz="914400" rtl="0" eaLnBrk="1" fontAlgn="auto" latinLnBrk="0" hangingPunct="1">
              <a:lnSpc>
                <a:spcPct val="100000"/>
              </a:lnSpc>
              <a:spcBef>
                <a:spcPts val="600"/>
              </a:spcBef>
              <a:spcAft>
                <a:spcPts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pl-PL" altLang="pl-PL" sz="2600" b="1" i="0" u="none" strike="noStrike" kern="1200" cap="none" spc="0" normalizeH="0" baseline="0" noProof="0" dirty="0" smtClean="0">
              <a:ln>
                <a:noFill/>
              </a:ln>
              <a:solidFill>
                <a:prstClr val="white"/>
              </a:solidFill>
              <a:effectLst/>
              <a:uLnTx/>
              <a:uFillTx/>
              <a:latin typeface="Corbel" panose="020B0503020204020204"/>
              <a:ea typeface="+mn-ea"/>
              <a:cs typeface="+mn-cs"/>
            </a:endParaRPr>
          </a:p>
          <a:p>
            <a:pPr marL="0" marR="0" lvl="0" indent="-341313" algn="l" defTabSz="914400" rtl="0" eaLnBrk="1" fontAlgn="auto" latinLnBrk="0" hangingPunct="1">
              <a:lnSpc>
                <a:spcPct val="100000"/>
              </a:lnSpc>
              <a:spcBef>
                <a:spcPts val="600"/>
              </a:spcBef>
              <a:spcAft>
                <a:spcPts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pl-PL" altLang="pl-PL" sz="2600" b="0" i="0" u="none" strike="noStrike" kern="1200" cap="none" spc="0" normalizeH="0" baseline="0" noProof="0" dirty="0" smtClean="0">
                <a:ln>
                  <a:noFill/>
                </a:ln>
                <a:solidFill>
                  <a:prstClr val="white"/>
                </a:solidFill>
                <a:effectLst/>
                <a:uLnTx/>
                <a:uFillTx/>
                <a:latin typeface="Corbel" panose="020B0503020204020204"/>
                <a:ea typeface="+mn-ea"/>
                <a:cs typeface="+mn-cs"/>
              </a:rPr>
              <a:t>„Brak dostatecznej precyzji ustawowej regulacji dotyczącej sposobu ustalania opłaty, w szczególności gdy chodzi o element zasadniczy dla konstrukcji daniny publicznej, jakim jest ścisłe określenie jej podstawy wymiaru, sprawia, iż „można zasadnie twierdzić, że stan ten narusza jeden z podstawowych standardów demokratycznego państwa prawnego, jakim jest zasada określoności przepisów prawnych” (art. 2 Konstytucji) (…) </a:t>
            </a:r>
          </a:p>
          <a:p>
            <a:pPr marL="0" marR="0" lvl="0" indent="-341313" algn="l" defTabSz="914400" rtl="0" eaLnBrk="1" fontAlgn="auto" latinLnBrk="0" hangingPunct="1">
              <a:lnSpc>
                <a:spcPct val="100000"/>
              </a:lnSpc>
              <a:spcBef>
                <a:spcPts val="600"/>
              </a:spcBef>
              <a:spcAft>
                <a:spcPts val="0"/>
              </a:spcAft>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pl-PL" altLang="pl-PL" sz="2600" b="0" i="0" u="none" strike="noStrike" kern="1200" cap="none" spc="0" normalizeH="0" baseline="0" noProof="0" dirty="0" smtClean="0">
                <a:ln>
                  <a:noFill/>
                </a:ln>
                <a:solidFill>
                  <a:prstClr val="white"/>
                </a:solidFill>
                <a:effectLst/>
                <a:uLnTx/>
                <a:uFillTx/>
                <a:latin typeface="Corbel" panose="020B0503020204020204"/>
                <a:ea typeface="+mn-ea"/>
                <a:cs typeface="+mn-cs"/>
              </a:rPr>
              <a:t>Ponadto wnioskodawcy wskazali, że nieprecyzyjne określenie podstawy obliczania opłaty eksploatacyjnej pozwala na wykładnię przepisu (art. 87 ust. 2 ustawy </a:t>
            </a:r>
            <a:r>
              <a:rPr kumimoji="0" lang="pl-PL" altLang="pl-PL" sz="2600" b="0" i="0" u="none" strike="noStrike" kern="1200" cap="none" spc="0" normalizeH="0" baseline="0" noProof="0" dirty="0" err="1" smtClean="0">
                <a:ln>
                  <a:noFill/>
                </a:ln>
                <a:solidFill>
                  <a:prstClr val="white"/>
                </a:solidFill>
                <a:effectLst/>
                <a:uLnTx/>
                <a:uFillTx/>
                <a:latin typeface="Corbel" panose="020B0503020204020204"/>
                <a:ea typeface="+mn-ea"/>
                <a:cs typeface="+mn-cs"/>
              </a:rPr>
              <a:t>p.g.g</a:t>
            </a:r>
            <a:r>
              <a:rPr kumimoji="0" lang="pl-PL" altLang="pl-PL" sz="2600" b="0" i="0" u="none" strike="noStrike" kern="1200" cap="none" spc="0" normalizeH="0" baseline="0" noProof="0" dirty="0" smtClean="0">
                <a:ln>
                  <a:noFill/>
                </a:ln>
                <a:solidFill>
                  <a:prstClr val="white"/>
                </a:solidFill>
                <a:effectLst/>
                <a:uLnTx/>
                <a:uFillTx/>
                <a:latin typeface="Corbel" panose="020B0503020204020204"/>
                <a:ea typeface="+mn-ea"/>
                <a:cs typeface="+mn-cs"/>
              </a:rPr>
              <a:t>.) „godzącą w nieuzasadniony sposób w prawa majątkowe jednostek samorządu terytorialnego” (art. 167 ust. 1 i 4 Konstytucji). Niejasność i brak precyzji zaskarżonej regulacji stwarza „niebezpieczeństwo naruszenia zasady odpowiedniego udziału gminy w dochodach publicznych” przy niezmienionym zakresie zadań.”</a:t>
            </a:r>
            <a:endParaRPr kumimoji="0" lang="pl-PL" altLang="pl-PL" sz="26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65155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523" y="176309"/>
            <a:ext cx="8165046" cy="1325563"/>
          </a:xfrm>
        </p:spPr>
        <p:txBody>
          <a:bodyPr>
            <a:normAutofit/>
          </a:bodyPr>
          <a:lstStyle/>
          <a:p>
            <a:pPr algn="ctr"/>
            <a:r>
              <a:rPr lang="pl-PL" sz="4300" dirty="0" smtClean="0"/>
              <a:t>Przykładowa literatura prawnicza</a:t>
            </a:r>
            <a:endParaRPr lang="pl-PL" sz="4300" dirty="0"/>
          </a:p>
        </p:txBody>
      </p:sp>
      <p:sp>
        <p:nvSpPr>
          <p:cNvPr id="3" name="Symbol zastępczy zawartości 2"/>
          <p:cNvSpPr>
            <a:spLocks noGrp="1"/>
          </p:cNvSpPr>
          <p:nvPr>
            <p:ph idx="1"/>
          </p:nvPr>
        </p:nvSpPr>
        <p:spPr>
          <a:xfrm>
            <a:off x="531446" y="2454030"/>
            <a:ext cx="8497491" cy="4308231"/>
          </a:xfrm>
        </p:spPr>
        <p:txBody>
          <a:bodyPr>
            <a:normAutofit/>
          </a:bodyPr>
          <a:lstStyle/>
          <a:p>
            <a:pPr lvl="0">
              <a:buFontTx/>
              <a:buChar char="-"/>
            </a:pP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k</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omentarze do konstytucji, artykuły prawnicze oraz orzeczenia TK dotyczące rozumienia zasady poprawnej legislacji</a:t>
            </a:r>
          </a:p>
          <a:p>
            <a:pPr lvl="0">
              <a:buFontTx/>
              <a:buChar char="-"/>
            </a:pP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 </a:t>
            </a:r>
            <a:r>
              <a:rPr lang="pl-PL" sz="2200"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Kaczocha</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M. </a:t>
            </a:r>
            <a:r>
              <a:rPr lang="pl-PL" sz="2200"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Mazuryk</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2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Legislacja administracyjna</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2019</a:t>
            </a:r>
          </a:p>
          <a:p>
            <a:pPr lvl="0">
              <a:buFontTx/>
              <a:buChar char="-"/>
            </a:pPr>
            <a:endPar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buFontTx/>
              <a:buChar char="-"/>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 Karpiuk (i inni), </a:t>
            </a:r>
            <a:r>
              <a:rPr lang="pl-PL" sz="22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Legislacja administracyjna</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Warszawa </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2013</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lvl="0" indent="0">
              <a:buNone/>
            </a:pPr>
            <a:endPar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lvl="0" indent="0">
              <a:buNone/>
            </a:pP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L. Grzonka, </a:t>
            </a:r>
            <a:r>
              <a:rPr lang="pl-PL" sz="2200" i="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Legislacja </a:t>
            </a:r>
            <a:r>
              <a:rPr lang="pl-PL" sz="2200" i="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administracyjna</a:t>
            </a:r>
            <a:r>
              <a:rPr lang="pl-PL"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Warszawa 2015.</a:t>
            </a:r>
            <a:endParaRPr lang="pl-PL"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pic>
        <p:nvPicPr>
          <p:cNvPr id="6" name="Obraz 5"/>
          <p:cNvPicPr>
            <a:picLocks noChangeAspect="1"/>
          </p:cNvPicPr>
          <p:nvPr/>
        </p:nvPicPr>
        <p:blipFill>
          <a:blip r:embed="rId2"/>
          <a:stretch>
            <a:fillRect/>
          </a:stretch>
        </p:blipFill>
        <p:spPr>
          <a:xfrm>
            <a:off x="10666123" y="184487"/>
            <a:ext cx="1352142" cy="1837048"/>
          </a:xfrm>
          <a:prstGeom prst="rect">
            <a:avLst/>
          </a:prstGeom>
        </p:spPr>
      </p:pic>
      <p:pic>
        <p:nvPicPr>
          <p:cNvPr id="7" name="Obraz 6"/>
          <p:cNvPicPr>
            <a:picLocks noChangeAspect="1"/>
          </p:cNvPicPr>
          <p:nvPr/>
        </p:nvPicPr>
        <p:blipFill>
          <a:blip r:embed="rId3"/>
          <a:stretch>
            <a:fillRect/>
          </a:stretch>
        </p:blipFill>
        <p:spPr>
          <a:xfrm>
            <a:off x="8595293" y="201073"/>
            <a:ext cx="1385918" cy="1954144"/>
          </a:xfrm>
          <a:prstGeom prst="rect">
            <a:avLst/>
          </a:prstGeom>
        </p:spPr>
      </p:pic>
      <p:pic>
        <p:nvPicPr>
          <p:cNvPr id="8" name="Obraz 7"/>
          <p:cNvPicPr>
            <a:picLocks noChangeAspect="1"/>
          </p:cNvPicPr>
          <p:nvPr/>
        </p:nvPicPr>
        <p:blipFill>
          <a:blip r:embed="rId4"/>
          <a:stretch>
            <a:fillRect/>
          </a:stretch>
        </p:blipFill>
        <p:spPr>
          <a:xfrm>
            <a:off x="10638668" y="2292593"/>
            <a:ext cx="1406362" cy="2029315"/>
          </a:xfrm>
          <a:prstGeom prst="rect">
            <a:avLst/>
          </a:prstGeom>
        </p:spPr>
      </p:pic>
      <p:pic>
        <p:nvPicPr>
          <p:cNvPr id="9" name="Obraz 8"/>
          <p:cNvPicPr>
            <a:picLocks noChangeAspect="1"/>
          </p:cNvPicPr>
          <p:nvPr/>
        </p:nvPicPr>
        <p:blipFill>
          <a:blip r:embed="rId5"/>
          <a:stretch>
            <a:fillRect/>
          </a:stretch>
        </p:blipFill>
        <p:spPr>
          <a:xfrm>
            <a:off x="9115380" y="2435183"/>
            <a:ext cx="1393273" cy="1970088"/>
          </a:xfrm>
          <a:prstGeom prst="rect">
            <a:avLst/>
          </a:prstGeom>
        </p:spPr>
      </p:pic>
      <p:pic>
        <p:nvPicPr>
          <p:cNvPr id="4" name="Obraz 3"/>
          <p:cNvPicPr>
            <a:picLocks noChangeAspect="1"/>
          </p:cNvPicPr>
          <p:nvPr/>
        </p:nvPicPr>
        <p:blipFill>
          <a:blip r:embed="rId6"/>
          <a:stretch>
            <a:fillRect/>
          </a:stretch>
        </p:blipFill>
        <p:spPr>
          <a:xfrm>
            <a:off x="10595097" y="4618524"/>
            <a:ext cx="1423168" cy="1992435"/>
          </a:xfrm>
          <a:prstGeom prst="rect">
            <a:avLst/>
          </a:prstGeom>
        </p:spPr>
      </p:pic>
      <p:pic>
        <p:nvPicPr>
          <p:cNvPr id="5" name="Obraz 4"/>
          <p:cNvPicPr>
            <a:picLocks noChangeAspect="1"/>
          </p:cNvPicPr>
          <p:nvPr/>
        </p:nvPicPr>
        <p:blipFill>
          <a:blip r:embed="rId7"/>
          <a:stretch>
            <a:fillRect/>
          </a:stretch>
        </p:blipFill>
        <p:spPr>
          <a:xfrm>
            <a:off x="8595293" y="4618524"/>
            <a:ext cx="1451601" cy="2077024"/>
          </a:xfrm>
          <a:prstGeom prst="rect">
            <a:avLst/>
          </a:prstGeom>
        </p:spPr>
      </p:pic>
    </p:spTree>
    <p:extLst>
      <p:ext uri="{BB962C8B-B14F-4D97-AF65-F5344CB8AC3E}">
        <p14:creationId xmlns:p14="http://schemas.microsoft.com/office/powerpoint/2010/main" val="2890836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body" idx="1"/>
          </p:nvPr>
        </p:nvSpPr>
        <p:spPr>
          <a:xfrm>
            <a:off x="211015" y="188914"/>
            <a:ext cx="11512062" cy="6305671"/>
          </a:xfrm>
        </p:spPr>
        <p:txBody>
          <a:bodyPr/>
          <a:lstStyle/>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b="1" dirty="0"/>
              <a:t>Wyrok Trybunału Konstytucyjnego z dnia 13 lipca 2011 r. (K 10/09)</a:t>
            </a:r>
          </a:p>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sz="2400" b="1" dirty="0"/>
          </a:p>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t>	„Z orzecznictwa Trybunału Konstytucyjnego wynikają zasadnicze dyrektywy, które każdorazowo uwzględnia Trybunał, dokonując oceny konkretnych regulacji w kontekście zarzutu naruszenia zasady określoności: </a:t>
            </a:r>
          </a:p>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dirty="0"/>
              <a:t>– wymóg określoności regulacji prawnej znajduje swą konstytucyjną podstawę w zasadzie demokratycznego państwa prawnego. Norma konstytucyjna nakazująca zachowanie odpowiedniej określoności regulacji prawnych ma charakter zasady prawa. Ustawodawca powinien dążyć do możliwie maksymalnej realizacji wymogów składających się na tę zasadę. Trybunał Konstytucyjny używa pojęcia „określoność prawa” w znaczeniu szerokim, co oznacza zarówno precyzyjność przepisu, jak i jasność prawa, które ma być zrozumiałe i komunikatywne dla jak największej liczby podmiotów (zob. wyrok TK z 28 października 2009 r., sygn. </a:t>
            </a:r>
            <a:r>
              <a:rPr lang="pl-PL" altLang="pl-PL" sz="2400" dirty="0" err="1"/>
              <a:t>Kp</a:t>
            </a:r>
            <a:r>
              <a:rPr lang="pl-PL" altLang="pl-PL" sz="2400" dirty="0"/>
              <a:t> 3/09, OTK ZU nr 9/A/2009, poz. 138)...”</a:t>
            </a:r>
          </a:p>
        </p:txBody>
      </p:sp>
    </p:spTree>
    <p:extLst>
      <p:ext uri="{BB962C8B-B14F-4D97-AF65-F5344CB8AC3E}">
        <p14:creationId xmlns:p14="http://schemas.microsoft.com/office/powerpoint/2010/main" val="27392558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body" idx="1"/>
          </p:nvPr>
        </p:nvSpPr>
        <p:spPr>
          <a:xfrm>
            <a:off x="359507" y="188914"/>
            <a:ext cx="11418277" cy="6530975"/>
          </a:xfrm>
        </p:spPr>
        <p:txBody>
          <a:bodyPr/>
          <a:lstStyle/>
          <a:p>
            <a:pPr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000" b="1" dirty="0"/>
              <a:t>Wyrok Trybunału Konstytucyjnego z dnia 13 lipca 2011 r. (K 10/09</a:t>
            </a:r>
            <a:r>
              <a:rPr lang="pl-PL" altLang="pl-PL" sz="2000" b="1" dirty="0" smtClean="0"/>
              <a:t>)</a:t>
            </a:r>
          </a:p>
          <a:p>
            <a:pPr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sz="2000" b="1" dirty="0"/>
          </a:p>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600" dirty="0" smtClean="0"/>
              <a:t>„zasada </a:t>
            </a:r>
            <a:r>
              <a:rPr lang="pl-PL" altLang="pl-PL" sz="2600" dirty="0"/>
              <a:t>określoności nie wyklucza </a:t>
            </a:r>
            <a:r>
              <a:rPr lang="pl-PL" altLang="pl-PL" sz="2600" i="1" dirty="0"/>
              <a:t>a priori </a:t>
            </a:r>
            <a:r>
              <a:rPr lang="pl-PL" altLang="pl-PL" sz="2600" dirty="0"/>
              <a:t>posługiwania się przez ustawodawcę zwrotami niedookreślonymi, jeżeli ich desygnaty można ustalić. Znaczenie zwrotów niedookreślonych w konkretnej sytuacji nie może być jednak ustalane arbitralnie. Dlatego użycie zwrotu nieostrego wymaga istnienia szczególnych gwarancji proceduralnych, zapewniających przejrzystość i </a:t>
            </a:r>
            <a:r>
              <a:rPr lang="pl-PL" altLang="pl-PL" sz="2600" dirty="0" err="1"/>
              <a:t>ocenność</a:t>
            </a:r>
            <a:r>
              <a:rPr lang="pl-PL" altLang="pl-PL" sz="2600" dirty="0"/>
              <a:t> praktyki wypełniania nieostrego zwrotu konkretną treścią przez organ decydujący o jego wypełnieniu (zob. wyrok TK z 16 stycznia 2006 r., sygn. SK 30/05); </a:t>
            </a:r>
          </a:p>
          <a:p>
            <a:pPr indent="-341313">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600" dirty="0"/>
              <a:t>	- dziedziną, w której nakaz określoności wymaga szczególnego zaakcentowania jest, obok prawa karnego, także dziedzina prawa </a:t>
            </a:r>
            <a:r>
              <a:rPr lang="pl-PL" altLang="pl-PL" sz="2600" dirty="0" err="1"/>
              <a:t>daninowego</a:t>
            </a:r>
            <a:r>
              <a:rPr lang="pl-PL" altLang="pl-PL" sz="2600" dirty="0"/>
              <a:t>…”</a:t>
            </a:r>
          </a:p>
        </p:txBody>
      </p:sp>
    </p:spTree>
    <p:extLst>
      <p:ext uri="{BB962C8B-B14F-4D97-AF65-F5344CB8AC3E}">
        <p14:creationId xmlns:p14="http://schemas.microsoft.com/office/powerpoint/2010/main" val="12669442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body" idx="1"/>
          </p:nvPr>
        </p:nvSpPr>
        <p:spPr>
          <a:xfrm>
            <a:off x="500185" y="173283"/>
            <a:ext cx="11340123" cy="6530975"/>
          </a:xfrm>
        </p:spPr>
        <p:txBody>
          <a:bodyPr/>
          <a:lstStyle/>
          <a:p>
            <a:pPr lvl="0"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Wyrok Trybunału Konstytucyjnego z dnia 13 lipca 2011 r. (K 10/09)</a:t>
            </a:r>
          </a:p>
          <a:p>
            <a:pPr lvl="0"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sz="2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indent="-341313" algn="just">
              <a:spcBef>
                <a:spcPts val="625"/>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400" i="1" dirty="0"/>
              <a:t>		</a:t>
            </a:r>
            <a:r>
              <a:rPr lang="pl-PL" altLang="pl-PL" dirty="0"/>
              <a:t>„…ustawodawca nie może przez niejasne formułowanie tekstu przepisów pozostawiać organom mającym je stosować nadmiernej swobody przy ustalaniu zakresu podmiotowego i przedmiotowego ograniczeń konstytucyjnych wolności i praw jednostki. Założenie to można określić ogólnie jako zasadę określoności ustawowej ingerencji w sferę konstytucyjnych wolności i praw jednostki (wyrok z 22 maja 2002 r., sygn. K 6/02); </a:t>
            </a:r>
          </a:p>
          <a:p>
            <a:pPr indent="-341313" algn="just">
              <a:spcBef>
                <a:spcPts val="625"/>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		niejasność przepisu może uzasadniać stwierdzenie jego niezgodności z Konstytucją, o ile jest tak daleko posunięta, że wynikających z niej rozbieżności nie da się usunąć za pomocą zwyczajnych środków mających na celu wyeliminowanie…”</a:t>
            </a:r>
          </a:p>
        </p:txBody>
      </p:sp>
    </p:spTree>
    <p:extLst>
      <p:ext uri="{BB962C8B-B14F-4D97-AF65-F5344CB8AC3E}">
        <p14:creationId xmlns:p14="http://schemas.microsoft.com/office/powerpoint/2010/main" val="14891377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body" idx="1"/>
          </p:nvPr>
        </p:nvSpPr>
        <p:spPr>
          <a:xfrm>
            <a:off x="750277" y="188914"/>
            <a:ext cx="10652369" cy="6530975"/>
          </a:xfrm>
        </p:spPr>
        <p:txBody>
          <a:bodyPr/>
          <a:lstStyle/>
          <a:p>
            <a:pPr lvl="0"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Wyrok Trybunału Konstytucyjnego z dnia 13 lipca 2011 r. (K 10/09)</a:t>
            </a:r>
          </a:p>
          <a:p>
            <a:pPr lvl="0"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sz="2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indent="-341313" algn="just">
              <a:lnSpc>
                <a:spcPct val="80000"/>
              </a:lnSpc>
              <a:spcBef>
                <a:spcPts val="7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b="1" i="1" dirty="0"/>
              <a:t>	</a:t>
            </a:r>
            <a:r>
              <a:rPr lang="pl-PL" altLang="pl-PL" sz="2900" dirty="0" smtClean="0"/>
              <a:t>„Pozbawienie </a:t>
            </a:r>
            <a:r>
              <a:rPr lang="pl-PL" altLang="pl-PL" sz="2900" dirty="0"/>
              <a:t>mocy obowiązującej określonego przepisu z powodu jego niejasności winno być traktowane jako środek ostateczny, stosowany dopiero wtedy, gdy inne metody usuwania skutków niejasności treści przepisu, w szczególności przez jego interpretację w orzecznictwie sądowym, okażą </a:t>
            </a:r>
            <a:r>
              <a:rPr lang="pl-PL" altLang="pl-PL" sz="2900"/>
              <a:t>się </a:t>
            </a:r>
            <a:r>
              <a:rPr lang="pl-PL" altLang="pl-PL" sz="2900" smtClean="0"/>
              <a:t>niewystarczające (…)</a:t>
            </a:r>
            <a:endParaRPr lang="pl-PL" altLang="pl-PL" sz="2900" dirty="0"/>
          </a:p>
          <a:p>
            <a:pPr indent="-341313" algn="just">
              <a:lnSpc>
                <a:spcPct val="80000"/>
              </a:lnSpc>
              <a:spcBef>
                <a:spcPts val="7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900" dirty="0"/>
              <a:t>	</a:t>
            </a:r>
            <a:r>
              <a:rPr lang="pl-PL" altLang="pl-PL" sz="2900" dirty="0" smtClean="0"/>
              <a:t>każdorazowo </a:t>
            </a:r>
            <a:r>
              <a:rPr lang="pl-PL" altLang="pl-PL" sz="2900" dirty="0"/>
              <a:t>ocena, czy ustawodawca dochował nakazu określoności przepisów, czyli test określoności prawa, zależy od kilku czynników, zwłaszcza od rodzaju regulowanej materii, kategorii adresatów, do których kierowane są przepisy, a przede wszystkich charakteru tych przepisów, to znaczy, czy są to normy ograniczające (i w jakim stopniu) prawa i wolności konstytucyjne i nakładające obowiązki na ich adresatów…”</a:t>
            </a:r>
          </a:p>
        </p:txBody>
      </p:sp>
    </p:spTree>
    <p:extLst>
      <p:ext uri="{BB962C8B-B14F-4D97-AF65-F5344CB8AC3E}">
        <p14:creationId xmlns:p14="http://schemas.microsoft.com/office/powerpoint/2010/main" val="3796518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992313" y="0"/>
            <a:ext cx="8229600"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Wymagane akty normatywne</a:t>
            </a:r>
          </a:p>
        </p:txBody>
      </p:sp>
      <p:sp>
        <p:nvSpPr>
          <p:cNvPr id="9219" name="Rectangle 2"/>
          <p:cNvSpPr>
            <a:spLocks noGrp="1" noChangeArrowheads="1"/>
          </p:cNvSpPr>
          <p:nvPr>
            <p:ph type="body" idx="1"/>
          </p:nvPr>
        </p:nvSpPr>
        <p:spPr>
          <a:xfrm>
            <a:off x="265724" y="1352062"/>
            <a:ext cx="11762154" cy="5505939"/>
          </a:xfrm>
        </p:spPr>
        <p:txBody>
          <a:bodyPr>
            <a:normAutofit/>
          </a:bodyPr>
          <a:lstStyle/>
          <a:p>
            <a:pPr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b="1" dirty="0" smtClean="0"/>
              <a:t>Uczestnicy zajęć proszeni </a:t>
            </a:r>
            <a:r>
              <a:rPr lang="pl-PL" altLang="pl-PL" b="1" dirty="0"/>
              <a:t>są o </a:t>
            </a:r>
            <a:r>
              <a:rPr lang="pl-PL" altLang="pl-PL" b="1" dirty="0" smtClean="0"/>
              <a:t>posiadanie* wskazanych niżej </a:t>
            </a:r>
            <a:r>
              <a:rPr lang="pl-PL" altLang="pl-PL" b="1" dirty="0"/>
              <a:t>aktów normatywnych</a:t>
            </a:r>
            <a:r>
              <a:rPr lang="pl-PL" altLang="pl-PL" dirty="0"/>
              <a:t>: </a:t>
            </a:r>
            <a:endParaRPr lang="pl-PL" altLang="pl-PL" dirty="0" smtClean="0"/>
          </a:p>
          <a:p>
            <a:pPr indent="-341313">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dirty="0"/>
          </a:p>
          <a:p>
            <a:pPr indent="-341313">
              <a:spcBef>
                <a:spcPts val="5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a:t>Konstytucja Rzeczypospolitej Polskiej z dnia 2 kwietnia 1997 r</a:t>
            </a:r>
            <a:r>
              <a:rPr lang="pl-PL" altLang="pl-PL" dirty="0" smtClean="0"/>
              <a:t>.;</a:t>
            </a:r>
          </a:p>
          <a:p>
            <a:pPr marL="0" indent="0">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dirty="0"/>
          </a:p>
          <a:p>
            <a:pPr indent="-341313">
              <a:spcBef>
                <a:spcPts val="5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smtClean="0"/>
              <a:t>ustawa </a:t>
            </a:r>
            <a:r>
              <a:rPr lang="pl-PL" altLang="pl-PL" dirty="0"/>
              <a:t>z dnia 20 lipca 2000 r. o ogłaszaniu aktów normatywnych i niektórych innych aktów prawnych; </a:t>
            </a:r>
            <a:endParaRPr lang="pl-PL" altLang="pl-PL" dirty="0" smtClean="0"/>
          </a:p>
          <a:p>
            <a:pPr indent="-341313">
              <a:spcBef>
                <a:spcPts val="5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dirty="0"/>
          </a:p>
          <a:p>
            <a:pPr>
              <a:spcBef>
                <a:spcPts val="5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dirty="0" smtClean="0"/>
              <a:t>rozporządzenie </a:t>
            </a:r>
            <a:r>
              <a:rPr lang="pl-PL" altLang="pl-PL" dirty="0"/>
              <a:t>Prezesa Rady Ministrów z dnia 20 czerwca 2002 r. w sprawie „Zasad techniki prawodawczej</a:t>
            </a:r>
            <a:r>
              <a:rPr lang="pl-PL" altLang="pl-PL" dirty="0" smtClean="0"/>
              <a:t>”.</a:t>
            </a:r>
          </a:p>
          <a:p>
            <a:pPr marL="0" indent="0">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l-PL" altLang="pl-PL" sz="2400" dirty="0" smtClean="0"/>
          </a:p>
          <a:p>
            <a:pPr marL="0" indent="0">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l-PL" altLang="pl-PL" sz="2000" dirty="0" smtClean="0"/>
              <a:t>* w formie drukowanej albo elektronicznej.</a:t>
            </a:r>
            <a:endParaRPr lang="pl-PL" altLang="pl-PL" sz="2000" dirty="0"/>
          </a:p>
        </p:txBody>
      </p:sp>
    </p:spTree>
    <p:extLst>
      <p:ext uri="{BB962C8B-B14F-4D97-AF65-F5344CB8AC3E}">
        <p14:creationId xmlns:p14="http://schemas.microsoft.com/office/powerpoint/2010/main" val="7144398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1981200" y="250826"/>
            <a:ext cx="8229600" cy="1190625"/>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300" dirty="0"/>
              <a:t>Pojęcie: „Legislacja”</a:t>
            </a:r>
            <a:br>
              <a:rPr lang="pl-PL" altLang="pl-PL" sz="4300" dirty="0"/>
            </a:br>
            <a:endParaRPr lang="pl-PL" altLang="pl-PL" sz="4300" dirty="0"/>
          </a:p>
        </p:txBody>
      </p:sp>
      <p:sp>
        <p:nvSpPr>
          <p:cNvPr id="13315" name="Rectangle 2"/>
          <p:cNvSpPr>
            <a:spLocks noGrp="1" noChangeArrowheads="1"/>
          </p:cNvSpPr>
          <p:nvPr>
            <p:ph type="body" idx="1"/>
          </p:nvPr>
        </p:nvSpPr>
        <p:spPr>
          <a:xfrm>
            <a:off x="476738" y="1516185"/>
            <a:ext cx="11308861" cy="4806461"/>
          </a:xfrm>
        </p:spPr>
        <p:txBody>
          <a:bodyPr/>
          <a:lstStyle/>
          <a:p>
            <a:pPr marL="341313" indent="-341313">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dirty="0"/>
              <a:t>„proces tworzenia prawa; ustawodawstwo; prawodawstwo”</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100" dirty="0"/>
              <a:t>		(za: </a:t>
            </a:r>
            <a:r>
              <a:rPr lang="pl-PL" altLang="pl-PL" sz="2100" i="1" dirty="0"/>
              <a:t>Słownik ortograficzny języka polskiego, </a:t>
            </a:r>
            <a:r>
              <a:rPr lang="pl-PL" altLang="pl-PL" sz="2100" dirty="0"/>
              <a:t>Muza, 2006)</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100" dirty="0"/>
          </a:p>
          <a:p>
            <a:pPr marL="341313" indent="-341313">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dirty="0"/>
              <a:t>„prawodawstwo, ustawodawstwo”</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100" dirty="0"/>
              <a:t>		(za: </a:t>
            </a:r>
            <a:r>
              <a:rPr lang="pl-PL" altLang="pl-PL" sz="2100" i="1" dirty="0"/>
              <a:t>Słownik synonimów, </a:t>
            </a:r>
            <a:r>
              <a:rPr lang="pl-PL" altLang="pl-PL" sz="2100" dirty="0"/>
              <a:t>http://synonimy.ux.pl/)</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100" dirty="0"/>
          </a:p>
          <a:p>
            <a:pPr marL="341313" indent="-341313">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dirty="0"/>
              <a:t>„ustanawianie prawa”</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100" dirty="0"/>
              <a:t>		(za: </a:t>
            </a:r>
            <a:r>
              <a:rPr lang="pl-PL" altLang="pl-PL" sz="2100" i="1" dirty="0"/>
              <a:t>Słownik języka polskiego, </a:t>
            </a:r>
            <a:r>
              <a:rPr lang="pl-PL" altLang="pl-PL" sz="2100" dirty="0"/>
              <a:t>http://sjp.pwn.pl/szukaj/legislacja)</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100" dirty="0"/>
          </a:p>
          <a:p>
            <a:pPr marL="341313" indent="-341313">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400" dirty="0"/>
              <a:t>[legislatura] łac. </a:t>
            </a:r>
            <a:r>
              <a:rPr lang="pl-PL" altLang="pl-PL" sz="2400" i="1" dirty="0" err="1"/>
              <a:t>legislatio</a:t>
            </a:r>
            <a:r>
              <a:rPr lang="pl-PL" altLang="pl-PL" sz="2400" dirty="0"/>
              <a:t> 1. faktyczny okres wykonywania funkcji przez władzę ustawodawczą, ustawowy okres trwania jej pełnomocnictw 2. ogół organów ustawodawczych w danym kraju; władza ustawodawcza</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altLang="pl-PL" sz="2100" dirty="0"/>
              <a:t>		(za: </a:t>
            </a:r>
            <a:r>
              <a:rPr lang="pl-PL" altLang="pl-PL" sz="2100" i="1" dirty="0"/>
              <a:t>Słownik wyrazów obcych, </a:t>
            </a:r>
            <a:r>
              <a:rPr lang="pl-PL" altLang="pl-PL" sz="2100" dirty="0"/>
              <a:t>PWN, 1980)</a:t>
            </a:r>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100" i="1" dirty="0"/>
          </a:p>
          <a:p>
            <a:pPr marL="341313" indent="-341313">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altLang="pl-PL" sz="2100" i="1" dirty="0"/>
          </a:p>
        </p:txBody>
      </p:sp>
    </p:spTree>
    <p:extLst>
      <p:ext uri="{BB962C8B-B14F-4D97-AF65-F5344CB8AC3E}">
        <p14:creationId xmlns:p14="http://schemas.microsoft.com/office/powerpoint/2010/main" val="36093400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151748" y="565317"/>
            <a:ext cx="11899225" cy="5618767"/>
          </a:xfrm>
          <a:prstGeom prst="rect">
            <a:avLst/>
          </a:prstGeom>
        </p:spPr>
      </p:pic>
    </p:spTree>
    <p:extLst>
      <p:ext uri="{BB962C8B-B14F-4D97-AF65-F5344CB8AC3E}">
        <p14:creationId xmlns:p14="http://schemas.microsoft.com/office/powerpoint/2010/main" val="215596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1493861" y="323139"/>
            <a:ext cx="9328814" cy="6211026"/>
          </a:xfrm>
          <a:prstGeom prst="rect">
            <a:avLst/>
          </a:prstGeom>
        </p:spPr>
      </p:pic>
    </p:spTree>
    <p:extLst>
      <p:ext uri="{BB962C8B-B14F-4D97-AF65-F5344CB8AC3E}">
        <p14:creationId xmlns:p14="http://schemas.microsoft.com/office/powerpoint/2010/main" val="314968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1164" y="1167842"/>
            <a:ext cx="11658854" cy="4004659"/>
          </a:xfrm>
        </p:spPr>
        <p:txBody>
          <a:bodyPr>
            <a:noAutofit/>
          </a:bodyPr>
          <a:lstStyle/>
          <a:p>
            <a:pPr marL="0" indent="0">
              <a:buNone/>
            </a:pPr>
            <a:r>
              <a:rPr lang="pl-PL" sz="2200" i="1" dirty="0"/>
              <a:t>1 </a:t>
            </a:r>
            <a:r>
              <a:rPr lang="pl-PL" sz="2200" i="1" dirty="0" err="1"/>
              <a:t>Veritatem</a:t>
            </a:r>
            <a:r>
              <a:rPr lang="pl-PL" sz="2200" i="1" dirty="0"/>
              <a:t> </a:t>
            </a:r>
            <a:r>
              <a:rPr lang="pl-PL" sz="2200" i="1" dirty="0" err="1"/>
              <a:t>dico</a:t>
            </a:r>
            <a:r>
              <a:rPr lang="pl-PL" sz="2200" i="1" dirty="0"/>
              <a:t> in Christo, non </a:t>
            </a:r>
            <a:r>
              <a:rPr lang="pl-PL" sz="2200" i="1" dirty="0" err="1"/>
              <a:t>mentior</a:t>
            </a:r>
            <a:r>
              <a:rPr lang="pl-PL" sz="2200" i="1" dirty="0"/>
              <a:t>: </a:t>
            </a:r>
            <a:r>
              <a:rPr lang="pl-PL" sz="2200" i="1" dirty="0" err="1"/>
              <a:t>testimonium</a:t>
            </a:r>
            <a:r>
              <a:rPr lang="pl-PL" sz="2200" i="1" dirty="0"/>
              <a:t> </a:t>
            </a:r>
            <a:r>
              <a:rPr lang="pl-PL" sz="2200" i="1" dirty="0" err="1"/>
              <a:t>mihi</a:t>
            </a:r>
            <a:r>
              <a:rPr lang="pl-PL" sz="2200" i="1" dirty="0"/>
              <a:t> </a:t>
            </a:r>
            <a:r>
              <a:rPr lang="pl-PL" sz="2200" i="1" dirty="0" err="1"/>
              <a:t>perhibente</a:t>
            </a:r>
            <a:r>
              <a:rPr lang="pl-PL" sz="2200" i="1" dirty="0"/>
              <a:t> </a:t>
            </a:r>
            <a:r>
              <a:rPr lang="pl-PL" sz="2200" i="1" dirty="0" err="1"/>
              <a:t>conscientia</a:t>
            </a:r>
            <a:r>
              <a:rPr lang="pl-PL" sz="2200" i="1" dirty="0"/>
              <a:t> mea in </a:t>
            </a:r>
            <a:r>
              <a:rPr lang="pl-PL" sz="2200" i="1" dirty="0" err="1"/>
              <a:t>Spiritu</a:t>
            </a:r>
            <a:r>
              <a:rPr lang="pl-PL" sz="2200" i="1" dirty="0"/>
              <a:t> </a:t>
            </a:r>
            <a:r>
              <a:rPr lang="pl-PL" sz="2200" i="1" dirty="0" err="1"/>
              <a:t>Sancto</a:t>
            </a:r>
            <a:r>
              <a:rPr lang="pl-PL" sz="2200" i="1" dirty="0" smtClean="0"/>
              <a:t>:</a:t>
            </a:r>
            <a:endParaRPr lang="pl-PL" sz="2200" i="1" dirty="0"/>
          </a:p>
          <a:p>
            <a:pPr marL="0" indent="0">
              <a:buNone/>
            </a:pPr>
            <a:r>
              <a:rPr lang="pl-PL" sz="2200" i="1" dirty="0"/>
              <a:t>2 </a:t>
            </a:r>
            <a:r>
              <a:rPr lang="pl-PL" sz="2200" i="1" dirty="0" err="1"/>
              <a:t>quoniam</a:t>
            </a:r>
            <a:r>
              <a:rPr lang="pl-PL" sz="2200" i="1" dirty="0"/>
              <a:t> </a:t>
            </a:r>
            <a:r>
              <a:rPr lang="pl-PL" sz="2200" i="1" dirty="0" err="1"/>
              <a:t>tristitia</a:t>
            </a:r>
            <a:r>
              <a:rPr lang="pl-PL" sz="2200" i="1" dirty="0"/>
              <a:t> </a:t>
            </a:r>
            <a:r>
              <a:rPr lang="pl-PL" sz="2200" i="1" dirty="0" err="1"/>
              <a:t>mihi</a:t>
            </a:r>
            <a:r>
              <a:rPr lang="pl-PL" sz="2200" i="1" dirty="0"/>
              <a:t> </a:t>
            </a:r>
            <a:r>
              <a:rPr lang="pl-PL" sz="2200" i="1" dirty="0" err="1"/>
              <a:t>magna</a:t>
            </a:r>
            <a:r>
              <a:rPr lang="pl-PL" sz="2200" i="1" dirty="0"/>
              <a:t> </a:t>
            </a:r>
            <a:r>
              <a:rPr lang="pl-PL" sz="2200" i="1" dirty="0" err="1"/>
              <a:t>est</a:t>
            </a:r>
            <a:r>
              <a:rPr lang="pl-PL" sz="2200" i="1" dirty="0"/>
              <a:t>, et </a:t>
            </a:r>
            <a:r>
              <a:rPr lang="pl-PL" sz="2200" i="1" dirty="0" err="1"/>
              <a:t>continuus</a:t>
            </a:r>
            <a:r>
              <a:rPr lang="pl-PL" sz="2200" i="1" dirty="0"/>
              <a:t> </a:t>
            </a:r>
            <a:r>
              <a:rPr lang="pl-PL" sz="2200" i="1" dirty="0" err="1"/>
              <a:t>dolor</a:t>
            </a:r>
            <a:r>
              <a:rPr lang="pl-PL" sz="2200" i="1" dirty="0"/>
              <a:t> </a:t>
            </a:r>
            <a:r>
              <a:rPr lang="pl-PL" sz="2200" i="1" dirty="0" err="1"/>
              <a:t>cordi</a:t>
            </a:r>
            <a:r>
              <a:rPr lang="pl-PL" sz="2200" i="1" dirty="0"/>
              <a:t> </a:t>
            </a:r>
            <a:r>
              <a:rPr lang="pl-PL" sz="2200" i="1" dirty="0" err="1"/>
              <a:t>meo</a:t>
            </a:r>
            <a:r>
              <a:rPr lang="pl-PL" sz="2200" i="1" dirty="0" smtClean="0"/>
              <a:t>.</a:t>
            </a:r>
            <a:endParaRPr lang="pl-PL" sz="2200" i="1" dirty="0"/>
          </a:p>
          <a:p>
            <a:pPr marL="0" indent="0">
              <a:buNone/>
            </a:pPr>
            <a:r>
              <a:rPr lang="pl-PL" sz="2200" i="1" dirty="0"/>
              <a:t>3 </a:t>
            </a:r>
            <a:r>
              <a:rPr lang="pl-PL" sz="2200" i="1" dirty="0" err="1"/>
              <a:t>Optabam</a:t>
            </a:r>
            <a:r>
              <a:rPr lang="pl-PL" sz="2200" i="1" dirty="0"/>
              <a:t> </a:t>
            </a:r>
            <a:r>
              <a:rPr lang="pl-PL" sz="2200" i="1" dirty="0" err="1"/>
              <a:t>enim</a:t>
            </a:r>
            <a:r>
              <a:rPr lang="pl-PL" sz="2200" i="1" dirty="0"/>
              <a:t> ego </a:t>
            </a:r>
            <a:r>
              <a:rPr lang="pl-PL" sz="2200" i="1" dirty="0" err="1"/>
              <a:t>ipse</a:t>
            </a:r>
            <a:r>
              <a:rPr lang="pl-PL" sz="2200" i="1" dirty="0"/>
              <a:t> </a:t>
            </a:r>
            <a:r>
              <a:rPr lang="pl-PL" sz="2200" i="1" dirty="0" err="1"/>
              <a:t>anathema</a:t>
            </a:r>
            <a:r>
              <a:rPr lang="pl-PL" sz="2200" i="1" dirty="0"/>
              <a:t> </a:t>
            </a:r>
            <a:r>
              <a:rPr lang="pl-PL" sz="2200" i="1" dirty="0" err="1"/>
              <a:t>esse</a:t>
            </a:r>
            <a:r>
              <a:rPr lang="pl-PL" sz="2200" i="1" dirty="0"/>
              <a:t> a Christo pro </a:t>
            </a:r>
            <a:r>
              <a:rPr lang="pl-PL" sz="2200" i="1" dirty="0" err="1"/>
              <a:t>fratribus</a:t>
            </a:r>
            <a:r>
              <a:rPr lang="pl-PL" sz="2200" i="1" dirty="0"/>
              <a:t> </a:t>
            </a:r>
            <a:r>
              <a:rPr lang="pl-PL" sz="2200" i="1" dirty="0" err="1"/>
              <a:t>meis</a:t>
            </a:r>
            <a:r>
              <a:rPr lang="pl-PL" sz="2200" i="1" dirty="0"/>
              <a:t>, qui </a:t>
            </a:r>
            <a:r>
              <a:rPr lang="pl-PL" sz="2200" i="1" dirty="0" err="1"/>
              <a:t>sunt</a:t>
            </a:r>
            <a:r>
              <a:rPr lang="pl-PL" sz="2200" i="1" dirty="0"/>
              <a:t> </a:t>
            </a:r>
            <a:r>
              <a:rPr lang="pl-PL" sz="2200" i="1" dirty="0" err="1"/>
              <a:t>cognati</a:t>
            </a:r>
            <a:r>
              <a:rPr lang="pl-PL" sz="2200" i="1" dirty="0"/>
              <a:t> </a:t>
            </a:r>
            <a:r>
              <a:rPr lang="pl-PL" sz="2200" i="1" dirty="0" err="1"/>
              <a:t>mei</a:t>
            </a:r>
            <a:r>
              <a:rPr lang="pl-PL" sz="2200" i="1" dirty="0"/>
              <a:t> </a:t>
            </a:r>
            <a:r>
              <a:rPr lang="pl-PL" sz="2200" i="1" dirty="0" err="1"/>
              <a:t>secundum</a:t>
            </a:r>
            <a:r>
              <a:rPr lang="pl-PL" sz="2200" i="1" dirty="0"/>
              <a:t> </a:t>
            </a:r>
            <a:r>
              <a:rPr lang="pl-PL" sz="2200" i="1" dirty="0" err="1"/>
              <a:t>carnem</a:t>
            </a:r>
            <a:r>
              <a:rPr lang="pl-PL" sz="2200" i="1" dirty="0" smtClean="0"/>
              <a:t>,</a:t>
            </a:r>
            <a:endParaRPr lang="pl-PL" sz="2200" i="1" dirty="0"/>
          </a:p>
          <a:p>
            <a:pPr marL="0" indent="0">
              <a:buNone/>
            </a:pPr>
            <a:r>
              <a:rPr lang="pl-PL" sz="2200" i="1" dirty="0"/>
              <a:t>4 qui </a:t>
            </a:r>
            <a:r>
              <a:rPr lang="pl-PL" sz="2200" i="1" dirty="0" err="1"/>
              <a:t>sunt</a:t>
            </a:r>
            <a:r>
              <a:rPr lang="pl-PL" sz="2200" i="1" dirty="0"/>
              <a:t> </a:t>
            </a:r>
            <a:r>
              <a:rPr lang="pl-PL" sz="2200" i="1" dirty="0" err="1"/>
              <a:t>Israëlitæ</a:t>
            </a:r>
            <a:r>
              <a:rPr lang="pl-PL" sz="2200" i="1" dirty="0"/>
              <a:t>, quorum </a:t>
            </a:r>
            <a:r>
              <a:rPr lang="pl-PL" sz="2200" i="1" dirty="0" err="1"/>
              <a:t>adoptio</a:t>
            </a:r>
            <a:r>
              <a:rPr lang="pl-PL" sz="2200" i="1" dirty="0"/>
              <a:t> </a:t>
            </a:r>
            <a:r>
              <a:rPr lang="pl-PL" sz="2200" i="1" dirty="0" err="1"/>
              <a:t>est</a:t>
            </a:r>
            <a:r>
              <a:rPr lang="pl-PL" sz="2200" i="1" dirty="0"/>
              <a:t> </a:t>
            </a:r>
            <a:r>
              <a:rPr lang="pl-PL" sz="2200" i="1" dirty="0" err="1"/>
              <a:t>filiorum</a:t>
            </a:r>
            <a:r>
              <a:rPr lang="pl-PL" sz="2200" i="1" dirty="0"/>
              <a:t>, et gloria, et </a:t>
            </a:r>
            <a:r>
              <a:rPr lang="pl-PL" sz="2200" i="1" dirty="0" err="1"/>
              <a:t>testamentum</a:t>
            </a:r>
            <a:r>
              <a:rPr lang="pl-PL" sz="2200" i="1" dirty="0"/>
              <a:t>, </a:t>
            </a:r>
            <a:r>
              <a:rPr lang="pl-PL" sz="2200" b="1" i="1" u="sng" dirty="0"/>
              <a:t>et </a:t>
            </a:r>
            <a:r>
              <a:rPr lang="pl-PL" sz="2200" b="1" i="1" u="sng" dirty="0" err="1"/>
              <a:t>legislatio</a:t>
            </a:r>
            <a:r>
              <a:rPr lang="pl-PL" sz="2200" i="1" dirty="0"/>
              <a:t>, et </a:t>
            </a:r>
            <a:r>
              <a:rPr lang="pl-PL" sz="2200" i="1" dirty="0" err="1"/>
              <a:t>obsequium</a:t>
            </a:r>
            <a:r>
              <a:rPr lang="pl-PL" sz="2200" i="1" dirty="0"/>
              <a:t>, et </a:t>
            </a:r>
            <a:r>
              <a:rPr lang="pl-PL" sz="2200" i="1" dirty="0" err="1"/>
              <a:t>promissa</a:t>
            </a:r>
            <a:r>
              <a:rPr lang="pl-PL" sz="2200" i="1" dirty="0" smtClean="0"/>
              <a:t>:</a:t>
            </a:r>
            <a:endParaRPr lang="pl-PL" sz="2200" i="1" dirty="0"/>
          </a:p>
          <a:p>
            <a:pPr marL="0" indent="0">
              <a:buNone/>
            </a:pPr>
            <a:r>
              <a:rPr lang="pl-PL" sz="2200" i="1" dirty="0"/>
              <a:t>5 quorum patres, et ex </a:t>
            </a:r>
            <a:r>
              <a:rPr lang="pl-PL" sz="2200" i="1" dirty="0" err="1"/>
              <a:t>quibus</a:t>
            </a:r>
            <a:r>
              <a:rPr lang="pl-PL" sz="2200" i="1" dirty="0"/>
              <a:t> </a:t>
            </a:r>
            <a:r>
              <a:rPr lang="pl-PL" sz="2200" i="1" dirty="0" err="1"/>
              <a:t>est</a:t>
            </a:r>
            <a:r>
              <a:rPr lang="pl-PL" sz="2200" i="1" dirty="0"/>
              <a:t> </a:t>
            </a:r>
            <a:r>
              <a:rPr lang="pl-PL" sz="2200" i="1" dirty="0" err="1"/>
              <a:t>Christus</a:t>
            </a:r>
            <a:r>
              <a:rPr lang="pl-PL" sz="2200" i="1" dirty="0"/>
              <a:t> </a:t>
            </a:r>
            <a:r>
              <a:rPr lang="pl-PL" sz="2200" i="1" dirty="0" err="1"/>
              <a:t>secundum</a:t>
            </a:r>
            <a:r>
              <a:rPr lang="pl-PL" sz="2200" i="1" dirty="0"/>
              <a:t> </a:t>
            </a:r>
            <a:r>
              <a:rPr lang="pl-PL" sz="2200" i="1" dirty="0" err="1"/>
              <a:t>carnem</a:t>
            </a:r>
            <a:r>
              <a:rPr lang="pl-PL" sz="2200" i="1" dirty="0"/>
              <a:t>, qui </a:t>
            </a:r>
            <a:r>
              <a:rPr lang="pl-PL" sz="2200" i="1" dirty="0" err="1"/>
              <a:t>est</a:t>
            </a:r>
            <a:r>
              <a:rPr lang="pl-PL" sz="2200" i="1" dirty="0"/>
              <a:t> super </a:t>
            </a:r>
            <a:r>
              <a:rPr lang="pl-PL" sz="2200" i="1" dirty="0" err="1"/>
              <a:t>omnia</a:t>
            </a:r>
            <a:r>
              <a:rPr lang="pl-PL" sz="2200" i="1" dirty="0"/>
              <a:t> Deus </a:t>
            </a:r>
            <a:r>
              <a:rPr lang="pl-PL" sz="2200" i="1" dirty="0" err="1"/>
              <a:t>benedictus</a:t>
            </a:r>
            <a:r>
              <a:rPr lang="pl-PL" sz="2200" i="1" dirty="0"/>
              <a:t> in </a:t>
            </a:r>
            <a:r>
              <a:rPr lang="pl-PL" sz="2200" i="1" dirty="0" err="1"/>
              <a:t>sæcula</a:t>
            </a:r>
            <a:r>
              <a:rPr lang="pl-PL" sz="2200" i="1" dirty="0"/>
              <a:t>. Amen</a:t>
            </a:r>
            <a:r>
              <a:rPr lang="pl-PL" sz="2200" i="1" dirty="0" smtClean="0"/>
              <a:t>.</a:t>
            </a:r>
          </a:p>
          <a:p>
            <a:pPr marL="0" indent="0" algn="r">
              <a:buNone/>
            </a:pPr>
            <a:r>
              <a:rPr lang="pl-PL" sz="2000" b="1" dirty="0" smtClean="0"/>
              <a:t>Pismo Święte</a:t>
            </a:r>
            <a:r>
              <a:rPr lang="fr-FR" sz="2000" b="1" dirty="0" smtClean="0"/>
              <a:t>: </a:t>
            </a:r>
            <a:r>
              <a:rPr lang="pl-PL" sz="2000" b="1" dirty="0" smtClean="0"/>
              <a:t>List do Rzymian </a:t>
            </a:r>
            <a:r>
              <a:rPr lang="fr-FR" sz="2000" b="1" dirty="0" smtClean="0"/>
              <a:t>9</a:t>
            </a:r>
            <a:endParaRPr lang="pl-PL" sz="2000" b="1" dirty="0" smtClean="0"/>
          </a:p>
          <a:p>
            <a:pPr marL="0" indent="0" algn="r">
              <a:buNone/>
            </a:pPr>
            <a:endParaRPr lang="pl-PL" sz="2000" b="1" dirty="0"/>
          </a:p>
          <a:p>
            <a:pPr marL="0" indent="0">
              <a:buNone/>
            </a:pPr>
            <a:r>
              <a:rPr lang="pl-PL" sz="2200" i="1" baseline="30000" dirty="0"/>
              <a:t>1 Prawdę mówię w Chrystusie, nie kłamię, potwierdza mi to moje sumienie w Duchu Świętym, 2 że w sercu swoim odczuwam wielki smutek i nieprzerwany ból. 3 Wolałbym bowiem sam być pod klątwą1 [odłączony] od Chrystusa dla [zbawienia] braci moich, którzy według ciała są moimi rodakami. 4 Są to Izraelici, do których należą przybrane synostwo i chwała, przymierza i </a:t>
            </a:r>
            <a:r>
              <a:rPr lang="pl-PL" sz="2200" i="1" u="sng" baseline="30000" dirty="0"/>
              <a:t>nadanie Prawa</a:t>
            </a:r>
            <a:r>
              <a:rPr lang="pl-PL" sz="2200" i="1" baseline="30000" dirty="0"/>
              <a:t>, pełnienie służby Bożej i obietnice. 5 Do nich należą praojcowie, z nich również jest Chrystus według ciała, który jest ponad wszystkim, Bóg błogosławiony na wieki. Amen.</a:t>
            </a:r>
            <a:endParaRPr lang="pl-PL" sz="2000" b="1" dirty="0"/>
          </a:p>
        </p:txBody>
      </p:sp>
      <p:sp>
        <p:nvSpPr>
          <p:cNvPr id="4" name="Tytuł 1"/>
          <p:cNvSpPr>
            <a:spLocks noGrp="1"/>
          </p:cNvSpPr>
          <p:nvPr>
            <p:ph type="title"/>
          </p:nvPr>
        </p:nvSpPr>
        <p:spPr>
          <a:xfrm>
            <a:off x="892791" y="255944"/>
            <a:ext cx="10515600" cy="911898"/>
          </a:xfrm>
        </p:spPr>
        <p:txBody>
          <a:bodyPr>
            <a:normAutofit/>
          </a:bodyPr>
          <a:lstStyle/>
          <a:p>
            <a:pPr algn="ctr"/>
            <a:r>
              <a:rPr lang="pl-PL" sz="4300" dirty="0" smtClean="0"/>
              <a:t>Etymologia słowa „legislacja”</a:t>
            </a:r>
            <a:endParaRPr lang="pl-PL" sz="4300" dirty="0"/>
          </a:p>
        </p:txBody>
      </p:sp>
    </p:spTree>
    <p:extLst>
      <p:ext uri="{BB962C8B-B14F-4D97-AF65-F5344CB8AC3E}">
        <p14:creationId xmlns:p14="http://schemas.microsoft.com/office/powerpoint/2010/main" val="3111844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1959</Words>
  <Application>Microsoft Office PowerPoint</Application>
  <PresentationFormat>Panoramiczny</PresentationFormat>
  <Paragraphs>248</Paragraphs>
  <Slides>43</Slides>
  <Notes>32</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43</vt:i4>
      </vt:variant>
    </vt:vector>
  </HeadingPairs>
  <TitlesOfParts>
    <vt:vector size="52" baseType="lpstr">
      <vt:lpstr>Aharoni</vt:lpstr>
      <vt:lpstr>Arial</vt:lpstr>
      <vt:lpstr>Batang</vt:lpstr>
      <vt:lpstr>Calibri</vt:lpstr>
      <vt:lpstr>Calibri Light</vt:lpstr>
      <vt:lpstr>Corbel</vt:lpstr>
      <vt:lpstr>Times New Roman</vt:lpstr>
      <vt:lpstr>Motyw pakietu Office</vt:lpstr>
      <vt:lpstr>Głębokość</vt:lpstr>
      <vt:lpstr>LEGISLACJA   ADMINISTRACYJNA</vt:lpstr>
      <vt:lpstr>Prezentacja programu PowerPoint</vt:lpstr>
      <vt:lpstr>Organizacja zajęć</vt:lpstr>
      <vt:lpstr>Przykładowa literatura prawnicza</vt:lpstr>
      <vt:lpstr>Wymagane akty normatywne</vt:lpstr>
      <vt:lpstr>Pojęcie: „Legislacja” </vt:lpstr>
      <vt:lpstr>Prezentacja programu PowerPoint</vt:lpstr>
      <vt:lpstr>Prezentacja programu PowerPoint</vt:lpstr>
      <vt:lpstr>Etymologia słowa „legislacja”</vt:lpstr>
      <vt:lpstr>Legislacja – różnorakie potencjalne znaczenia</vt:lpstr>
      <vt:lpstr>„Legisprudencja”</vt:lpstr>
      <vt:lpstr>Legisprudencja</vt:lpstr>
      <vt:lpstr>Legisprudencja</vt:lpstr>
      <vt:lpstr>Legisprudencja</vt:lpstr>
      <vt:lpstr>Legislacja jako proces „tworzenia prawa”, czy lekcja pokory?</vt:lpstr>
      <vt:lpstr>1. Prawo w historii</vt:lpstr>
      <vt:lpstr>2. Systemy prawne i modele tworzenia prawa </vt:lpstr>
      <vt:lpstr>3. „Lex” czy „Ius”?</vt:lpstr>
      <vt:lpstr>4. Problem „open texture”  (językowa otwartość prawa)</vt:lpstr>
      <vt:lpstr>5. Problemy współczesnej praktyki prawa</vt:lpstr>
      <vt:lpstr>6. Efekty uboczne legislacji</vt:lpstr>
      <vt:lpstr>Przedmiot legislacji: praca nad aktami normatywnymi!  Akty prawne: a) akt normatywny b) akt stosowania prawa  </vt:lpstr>
      <vt:lpstr>Efektem działalności legislatora są przepisy prawa zawarte w aktach normatywnych!  Legislacja: - nie dotyczy zawierania i konstruowania umów oraz dokonywania innych czynności prawnych! - w ograniczonym stopniu determinuje proces stosowania prawa przez sądy i organy administracji publicznej! - nie warunkuje wykładni (interpretacji) przepisów prawa!</vt:lpstr>
      <vt:lpstr>Zasada prawidłowej legislacji</vt:lpstr>
      <vt:lpstr>Zasada demokratycznego państwa prawnego</vt:lpstr>
      <vt:lpstr>Istota i konsekwencje zasady państwa prawnego</vt:lpstr>
      <vt:lpstr>Znaczenie prawidłowej legislacji</vt:lpstr>
      <vt:lpstr>Zasady szczegółowe</vt:lpstr>
      <vt:lpstr>ad. 1 Zasada niedziałania prawa wstecz</vt:lpstr>
      <vt:lpstr>Wyrok Trybunału Konstytucyjnego z dnia 10 października 2001 r. (K 28/01) „zasada niedziałania prawa wstecz jest dyrektywą postępowania organów prawodawczych, polegającą na zakazie stanowienia norm prawnych, które „nakazywałyby stosować nowoustanowione normy prawne do zdarzeń, które miały miejsce przed wejściem w życie nowo ustanowionych norm prawnych”. Nadanie normom mocy wstecznej następuje gdy „ustawodawca nakazuje kwalifikować według norm nowych zdarzenia zaistniałe przed wejściem tych norm w życie”. (…)  zakaz stanowienia prawa obowiązującego z mocą wsteczną rozumiany być musi także „jako zakaz stanowienia intertemporalnych reguł, które mają określić treść stosunków prawnych powstałych pod rządami dawnych norm, a trwających w okresie wejścia w życie norm nowoustanowionych” (…) …zasada nieretroaktywności prawa nie ma charakteru absolutnego i w szczególnie uzasadnionych przypadkach może być naruszona, wskazywał jednak, że jej złamanie możliwe jest jedynie w sytuacjach wyjątkowych, a przemawiać za tym musi inna zasada prawnokonstytucyjna. (…) „szczególne okoliczności” winny być rozumiane jako sytuacje nadzwyczaj wyjątkowe, gdy ze względów obiektywnych zachodzi potrzeba dania pierwszeństwa określonej wartości chronionej bądź znajdującej swoje oparcie w przepisach Konstytucji RP”</vt:lpstr>
      <vt:lpstr>ad. 2 Ochrona praw słusznie nabytych</vt:lpstr>
      <vt:lpstr>Wyrok Trybunału Konstytucyjnego z dnia 22 czerwca 1999 r. (K 5/99) „Zasada ochrony praw nabytych zakazuje arbitralnego znoszenia lub ograniczania praw podmiotowych przysługujących jednostce lub innym podmiotom prywatnym występującym w obrocie prawnym. Zasada ochrony praw nabytych zapewnia ochronę praw podmiotowych – zarówno publicznych jak i prywatnych. Poza zakresem stosowania tej zasady znajdują się natomiast sytuacje prawne, które nie mają charakteru praw podmiotowych ani ekspektatyw tych praw.  Ochrona praw nabytych nie oznacza nienaruszalności tych praw. Zasada ochrony praw nabytych nie ma charakteru absolutnego i nie wyklucza stanowienia regulacji mniej korzystnych dla jednostki. Odstąpienie od zasady ochrony praw nabytych jest dopuszczalne w szczególnych okolicznościach, gdy przemawia za tym inna zasada prawnokonstytucyjna. Chodzi tutaj o sytuacje nadzwyczaj wyjątkowe, gdy ze względów obiektywnych zachodzi potrzeba dania pierwszeństwa określonej wartości chronionej bądź znajdującej oparcie w przepisach Konstytucji (...).   (…) ocena dopuszczalności ograniczeń tych praw [nabytych] wymaga rozważenia: 1) czy wprowadzone ograniczenia znajdują podstawę w innych normach, zasadach lub wartościach konstytucyjnych, 2) czy nie istnieje możliwość realizacji danej normy, zasady lub wartości konstytucyjnej bez naruszenia praw nabytych, 3) czy wartościom konstytucyjnym, dla realizacji których prawodawca ogranicza prawa nabyte, można w danej, konkretnej sytuacji przyznać pierwszeństwo przed wartościami znajdującymi u podstaw zasady ochrony praw nabytych, a także 4) czy prawodawca podjął niezbędne działania mające na celu zapewnienie jednostce warunków do przystosowania się do nowej regulacji.”</vt:lpstr>
      <vt:lpstr>ad. 3 Zasada odpowiedniej vacatio legis</vt:lpstr>
      <vt:lpstr>Prezentacja programu PowerPoint</vt:lpstr>
      <vt:lpstr>Wyrok Trybunału Konstytucyjnego z dnia 8 kwietnia 1998 r. (K 10/97) „Niezależnie od nakazu ustanowienia „odpowiedniej” vacatio legis, konstytucja wymaga też, by sytuacja prawna osób dotkniętych nową regulacją była poddana takim przepisom przejściowym, by mogły mieć one czas na dokończenie przedsięwzięć podjętych na podstawie wcześniejszej regulacji, w przeświadczeniu, że będzie ona miała charakter stabilny.”  Wyrok Trybunału Konstytucyjnego z dnia 16 czerwca 1999 r. (P 4/98) „…badanie konstytucyjności wprowadzenia w życie nowych przepisów polegać musi na materialnym określeniu, jaki okres vacatio legis ma charakter odpowiedni do ich treści i charakteru. Założeniem wyjściowym jest uznanie adekwatności okresu 14 dni, jako przewidzianego ogólnie przez ustawodawcę [zob. art. 4 ust. 1 ustawy o ogłaszaniu aktów normatywnych i niektórych innych aktów prawnych]. Ocena „odpowiedniości” vacatio legis zależy też jednak od innych zasad i wartości konstytucyjnych, odnoszących się do danej regulacji prawnej. Argument ważnego interesu publicznego może – wyjątkowo – uzasadniać ograniczenie lub nawet rezygnację z ustanowienia vacatio legis”  „Odpowiedniość” vacatio legis rozpatrywać trzeba w związku z możliwością pokierowania – po ogłoszeniu nowych przepisów – swoimi sprawami w sposób uwzględniający treść nowej regulacji. […] Wymóg zachowania vacatio legis należy bowiem odnosić nie do ochrony adresata normy prawnej przed pogorszeniem jego sytuacji, lecz do jego możliwości zapoznania się z nowym prawem i możliwości adaptacyjnych, a te bywają wszak zróżnicowane…”</vt:lpstr>
      <vt:lpstr>ad. 4 Zasada określoności przepisów prawa</vt:lpstr>
      <vt:lpstr>Wyrok Trybunału Konstytucyjnego z dnia 21 marca 2001 r. (K 24/00)  „(…) zasady [przyzwoitej legislacji] obejmują między innymi „wymaganie określoności przepisów, które muszą być formułowane w sposób poprawny, precyzyjny i jasny”, a „standard ten wymagany jest zwłaszcza, gdy chodzi o ochronę praw i wolności”.  „…przepis prawny winien być skonstruowany poprawnie z punktu widzenia językowego i logicznego – dopiero spełnienie tego warunku podstawowego pozwala na jego ocenę w aspekcie pozostałych kryteriów. Wymóg jasności oznacza nakaz tworzenia przepisów klarownych i zrozumiałych dla ich adresatów, którzy od racjonalnego ustawodawcy oczekiwać mogą stanowienia norm prawnych nie budzących wątpliwości co do treści nakładanych obowiązków i przyznawanych praw. Związana z jasnością precyzja przepisu winna przejawiać się w konkretności nakładanych obowiązków i przyznawanych praw tak, by ich treść była oczywista i pozwalała na wyegzekwowanie…”  „…Jakkolwiek nie ulega wątpliwości, że uchwała Rady Ministrów [w sprawie zasad techniki prawodawczej] nie ma dla Sejmu RP znaczenia formalnie wiążącego, stwierdzić należy, że ustawodawca nie może w swej działalności legislacyjnej ignorować reguł wyrażonych w ZTP. Autonomia ustawodawcy dotyczy bowiem treści ustanawianych rozwiązań (o ile nie naruszają one konstytucji), nie zaś ich formy, która winna być poddana jednolitym prawidłom, niezależnym od charakteru podmiotu stanowiącego normy prawne. Niewątpliwie ZTP stanowią prakseologiczny kanon, który powinien być respektowany przez ustawodawcę demokratycznego państwa prawnego”.</vt:lpstr>
      <vt:lpstr>Co Trybunał Konstytucyjny rozumie pod pojęciem określoności przepisów prawa?</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LEGISLACJA   ADMINISTRACYJNA</dc:title>
  <dc:creator>k.kozminski@wpia.uw.edu.pl</dc:creator>
  <cp:lastModifiedBy>k.kozminski@wpia.uw.edu.pl</cp:lastModifiedBy>
  <cp:revision>2</cp:revision>
  <dcterms:created xsi:type="dcterms:W3CDTF">2020-02-12T21:14:27Z</dcterms:created>
  <dcterms:modified xsi:type="dcterms:W3CDTF">2020-02-13T08:24:37Z</dcterms:modified>
</cp:coreProperties>
</file>