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6"/>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6" r:id="rId60"/>
    <p:sldId id="317" r:id="rId61"/>
    <p:sldId id="318" r:id="rId62"/>
    <p:sldId id="319" r:id="rId63"/>
    <p:sldId id="320" r:id="rId64"/>
    <p:sldId id="321" r:id="rId6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7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EF91C-7023-41D0-9514-4642A2D4E04C}" type="datetimeFigureOut">
              <a:rPr lang="pl-PL" smtClean="0"/>
              <a:t>17.03.2020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4ECC0-06A5-414F-A9A6-ECA2BA38E41B}" type="slidenum">
              <a:rPr lang="pl-PL" smtClean="0"/>
              <a:t>‹#›</a:t>
            </a:fld>
            <a:endParaRPr lang="pl-PL"/>
          </a:p>
        </p:txBody>
      </p:sp>
    </p:spTree>
    <p:extLst>
      <p:ext uri="{BB962C8B-B14F-4D97-AF65-F5344CB8AC3E}">
        <p14:creationId xmlns:p14="http://schemas.microsoft.com/office/powerpoint/2010/main" val="134522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110003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881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729784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46101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12263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583272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330585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68929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84584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927876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49296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DBE2C372-B5E0-471E-8EAC-34E12A372FBE}" type="datetimeFigureOut">
              <a:rPr lang="pl-PL" smtClean="0"/>
              <a:t>17.03.2020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4064144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450994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887724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525629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Corbel" panose="020B0503020204020204"/>
                <a:ea typeface="+mn-ea"/>
                <a:cs typeface="+mn-cs"/>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white"/>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2066851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790588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920207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318197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227275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871926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09601" y="128588"/>
            <a:ext cx="10970684" cy="1433512"/>
          </a:xfrm>
        </p:spPr>
        <p:txBody>
          <a:bodyPr/>
          <a:lstStyle/>
          <a:p>
            <a:r>
              <a:rPr lang="pl-PL" smtClean="0"/>
              <a:t>Kliknij, aby edytować styl</a:t>
            </a:r>
            <a:endParaRPr lang="pl-PL"/>
          </a:p>
        </p:txBody>
      </p:sp>
      <p:sp>
        <p:nvSpPr>
          <p:cNvPr id="3" name="Rectangle 3"/>
          <p:cNvSpPr>
            <a:spLocks noGrp="1" noChangeArrowheads="1"/>
          </p:cNvSpPr>
          <p:nvPr>
            <p:ph type="dt"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4" name="Rectangle 4"/>
          <p:cNvSpPr>
            <a:spLocks noGrp="1" noChangeArrowheads="1"/>
          </p:cNvSpPr>
          <p:nvPr>
            <p:ph type="ft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Rectangle 5"/>
          <p:cNvSpPr>
            <a:spLocks noGrp="1" noChangeArrowheads="1"/>
          </p:cNvSpPr>
          <p:nvPr>
            <p:ph type="sldNum"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702D3B-9FF9-4E2C-A72D-37344EFAF7F8}" type="slidenum">
              <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alt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358948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DBE2C372-B5E0-471E-8EAC-34E12A372FBE}" type="datetimeFigureOut">
              <a:rPr lang="pl-PL" smtClean="0"/>
              <a:t>17.03.2020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73166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DBE2C372-B5E0-471E-8EAC-34E12A372FBE}" type="datetimeFigureOut">
              <a:rPr lang="pl-PL" smtClean="0"/>
              <a:t>17.03.2020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88865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BE2C372-B5E0-471E-8EAC-34E12A372FBE}" type="datetimeFigureOut">
              <a:rPr lang="pl-PL" smtClean="0"/>
              <a:t>17.03.2020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299915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DBE2C372-B5E0-471E-8EAC-34E12A372FBE}" type="datetimeFigureOut">
              <a:rPr lang="pl-PL" smtClean="0"/>
              <a:t>17.03.2020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81860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BE2C372-B5E0-471E-8EAC-34E12A372FBE}" type="datetimeFigureOut">
              <a:rPr lang="pl-PL" smtClean="0"/>
              <a:t>17.03.2020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80409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DBE2C372-B5E0-471E-8EAC-34E12A372FBE}" type="datetimeFigureOut">
              <a:rPr lang="pl-PL" smtClean="0"/>
              <a:t>17.03.2020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341961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DBE2C372-B5E0-471E-8EAC-34E12A372FBE}" type="datetimeFigureOut">
              <a:rPr lang="pl-PL" smtClean="0"/>
              <a:t>17.03.2020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413518A-3D62-4A86-B6BF-D3270BFCC799}" type="slidenum">
              <a:rPr lang="pl-PL" smtClean="0"/>
              <a:t>‹#›</a:t>
            </a:fld>
            <a:endParaRPr lang="pl-PL"/>
          </a:p>
        </p:txBody>
      </p:sp>
    </p:spTree>
    <p:extLst>
      <p:ext uri="{BB962C8B-B14F-4D97-AF65-F5344CB8AC3E}">
        <p14:creationId xmlns:p14="http://schemas.microsoft.com/office/powerpoint/2010/main" val="1605774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2C372-B5E0-471E-8EAC-34E12A372FBE}" type="datetimeFigureOut">
              <a:rPr lang="pl-PL" smtClean="0"/>
              <a:t>17.03.2020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13518A-3D62-4A86-B6BF-D3270BFCC799}" type="slidenum">
              <a:rPr lang="pl-PL" smtClean="0"/>
              <a:t>‹#›</a:t>
            </a:fld>
            <a:endParaRPr lang="pl-PL"/>
          </a:p>
        </p:txBody>
      </p:sp>
    </p:spTree>
    <p:extLst>
      <p:ext uri="{BB962C8B-B14F-4D97-AF65-F5344CB8AC3E}">
        <p14:creationId xmlns:p14="http://schemas.microsoft.com/office/powerpoint/2010/main" val="22949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74F4DB-C0E2-4077-891E-2BE5E3BF8ABC}" type="datetimeFigureOut">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17.03.2020</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5EE1BE-85CA-4E9F-9636-F9D5EBB5B140}" type="slidenum">
              <a:rPr kumimoji="0" lang="pl-PL" sz="1200" b="0"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1200" b="0"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Corbel" panose="020B0503020204020204"/>
              <a:ea typeface="+mn-ea"/>
              <a:cs typeface="+mn-cs"/>
            </a:endParaRPr>
          </a:p>
        </p:txBody>
      </p:sp>
    </p:spTree>
    <p:extLst>
      <p:ext uri="{BB962C8B-B14F-4D97-AF65-F5344CB8AC3E}">
        <p14:creationId xmlns:p14="http://schemas.microsoft.com/office/powerpoint/2010/main" val="11712434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797169" y="3169576"/>
            <a:ext cx="10988040" cy="1233387"/>
          </a:xfrm>
        </p:spPr>
        <p:txBody>
          <a:bodyPr>
            <a:noAutofit/>
          </a:bodyPr>
          <a:lstStyle/>
          <a:p>
            <a:r>
              <a:rPr lang="pl-PL" sz="5400" b="1" dirty="0" smtClean="0">
                <a:solidFill>
                  <a:schemeClr val="tx1"/>
                </a:solidFill>
                <a:effectLst/>
                <a:cs typeface="Aharoni" panose="02010803020104030203" pitchFamily="2" charset="-79"/>
              </a:rPr>
              <a:t>LEGISLACJA   ADMINISTRACYJNA</a:t>
            </a:r>
            <a:endParaRPr lang="pl-PL" sz="5400" b="1" dirty="0">
              <a:solidFill>
                <a:schemeClr val="tx1"/>
              </a:solidFill>
              <a:effectLst/>
              <a:latin typeface="+mn-lt"/>
              <a:cs typeface="Aharoni" panose="02010803020104030203" pitchFamily="2" charset="-79"/>
            </a:endParaRPr>
          </a:p>
        </p:txBody>
      </p:sp>
      <p:sp>
        <p:nvSpPr>
          <p:cNvPr id="4" name="Podtytuł 3"/>
          <p:cNvSpPr>
            <a:spLocks noGrp="1"/>
          </p:cNvSpPr>
          <p:nvPr>
            <p:ph type="subTitle" idx="1"/>
          </p:nvPr>
        </p:nvSpPr>
        <p:spPr>
          <a:xfrm>
            <a:off x="2758440" y="5158854"/>
            <a:ext cx="9144000" cy="1524211"/>
          </a:xfrm>
        </p:spPr>
        <p:txBody>
          <a:bodyPr>
            <a:noAutofit/>
          </a:bodyPr>
          <a:lstStyle/>
          <a:p>
            <a:r>
              <a:rPr lang="pl-PL" b="1" dirty="0">
                <a:solidFill>
                  <a:schemeClr val="tx1"/>
                </a:solidFill>
                <a:latin typeface="Batang" panose="02030600000101010101" pitchFamily="18" charset="-127"/>
                <a:ea typeface="Batang" panose="02030600000101010101" pitchFamily="18" charset="-127"/>
                <a:cs typeface="Aharoni" panose="02010803020104030203" pitchFamily="2" charset="-79"/>
              </a:rPr>
              <a:t>d</a:t>
            </a:r>
            <a:r>
              <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r hab. Krzysztof Koźmiński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Wydział Prawa i Administracji</a:t>
            </a:r>
          </a:p>
          <a:p>
            <a:r>
              <a:rPr lang="pl-PL" sz="2400" b="1" dirty="0" smtClean="0">
                <a:solidFill>
                  <a:schemeClr val="tx1"/>
                </a:solidFill>
                <a:latin typeface="Batang" panose="02030600000101010101" pitchFamily="18" charset="-127"/>
                <a:ea typeface="Batang" panose="02030600000101010101" pitchFamily="18" charset="-127"/>
                <a:cs typeface="Aharoni" panose="02010803020104030203" pitchFamily="2" charset="-79"/>
              </a:rPr>
              <a:t>Uniwersytetu Warszawskiego</a:t>
            </a:r>
            <a:endParaRPr lang="pl-PL" sz="2400" b="1" dirty="0">
              <a:solidFill>
                <a:schemeClr val="tx1"/>
              </a:solidFill>
              <a:latin typeface="Batang" panose="02030600000101010101" pitchFamily="18" charset="-127"/>
              <a:ea typeface="Batang" panose="02030600000101010101" pitchFamily="18" charset="-127"/>
              <a:cs typeface="Aharoni" panose="02010803020104030203" pitchFamily="2" charset="-79"/>
            </a:endParaRPr>
          </a:p>
          <a:p>
            <a:endParaRPr lang="pl-PL" b="1" dirty="0" smtClean="0">
              <a:solidFill>
                <a:schemeClr val="tx1"/>
              </a:solidFill>
              <a:latin typeface="Batang" panose="02030600000101010101" pitchFamily="18" charset="-127"/>
              <a:ea typeface="Batang" panose="02030600000101010101" pitchFamily="18" charset="-127"/>
              <a:cs typeface="Aharoni" panose="02010803020104030203" pitchFamily="2" charset="-79"/>
            </a:endParaRPr>
          </a:p>
        </p:txBody>
      </p:sp>
      <p:pic>
        <p:nvPicPr>
          <p:cNvPr id="5" name="Obraz 4"/>
          <p:cNvPicPr>
            <a:picLocks noChangeAspect="1"/>
          </p:cNvPicPr>
          <p:nvPr/>
        </p:nvPicPr>
        <p:blipFill>
          <a:blip r:embed="rId3"/>
          <a:stretch>
            <a:fillRect/>
          </a:stretch>
        </p:blipFill>
        <p:spPr>
          <a:xfrm>
            <a:off x="215778" y="173588"/>
            <a:ext cx="1653965" cy="1997241"/>
          </a:xfrm>
          <a:prstGeom prst="rect">
            <a:avLst/>
          </a:prstGeom>
        </p:spPr>
      </p:pic>
    </p:spTree>
    <p:extLst>
      <p:ext uri="{BB962C8B-B14F-4D97-AF65-F5344CB8AC3E}">
        <p14:creationId xmlns:p14="http://schemas.microsoft.com/office/powerpoint/2010/main" val="1824853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90337" y="0"/>
            <a:ext cx="10988842" cy="6858000"/>
          </a:xfrm>
        </p:spPr>
        <p:txBody>
          <a:bodyPr/>
          <a:lstStyle/>
          <a:p>
            <a:pPr algn="l" eaLnBrk="1" hangingPunct="1"/>
            <a:r>
              <a:rPr lang="pl-PL" altLang="pl-PL" sz="2200" dirty="0">
                <a:solidFill>
                  <a:schemeClr val="tx1"/>
                </a:solidFill>
              </a:rPr>
              <a:t>„Na komunikatywność tekstu prawnego składa się komunikatywność "wyszukiwawcza" oraz "interpretacyjna". W aspekcie "wyszukiwawczym" prawo jest tym bardziej komunikatywne, im łatwiej w ogromnym współcześnie zbiorze przepisów można znaleźć przepisy aktualne, potrzebne do odpowiedzi na określone pytania prawne. W aspekcie "interpretacyjnym" tekst jest tym bardziej komunikatywny im łatwiej, bez zawiłych zabiegów wykładni, wymagającej wyrafinowanej wiedzy prawniczej, można uzyskać na jego podstawie odpowiedzi na interesujące nas pytania prawne.</a:t>
            </a:r>
            <a:r>
              <a:rPr lang="pl-PL" altLang="pl-PL" sz="2200" u="sng" dirty="0">
                <a:solidFill>
                  <a:schemeClr val="tx1"/>
                </a:solidFill>
              </a:rPr>
              <a:t/>
            </a:r>
            <a:br>
              <a:rPr lang="pl-PL" altLang="pl-PL" sz="2200" u="sng" dirty="0">
                <a:solidFill>
                  <a:schemeClr val="tx1"/>
                </a:solidFill>
              </a:rPr>
            </a:br>
            <a:r>
              <a:rPr lang="pl-PL" altLang="pl-PL" sz="2200" u="sng" dirty="0">
                <a:solidFill>
                  <a:schemeClr val="tx1"/>
                </a:solidFill>
              </a:rPr>
              <a:t>Tak pojmowaną komunikatywność prawa uzyskuje się nie tylko przez zrozumiały język tekstów prawnych, ale też przez przejrzystą konstrukcję aktu normatywnego jako całości i przejrzystą konstrukcje całego systemu prawa</a:t>
            </a:r>
            <a:r>
              <a:rPr lang="pl-PL" altLang="pl-PL" sz="2200" dirty="0">
                <a:solidFill>
                  <a:schemeClr val="tx1"/>
                </a:solidFill>
              </a:rPr>
              <a:t>.”</a:t>
            </a:r>
            <a:br>
              <a:rPr lang="pl-PL" altLang="pl-PL" sz="2200" dirty="0">
                <a:solidFill>
                  <a:schemeClr val="tx1"/>
                </a:solidFill>
              </a:rPr>
            </a:br>
            <a:r>
              <a:rPr lang="pl-PL" altLang="pl-PL" sz="2200" dirty="0">
                <a:solidFill>
                  <a:schemeClr val="tx1"/>
                </a:solidFill>
              </a:rPr>
              <a:t/>
            </a:r>
            <a:br>
              <a:rPr lang="pl-PL" altLang="pl-PL" sz="2200" dirty="0">
                <a:solidFill>
                  <a:schemeClr val="tx1"/>
                </a:solidFill>
              </a:rPr>
            </a:br>
            <a:r>
              <a:rPr lang="pl-PL" altLang="pl-PL" sz="2000" b="1" dirty="0"/>
              <a:t>S. Wronkowska, </a:t>
            </a:r>
            <a:r>
              <a:rPr lang="pl-PL" altLang="pl-PL" sz="2000" b="1" i="1" dirty="0"/>
              <a:t>Na czym polega dobra legislacja?</a:t>
            </a:r>
            <a:r>
              <a:rPr lang="pl-PL" altLang="pl-PL" sz="2000" b="1" dirty="0"/>
              <a:t>, Przegląd Legislacyjny, nr 1/2002.</a:t>
            </a:r>
            <a:endParaRPr lang="pl-PL" altLang="pl-PL" sz="2000" b="1" i="1" dirty="0"/>
          </a:p>
        </p:txBody>
      </p:sp>
    </p:spTree>
    <p:extLst>
      <p:ext uri="{BB962C8B-B14F-4D97-AF65-F5344CB8AC3E}">
        <p14:creationId xmlns:p14="http://schemas.microsoft.com/office/powerpoint/2010/main" val="314706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97305" y="274638"/>
            <a:ext cx="11069053" cy="6323012"/>
          </a:xfrm>
        </p:spPr>
        <p:txBody>
          <a:bodyPr/>
          <a:lstStyle/>
          <a:p>
            <a:pPr algn="l" eaLnBrk="1" hangingPunct="1"/>
            <a:r>
              <a:rPr lang="pl-PL" altLang="pl-PL" sz="2600" dirty="0"/>
              <a:t>„[język prawny]</a:t>
            </a:r>
            <a:r>
              <a:rPr lang="pl-PL" altLang="pl-PL" sz="2600" i="1" dirty="0"/>
              <a:t> to odmiana narodowego (np. polskiego) języka naturalnego, lecz ze względu na </a:t>
            </a:r>
            <a:r>
              <a:rPr lang="pl-PL" altLang="pl-PL" sz="2600" i="1" dirty="0" smtClean="0"/>
              <a:t>szczególne cechy </a:t>
            </a:r>
            <a:r>
              <a:rPr lang="pl-PL" altLang="pl-PL" sz="2600" i="1" dirty="0"/>
              <a:t>zbliża się on nieco do grupy języków sztucznych tj. tworzonych specjalnie dla jakiś </a:t>
            </a:r>
            <a:r>
              <a:rPr lang="pl-PL" altLang="pl-PL" sz="2600" i="1" dirty="0" smtClean="0"/>
              <a:t>potrzeb, np</a:t>
            </a:r>
            <a:r>
              <a:rPr lang="pl-PL" altLang="pl-PL" sz="2600" i="1" dirty="0"/>
              <a:t>. zawodowych. Dlatego język prawny można porównać z językiem którejś z dziedzin techniki.</a:t>
            </a:r>
            <a:br>
              <a:rPr lang="pl-PL" altLang="pl-PL" sz="2600" i="1" dirty="0"/>
            </a:br>
            <a:r>
              <a:rPr lang="pl-PL" altLang="pl-PL" sz="2600" i="1" dirty="0"/>
              <a:t>Charakteryzuje się on odmiennym nieco, od języka naturalnego słownictwem (terminologia prawnicza</a:t>
            </a:r>
            <a:r>
              <a:rPr lang="pl-PL" altLang="pl-PL" sz="2600" i="1" dirty="0" smtClean="0"/>
              <a:t>), osobliwościami </a:t>
            </a:r>
            <a:r>
              <a:rPr lang="pl-PL" altLang="pl-PL" sz="2600" i="1" dirty="0"/>
              <a:t>gramatycznymi (np. specyficzne użycie czasu teraźniejszego) oraz </a:t>
            </a:r>
            <a:r>
              <a:rPr lang="pl-PL" altLang="pl-PL" sz="2600" i="1" dirty="0" smtClean="0"/>
              <a:t>nieco odmiennymi </a:t>
            </a:r>
            <a:r>
              <a:rPr lang="pl-PL" altLang="pl-PL" sz="2600" i="1" dirty="0"/>
              <a:t>zasadami stylistyki (np. dopuszczalność kilkakrotnego powtarzania jakiegoś </a:t>
            </a:r>
            <a:r>
              <a:rPr lang="pl-PL" altLang="pl-PL" sz="2600" i="1" dirty="0" smtClean="0"/>
              <a:t>wyrazu lub </a:t>
            </a:r>
            <a:r>
              <a:rPr lang="pl-PL" altLang="pl-PL" sz="2600" i="1" dirty="0"/>
              <a:t>zwrotu w jednym zdaniu).</a:t>
            </a:r>
            <a:r>
              <a:rPr lang="pl-PL" altLang="pl-PL" sz="2600" dirty="0"/>
              <a:t>” </a:t>
            </a:r>
            <a:r>
              <a:rPr lang="pl-PL" altLang="pl-PL" sz="2200" dirty="0"/>
              <a:t/>
            </a:r>
            <a:br>
              <a:rPr lang="pl-PL" altLang="pl-PL" sz="2200" dirty="0"/>
            </a:br>
            <a:r>
              <a:rPr lang="pl-PL" altLang="pl-PL" sz="1600" dirty="0"/>
              <a:t/>
            </a:r>
            <a:br>
              <a:rPr lang="pl-PL" altLang="pl-PL" sz="1600" dirty="0"/>
            </a:br>
            <a:r>
              <a:rPr lang="pl-PL" altLang="pl-PL" sz="1600" dirty="0"/>
              <a:t> </a:t>
            </a:r>
            <a:r>
              <a:rPr lang="pl-PL" altLang="pl-PL" sz="1600" b="1" dirty="0"/>
              <a:t>T. </a:t>
            </a:r>
            <a:r>
              <a:rPr lang="pl-PL" altLang="pl-PL" sz="1600" b="1" dirty="0" err="1"/>
              <a:t>Chauvin</a:t>
            </a:r>
            <a:r>
              <a:rPr lang="pl-PL" altLang="pl-PL" sz="1600" b="1" dirty="0"/>
              <a:t> T. </a:t>
            </a:r>
            <a:r>
              <a:rPr lang="pl-PL" altLang="pl-PL" sz="1600" b="1" dirty="0" err="1"/>
              <a:t>Stawecki</a:t>
            </a:r>
            <a:r>
              <a:rPr lang="pl-PL" altLang="pl-PL" sz="1600" b="1" dirty="0"/>
              <a:t> P. Winczorek, </a:t>
            </a:r>
            <a:r>
              <a:rPr lang="pl-PL" altLang="pl-PL" sz="1600" b="1" i="1" dirty="0"/>
              <a:t>Wstęp do prawoznawstwa</a:t>
            </a:r>
            <a:r>
              <a:rPr lang="pl-PL" altLang="pl-PL" sz="1600" b="1" dirty="0"/>
              <a:t>, </a:t>
            </a:r>
            <a:r>
              <a:rPr lang="pl-PL" altLang="pl-PL" sz="1600" b="1" dirty="0" err="1"/>
              <a:t>C.H.Beck</a:t>
            </a:r>
            <a:r>
              <a:rPr lang="pl-PL" altLang="pl-PL" sz="1600" b="1" dirty="0"/>
              <a:t>, Warszawa 2009</a:t>
            </a:r>
          </a:p>
        </p:txBody>
      </p:sp>
    </p:spTree>
    <p:extLst>
      <p:ext uri="{BB962C8B-B14F-4D97-AF65-F5344CB8AC3E}">
        <p14:creationId xmlns:p14="http://schemas.microsoft.com/office/powerpoint/2010/main" val="3359710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97832" y="274639"/>
            <a:ext cx="10820400" cy="6034087"/>
          </a:xfrm>
        </p:spPr>
        <p:txBody>
          <a:bodyPr/>
          <a:lstStyle/>
          <a:p>
            <a:pPr algn="l" eaLnBrk="1" hangingPunct="1"/>
            <a:r>
              <a:rPr lang="pl-PL" altLang="pl-PL" sz="3600" dirty="0">
                <a:solidFill>
                  <a:schemeClr val="tx1"/>
                </a:solidFill>
              </a:rPr>
              <a:t>„</a:t>
            </a:r>
            <a:r>
              <a:rPr lang="pl-PL" altLang="pl-PL" sz="3600" i="1" dirty="0">
                <a:solidFill>
                  <a:schemeClr val="tx1"/>
                </a:solidFill>
              </a:rPr>
              <a:t>Język prawa ma swoje słownictwo i terminologię, swoją leksykę, właściwe tylko prawu. Wielu z tych wyrazów i terminów szersza społeczność na ogół nie zna, inne mają odmienne znaczenie dla prawnika aniżeli dla laika (np. posiadanie). Mają też prawnicy swoistą składnię, styl, a nawet fonetykę</a:t>
            </a:r>
            <a:r>
              <a:rPr lang="pl-PL" altLang="pl-PL" sz="3600" dirty="0">
                <a:solidFill>
                  <a:schemeClr val="tx1"/>
                </a:solidFill>
              </a:rPr>
              <a:t>”</a:t>
            </a:r>
            <a:r>
              <a:rPr lang="pl-PL" altLang="pl-PL" sz="3600" dirty="0">
                <a:solidFill>
                  <a:srgbClr val="CC0000"/>
                </a:solidFill>
              </a:rPr>
              <a:t/>
            </a:r>
            <a:br>
              <a:rPr lang="pl-PL" altLang="pl-PL" sz="3600" dirty="0">
                <a:solidFill>
                  <a:srgbClr val="CC0000"/>
                </a:solidFill>
              </a:rPr>
            </a:br>
            <a:r>
              <a:rPr lang="pl-PL" altLang="pl-PL" sz="3600" dirty="0"/>
              <a:t> </a:t>
            </a:r>
            <a:br>
              <a:rPr lang="pl-PL" altLang="pl-PL" sz="3600" dirty="0"/>
            </a:br>
            <a:r>
              <a:rPr lang="pl-PL" altLang="pl-PL" sz="2000" b="1" dirty="0"/>
              <a:t>J. Pieńkos, </a:t>
            </a:r>
            <a:r>
              <a:rPr lang="pl-PL" altLang="pl-PL" sz="2000" b="1" i="1" dirty="0"/>
              <a:t>Podstawy </a:t>
            </a:r>
            <a:r>
              <a:rPr lang="pl-PL" altLang="pl-PL" sz="2000" b="1" i="1" dirty="0" err="1"/>
              <a:t>juryslingwistyki</a:t>
            </a:r>
            <a:r>
              <a:rPr lang="pl-PL" altLang="pl-PL" sz="2000" b="1" i="1" dirty="0"/>
              <a:t>. Język w prawie – prawo w języku</a:t>
            </a:r>
            <a:r>
              <a:rPr lang="pl-PL" altLang="pl-PL" sz="2000" b="1" dirty="0"/>
              <a:t>, Warszawa 1999, s. 9.</a:t>
            </a:r>
          </a:p>
        </p:txBody>
      </p:sp>
    </p:spTree>
    <p:extLst>
      <p:ext uri="{BB962C8B-B14F-4D97-AF65-F5344CB8AC3E}">
        <p14:creationId xmlns:p14="http://schemas.microsoft.com/office/powerpoint/2010/main" val="417407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58253" y="274638"/>
            <a:ext cx="10395283" cy="6178550"/>
          </a:xfrm>
        </p:spPr>
        <p:txBody>
          <a:bodyPr/>
          <a:lstStyle/>
          <a:p>
            <a:pPr algn="l" eaLnBrk="1" hangingPunct="1"/>
            <a:r>
              <a:rPr lang="pl-PL" altLang="pl-PL" sz="3600" dirty="0">
                <a:solidFill>
                  <a:schemeClr val="tx1"/>
                </a:solidFill>
              </a:rPr>
              <a:t>"</a:t>
            </a:r>
            <a:r>
              <a:rPr lang="pl-PL" altLang="pl-PL" sz="3600" i="1" dirty="0">
                <a:solidFill>
                  <a:schemeClr val="tx1"/>
                </a:solidFill>
              </a:rPr>
              <a:t>W języku prawniczym wspólnota interpretacyjna ustala znaczenie tych wyrażeń tekstów prawnych, których ustawodawca użył, nie wprowadzając jednak w treści aktów prawnych ich definicji legalnych</a:t>
            </a:r>
            <a:r>
              <a:rPr lang="pl-PL" altLang="pl-PL" sz="3600" dirty="0">
                <a:solidFill>
                  <a:schemeClr val="tx1"/>
                </a:solidFill>
              </a:rPr>
              <a:t>" </a:t>
            </a:r>
            <a:r>
              <a:rPr lang="pl-PL" altLang="pl-PL" sz="3600" dirty="0">
                <a:solidFill>
                  <a:srgbClr val="006600"/>
                </a:solidFill>
              </a:rPr>
              <a:t/>
            </a:r>
            <a:br>
              <a:rPr lang="pl-PL" altLang="pl-PL" sz="3600" dirty="0">
                <a:solidFill>
                  <a:srgbClr val="006600"/>
                </a:solidFill>
              </a:rPr>
            </a:br>
            <a:r>
              <a:rPr lang="pl-PL" altLang="pl-PL" sz="3600" dirty="0"/>
              <a:t/>
            </a:r>
            <a:br>
              <a:rPr lang="pl-PL" altLang="pl-PL" sz="3600" dirty="0"/>
            </a:br>
            <a:r>
              <a:rPr lang="pl-PL" altLang="pl-PL" sz="2000" b="1" dirty="0"/>
              <a:t>L. Morawski, </a:t>
            </a:r>
            <a:r>
              <a:rPr lang="pl-PL" altLang="pl-PL" sz="2000" b="1" i="1" dirty="0"/>
              <a:t>O dwóch sposobach definiowania pojęć</a:t>
            </a:r>
            <a:r>
              <a:rPr lang="pl-PL" altLang="pl-PL" sz="2000" b="1" dirty="0"/>
              <a:t>, [w:] Acta </a:t>
            </a:r>
            <a:r>
              <a:rPr lang="pl-PL" altLang="pl-PL" sz="2000" b="1" dirty="0" err="1"/>
              <a:t>Universitatis</a:t>
            </a:r>
            <a:r>
              <a:rPr lang="pl-PL" altLang="pl-PL" sz="2000" b="1" dirty="0"/>
              <a:t> Nicolai </a:t>
            </a:r>
            <a:r>
              <a:rPr lang="pl-PL" altLang="pl-PL" sz="2000" b="1" dirty="0" err="1"/>
              <a:t>Copernici</a:t>
            </a:r>
            <a:r>
              <a:rPr lang="pl-PL" altLang="pl-PL" sz="2000" b="1" dirty="0"/>
              <a:t>. Nauki Humanistyczno-Społeczne, z. 115: Prawo XIX, Toruń 1981, s. 56.</a:t>
            </a:r>
          </a:p>
        </p:txBody>
      </p:sp>
    </p:spTree>
    <p:extLst>
      <p:ext uri="{BB962C8B-B14F-4D97-AF65-F5344CB8AC3E}">
        <p14:creationId xmlns:p14="http://schemas.microsoft.com/office/powerpoint/2010/main" val="245527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24564" y="5661026"/>
            <a:ext cx="4643437" cy="1196975"/>
          </a:xfrm>
        </p:spPr>
        <p:txBody>
          <a:bodyPr/>
          <a:lstStyle/>
          <a:p>
            <a:pPr algn="l" eaLnBrk="1" hangingPunct="1"/>
            <a:r>
              <a:rPr lang="pl-PL" altLang="pl-PL" sz="1800" i="1"/>
              <a:t>Podręcznik dla szkolenia funkcjonarjuszów Policji Państwowej</a:t>
            </a:r>
            <a:r>
              <a:rPr lang="pl-PL" altLang="pl-PL" sz="1800"/>
              <a:t>, Warszawa 1928.</a:t>
            </a:r>
            <a:endParaRPr lang="pl-PL" altLang="pl-PL" smtClean="0"/>
          </a:p>
        </p:txBody>
      </p:sp>
      <p:pic>
        <p:nvPicPr>
          <p:cNvPr id="55299" name="Picture 3" descr="731_10151114252656496_1677640894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0"/>
            <a:ext cx="4129088" cy="670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50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05326" y="274639"/>
            <a:ext cx="10788316" cy="6249987"/>
          </a:xfrm>
        </p:spPr>
        <p:txBody>
          <a:bodyPr/>
          <a:lstStyle/>
          <a:p>
            <a:pPr algn="l" eaLnBrk="1" hangingPunct="1"/>
            <a:r>
              <a:rPr lang="pl-PL" altLang="pl-PL" sz="2200" b="1" dirty="0"/>
              <a:t>Uchwała Sądu Najwyższego z dnia 20 września 1996 r., sygn. Akt III CZP 72/96</a:t>
            </a:r>
            <a:br>
              <a:rPr lang="pl-PL" altLang="pl-PL" sz="2200" b="1" dirty="0"/>
            </a:br>
            <a:r>
              <a:rPr lang="pl-PL" altLang="pl-PL" sz="2200" i="1" dirty="0"/>
              <a:t>„W pozwie skierowanym do Sądu Rejonowego powód Józef G. domagał się zasądzenia od pozwanego Lecha W. kwoty 1.000 złotych. Według twierdzeń, na których powództwo to zostało oparte, w 1990 r. pozwany Lech W. publicznie głosił podczas kampanii wyborczej, że w razie wybrania go na urząd Prezydenta Rzeczypospolitej Polskiej każdy Polak otrzyma po 100.000.000 złotych. Pozwany objął urząd Prezydenta Rzeczypospolitej Polskiej, jednakże sprawując go, przyrzeczenia nie dotrzymał.</a:t>
            </a:r>
            <a:br>
              <a:rPr lang="pl-PL" altLang="pl-PL" sz="2200" i="1" dirty="0"/>
            </a:br>
            <a:r>
              <a:rPr lang="pl-PL" altLang="pl-PL" sz="2200" i="1" dirty="0"/>
              <a:t>Powód uważa, że w tej sytuacji doszła do skutku umowa pomiędzy pozwanym a społeczeństwem, w tym - powodem, w której pozwany zobowiązał się do określonego świadczenia pieniężnego w wypadku osiągnięcia sukcesu wyborczego. Skoro zaś zobowiązania tego nie wykonał, powód może domagać się na drodze sądowej od pozwanego spełnienia świadczenia…”</a:t>
            </a:r>
          </a:p>
        </p:txBody>
      </p:sp>
    </p:spTree>
    <p:extLst>
      <p:ext uri="{BB962C8B-B14F-4D97-AF65-F5344CB8AC3E}">
        <p14:creationId xmlns:p14="http://schemas.microsoft.com/office/powerpoint/2010/main" val="178028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18673" y="274639"/>
            <a:ext cx="10539663" cy="6249987"/>
          </a:xfrm>
        </p:spPr>
        <p:txBody>
          <a:bodyPr/>
          <a:lstStyle/>
          <a:p>
            <a:pPr algn="l" eaLnBrk="1" hangingPunct="1"/>
            <a:r>
              <a:rPr lang="pl-PL" altLang="pl-PL" sz="2400" b="1" dirty="0"/>
              <a:t>Kodeks cywilny</a:t>
            </a:r>
            <a:br>
              <a:rPr lang="pl-PL" altLang="pl-PL" sz="2400" b="1" dirty="0"/>
            </a:br>
            <a:r>
              <a:rPr lang="pl-PL" altLang="pl-PL" sz="2400" b="1" dirty="0"/>
              <a:t/>
            </a:r>
            <a:br>
              <a:rPr lang="pl-PL" altLang="pl-PL" sz="2400" b="1" dirty="0"/>
            </a:br>
            <a:r>
              <a:rPr lang="pl-PL" altLang="pl-PL" sz="2400" b="1" dirty="0"/>
              <a:t>art. 182</a:t>
            </a:r>
            <a:br>
              <a:rPr lang="pl-PL" altLang="pl-PL" sz="2400" b="1" dirty="0"/>
            </a:br>
            <a:r>
              <a:rPr lang="pl-PL" altLang="pl-PL" sz="2400" dirty="0"/>
              <a:t>§ 1. Rój pszczół staje się niczyim, jeżeli właściciel nie odszukał go przed upływem trzech dni od dnia wyrojenia. Właścicielowi wolno w pościgu za rojem wejść na cudzy grunt, powinien jednak naprawić wynikłą stąd szkodę.</a:t>
            </a:r>
            <a:br>
              <a:rPr lang="pl-PL" altLang="pl-PL" sz="2400" dirty="0"/>
            </a:br>
            <a:r>
              <a:rPr lang="pl-PL" altLang="pl-PL" sz="2400" dirty="0"/>
              <a:t>§ 2. Jeżeli rój osiadł w cudzym ulu nie zajętym, właściciel może domagać się wydania roju za zwrotem kosztów.</a:t>
            </a:r>
            <a:br>
              <a:rPr lang="pl-PL" altLang="pl-PL" sz="2400" dirty="0"/>
            </a:br>
            <a:r>
              <a:rPr lang="pl-PL" altLang="pl-PL" sz="2400" dirty="0"/>
              <a:t>§ 3. Jeżeli rój osiadł w cudzym ulu zajętym, staje się on własnością tego, czyją własnością był rój, który się w ulu znajdował. Dotychczasowemu właścicielowi nie przysługuje w tym wypadku roszczenie z tytułu bezpodstawnego wzbogacenia.</a:t>
            </a:r>
          </a:p>
        </p:txBody>
      </p:sp>
    </p:spTree>
    <p:extLst>
      <p:ext uri="{BB962C8B-B14F-4D97-AF65-F5344CB8AC3E}">
        <p14:creationId xmlns:p14="http://schemas.microsoft.com/office/powerpoint/2010/main" val="1726624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65747" y="457200"/>
            <a:ext cx="10908632" cy="6152147"/>
          </a:xfrm>
        </p:spPr>
        <p:txBody>
          <a:bodyPr/>
          <a:lstStyle/>
          <a:p>
            <a:pPr algn="l" eaLnBrk="1" hangingPunct="1"/>
            <a:r>
              <a:rPr lang="pl-PL" altLang="pl-PL" sz="2400" b="1" dirty="0"/>
              <a:t>Ustawa z dnia 21 listopada 2008 r. o wspieraniu termomodernizacji i remontów</a:t>
            </a:r>
            <a:r>
              <a:rPr lang="pl-PL" altLang="pl-PL" sz="2800" b="1" dirty="0"/>
              <a:t/>
            </a:r>
            <a:br>
              <a:rPr lang="pl-PL" altLang="pl-PL" sz="2800" b="1" dirty="0"/>
            </a:br>
            <a:r>
              <a:rPr lang="pl-PL" altLang="pl-PL" sz="2800" dirty="0"/>
              <a:t/>
            </a:r>
            <a:br>
              <a:rPr lang="pl-PL" altLang="pl-PL" sz="2800" dirty="0"/>
            </a:br>
            <a:r>
              <a:rPr lang="pl-PL" altLang="pl-PL" sz="2800" dirty="0"/>
              <a:t/>
            </a:r>
            <a:br>
              <a:rPr lang="pl-PL" altLang="pl-PL" sz="2800" dirty="0"/>
            </a:br>
            <a:r>
              <a:rPr lang="pl-PL" altLang="pl-PL" sz="2800" dirty="0"/>
              <a:t/>
            </a:r>
            <a:br>
              <a:rPr lang="pl-PL" altLang="pl-PL" sz="2800" dirty="0"/>
            </a:br>
            <a:r>
              <a:rPr lang="pl-PL" altLang="pl-PL" sz="2800" b="1" dirty="0"/>
              <a:t>art. 1</a:t>
            </a:r>
            <a:br>
              <a:rPr lang="pl-PL" altLang="pl-PL" sz="2800" b="1" dirty="0"/>
            </a:br>
            <a:r>
              <a:rPr lang="pl-PL" altLang="pl-PL" sz="2800" dirty="0"/>
              <a:t>Ustawa określa zasady finansowania ze środków Funduszu Termomodernizacji i Remontów części kosztów przedsięwzięć termomodernizacyjnych i remontowych.</a:t>
            </a:r>
            <a:endParaRPr lang="pl-PL" altLang="pl-PL" dirty="0" smtClean="0"/>
          </a:p>
        </p:txBody>
      </p:sp>
    </p:spTree>
    <p:extLst>
      <p:ext uri="{BB962C8B-B14F-4D97-AF65-F5344CB8AC3E}">
        <p14:creationId xmlns:p14="http://schemas.microsoft.com/office/powerpoint/2010/main" val="116357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61474" y="320842"/>
            <a:ext cx="11061032" cy="6184232"/>
          </a:xfrm>
        </p:spPr>
        <p:txBody>
          <a:bodyPr/>
          <a:lstStyle/>
          <a:p>
            <a:pPr algn="l" eaLnBrk="1" hangingPunct="1"/>
            <a:r>
              <a:rPr lang="pl-PL" altLang="pl-PL" sz="2000" dirty="0">
                <a:solidFill>
                  <a:schemeClr val="tx1"/>
                </a:solidFill>
              </a:rPr>
              <a:t>„</a:t>
            </a:r>
            <a:r>
              <a:rPr lang="pl-PL" altLang="pl-PL" sz="2000" i="1" dirty="0">
                <a:solidFill>
                  <a:schemeClr val="tx1"/>
                </a:solidFill>
              </a:rPr>
              <a:t>W odróżnieniu od preambuły, art. 1 mieści się w części normatywnej Konstytucji, stąd ze stwierdzenia w nim zawartego muszą wynikać różnorodne konsekwencje prawne. Chodzi tu o konsekwencje zawarte w tych przepisach Konstytucji, które określają pozycję prawną jednostki w państwie, jej rolę w życiu gospodarczym, opartym na gospodarce rynkowej, w życiu politycznym, w którym obywatel ma zagwarantowany wpływ na bieg spraw państwowych i lokalnych, na wybór organów reprezentujących Naród bądź wspólnoty lokalne. Konsekwencją tego jest rozbudowa systemu gwarancji wolności i praw człowieka i obywatela. </a:t>
            </a:r>
            <a:br>
              <a:rPr lang="pl-PL" altLang="pl-PL" sz="2000" i="1" dirty="0">
                <a:solidFill>
                  <a:schemeClr val="tx1"/>
                </a:solidFill>
              </a:rPr>
            </a:br>
            <a:r>
              <a:rPr lang="pl-PL" altLang="pl-PL" sz="2000" i="1" dirty="0">
                <a:solidFill>
                  <a:schemeClr val="tx1"/>
                </a:solidFill>
              </a:rPr>
              <a:t>Życie społeczne kształtuje się i rozwija w państwie, gdzie może wystąpić kolizja między dobrem wspólnoty obywateli a prawami jednostki. Konstytucja wyraża stanowisko, iż w takich przypadkach może wystąpić konieczność i możliwość ograniczenia wolności i praw jednostki w interesie wspólnego dobra. </a:t>
            </a:r>
            <a:br>
              <a:rPr lang="pl-PL" altLang="pl-PL" sz="2000" i="1" dirty="0">
                <a:solidFill>
                  <a:schemeClr val="tx1"/>
                </a:solidFill>
              </a:rPr>
            </a:br>
            <a:r>
              <a:rPr lang="pl-PL" altLang="pl-PL" sz="2000" i="1" dirty="0">
                <a:solidFill>
                  <a:schemeClr val="tx1"/>
                </a:solidFill>
              </a:rPr>
              <a:t>Polska jako wspólne dobro ma obowiązek troszczyć się zarówno o prawa większości, jak i o zabezpieczenie praw mniejszości, również wchodzących w skład Rzeczypospolitej</a:t>
            </a:r>
            <a:r>
              <a:rPr lang="pl-PL" altLang="pl-PL" sz="2000" dirty="0">
                <a:solidFill>
                  <a:schemeClr val="tx1"/>
                </a:solidFill>
              </a:rPr>
              <a:t>”.</a:t>
            </a:r>
            <a:br>
              <a:rPr lang="pl-PL" altLang="pl-PL" sz="2000" dirty="0">
                <a:solidFill>
                  <a:schemeClr val="tx1"/>
                </a:solidFill>
              </a:rPr>
            </a:br>
            <a:r>
              <a:rPr lang="pl-PL" altLang="pl-PL" sz="2000" dirty="0">
                <a:solidFill>
                  <a:schemeClr val="tx1"/>
                </a:solidFill>
              </a:rPr>
              <a:t/>
            </a:r>
            <a:br>
              <a:rPr lang="pl-PL" altLang="pl-PL" sz="2000" dirty="0">
                <a:solidFill>
                  <a:schemeClr val="tx1"/>
                </a:solidFill>
              </a:rPr>
            </a:br>
            <a:r>
              <a:rPr lang="pl-PL" altLang="pl-PL" sz="2000" b="1" dirty="0">
                <a:solidFill>
                  <a:schemeClr val="tx1"/>
                </a:solidFill>
              </a:rPr>
              <a:t>W. Skrzydło, </a:t>
            </a:r>
            <a:r>
              <a:rPr lang="pl-PL" altLang="pl-PL" sz="2000" b="1" i="1" dirty="0">
                <a:solidFill>
                  <a:schemeClr val="tx1"/>
                </a:solidFill>
              </a:rPr>
              <a:t>Komentarz do art. 1 Konstytucji Rzeczypospolitej Polskiej, </a:t>
            </a:r>
            <a:r>
              <a:rPr lang="pl-PL" altLang="pl-PL" sz="2000" b="1" dirty="0">
                <a:solidFill>
                  <a:schemeClr val="tx1"/>
                </a:solidFill>
              </a:rPr>
              <a:t>Zakamycze, Kraków 2002.</a:t>
            </a:r>
          </a:p>
        </p:txBody>
      </p:sp>
    </p:spTree>
    <p:extLst>
      <p:ext uri="{BB962C8B-B14F-4D97-AF65-F5344CB8AC3E}">
        <p14:creationId xmlns:p14="http://schemas.microsoft.com/office/powerpoint/2010/main" val="224014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0" y="4076700"/>
            <a:ext cx="9144000" cy="2781300"/>
          </a:xfrm>
        </p:spPr>
        <p:txBody>
          <a:bodyPr/>
          <a:lstStyle/>
          <a:p>
            <a:pPr algn="l" eaLnBrk="1" hangingPunct="1"/>
            <a:r>
              <a:rPr lang="pl-PL" altLang="pl-PL" sz="2400" dirty="0">
                <a:solidFill>
                  <a:schemeClr val="tx1"/>
                </a:solidFill>
              </a:rPr>
              <a:t>„By komunikacja między państwem – prawodawcą, a jednostką – adresatem norm była efektywna - powinny zostać spełnione pewne warunki, z których podstawowym jest formułowanie przepisów w sposób zrozumiały”</a:t>
            </a:r>
            <a:r>
              <a:rPr lang="pl-PL" altLang="pl-PL" sz="2400" i="1" dirty="0">
                <a:solidFill>
                  <a:srgbClr val="006600"/>
                </a:solidFill>
              </a:rPr>
              <a:t/>
            </a:r>
            <a:br>
              <a:rPr lang="pl-PL" altLang="pl-PL" sz="2400" i="1" dirty="0">
                <a:solidFill>
                  <a:srgbClr val="006600"/>
                </a:solidFill>
              </a:rPr>
            </a:br>
            <a:r>
              <a:rPr lang="pl-PL" altLang="pl-PL" sz="2000" i="1" dirty="0">
                <a:solidFill>
                  <a:srgbClr val="006600"/>
                </a:solidFill>
              </a:rPr>
              <a:t/>
            </a:r>
            <a:br>
              <a:rPr lang="pl-PL" altLang="pl-PL" sz="2000" i="1" dirty="0">
                <a:solidFill>
                  <a:srgbClr val="006600"/>
                </a:solidFill>
              </a:rPr>
            </a:br>
            <a:r>
              <a:rPr lang="pl-PL" altLang="pl-PL" sz="2000" b="1" dirty="0"/>
              <a:t>M. Laskowska, </a:t>
            </a:r>
            <a:r>
              <a:rPr lang="pl-PL" altLang="pl-PL" sz="2000" b="1" i="1" dirty="0"/>
              <a:t>Jaka jakość tzw. Ustaw implementacyjnych?</a:t>
            </a:r>
            <a:r>
              <a:rPr lang="pl-PL" altLang="pl-PL" sz="2000" b="1" dirty="0"/>
              <a:t> [w:] </a:t>
            </a:r>
            <a:r>
              <a:rPr lang="pl-PL" altLang="pl-PL" sz="2000" b="1" i="1" dirty="0"/>
              <a:t>Tryb ustawodawczy a jakość prawa</a:t>
            </a:r>
            <a:r>
              <a:rPr lang="pl-PL" altLang="pl-PL" sz="2000" b="1" dirty="0"/>
              <a:t> (pod red. J. Wawrzyniaka), Warszawa 2005, s. 168.</a:t>
            </a:r>
          </a:p>
        </p:txBody>
      </p:sp>
      <p:pic>
        <p:nvPicPr>
          <p:cNvPr id="60419" name="Picture 3" descr="znaki_drogow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613" y="333375"/>
            <a:ext cx="49149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139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19288" y="274639"/>
            <a:ext cx="8291512" cy="6034087"/>
          </a:xfrm>
        </p:spPr>
        <p:txBody>
          <a:bodyPr/>
          <a:lstStyle/>
          <a:p>
            <a:pPr algn="ctr" eaLnBrk="1" hangingPunct="1"/>
            <a:r>
              <a:rPr lang="pl-PL" altLang="pl-PL" b="1" dirty="0" smtClean="0"/>
              <a:t>JĘZYK i PRAWO</a:t>
            </a:r>
          </a:p>
        </p:txBody>
      </p:sp>
    </p:spTree>
    <p:extLst>
      <p:ext uri="{BB962C8B-B14F-4D97-AF65-F5344CB8AC3E}">
        <p14:creationId xmlns:p14="http://schemas.microsoft.com/office/powerpoint/2010/main" val="281721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0" y="2924176"/>
            <a:ext cx="9144000" cy="3933825"/>
          </a:xfrm>
        </p:spPr>
        <p:txBody>
          <a:bodyPr/>
          <a:lstStyle/>
          <a:p>
            <a:pPr algn="l" eaLnBrk="1" hangingPunct="1"/>
            <a:r>
              <a:rPr lang="pl-PL" altLang="pl-PL" sz="2400"/>
              <a:t>„</a:t>
            </a:r>
            <a:r>
              <a:rPr lang="pl-PL" altLang="pl-PL" sz="2400" i="1"/>
              <a:t>Zrozumiałe myśli zawsze zrozumiale wyrazić można, a przypuszczać należy, że myśl prawodawcy jest jasno oznaczona. Ponieważ ustawy nie tylko dla urzędników i ludzi naukowych, lecz także, a raczej przede wszystkim dla narodu są przeznaczone, więc obowiązkiem i rzeczą pożyteczną, aby wyrażenie ich było wszystkim zrozumiałe. W takim razie można pogodzić i ścisłość redakcji i użycie (na właściwym miejscu i dostatecznie objaśnionych) technicznych wyrazów</a:t>
            </a:r>
            <a:r>
              <a:rPr lang="pl-PL" altLang="pl-PL" sz="2400"/>
              <a:t>”</a:t>
            </a:r>
            <a:br>
              <a:rPr lang="pl-PL" altLang="pl-PL" sz="2400"/>
            </a:br>
            <a:r>
              <a:rPr lang="pl-PL" altLang="pl-PL" sz="2000"/>
              <a:t/>
            </a:r>
            <a:br>
              <a:rPr lang="pl-PL" altLang="pl-PL" sz="2000"/>
            </a:br>
            <a:r>
              <a:rPr lang="pl-PL" altLang="pl-PL" sz="1800" b="1"/>
              <a:t>R. von Mohl, </a:t>
            </a:r>
            <a:r>
              <a:rPr lang="pl-PL" altLang="pl-PL" sz="1800" b="1" i="1"/>
              <a:t>Encyklopedia umiejętności politycznych</a:t>
            </a:r>
            <a:r>
              <a:rPr lang="pl-PL" altLang="pl-PL" sz="1800" b="1"/>
              <a:t>, Warszawa 2003, s. 136.</a:t>
            </a:r>
          </a:p>
        </p:txBody>
      </p:sp>
      <p:pic>
        <p:nvPicPr>
          <p:cNvPr id="61443" name="Picture 3" descr="Robert von Moh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476250"/>
            <a:ext cx="1609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151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4589" y="401052"/>
            <a:ext cx="11670632" cy="5764797"/>
          </a:xfrm>
        </p:spPr>
        <p:txBody>
          <a:bodyPr/>
          <a:lstStyle/>
          <a:p>
            <a:pPr eaLnBrk="1" hangingPunct="1"/>
            <a:r>
              <a:rPr lang="pl-PL" altLang="pl-PL" sz="2600" i="1" dirty="0">
                <a:solidFill>
                  <a:schemeClr val="tx1"/>
                </a:solidFill>
              </a:rPr>
              <a:t>„Oczywistą powinnością prawodawcy w państwie prawnym jest tworzyć dobre prawo, a zatem podejmować rozstrzygnięcia trafne merytorycznie i wyrażać je w sposób precyzyjny i komunikatywny w aktach normatywnych, składających się na przejrzysty i spójny system prawa. Spełniając należycie tę powinność, prawodawca tworzy jedną z najważniejszych instytucji zapewniających właściwe funkcjonowanie społeczności państwowej. Jeżeli natomiast spełniałby to zadanie w sposób nieodpowiedni, tworząc prawo niespójne, zagmatwane, zagrożone lukami i nieprecyzyjne, to nie tylko szkodziłby społeczeństwu, ale kształtowane przez niego teksty prawne stawałyby się jedynie pozornym pośrednikiem między władzą prawodawczą a odbiorcami prawa.” </a:t>
            </a:r>
            <a:r>
              <a:rPr lang="pl-PL" altLang="pl-PL" sz="2000" dirty="0">
                <a:solidFill>
                  <a:srgbClr val="000099"/>
                </a:solidFill>
              </a:rPr>
              <a:t/>
            </a:r>
            <a:br>
              <a:rPr lang="pl-PL" altLang="pl-PL" sz="2000" dirty="0">
                <a:solidFill>
                  <a:srgbClr val="000099"/>
                </a:solidFill>
              </a:rPr>
            </a:br>
            <a:r>
              <a:rPr lang="pl-PL" altLang="pl-PL" sz="2000" dirty="0"/>
              <a:t/>
            </a:r>
            <a:br>
              <a:rPr lang="pl-PL" altLang="pl-PL" sz="2000" dirty="0"/>
            </a:br>
            <a:r>
              <a:rPr lang="pl-PL" altLang="pl-PL" sz="2000" dirty="0"/>
              <a:t>S. Wronkowska, M. Zieliński, </a:t>
            </a:r>
            <a:r>
              <a:rPr lang="pl-PL" altLang="pl-PL" sz="2000" i="1" dirty="0"/>
              <a:t>Komentarz do zasad techniki prawodawczej z dnia 20 czerwca 2002 r</a:t>
            </a:r>
            <a:r>
              <a:rPr lang="pl-PL" altLang="pl-PL" sz="2000" dirty="0"/>
              <a:t>., Warszawa 2004, s. 2007.</a:t>
            </a:r>
          </a:p>
        </p:txBody>
      </p:sp>
    </p:spTree>
    <p:extLst>
      <p:ext uri="{BB962C8B-B14F-4D97-AF65-F5344CB8AC3E}">
        <p14:creationId xmlns:p14="http://schemas.microsoft.com/office/powerpoint/2010/main" val="4188255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617621" y="1515979"/>
            <a:ext cx="10884568" cy="5081672"/>
          </a:xfrm>
        </p:spPr>
        <p:txBody>
          <a:bodyPr/>
          <a:lstStyle/>
          <a:p>
            <a:pPr eaLnBrk="1" hangingPunct="1">
              <a:buFontTx/>
              <a:buNone/>
            </a:pPr>
            <a:r>
              <a:rPr lang="pl-PL" altLang="pl-PL" sz="3200" dirty="0" smtClean="0">
                <a:solidFill>
                  <a:schemeClr val="tx1"/>
                </a:solidFill>
              </a:rPr>
              <a:t>„</a:t>
            </a:r>
            <a:r>
              <a:rPr lang="pl-PL" altLang="pl-PL" sz="3200" i="1" dirty="0" smtClean="0">
                <a:solidFill>
                  <a:schemeClr val="tx1"/>
                </a:solidFill>
              </a:rPr>
              <a:t>Skoro etniczny język polski jest </a:t>
            </a:r>
            <a:r>
              <a:rPr lang="pl-PL" altLang="pl-PL" sz="3200" i="1" dirty="0" smtClean="0">
                <a:solidFill>
                  <a:schemeClr val="tx1"/>
                </a:solidFill>
              </a:rPr>
              <a:t>językiem urzędowym</a:t>
            </a:r>
            <a:r>
              <a:rPr lang="pl-PL" altLang="pl-PL" sz="3200" i="1" dirty="0" smtClean="0">
                <a:solidFill>
                  <a:schemeClr val="tx1"/>
                </a:solidFill>
              </a:rPr>
              <a:t>, to każdy tekst prawny musi być </a:t>
            </a:r>
            <a:r>
              <a:rPr lang="pl-PL" altLang="pl-PL" sz="3200" i="1" dirty="0" smtClean="0">
                <a:solidFill>
                  <a:schemeClr val="tx1"/>
                </a:solidFill>
              </a:rPr>
              <a:t> pisany </a:t>
            </a:r>
            <a:r>
              <a:rPr lang="pl-PL" altLang="pl-PL" sz="3200" i="1" dirty="0" smtClean="0">
                <a:solidFill>
                  <a:schemeClr val="tx1"/>
                </a:solidFill>
              </a:rPr>
              <a:t>właśnie w nim, a zatem winien </a:t>
            </a:r>
            <a:r>
              <a:rPr lang="pl-PL" altLang="pl-PL" sz="3200" i="1" dirty="0" smtClean="0">
                <a:solidFill>
                  <a:schemeClr val="tx1"/>
                </a:solidFill>
              </a:rPr>
              <a:t>on być </a:t>
            </a:r>
            <a:r>
              <a:rPr lang="pl-PL" altLang="pl-PL" sz="3200" i="1" dirty="0" smtClean="0">
                <a:solidFill>
                  <a:schemeClr val="tx1"/>
                </a:solidFill>
              </a:rPr>
              <a:t>konstruowany według reguł jego </a:t>
            </a:r>
            <a:r>
              <a:rPr lang="pl-PL" altLang="pl-PL" sz="3200" i="1" dirty="0" smtClean="0">
                <a:solidFill>
                  <a:schemeClr val="tx1"/>
                </a:solidFill>
              </a:rPr>
              <a:t>składni i </a:t>
            </a:r>
            <a:r>
              <a:rPr lang="pl-PL" altLang="pl-PL" sz="3200" i="1" dirty="0" smtClean="0">
                <a:solidFill>
                  <a:schemeClr val="tx1"/>
                </a:solidFill>
              </a:rPr>
              <a:t>z wykorzystaniem jego słownictwa</a:t>
            </a:r>
            <a:r>
              <a:rPr lang="pl-PL" altLang="pl-PL" sz="3200" dirty="0" smtClean="0">
                <a:solidFill>
                  <a:schemeClr val="tx1"/>
                </a:solidFill>
              </a:rPr>
              <a:t>”</a:t>
            </a:r>
          </a:p>
          <a:p>
            <a:pPr eaLnBrk="1" hangingPunct="1">
              <a:buFontTx/>
              <a:buNone/>
            </a:pPr>
            <a:endParaRPr lang="pl-PL" altLang="pl-PL" dirty="0" smtClean="0">
              <a:solidFill>
                <a:srgbClr val="660066"/>
              </a:solidFill>
            </a:endParaRPr>
          </a:p>
          <a:p>
            <a:pPr eaLnBrk="1" hangingPunct="1">
              <a:buFontTx/>
              <a:buNone/>
            </a:pPr>
            <a:r>
              <a:rPr lang="pl-PL" altLang="pl-PL" sz="2000" b="1" dirty="0"/>
              <a:t>M. Pruszyński, </a:t>
            </a:r>
            <a:r>
              <a:rPr lang="pl-PL" altLang="pl-PL" sz="2000" b="1" i="1" dirty="0"/>
              <a:t>O stanie polszczyzny języka prawnego (Uwagi na </a:t>
            </a:r>
            <a:r>
              <a:rPr lang="pl-PL" altLang="pl-PL" sz="2000" b="1" i="1" dirty="0" smtClean="0"/>
              <a:t>marginesie </a:t>
            </a:r>
            <a:r>
              <a:rPr lang="pl-PL" altLang="pl-PL" sz="2000" b="1" i="1" dirty="0"/>
              <a:t>raportu NIK),</a:t>
            </a:r>
            <a:r>
              <a:rPr lang="pl-PL" altLang="pl-PL" sz="2000" b="1" dirty="0"/>
              <a:t> Przegląd Legislacyjny, nr 5/2004.</a:t>
            </a:r>
          </a:p>
        </p:txBody>
      </p:sp>
    </p:spTree>
    <p:extLst>
      <p:ext uri="{BB962C8B-B14F-4D97-AF65-F5344CB8AC3E}">
        <p14:creationId xmlns:p14="http://schemas.microsoft.com/office/powerpoint/2010/main" val="244915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pl-PL" altLang="pl-PL" sz="3200"/>
              <a:t>Pożądane cechy języka prawnego</a:t>
            </a:r>
          </a:p>
        </p:txBody>
      </p:sp>
      <p:sp>
        <p:nvSpPr>
          <p:cNvPr id="64515" name="Rectangle 3"/>
          <p:cNvSpPr>
            <a:spLocks noGrp="1" noChangeArrowheads="1"/>
          </p:cNvSpPr>
          <p:nvPr>
            <p:ph type="body" idx="1"/>
          </p:nvPr>
        </p:nvSpPr>
        <p:spPr/>
        <p:txBody>
          <a:bodyPr/>
          <a:lstStyle/>
          <a:p>
            <a:pPr eaLnBrk="1" hangingPunct="1"/>
            <a:r>
              <a:rPr lang="pl-PL" altLang="pl-PL" b="1" smtClean="0">
                <a:solidFill>
                  <a:srgbClr val="000066"/>
                </a:solidFill>
              </a:rPr>
              <a:t>komunikatywność</a:t>
            </a:r>
          </a:p>
          <a:p>
            <a:pPr eaLnBrk="1" hangingPunct="1"/>
            <a:r>
              <a:rPr lang="pl-PL" altLang="pl-PL" b="1" smtClean="0">
                <a:solidFill>
                  <a:srgbClr val="000066"/>
                </a:solidFill>
              </a:rPr>
              <a:t>zwięzłość</a:t>
            </a:r>
          </a:p>
          <a:p>
            <a:pPr eaLnBrk="1" hangingPunct="1"/>
            <a:r>
              <a:rPr lang="pl-PL" altLang="pl-PL" b="1" smtClean="0">
                <a:solidFill>
                  <a:srgbClr val="000066"/>
                </a:solidFill>
              </a:rPr>
              <a:t>adekwatność</a:t>
            </a:r>
          </a:p>
          <a:p>
            <a:pPr eaLnBrk="1" hangingPunct="1"/>
            <a:endParaRPr lang="pl-PL" altLang="pl-PL" b="1" smtClean="0">
              <a:solidFill>
                <a:srgbClr val="000066"/>
              </a:solidFill>
            </a:endParaRP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3860801"/>
            <a:ext cx="72009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571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92313" y="0"/>
            <a:ext cx="8229600" cy="1143000"/>
          </a:xfrm>
        </p:spPr>
        <p:txBody>
          <a:bodyPr/>
          <a:lstStyle/>
          <a:p>
            <a:pPr eaLnBrk="1" hangingPunct="1"/>
            <a:r>
              <a:rPr lang="pl-PL" altLang="pl-PL" sz="3200"/>
              <a:t>Definicje legalne</a:t>
            </a:r>
          </a:p>
        </p:txBody>
      </p:sp>
      <p:sp>
        <p:nvSpPr>
          <p:cNvPr id="65539" name="Rectangle 3"/>
          <p:cNvSpPr>
            <a:spLocks noGrp="1" noChangeArrowheads="1"/>
          </p:cNvSpPr>
          <p:nvPr>
            <p:ph type="body" idx="1"/>
          </p:nvPr>
        </p:nvSpPr>
        <p:spPr>
          <a:xfrm>
            <a:off x="1703388" y="1125538"/>
            <a:ext cx="8964612" cy="5732462"/>
          </a:xfrm>
        </p:spPr>
        <p:txBody>
          <a:bodyPr/>
          <a:lstStyle/>
          <a:p>
            <a:pPr marL="609600" indent="-609600">
              <a:buNone/>
            </a:pPr>
            <a:r>
              <a:rPr lang="pl-PL" altLang="pl-PL" sz="1800" b="1"/>
              <a:t>Ustawa z dnia 21 sierpnia 1997 r. o ochronie zwierząt:</a:t>
            </a:r>
          </a:p>
          <a:p>
            <a:pPr marL="609600" indent="-609600">
              <a:buNone/>
            </a:pPr>
            <a:r>
              <a:rPr lang="pl-PL" altLang="pl-PL" sz="2000"/>
              <a:t>Art. 4. </a:t>
            </a:r>
          </a:p>
          <a:p>
            <a:pPr marL="609600" indent="-609600">
              <a:buNone/>
            </a:pPr>
            <a:r>
              <a:rPr lang="pl-PL" altLang="pl-PL" sz="2000"/>
              <a:t>Ilekroć w ustawie jest mowa o:</a:t>
            </a:r>
          </a:p>
          <a:p>
            <a:pPr marL="609600" indent="-609600">
              <a:buNone/>
            </a:pPr>
            <a:r>
              <a:rPr lang="pl-PL" altLang="pl-PL" sz="2000"/>
              <a:t>2)   "humanitarnym traktowaniu zwierząt" - rozumie się przez to traktowanie uwzględniające potrzeby zwierzęcia i zapewniające mu opiekę i ochronę; (…)</a:t>
            </a:r>
          </a:p>
          <a:p>
            <a:pPr marL="609600" indent="-609600">
              <a:buFontTx/>
              <a:buAutoNum type="arabicParenR" startAt="4"/>
            </a:pPr>
            <a:r>
              <a:rPr lang="pl-PL" altLang="pl-PL" sz="2000"/>
              <a:t>"ogłuszaniu zwierzęcia" - rozumie się przez to metodę profesjonalnego całkowitego wyłączenia świadomości zwierzęcia, trwającego aż do jego śmierci; (…)</a:t>
            </a:r>
          </a:p>
          <a:p>
            <a:pPr marL="609600" indent="-609600">
              <a:buFontTx/>
              <a:buAutoNum type="arabicParenR" startAt="24"/>
            </a:pPr>
            <a:r>
              <a:rPr lang="pl-PL" altLang="pl-PL" sz="2000"/>
              <a:t>"kurczętach brojlerach" - rozumie się przez to ptaki z gatunku Gallus gallus utrzymywane w celu pozyskania mięsa; (…)</a:t>
            </a:r>
          </a:p>
          <a:p>
            <a:pPr marL="609600" indent="-609600">
              <a:buFontTx/>
              <a:buAutoNum type="arabicParenR" startAt="24"/>
            </a:pPr>
            <a:r>
              <a:rPr lang="pl-PL" altLang="pl-PL" sz="2000"/>
              <a:t>"schronisku dla zwierząt" - rozumie się przez to miejsce przeznaczone do opieki nad zwierzętami domowymi spełniające warunki określone w ustawie z dnia 11 marca 2004 r. o ochronie zdrowia zwierząt oraz zwalczaniu chorób zakaźnych zwierząt (Dz. U. z 2008 r. Nr 213, poz. 1342 oraz z 2010 r. Nr 47, poz. 278, Nr 60, poz. 372 i Nr 78, poz. 513). </a:t>
            </a:r>
          </a:p>
        </p:txBody>
      </p:sp>
    </p:spTree>
    <p:extLst>
      <p:ext uri="{BB962C8B-B14F-4D97-AF65-F5344CB8AC3E}">
        <p14:creationId xmlns:p14="http://schemas.microsoft.com/office/powerpoint/2010/main" val="24138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74826" y="274638"/>
            <a:ext cx="8893175" cy="6583362"/>
          </a:xfrm>
        </p:spPr>
        <p:txBody>
          <a:bodyPr/>
          <a:lstStyle/>
          <a:p>
            <a:pPr algn="l" eaLnBrk="1" hangingPunct="1"/>
            <a:r>
              <a:rPr lang="pl-PL" altLang="pl-PL" sz="2000" b="1"/>
              <a:t>Ustawa z dnia 19 sierpnia 2011 r. o języku migowym i innych środkach komunikowania się:</a:t>
            </a:r>
            <a:r>
              <a:rPr lang="pl-PL" altLang="pl-PL" sz="2000"/>
              <a:t/>
            </a:r>
            <a:br>
              <a:rPr lang="pl-PL" altLang="pl-PL" sz="2000"/>
            </a:br>
            <a:r>
              <a:rPr lang="pl-PL" altLang="pl-PL" sz="2000"/>
              <a:t/>
            </a:r>
            <a:br>
              <a:rPr lang="pl-PL" altLang="pl-PL" sz="2000"/>
            </a:br>
            <a:r>
              <a:rPr lang="pl-PL" altLang="pl-PL" sz="2000"/>
              <a:t/>
            </a:r>
            <a:br>
              <a:rPr lang="pl-PL" altLang="pl-PL" sz="2000"/>
            </a:br>
            <a:r>
              <a:rPr lang="pl-PL" altLang="pl-PL" sz="2600"/>
              <a:t>Art. 3. Ilekroć w ustawie jest mowa o:</a:t>
            </a:r>
            <a:br>
              <a:rPr lang="pl-PL" altLang="pl-PL" sz="2600"/>
            </a:br>
            <a:r>
              <a:rPr lang="pl-PL" altLang="pl-PL" sz="2600"/>
              <a:t>1)   osobie przybranej - należy przez to rozumieć osobę, która ukończyła 16 lat i została wybrana przez osobę uprawnioną w celu ułatwienia porozumienia z osobą uprawnioną i udzielenia jej pomocy w załatwieniu spraw w organach administracji publicznej, jednostkach systemu, podmiotach leczniczych, jednostkach Policji, Państwowej Straży Pożarnej i straży gminnych oraz jednostkach ochotniczych działających w tych obszarach;</a:t>
            </a:r>
            <a:br>
              <a:rPr lang="pl-PL" altLang="pl-PL" sz="2600"/>
            </a:br>
            <a:r>
              <a:rPr lang="pl-PL" altLang="pl-PL" sz="2600"/>
              <a:t/>
            </a:r>
            <a:br>
              <a:rPr lang="pl-PL" altLang="pl-PL" sz="2600"/>
            </a:br>
            <a:r>
              <a:rPr lang="pl-PL" altLang="pl-PL" sz="2600"/>
              <a:t>2)   polskim języku migowym (PJM) - należy przez to rozumieć naturalny wizualno-przestrzenny język komunikowania się osób uprawnionych;</a:t>
            </a:r>
          </a:p>
        </p:txBody>
      </p:sp>
    </p:spTree>
    <p:extLst>
      <p:ext uri="{BB962C8B-B14F-4D97-AF65-F5344CB8AC3E}">
        <p14:creationId xmlns:p14="http://schemas.microsoft.com/office/powerpoint/2010/main" val="122924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0" y="0"/>
            <a:ext cx="9144000" cy="6858000"/>
          </a:xfrm>
        </p:spPr>
        <p:txBody>
          <a:bodyPr/>
          <a:lstStyle/>
          <a:p>
            <a:pPr algn="l" eaLnBrk="1" hangingPunct="1"/>
            <a:r>
              <a:rPr lang="pl-PL" altLang="pl-PL" sz="1800" b="1"/>
              <a:t>art. 278 § 1 KK</a:t>
            </a:r>
            <a:br>
              <a:rPr lang="pl-PL" altLang="pl-PL" sz="1800" b="1"/>
            </a:br>
            <a:r>
              <a:rPr lang="pl-PL" altLang="pl-PL" sz="1800"/>
              <a:t>„Kto zabiera w celu przywłaszczenia cudzą rzecz ruchomą, podlega karze pozbawienia wolności od 3 miesięcy do lat 5.”</a:t>
            </a:r>
            <a:r>
              <a:rPr lang="pl-PL" altLang="pl-PL" sz="1800" u="sng"/>
              <a:t/>
            </a:r>
            <a:br>
              <a:rPr lang="pl-PL" altLang="pl-PL" sz="1800" u="sng"/>
            </a:br>
            <a:r>
              <a:rPr lang="pl-PL" altLang="pl-PL" sz="1800" u="sng"/>
              <a:t/>
            </a:r>
            <a:br>
              <a:rPr lang="pl-PL" altLang="pl-PL" sz="1800" u="sng"/>
            </a:br>
            <a:r>
              <a:rPr lang="pl-PL" altLang="pl-PL" sz="1800" b="1"/>
              <a:t>Komentarz. Kodeks karny. Część szczególna. Tom 3, red. A. Zoll, Warszawa 1999, s. 32.</a:t>
            </a:r>
            <a:br>
              <a:rPr lang="pl-PL" altLang="pl-PL" sz="1800" b="1"/>
            </a:br>
            <a:r>
              <a:rPr lang="pl-PL" altLang="pl-PL" sz="1800"/>
              <a:t>„Przedmiotem kradzieży nie mogą być dokumenty nie posiadające wartości majątkowej (sprzedażnej), jak np. dyplomy, zaświadczenia, legitymacje, dowody tożsamości, formularze służbowe… Przedmiotem kradzieży nie mogą być także rzeczy nie posiadające wartości majątkowej, jak np. cenne osobiste pamiątki itp. Wysoce kontrowersyjny jest problem prawnego charakteru zwłok ludzkich oraz odłączonych od organizmu tkanek…”</a:t>
            </a:r>
            <a:r>
              <a:rPr lang="pl-PL" altLang="pl-PL" sz="1800" u="sng"/>
              <a:t/>
            </a:r>
            <a:br>
              <a:rPr lang="pl-PL" altLang="pl-PL" sz="1800" u="sng"/>
            </a:br>
            <a:r>
              <a:rPr lang="pl-PL" altLang="pl-PL" sz="1800" u="sng"/>
              <a:t/>
            </a:r>
            <a:br>
              <a:rPr lang="pl-PL" altLang="pl-PL" sz="1800" u="sng"/>
            </a:br>
            <a:r>
              <a:rPr lang="pl-PL" altLang="pl-PL" sz="1800" b="1"/>
              <a:t>Słownik języka polskiego, Tom pierwszy A-K, Warszawa 1983, s. 1035.</a:t>
            </a:r>
            <a:br>
              <a:rPr lang="pl-PL" altLang="pl-PL" sz="1800" b="1"/>
            </a:br>
            <a:r>
              <a:rPr lang="pl-PL" altLang="pl-PL" sz="1800" b="1"/>
              <a:t>„</a:t>
            </a:r>
            <a:r>
              <a:rPr lang="pl-PL" altLang="pl-PL" sz="1800"/>
              <a:t>kradzież: „potajemne zabranie cudzej własności, przestępstwo polegające na zabraniu cudzego mienia w celu przywłaszczenia; złodziejstwo”</a:t>
            </a:r>
            <a:br>
              <a:rPr lang="pl-PL" altLang="pl-PL" sz="1800"/>
            </a:br>
            <a:r>
              <a:rPr lang="pl-PL" altLang="pl-PL" sz="1800"/>
              <a:t/>
            </a:r>
            <a:br>
              <a:rPr lang="pl-PL" altLang="pl-PL" sz="1800"/>
            </a:br>
            <a:r>
              <a:rPr lang="pl-PL" altLang="pl-PL" sz="1800" b="1"/>
              <a:t>Wyrok Sądu Apelacyjnego w Warszawie z dnia 4 czerwca 1997 r., (sygn. akt N IACa 347/97)</a:t>
            </a:r>
            <a:br>
              <a:rPr lang="pl-PL" altLang="pl-PL" sz="1800" b="1"/>
            </a:br>
            <a:r>
              <a:rPr lang="pl-PL" altLang="pl-PL" sz="1800"/>
              <a:t>„…Z istoty kradzieży samochodu w sposób szczególnie zuchwały wynika, iż pozostawienie przez powoda w pojeździe dowodu rejestracyjnego nie stanowi naruszenia podstawowych obowiązków ubezpieczającego i nie może być podstawą do odmowy wypłaty odszkodowania lub jego zmniejszenia…”</a:t>
            </a:r>
          </a:p>
        </p:txBody>
      </p:sp>
    </p:spTree>
    <p:extLst>
      <p:ext uri="{BB962C8B-B14F-4D97-AF65-F5344CB8AC3E}">
        <p14:creationId xmlns:p14="http://schemas.microsoft.com/office/powerpoint/2010/main" val="267187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992313" y="0"/>
            <a:ext cx="8229600" cy="1143000"/>
          </a:xfrm>
        </p:spPr>
        <p:txBody>
          <a:bodyPr/>
          <a:lstStyle/>
          <a:p>
            <a:pPr eaLnBrk="1" hangingPunct="1"/>
            <a:r>
              <a:rPr lang="pl-PL" altLang="pl-PL" sz="3200"/>
              <a:t>Klauzule generalne</a:t>
            </a:r>
          </a:p>
        </p:txBody>
      </p:sp>
      <p:sp>
        <p:nvSpPr>
          <p:cNvPr id="68611" name="Rectangle 3"/>
          <p:cNvSpPr>
            <a:spLocks noGrp="1" noChangeArrowheads="1"/>
          </p:cNvSpPr>
          <p:nvPr>
            <p:ph type="body" idx="1"/>
          </p:nvPr>
        </p:nvSpPr>
        <p:spPr>
          <a:xfrm>
            <a:off x="545432" y="1228392"/>
            <a:ext cx="10956758" cy="5445125"/>
          </a:xfrm>
        </p:spPr>
        <p:txBody>
          <a:bodyPr>
            <a:noAutofit/>
          </a:bodyPr>
          <a:lstStyle/>
          <a:p>
            <a:pPr eaLnBrk="1" hangingPunct="1">
              <a:buFontTx/>
              <a:buNone/>
            </a:pPr>
            <a:r>
              <a:rPr lang="pl-PL" altLang="pl-PL" sz="2400" b="1" dirty="0">
                <a:solidFill>
                  <a:srgbClr val="FF0000"/>
                </a:solidFill>
              </a:rPr>
              <a:t>klauzula generalna</a:t>
            </a:r>
            <a:r>
              <a:rPr lang="pl-PL" altLang="pl-PL" sz="2400" dirty="0">
                <a:solidFill>
                  <a:srgbClr val="FF0000"/>
                </a:solidFill>
              </a:rPr>
              <a:t> – zwrot celowo niedookreślony przez </a:t>
            </a:r>
            <a:r>
              <a:rPr lang="pl-PL" altLang="pl-PL" sz="2400" dirty="0" smtClean="0">
                <a:solidFill>
                  <a:srgbClr val="FF0000"/>
                </a:solidFill>
              </a:rPr>
              <a:t>prawodawcę</a:t>
            </a:r>
            <a:r>
              <a:rPr lang="pl-PL" altLang="pl-PL" sz="2400" dirty="0">
                <a:solidFill>
                  <a:srgbClr val="FF0000"/>
                </a:solidFill>
              </a:rPr>
              <a:t>, by organ stosujący prawo mógł rozstrzygnąć swobodnie (w </a:t>
            </a:r>
            <a:r>
              <a:rPr lang="pl-PL" altLang="pl-PL" sz="2400" dirty="0" smtClean="0">
                <a:solidFill>
                  <a:srgbClr val="FF0000"/>
                </a:solidFill>
              </a:rPr>
              <a:t>ramach </a:t>
            </a:r>
            <a:r>
              <a:rPr lang="pl-PL" altLang="pl-PL" sz="2400" dirty="0">
                <a:solidFill>
                  <a:srgbClr val="FF0000"/>
                </a:solidFill>
              </a:rPr>
              <a:t>tzw. luzu decyzyjnego); ma zapewnić elastyczność w stosowaniu </a:t>
            </a:r>
            <a:r>
              <a:rPr lang="pl-PL" altLang="pl-PL" sz="2400" dirty="0" smtClean="0">
                <a:solidFill>
                  <a:srgbClr val="FF0000"/>
                </a:solidFill>
              </a:rPr>
              <a:t>prawa</a:t>
            </a:r>
            <a:endParaRPr lang="pl-PL" altLang="pl-PL" sz="2400" dirty="0">
              <a:solidFill>
                <a:srgbClr val="FF0000"/>
              </a:solidFill>
            </a:endParaRPr>
          </a:p>
          <a:p>
            <a:pPr eaLnBrk="1" hangingPunct="1">
              <a:buFontTx/>
              <a:buNone/>
            </a:pPr>
            <a:endParaRPr lang="pl-PL" altLang="pl-PL" sz="2400" dirty="0"/>
          </a:p>
          <a:p>
            <a:pPr eaLnBrk="1" hangingPunct="1">
              <a:buFontTx/>
              <a:buNone/>
            </a:pPr>
            <a:r>
              <a:rPr lang="pl-PL" altLang="pl-PL" sz="2400" b="1" dirty="0"/>
              <a:t>Ustawa z dnia 25 lutego 1964 r. Kodeks rodzinny i opiekuńczy</a:t>
            </a:r>
          </a:p>
          <a:p>
            <a:pPr eaLnBrk="1" hangingPunct="1">
              <a:buFontTx/>
              <a:buNone/>
            </a:pPr>
            <a:r>
              <a:rPr lang="pl-PL" altLang="pl-PL" sz="2400" dirty="0"/>
              <a:t>Art. 93 </a:t>
            </a:r>
            <a:r>
              <a:rPr lang="en-US" altLang="pl-PL" sz="2400" dirty="0"/>
              <a:t>§</a:t>
            </a:r>
            <a:r>
              <a:rPr lang="pl-PL" altLang="pl-PL" sz="2400" dirty="0"/>
              <a:t> 2 Jeżeli wymaga tego </a:t>
            </a:r>
            <a:r>
              <a:rPr lang="pl-PL" altLang="pl-PL" sz="2400" u="sng" dirty="0"/>
              <a:t>dobro dziecka</a:t>
            </a:r>
            <a:r>
              <a:rPr lang="pl-PL" altLang="pl-PL" sz="2400" dirty="0"/>
              <a:t>, sąd w wyroku ustalającym pochodzenie dziecka może orzec o zawieszeniu, ograniczeniu lub pozbawieniu władzy rodzicielskiej jednego lub obojga rodziców.</a:t>
            </a:r>
          </a:p>
          <a:p>
            <a:pPr eaLnBrk="1" hangingPunct="1">
              <a:buFontTx/>
              <a:buNone/>
            </a:pPr>
            <a:endParaRPr lang="pl-PL" altLang="pl-PL" sz="2400" dirty="0"/>
          </a:p>
          <a:p>
            <a:pPr eaLnBrk="1" hangingPunct="1">
              <a:buFontTx/>
              <a:buNone/>
            </a:pPr>
            <a:r>
              <a:rPr lang="pl-PL" altLang="pl-PL" sz="2400" b="1" dirty="0"/>
              <a:t>Ustawa z dnia 23 kwietnia 1964 r. Kodeks cywilny</a:t>
            </a:r>
            <a:r>
              <a:rPr lang="pl-PL" altLang="pl-PL" sz="2400" dirty="0"/>
              <a:t> </a:t>
            </a:r>
          </a:p>
          <a:p>
            <a:pPr eaLnBrk="1" hangingPunct="1">
              <a:buFontTx/>
              <a:buNone/>
            </a:pPr>
            <a:r>
              <a:rPr lang="pl-PL" altLang="pl-PL" sz="2400" dirty="0"/>
              <a:t>Art. 5 Nie można czynić ze swego prawa użytku, który by był sprzeczny ze </a:t>
            </a:r>
            <a:r>
              <a:rPr lang="pl-PL" altLang="pl-PL" sz="2400" u="sng" dirty="0"/>
              <a:t>społeczno-gospodarczym przeznaczeniem</a:t>
            </a:r>
            <a:r>
              <a:rPr lang="pl-PL" altLang="pl-PL" sz="2400" dirty="0"/>
              <a:t> tego prawa lub z </a:t>
            </a:r>
            <a:r>
              <a:rPr lang="pl-PL" altLang="pl-PL" sz="2400" u="sng" dirty="0"/>
              <a:t>zasadami współżycia społecznego</a:t>
            </a:r>
            <a:r>
              <a:rPr lang="pl-PL" altLang="pl-PL" sz="2400" dirty="0"/>
              <a:t>. Takie działanie lub zaniechanie uprawnionego nie jest uważane za wykonywanie prawa i nie korzysta z ochrony.</a:t>
            </a:r>
          </a:p>
        </p:txBody>
      </p:sp>
    </p:spTree>
    <p:extLst>
      <p:ext uri="{BB962C8B-B14F-4D97-AF65-F5344CB8AC3E}">
        <p14:creationId xmlns:p14="http://schemas.microsoft.com/office/powerpoint/2010/main" val="3010955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pl-PL" altLang="pl-PL" sz="3200"/>
              <a:t>Funktory normotwórcze</a:t>
            </a:r>
          </a:p>
        </p:txBody>
      </p:sp>
      <p:sp>
        <p:nvSpPr>
          <p:cNvPr id="69635" name="Rectangle 3"/>
          <p:cNvSpPr>
            <a:spLocks noGrp="1" noChangeArrowheads="1"/>
          </p:cNvSpPr>
          <p:nvPr>
            <p:ph type="body" idx="1"/>
          </p:nvPr>
        </p:nvSpPr>
        <p:spPr/>
        <p:txBody>
          <a:bodyPr/>
          <a:lstStyle/>
          <a:p>
            <a:pPr eaLnBrk="1" hangingPunct="1"/>
            <a:r>
              <a:rPr lang="pl-PL" altLang="pl-PL" sz="2400"/>
              <a:t>stosujemy tzw. funktory normotwórcze, by wyrazić powinność (nakaz, zakaz) i dozwolenie, np.:</a:t>
            </a:r>
          </a:p>
          <a:p>
            <a:pPr eaLnBrk="1" hangingPunct="1"/>
            <a:endParaRPr lang="pl-PL" altLang="pl-PL" sz="2400"/>
          </a:p>
          <a:p>
            <a:pPr eaLnBrk="1" hangingPunct="1"/>
            <a:r>
              <a:rPr lang="pl-PL" altLang="pl-PL" b="1">
                <a:solidFill>
                  <a:srgbClr val="CC0000"/>
                </a:solidFill>
              </a:rPr>
              <a:t>„może”</a:t>
            </a:r>
          </a:p>
          <a:p>
            <a:pPr eaLnBrk="1" hangingPunct="1"/>
            <a:r>
              <a:rPr lang="pl-PL" altLang="pl-PL" b="1">
                <a:solidFill>
                  <a:srgbClr val="CC0000"/>
                </a:solidFill>
              </a:rPr>
              <a:t>„musi”</a:t>
            </a:r>
          </a:p>
          <a:p>
            <a:pPr eaLnBrk="1" hangingPunct="1"/>
            <a:r>
              <a:rPr lang="pl-PL" altLang="pl-PL" b="1">
                <a:solidFill>
                  <a:srgbClr val="CC0000"/>
                </a:solidFill>
              </a:rPr>
              <a:t>„powinien”</a:t>
            </a:r>
          </a:p>
          <a:p>
            <a:pPr eaLnBrk="1" hangingPunct="1"/>
            <a:r>
              <a:rPr lang="pl-PL" altLang="pl-PL" b="1">
                <a:solidFill>
                  <a:srgbClr val="CC0000"/>
                </a:solidFill>
              </a:rPr>
              <a:t>„nie wolno”</a:t>
            </a:r>
          </a:p>
          <a:p>
            <a:pPr eaLnBrk="1" hangingPunct="1"/>
            <a:r>
              <a:rPr lang="pl-PL" altLang="pl-PL" b="1">
                <a:solidFill>
                  <a:srgbClr val="CC0000"/>
                </a:solidFill>
              </a:rPr>
              <a:t>„obowiązany jest”</a:t>
            </a:r>
          </a:p>
          <a:p>
            <a:pPr eaLnBrk="1" hangingPunct="1"/>
            <a:r>
              <a:rPr lang="pl-PL" altLang="pl-PL" b="1">
                <a:solidFill>
                  <a:srgbClr val="CC0000"/>
                </a:solidFill>
              </a:rPr>
              <a:t>„należy” </a:t>
            </a:r>
            <a:r>
              <a:rPr lang="pl-PL" altLang="pl-PL">
                <a:solidFill>
                  <a:srgbClr val="CC0000"/>
                </a:solidFill>
              </a:rPr>
              <a:t>itp.</a:t>
            </a:r>
            <a:endParaRPr lang="pl-PL" altLang="pl-PL" b="1">
              <a:solidFill>
                <a:srgbClr val="CC0000"/>
              </a:solidFill>
            </a:endParaRPr>
          </a:p>
        </p:txBody>
      </p:sp>
    </p:spTree>
    <p:extLst>
      <p:ext uri="{BB962C8B-B14F-4D97-AF65-F5344CB8AC3E}">
        <p14:creationId xmlns:p14="http://schemas.microsoft.com/office/powerpoint/2010/main" val="3816013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73242" y="274639"/>
            <a:ext cx="11277600" cy="6034087"/>
          </a:xfrm>
        </p:spPr>
        <p:txBody>
          <a:bodyPr/>
          <a:lstStyle/>
          <a:p>
            <a:pPr algn="l" eaLnBrk="1" hangingPunct="1"/>
            <a:r>
              <a:rPr lang="pl-PL" altLang="pl-PL" sz="2000" b="1" dirty="0"/>
              <a:t>Ustawa z dnia 26 maja 1982 r. Prawo o adwokaturze:</a:t>
            </a:r>
            <a:br>
              <a:rPr lang="pl-PL" altLang="pl-PL" sz="2000" b="1" dirty="0"/>
            </a:br>
            <a:r>
              <a:rPr lang="pl-PL" altLang="pl-PL" sz="2000" dirty="0"/>
              <a:t/>
            </a:r>
            <a:br>
              <a:rPr lang="pl-PL" altLang="pl-PL" sz="2000" dirty="0"/>
            </a:br>
            <a:r>
              <a:rPr lang="pl-PL" altLang="pl-PL" sz="2000" dirty="0"/>
              <a:t>Art. 4 b. 1. Adwokat </a:t>
            </a:r>
            <a:r>
              <a:rPr lang="pl-PL" altLang="pl-PL" sz="2000" u="sng" dirty="0"/>
              <a:t>nie może</a:t>
            </a:r>
            <a:r>
              <a:rPr lang="pl-PL" altLang="pl-PL" sz="2000" dirty="0"/>
              <a:t> wykonywać zawodu:</a:t>
            </a:r>
            <a:br>
              <a:rPr lang="pl-PL" altLang="pl-PL" sz="2000" dirty="0"/>
            </a:br>
            <a:r>
              <a:rPr lang="pl-PL" altLang="pl-PL" sz="2000" dirty="0"/>
              <a:t>  1)   jeżeli pozostaje w stosunku pracy;</a:t>
            </a:r>
            <a:br>
              <a:rPr lang="pl-PL" altLang="pl-PL" sz="2000" dirty="0"/>
            </a:br>
            <a:r>
              <a:rPr lang="pl-PL" altLang="pl-PL" sz="2000" dirty="0"/>
              <a:t>  2)   (uchylony);</a:t>
            </a:r>
            <a:br>
              <a:rPr lang="pl-PL" altLang="pl-PL" sz="2000" dirty="0"/>
            </a:br>
            <a:r>
              <a:rPr lang="pl-PL" altLang="pl-PL" sz="2000" dirty="0"/>
              <a:t>  3)   jeżeli został uznany za trwale niezdolnego do wykonywania zawodu;</a:t>
            </a:r>
            <a:br>
              <a:rPr lang="pl-PL" altLang="pl-PL" sz="2000" dirty="0"/>
            </a:br>
            <a:r>
              <a:rPr lang="pl-PL" altLang="pl-PL" sz="2000" dirty="0"/>
              <a:t>  4)   jeżeli został ubezwłasnowolniony;</a:t>
            </a:r>
            <a:br>
              <a:rPr lang="pl-PL" altLang="pl-PL" sz="2000" dirty="0"/>
            </a:br>
            <a:r>
              <a:rPr lang="pl-PL" altLang="pl-PL" sz="2000" dirty="0"/>
              <a:t>  5)   w razie orzeczenia kary zawieszenia w czynnościach zawodowych albo tymczasowego zawieszenia w wykonywaniu czynności zawodowych.</a:t>
            </a:r>
            <a:br>
              <a:rPr lang="pl-PL" altLang="pl-PL" sz="2000" dirty="0"/>
            </a:br>
            <a:r>
              <a:rPr lang="pl-PL" altLang="pl-PL" sz="2000" dirty="0"/>
              <a:t>2. (uchylony).</a:t>
            </a:r>
            <a:br>
              <a:rPr lang="pl-PL" altLang="pl-PL" sz="2000" dirty="0"/>
            </a:br>
            <a:r>
              <a:rPr lang="pl-PL" altLang="pl-PL" sz="2000" dirty="0"/>
              <a:t>3. Zakaz przewidziany w ust. 1 pkt 1 nie dotyczy pracowników naukowych i naukowo-dydaktycznych.</a:t>
            </a:r>
            <a:br>
              <a:rPr lang="pl-PL" altLang="pl-PL" sz="2000" dirty="0"/>
            </a:br>
            <a:r>
              <a:rPr lang="pl-PL" altLang="pl-PL" sz="2000" dirty="0"/>
              <a:t/>
            </a:r>
            <a:br>
              <a:rPr lang="pl-PL" altLang="pl-PL" sz="2000" dirty="0"/>
            </a:br>
            <a:r>
              <a:rPr lang="pl-PL" altLang="pl-PL" sz="2000" dirty="0"/>
              <a:t>Art. 74. Okręgowa rada adwokacka </a:t>
            </a:r>
            <a:r>
              <a:rPr lang="pl-PL" altLang="pl-PL" sz="2000" u="sng" dirty="0"/>
              <a:t>może</a:t>
            </a:r>
            <a:r>
              <a:rPr lang="pl-PL" altLang="pl-PL" sz="2000" dirty="0"/>
              <a:t> skreślić adwokata z listy adwokatów w związku z czynem popełnionym przed wpisem na listę, jeżeli czyn ten nie był znany okręgowej radzie adwokackiej w chwili wpisu, a stanowiłby przeszkodę do wpisu.</a:t>
            </a:r>
          </a:p>
        </p:txBody>
      </p:sp>
    </p:spTree>
    <p:extLst>
      <p:ext uri="{BB962C8B-B14F-4D97-AF65-F5344CB8AC3E}">
        <p14:creationId xmlns:p14="http://schemas.microsoft.com/office/powerpoint/2010/main" val="4223730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pl-PL" altLang="pl-PL" sz="3200" dirty="0" err="1"/>
              <a:t>Juryslingwistyka</a:t>
            </a:r>
            <a:endParaRPr lang="pl-PL" altLang="pl-PL" sz="3200" dirty="0"/>
          </a:p>
        </p:txBody>
      </p:sp>
      <p:sp>
        <p:nvSpPr>
          <p:cNvPr id="44035" name="Rectangle 3"/>
          <p:cNvSpPr>
            <a:spLocks noGrp="1" noChangeArrowheads="1"/>
          </p:cNvSpPr>
          <p:nvPr>
            <p:ph type="body" idx="1"/>
          </p:nvPr>
        </p:nvSpPr>
        <p:spPr/>
        <p:txBody>
          <a:bodyPr>
            <a:normAutofit/>
          </a:bodyPr>
          <a:lstStyle/>
          <a:p>
            <a:pPr eaLnBrk="1" hangingPunct="1">
              <a:buFontTx/>
              <a:buNone/>
            </a:pPr>
            <a:r>
              <a:rPr lang="pl-PL" altLang="pl-PL" sz="2400" b="1" dirty="0" err="1"/>
              <a:t>Juryslingwistyka</a:t>
            </a:r>
            <a:r>
              <a:rPr lang="pl-PL" altLang="pl-PL" sz="2400" dirty="0"/>
              <a:t> (prawnicza lingwistyka; </a:t>
            </a:r>
            <a:r>
              <a:rPr lang="pl-PL" altLang="pl-PL" sz="2400" dirty="0" err="1"/>
              <a:t>legilingwistyka</a:t>
            </a:r>
            <a:r>
              <a:rPr lang="pl-PL" altLang="pl-PL" sz="2400" dirty="0"/>
              <a:t>) – nauka </a:t>
            </a:r>
          </a:p>
          <a:p>
            <a:pPr eaLnBrk="1" hangingPunct="1">
              <a:buFontTx/>
              <a:buNone/>
            </a:pPr>
            <a:r>
              <a:rPr lang="pl-PL" altLang="pl-PL" sz="2400" dirty="0"/>
              <a:t>mająca za przedmiot język prawny i prawniczy</a:t>
            </a:r>
          </a:p>
          <a:p>
            <a:pPr eaLnBrk="1" hangingPunct="1">
              <a:buFontTx/>
              <a:buNone/>
            </a:pPr>
            <a:endParaRPr lang="pl-PL" altLang="pl-PL" sz="2400" dirty="0"/>
          </a:p>
          <a:p>
            <a:pPr eaLnBrk="1" hangingPunct="1">
              <a:buFontTx/>
              <a:buChar char="-"/>
            </a:pPr>
            <a:r>
              <a:rPr lang="pl-PL" altLang="pl-PL" sz="2400" dirty="0"/>
              <a:t>łączy wiedzę i metody językoznawstwa z analizą prawną</a:t>
            </a:r>
          </a:p>
          <a:p>
            <a:pPr eaLnBrk="1" hangingPunct="1">
              <a:buFontTx/>
              <a:buChar char="-"/>
            </a:pPr>
            <a:r>
              <a:rPr lang="pl-PL" altLang="pl-PL" sz="2400" dirty="0"/>
              <a:t>bada cechy języków: prawnego i prawniczego</a:t>
            </a:r>
          </a:p>
          <a:p>
            <a:pPr eaLnBrk="1" hangingPunct="1">
              <a:buFontTx/>
              <a:buChar char="-"/>
            </a:pPr>
            <a:r>
              <a:rPr lang="pl-PL" altLang="pl-PL" sz="2400" dirty="0"/>
              <a:t>koncentruje się na odrębności języka prawa od języka naturalnego</a:t>
            </a:r>
          </a:p>
          <a:p>
            <a:pPr eaLnBrk="1" hangingPunct="1">
              <a:buFontTx/>
              <a:buChar char="-"/>
            </a:pPr>
            <a:r>
              <a:rPr lang="pl-PL" altLang="pl-PL" sz="2400" dirty="0"/>
              <a:t>z jej dorobku korzystają prawnicy, tłumacze przysięgli, językoznawcy…</a:t>
            </a:r>
          </a:p>
        </p:txBody>
      </p:sp>
    </p:spTree>
    <p:extLst>
      <p:ext uri="{BB962C8B-B14F-4D97-AF65-F5344CB8AC3E}">
        <p14:creationId xmlns:p14="http://schemas.microsoft.com/office/powerpoint/2010/main" val="3175163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pl-PL" altLang="pl-PL" sz="3200"/>
              <a:t>Zasady techniki prawodawczej</a:t>
            </a:r>
          </a:p>
        </p:txBody>
      </p:sp>
      <p:sp>
        <p:nvSpPr>
          <p:cNvPr id="71683" name="Rectangle 3"/>
          <p:cNvSpPr>
            <a:spLocks noGrp="1" noChangeArrowheads="1"/>
          </p:cNvSpPr>
          <p:nvPr>
            <p:ph type="body" idx="1"/>
          </p:nvPr>
        </p:nvSpPr>
        <p:spPr>
          <a:xfrm>
            <a:off x="1847850" y="1484314"/>
            <a:ext cx="8820150" cy="5373687"/>
          </a:xfrm>
        </p:spPr>
        <p:txBody>
          <a:bodyPr/>
          <a:lstStyle/>
          <a:p>
            <a:pPr eaLnBrk="1" hangingPunct="1">
              <a:buFontTx/>
              <a:buNone/>
            </a:pPr>
            <a:r>
              <a:rPr lang="pl-PL" altLang="pl-PL" sz="2000" b="1"/>
              <a:t>§ 5.</a:t>
            </a:r>
            <a:r>
              <a:rPr lang="pl-PL" altLang="pl-PL" sz="2000"/>
              <a:t> </a:t>
            </a:r>
          </a:p>
          <a:p>
            <a:pPr eaLnBrk="1" hangingPunct="1">
              <a:buFontTx/>
              <a:buNone/>
            </a:pPr>
            <a:r>
              <a:rPr lang="pl-PL" altLang="pl-PL" sz="2000" u="sng"/>
              <a:t>Przepisy ustawy redaguje się zwięźle i syntetycznie, unikając nadmiernej </a:t>
            </a:r>
          </a:p>
          <a:p>
            <a:pPr eaLnBrk="1" hangingPunct="1">
              <a:buFontTx/>
              <a:buNone/>
            </a:pPr>
            <a:r>
              <a:rPr lang="pl-PL" altLang="pl-PL" sz="2000" u="sng"/>
              <a:t>szczegółowości, a zarazem w sposób, w jaki opisuje się typowe sytuacje </a:t>
            </a:r>
          </a:p>
          <a:p>
            <a:pPr eaLnBrk="1" hangingPunct="1">
              <a:buFontTx/>
              <a:buNone/>
            </a:pPr>
            <a:r>
              <a:rPr lang="pl-PL" altLang="pl-PL" sz="2000" u="sng"/>
              <a:t>występujące w dziedzinie spraw regulowanych tą ustawą.</a:t>
            </a:r>
            <a:r>
              <a:rPr lang="pl-PL" altLang="pl-PL" sz="2000"/>
              <a:t> </a:t>
            </a:r>
          </a:p>
          <a:p>
            <a:pPr eaLnBrk="1" hangingPunct="1">
              <a:buFontTx/>
              <a:buNone/>
            </a:pPr>
            <a:endParaRPr lang="pl-PL" altLang="pl-PL" sz="2000"/>
          </a:p>
          <a:p>
            <a:pPr eaLnBrk="1" hangingPunct="1">
              <a:buFontTx/>
              <a:buNone/>
            </a:pPr>
            <a:endParaRPr lang="pl-PL" altLang="pl-PL" sz="2000"/>
          </a:p>
        </p:txBody>
      </p:sp>
      <p:sp>
        <p:nvSpPr>
          <p:cNvPr id="71684" name="Rectangle 4"/>
          <p:cNvSpPr>
            <a:spLocks noChangeArrowheads="1"/>
          </p:cNvSpPr>
          <p:nvPr/>
        </p:nvSpPr>
        <p:spPr bwMode="auto">
          <a:xfrm>
            <a:off x="3971926" y="5013326"/>
            <a:ext cx="66960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i="1">
                <a:solidFill>
                  <a:srgbClr val="CC0000"/>
                </a:solidFill>
              </a:rPr>
              <a:t>„legem brevem esse oportet, quo facilius ab imperitis teneatur</a:t>
            </a:r>
            <a:r>
              <a:rPr lang="pl-PL" altLang="pl-PL" sz="2000">
                <a:solidFill>
                  <a:srgbClr val="CC0000"/>
                </a:solidFill>
              </a:rPr>
              <a:t>”</a:t>
            </a:r>
          </a:p>
          <a:p>
            <a:pPr eaLnBrk="1" hangingPunct="1"/>
            <a:r>
              <a:rPr lang="pl-PL" altLang="pl-PL" sz="2000">
                <a:solidFill>
                  <a:srgbClr val="CC0000"/>
                </a:solidFill>
              </a:rPr>
              <a:t>(ustawa powinna być zwięzła, by niedoświadczeni mogli ją zapamiętać )</a:t>
            </a:r>
          </a:p>
          <a:p>
            <a:pPr eaLnBrk="1" hangingPunct="1"/>
            <a:r>
              <a:rPr lang="pl-PL" altLang="pl-PL" sz="2000">
                <a:solidFill>
                  <a:srgbClr val="CC0000"/>
                </a:solidFill>
              </a:rPr>
              <a:t>						Seneka</a:t>
            </a:r>
          </a:p>
        </p:txBody>
      </p:sp>
      <p:sp>
        <p:nvSpPr>
          <p:cNvPr id="71685" name="Rectangle 5"/>
          <p:cNvSpPr>
            <a:spLocks noChangeArrowheads="1"/>
          </p:cNvSpPr>
          <p:nvPr/>
        </p:nvSpPr>
        <p:spPr bwMode="auto">
          <a:xfrm>
            <a:off x="1774826" y="4149726"/>
            <a:ext cx="5419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i="1">
                <a:solidFill>
                  <a:schemeClr val="accent2"/>
                </a:solidFill>
              </a:rPr>
              <a:t>„de minimis non curat lex</a:t>
            </a:r>
            <a:r>
              <a:rPr lang="pl-PL" altLang="pl-PL" sz="2000">
                <a:solidFill>
                  <a:schemeClr val="accent2"/>
                </a:solidFill>
              </a:rPr>
              <a:t>”</a:t>
            </a:r>
          </a:p>
          <a:p>
            <a:pPr eaLnBrk="1" hangingPunct="1"/>
            <a:r>
              <a:rPr lang="pl-PL" altLang="pl-PL" sz="2000">
                <a:solidFill>
                  <a:schemeClr val="accent2"/>
                </a:solidFill>
              </a:rPr>
              <a:t>(ustawa nie powinna troszczyć się o drobiazgi)</a:t>
            </a:r>
          </a:p>
        </p:txBody>
      </p:sp>
      <p:sp>
        <p:nvSpPr>
          <p:cNvPr id="71686" name="Rectangle 6"/>
          <p:cNvSpPr>
            <a:spLocks noChangeArrowheads="1"/>
          </p:cNvSpPr>
          <p:nvPr/>
        </p:nvSpPr>
        <p:spPr bwMode="auto">
          <a:xfrm>
            <a:off x="6743700" y="3141664"/>
            <a:ext cx="36718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000" i="1">
                <a:solidFill>
                  <a:srgbClr val="006600"/>
                </a:solidFill>
              </a:rPr>
              <a:t>„simplicitas legibus amica”</a:t>
            </a:r>
          </a:p>
          <a:p>
            <a:pPr eaLnBrk="1" hangingPunct="1"/>
            <a:r>
              <a:rPr lang="pl-PL" altLang="pl-PL" sz="2000">
                <a:solidFill>
                  <a:srgbClr val="006600"/>
                </a:solidFill>
              </a:rPr>
              <a:t>(prostota jest przyjaciółką ustaw)</a:t>
            </a:r>
            <a:r>
              <a:rPr lang="pl-PL" altLang="pl-PL">
                <a:solidFill>
                  <a:srgbClr val="006600"/>
                </a:solidFill>
              </a:rPr>
              <a:t> </a:t>
            </a:r>
          </a:p>
        </p:txBody>
      </p:sp>
    </p:spTree>
    <p:extLst>
      <p:ext uri="{BB962C8B-B14F-4D97-AF65-F5344CB8AC3E}">
        <p14:creationId xmlns:p14="http://schemas.microsoft.com/office/powerpoint/2010/main" val="223173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pl-PL" altLang="pl-PL" sz="3200"/>
              <a:t>Zasady techniki prawodawczej</a:t>
            </a:r>
          </a:p>
        </p:txBody>
      </p:sp>
      <p:sp>
        <p:nvSpPr>
          <p:cNvPr id="72707" name="Rectangle 3"/>
          <p:cNvSpPr>
            <a:spLocks noGrp="1" noChangeArrowheads="1"/>
          </p:cNvSpPr>
          <p:nvPr>
            <p:ph type="body" idx="1"/>
          </p:nvPr>
        </p:nvSpPr>
        <p:spPr>
          <a:xfrm>
            <a:off x="1847850" y="1989138"/>
            <a:ext cx="8820150" cy="4868862"/>
          </a:xfrm>
        </p:spPr>
        <p:txBody>
          <a:bodyPr/>
          <a:lstStyle/>
          <a:p>
            <a:pPr eaLnBrk="1" hangingPunct="1">
              <a:buFontTx/>
              <a:buNone/>
            </a:pPr>
            <a:r>
              <a:rPr lang="pl-PL" altLang="pl-PL" sz="2000" b="1"/>
              <a:t>§ 6.</a:t>
            </a:r>
            <a:r>
              <a:rPr lang="pl-PL" altLang="pl-PL" sz="2000"/>
              <a:t> </a:t>
            </a:r>
          </a:p>
          <a:p>
            <a:pPr eaLnBrk="1" hangingPunct="1">
              <a:buFontTx/>
              <a:buNone/>
            </a:pPr>
            <a:r>
              <a:rPr lang="pl-PL" altLang="pl-PL" sz="2000" u="sng"/>
              <a:t>Przepisy ustawy redaguje się tak, aby dokładnie i w sposób zrozumiały dla </a:t>
            </a:r>
          </a:p>
          <a:p>
            <a:pPr eaLnBrk="1" hangingPunct="1">
              <a:buFontTx/>
              <a:buNone/>
            </a:pPr>
            <a:r>
              <a:rPr lang="pl-PL" altLang="pl-PL" sz="2000" u="sng"/>
              <a:t>adresatów zawartych w nich norm wyrażały intencje prawodawcy.</a:t>
            </a:r>
            <a:r>
              <a:rPr lang="pl-PL" altLang="pl-PL" sz="2000"/>
              <a:t> </a:t>
            </a:r>
          </a:p>
          <a:p>
            <a:pPr eaLnBrk="1" hangingPunct="1">
              <a:buFontTx/>
              <a:buNone/>
            </a:pPr>
            <a:endParaRPr lang="pl-PL" altLang="pl-PL" sz="2000"/>
          </a:p>
          <a:p>
            <a:pPr eaLnBrk="1" hangingPunct="1">
              <a:buFontTx/>
              <a:buNone/>
            </a:pPr>
            <a:endParaRPr lang="pl-PL" altLang="pl-PL" sz="2000"/>
          </a:p>
        </p:txBody>
      </p:sp>
      <p:sp>
        <p:nvSpPr>
          <p:cNvPr id="72708" name="Rectangle 4"/>
          <p:cNvSpPr>
            <a:spLocks noChangeArrowheads="1"/>
          </p:cNvSpPr>
          <p:nvPr/>
        </p:nvSpPr>
        <p:spPr bwMode="auto">
          <a:xfrm>
            <a:off x="1992314" y="3709989"/>
            <a:ext cx="8675687"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i="1">
                <a:solidFill>
                  <a:srgbClr val="660033"/>
                </a:solidFill>
              </a:rPr>
              <a:t>„Komentowany przepis formułuje trzy następne (po zawartych w § 5 ZTP) dyrektywy redagowania przepisów prawnych. Zgodnie z tym przepisem można mówić o następujących zasadach: </a:t>
            </a:r>
          </a:p>
          <a:p>
            <a:pPr eaLnBrk="1" hangingPunct="1"/>
            <a:r>
              <a:rPr lang="pl-PL" altLang="pl-PL" i="1">
                <a:solidFill>
                  <a:srgbClr val="660033"/>
                </a:solidFill>
              </a:rPr>
              <a:t>1) precyzji tekstu prawnego, </a:t>
            </a:r>
          </a:p>
          <a:p>
            <a:pPr eaLnBrk="1" hangingPunct="1"/>
            <a:r>
              <a:rPr lang="pl-PL" altLang="pl-PL" i="1">
                <a:solidFill>
                  <a:srgbClr val="660033"/>
                </a:solidFill>
              </a:rPr>
              <a:t>2) komunikatywności tekstu prawnego dla jego adresatów, </a:t>
            </a:r>
          </a:p>
          <a:p>
            <a:pPr eaLnBrk="1" hangingPunct="1"/>
            <a:r>
              <a:rPr lang="pl-PL" altLang="pl-PL" i="1">
                <a:solidFill>
                  <a:srgbClr val="660033"/>
                </a:solidFill>
              </a:rPr>
              <a:t>3) adekwatności tekstu prawnego do zamiaru prawodawcy.”</a:t>
            </a:r>
          </a:p>
          <a:p>
            <a:pPr eaLnBrk="1" hangingPunct="1"/>
            <a:endParaRPr lang="pl-PL" altLang="pl-PL" i="1">
              <a:solidFill>
                <a:srgbClr val="660033"/>
              </a:solidFill>
            </a:endParaRPr>
          </a:p>
          <a:p>
            <a:pPr eaLnBrk="1" hangingPunct="1"/>
            <a:r>
              <a:rPr lang="pl-PL" altLang="pl-PL">
                <a:solidFill>
                  <a:srgbClr val="660033"/>
                </a:solidFill>
              </a:rPr>
              <a:t>G. Wierczyński,</a:t>
            </a:r>
            <a:r>
              <a:rPr lang="pl-PL" altLang="pl-PL" i="1">
                <a:solidFill>
                  <a:srgbClr val="660033"/>
                </a:solidFill>
              </a:rPr>
              <a:t> Komentarz do Zasada Techniki Prawodawczej, </a:t>
            </a:r>
            <a:r>
              <a:rPr lang="pl-PL" altLang="pl-PL">
                <a:solidFill>
                  <a:srgbClr val="660033"/>
                </a:solidFill>
              </a:rPr>
              <a:t>Warszawa 2009.</a:t>
            </a:r>
          </a:p>
        </p:txBody>
      </p:sp>
    </p:spTree>
    <p:extLst>
      <p:ext uri="{BB962C8B-B14F-4D97-AF65-F5344CB8AC3E}">
        <p14:creationId xmlns:p14="http://schemas.microsoft.com/office/powerpoint/2010/main" val="4114562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pl-PL" altLang="pl-PL" sz="3200"/>
              <a:t>Zasady techniki prawodawczej</a:t>
            </a:r>
          </a:p>
        </p:txBody>
      </p:sp>
      <p:sp>
        <p:nvSpPr>
          <p:cNvPr id="73731" name="Rectangle 3"/>
          <p:cNvSpPr>
            <a:spLocks noGrp="1" noChangeArrowheads="1"/>
          </p:cNvSpPr>
          <p:nvPr>
            <p:ph type="body" idx="1"/>
          </p:nvPr>
        </p:nvSpPr>
        <p:spPr>
          <a:xfrm>
            <a:off x="1847850" y="1989138"/>
            <a:ext cx="8820150" cy="4868862"/>
          </a:xfrm>
        </p:spPr>
        <p:txBody>
          <a:bodyPr/>
          <a:lstStyle/>
          <a:p>
            <a:pPr eaLnBrk="1" hangingPunct="1">
              <a:buFontTx/>
              <a:buNone/>
            </a:pPr>
            <a:r>
              <a:rPr lang="pl-PL" altLang="pl-PL" sz="2000" b="1"/>
              <a:t>§ 7.</a:t>
            </a:r>
            <a:r>
              <a:rPr lang="pl-PL" altLang="pl-PL" sz="2000"/>
              <a:t> </a:t>
            </a:r>
          </a:p>
          <a:p>
            <a:pPr eaLnBrk="1" hangingPunct="1">
              <a:buFontTx/>
              <a:buNone/>
            </a:pPr>
            <a:r>
              <a:rPr lang="pl-PL" altLang="pl-PL" sz="2000" u="sng"/>
              <a:t>Zdania w ustawie redaguje się zgodnie z powszechnie przyjętymi regułami </a:t>
            </a:r>
          </a:p>
          <a:p>
            <a:pPr eaLnBrk="1" hangingPunct="1">
              <a:buFontTx/>
              <a:buNone/>
            </a:pPr>
            <a:r>
              <a:rPr lang="pl-PL" altLang="pl-PL" sz="2000" u="sng"/>
              <a:t>składni języka polskiego, unikając zdań wielokrotnie złożonych.</a:t>
            </a:r>
          </a:p>
          <a:p>
            <a:pPr eaLnBrk="1" hangingPunct="1">
              <a:buFontTx/>
              <a:buNone/>
            </a:pPr>
            <a:endParaRPr lang="pl-PL" altLang="pl-PL" sz="2000" u="sng"/>
          </a:p>
          <a:p>
            <a:pPr eaLnBrk="1" hangingPunct="1">
              <a:buFontTx/>
              <a:buNone/>
            </a:pPr>
            <a:endParaRPr lang="pl-PL" altLang="pl-PL" sz="2000"/>
          </a:p>
        </p:txBody>
      </p:sp>
      <p:sp>
        <p:nvSpPr>
          <p:cNvPr id="73732" name="Rectangle 4"/>
          <p:cNvSpPr>
            <a:spLocks noChangeArrowheads="1"/>
          </p:cNvSpPr>
          <p:nvPr/>
        </p:nvSpPr>
        <p:spPr bwMode="auto">
          <a:xfrm>
            <a:off x="1992314" y="4670426"/>
            <a:ext cx="8675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solidFill>
                <a:srgbClr val="660033"/>
              </a:solidFill>
            </a:endParaRPr>
          </a:p>
        </p:txBody>
      </p:sp>
      <p:sp>
        <p:nvSpPr>
          <p:cNvPr id="73733" name="Rectangle 5"/>
          <p:cNvSpPr>
            <a:spLocks noChangeArrowheads="1"/>
          </p:cNvSpPr>
          <p:nvPr/>
        </p:nvSpPr>
        <p:spPr bwMode="auto">
          <a:xfrm>
            <a:off x="3216275" y="3500439"/>
            <a:ext cx="72723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b="1">
                <a:solidFill>
                  <a:srgbClr val="CC0000"/>
                </a:solidFill>
              </a:rPr>
              <a:t>Rada Języka Polskiego przy Prezydium Polskiej Akademii Nauk </a:t>
            </a:r>
          </a:p>
          <a:p>
            <a:pPr eaLnBrk="1" hangingPunct="1"/>
            <a:r>
              <a:rPr lang="pl-PL" altLang="pl-PL">
                <a:solidFill>
                  <a:srgbClr val="CC0000"/>
                </a:solidFill>
              </a:rPr>
              <a:t>(wyraża, w drodze uchwały, opinie o używaniu języka polskiego w działalności publicznej oraz ustala zasady ortografii i interpunkcji języka polskiego, działa na podstawie ustawy o języku polskim)</a:t>
            </a:r>
          </a:p>
        </p:txBody>
      </p:sp>
    </p:spTree>
    <p:extLst>
      <p:ext uri="{BB962C8B-B14F-4D97-AF65-F5344CB8AC3E}">
        <p14:creationId xmlns:p14="http://schemas.microsoft.com/office/powerpoint/2010/main" val="1899546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pl-PL" altLang="pl-PL" sz="3200"/>
              <a:t>Zasady techniki prawodawczej</a:t>
            </a:r>
          </a:p>
        </p:txBody>
      </p:sp>
      <p:sp>
        <p:nvSpPr>
          <p:cNvPr id="74755" name="Rectangle 3"/>
          <p:cNvSpPr>
            <a:spLocks noGrp="1" noChangeArrowheads="1"/>
          </p:cNvSpPr>
          <p:nvPr>
            <p:ph type="body" idx="1"/>
          </p:nvPr>
        </p:nvSpPr>
        <p:spPr>
          <a:xfrm>
            <a:off x="1847850" y="1341438"/>
            <a:ext cx="8820150" cy="5516562"/>
          </a:xfrm>
        </p:spPr>
        <p:txBody>
          <a:bodyPr/>
          <a:lstStyle/>
          <a:p>
            <a:pPr eaLnBrk="1" hangingPunct="1">
              <a:buFontTx/>
              <a:buNone/>
            </a:pPr>
            <a:r>
              <a:rPr lang="pl-PL" altLang="pl-PL" sz="2000" b="1" dirty="0"/>
              <a:t>§ 8.</a:t>
            </a:r>
            <a:r>
              <a:rPr lang="pl-PL" altLang="pl-PL" sz="2000" dirty="0"/>
              <a:t> </a:t>
            </a:r>
          </a:p>
          <a:p>
            <a:pPr eaLnBrk="1" hangingPunct="1">
              <a:buFontTx/>
              <a:buNone/>
            </a:pPr>
            <a:r>
              <a:rPr lang="pl-PL" altLang="pl-PL" sz="2000" dirty="0"/>
              <a:t>1. W ustawie należy posługiwać się poprawnymi wyrażeniami językowymi (określeniami) w ich podstawowym i powszechnie przyjętym znaczeniu.</a:t>
            </a:r>
          </a:p>
          <a:p>
            <a:pPr eaLnBrk="1" hangingPunct="1">
              <a:buFontTx/>
              <a:buNone/>
            </a:pPr>
            <a:r>
              <a:rPr lang="pl-PL" altLang="pl-PL" sz="2000" dirty="0"/>
              <a:t>2. W ustawie należy unikać posługiwania się:</a:t>
            </a:r>
          </a:p>
          <a:p>
            <a:pPr eaLnBrk="1" hangingPunct="1">
              <a:buFontTx/>
              <a:buNone/>
            </a:pPr>
            <a:r>
              <a:rPr lang="pl-PL" altLang="pl-PL" sz="2000" dirty="0"/>
              <a:t>	1)   określeniami specjalistycznymi (profesjonalizmami), jeżeli mają odpowiedniki w języku powszechnym;</a:t>
            </a:r>
          </a:p>
          <a:p>
            <a:pPr eaLnBrk="1" hangingPunct="1">
              <a:buFontTx/>
              <a:buNone/>
            </a:pPr>
            <a:r>
              <a:rPr lang="pl-PL" altLang="pl-PL" sz="2000" dirty="0"/>
              <a:t>	2)   określeniami lub zapożyczeniami obcojęzycznymi, chyba że nie mają dokładnego odpowiednika w języku polskim;</a:t>
            </a:r>
          </a:p>
          <a:p>
            <a:pPr eaLnBrk="1" hangingPunct="1">
              <a:buFontTx/>
              <a:buNone/>
            </a:pPr>
            <a:r>
              <a:rPr lang="pl-PL" altLang="pl-PL" sz="2000" dirty="0"/>
              <a:t>	3)   nowo tworzonymi pojęciami lub strukturami językowymi (neologizmami), chyba że w dotychczasowym słownictwie polskim brak jest odpowiedniego określenia.</a:t>
            </a:r>
          </a:p>
        </p:txBody>
      </p:sp>
      <p:sp>
        <p:nvSpPr>
          <p:cNvPr id="74756" name="Rectangle 4"/>
          <p:cNvSpPr>
            <a:spLocks noChangeArrowheads="1"/>
          </p:cNvSpPr>
          <p:nvPr/>
        </p:nvSpPr>
        <p:spPr bwMode="auto">
          <a:xfrm>
            <a:off x="1992314" y="4670426"/>
            <a:ext cx="8675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solidFill>
                <a:srgbClr val="660033"/>
              </a:solidFill>
            </a:endParaRPr>
          </a:p>
        </p:txBody>
      </p:sp>
    </p:spTree>
    <p:extLst>
      <p:ext uri="{BB962C8B-B14F-4D97-AF65-F5344CB8AC3E}">
        <p14:creationId xmlns:p14="http://schemas.microsoft.com/office/powerpoint/2010/main" val="228442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26168" y="274638"/>
            <a:ext cx="11012906" cy="6583362"/>
          </a:xfrm>
        </p:spPr>
        <p:txBody>
          <a:bodyPr>
            <a:normAutofit/>
          </a:bodyPr>
          <a:lstStyle/>
          <a:p>
            <a:pPr algn="l" eaLnBrk="1" hangingPunct="1"/>
            <a:r>
              <a:rPr lang="pl-PL" altLang="pl-PL" sz="2600" dirty="0"/>
              <a:t/>
            </a:r>
            <a:br>
              <a:rPr lang="pl-PL" altLang="pl-PL" sz="2600" dirty="0"/>
            </a:br>
            <a:r>
              <a:rPr lang="pl-PL" altLang="pl-PL" sz="2600" b="1" dirty="0"/>
              <a:t>wyrok Wojewódzkiego Sądu Administracyjnego w Warszawie</a:t>
            </a:r>
            <a:br>
              <a:rPr lang="pl-PL" altLang="pl-PL" sz="2600" b="1" dirty="0"/>
            </a:br>
            <a:r>
              <a:rPr lang="pl-PL" altLang="pl-PL" sz="2600" b="1" dirty="0"/>
              <a:t> z dnia 21 września 2005 r. (sygn. akt III SA/</a:t>
            </a:r>
            <a:r>
              <a:rPr lang="pl-PL" altLang="pl-PL" sz="2600" b="1" dirty="0" err="1"/>
              <a:t>Wa</a:t>
            </a:r>
            <a:r>
              <a:rPr lang="pl-PL" altLang="pl-PL" sz="2600" b="1" dirty="0"/>
              <a:t> 1622/05</a:t>
            </a:r>
            <a:r>
              <a:rPr lang="pl-PL" altLang="pl-PL" sz="2600" b="1" dirty="0" smtClean="0"/>
              <a:t>):</a:t>
            </a:r>
            <a:br>
              <a:rPr lang="pl-PL" altLang="pl-PL" sz="2600" b="1" dirty="0" smtClean="0"/>
            </a:br>
            <a:r>
              <a:rPr lang="pl-PL" altLang="pl-PL" sz="2600" b="1" dirty="0"/>
              <a:t/>
            </a:r>
            <a:br>
              <a:rPr lang="pl-PL" altLang="pl-PL" sz="2600" b="1" dirty="0"/>
            </a:br>
            <a:r>
              <a:rPr lang="pl-PL" altLang="pl-PL" sz="2600" dirty="0"/>
              <a:t>„</a:t>
            </a:r>
            <a:r>
              <a:rPr lang="pl-PL" altLang="pl-PL" sz="2600" i="1" dirty="0"/>
              <a:t>w sytuacji, gdy ani przepisy rozporządzeń, na podstawie których udzielono Skarżącemu dotacji, ani przepisy ustawy o finansach publicznych nie zawierały definicji "rolnika", należało w tym względzie odnieść się do definicji ze Słownika Języka Polskiego</a:t>
            </a:r>
            <a:r>
              <a:rPr lang="pl-PL" altLang="pl-PL" sz="2600" dirty="0"/>
              <a:t>”</a:t>
            </a:r>
          </a:p>
        </p:txBody>
      </p:sp>
    </p:spTree>
    <p:extLst>
      <p:ext uri="{BB962C8B-B14F-4D97-AF65-F5344CB8AC3E}">
        <p14:creationId xmlns:p14="http://schemas.microsoft.com/office/powerpoint/2010/main" val="323031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pl-PL" altLang="pl-PL" sz="3200"/>
              <a:t>Zasady techniki prawodawczej</a:t>
            </a:r>
          </a:p>
        </p:txBody>
      </p:sp>
      <p:sp>
        <p:nvSpPr>
          <p:cNvPr id="76803" name="Rectangle 3"/>
          <p:cNvSpPr>
            <a:spLocks noGrp="1" noChangeArrowheads="1"/>
          </p:cNvSpPr>
          <p:nvPr>
            <p:ph type="body" idx="1"/>
          </p:nvPr>
        </p:nvSpPr>
        <p:spPr>
          <a:xfrm>
            <a:off x="770021" y="1989138"/>
            <a:ext cx="10583779" cy="4868862"/>
          </a:xfrm>
        </p:spPr>
        <p:txBody>
          <a:bodyPr/>
          <a:lstStyle/>
          <a:p>
            <a:pPr eaLnBrk="1" hangingPunct="1">
              <a:buFontTx/>
              <a:buNone/>
            </a:pPr>
            <a:r>
              <a:rPr lang="pl-PL" altLang="pl-PL" sz="2000" b="1" dirty="0"/>
              <a:t>§ 9.</a:t>
            </a:r>
            <a:r>
              <a:rPr lang="pl-PL" altLang="pl-PL" sz="2000" dirty="0"/>
              <a:t> </a:t>
            </a:r>
          </a:p>
          <a:p>
            <a:pPr eaLnBrk="1" hangingPunct="1">
              <a:buFontTx/>
              <a:buNone/>
            </a:pPr>
            <a:r>
              <a:rPr lang="pl-PL" altLang="pl-PL" sz="2000" dirty="0"/>
              <a:t>W ustawie należy posługiwać się określeniami, które zostały użyte w </a:t>
            </a:r>
            <a:r>
              <a:rPr lang="pl-PL" altLang="pl-PL" sz="2000" dirty="0" smtClean="0"/>
              <a:t>ustawie podstawowej </a:t>
            </a:r>
            <a:r>
              <a:rPr lang="pl-PL" altLang="pl-PL" sz="2000" dirty="0"/>
              <a:t>dla danej dziedziny spraw, w szczególności w ustawie </a:t>
            </a:r>
            <a:r>
              <a:rPr lang="pl-PL" altLang="pl-PL" sz="2000" dirty="0" smtClean="0"/>
              <a:t> określanej </a:t>
            </a:r>
            <a:r>
              <a:rPr lang="pl-PL" altLang="pl-PL" sz="2000" dirty="0"/>
              <a:t>jako "kodeks" lub "prawo".</a:t>
            </a:r>
          </a:p>
          <a:p>
            <a:pPr eaLnBrk="1" hangingPunct="1">
              <a:buFontTx/>
              <a:buNone/>
            </a:pPr>
            <a:endParaRPr lang="pl-PL" altLang="pl-PL" sz="2000" u="sng" dirty="0"/>
          </a:p>
          <a:p>
            <a:pPr eaLnBrk="1" hangingPunct="1">
              <a:buFontTx/>
              <a:buNone/>
            </a:pPr>
            <a:endParaRPr lang="pl-PL" altLang="pl-PL" sz="2000" dirty="0"/>
          </a:p>
        </p:txBody>
      </p:sp>
      <p:sp>
        <p:nvSpPr>
          <p:cNvPr id="76804" name="Rectangle 4"/>
          <p:cNvSpPr>
            <a:spLocks noChangeArrowheads="1"/>
          </p:cNvSpPr>
          <p:nvPr/>
        </p:nvSpPr>
        <p:spPr bwMode="auto">
          <a:xfrm>
            <a:off x="1992314" y="4670426"/>
            <a:ext cx="8675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solidFill>
                <a:srgbClr val="660033"/>
              </a:solidFill>
            </a:endParaRPr>
          </a:p>
        </p:txBody>
      </p:sp>
      <p:sp>
        <p:nvSpPr>
          <p:cNvPr id="76805" name="Rectangle 5"/>
          <p:cNvSpPr>
            <a:spLocks noChangeArrowheads="1"/>
          </p:cNvSpPr>
          <p:nvPr/>
        </p:nvSpPr>
        <p:spPr bwMode="auto">
          <a:xfrm>
            <a:off x="3216276" y="4742290"/>
            <a:ext cx="69119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sz="2400" i="1">
                <a:solidFill>
                  <a:srgbClr val="CC3300"/>
                </a:solidFill>
              </a:rPr>
              <a:t>„System prawny powinien być budowany od ogółu do szczegółu</a:t>
            </a:r>
            <a:r>
              <a:rPr lang="pl-PL" altLang="pl-PL">
                <a:solidFill>
                  <a:srgbClr val="CC3300"/>
                </a:solidFill>
              </a:rPr>
              <a:t>”</a:t>
            </a:r>
          </a:p>
        </p:txBody>
      </p:sp>
    </p:spTree>
    <p:extLst>
      <p:ext uri="{BB962C8B-B14F-4D97-AF65-F5344CB8AC3E}">
        <p14:creationId xmlns:p14="http://schemas.microsoft.com/office/powerpoint/2010/main" val="2595033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pl-PL" altLang="pl-PL" sz="3200"/>
              <a:t>Zasady techniki prawodawczej</a:t>
            </a:r>
          </a:p>
        </p:txBody>
      </p:sp>
      <p:sp>
        <p:nvSpPr>
          <p:cNvPr id="77827" name="Rectangle 3"/>
          <p:cNvSpPr>
            <a:spLocks noGrp="1" noChangeArrowheads="1"/>
          </p:cNvSpPr>
          <p:nvPr>
            <p:ph type="body" idx="1"/>
          </p:nvPr>
        </p:nvSpPr>
        <p:spPr>
          <a:xfrm>
            <a:off x="1847850" y="1341438"/>
            <a:ext cx="8820150" cy="5516562"/>
          </a:xfrm>
        </p:spPr>
        <p:txBody>
          <a:bodyPr/>
          <a:lstStyle/>
          <a:p>
            <a:pPr eaLnBrk="1" hangingPunct="1">
              <a:buFontTx/>
              <a:buNone/>
            </a:pPr>
            <a:r>
              <a:rPr lang="pl-PL" altLang="pl-PL" sz="2200" b="1"/>
              <a:t>§ 10.</a:t>
            </a:r>
            <a:r>
              <a:rPr lang="pl-PL" altLang="pl-PL" sz="2200"/>
              <a:t> </a:t>
            </a:r>
          </a:p>
          <a:p>
            <a:pPr eaLnBrk="1" hangingPunct="1">
              <a:buFontTx/>
              <a:buNone/>
            </a:pPr>
            <a:r>
              <a:rPr lang="pl-PL" altLang="pl-PL" sz="2200" u="sng"/>
              <a:t>Do oznaczenia jednakowych pojęć używa się jednakowych określeń, </a:t>
            </a:r>
          </a:p>
          <a:p>
            <a:pPr eaLnBrk="1" hangingPunct="1">
              <a:buFontTx/>
              <a:buNone/>
            </a:pPr>
            <a:r>
              <a:rPr lang="pl-PL" altLang="pl-PL" sz="2200" u="sng"/>
              <a:t>a różnych pojęć nie oznacza się tymi samymi określeniami.</a:t>
            </a:r>
            <a:endParaRPr lang="pl-PL" altLang="pl-PL" u="sng" smtClean="0"/>
          </a:p>
        </p:txBody>
      </p:sp>
      <p:sp>
        <p:nvSpPr>
          <p:cNvPr id="77828" name="Rectangle 4"/>
          <p:cNvSpPr>
            <a:spLocks noChangeArrowheads="1"/>
          </p:cNvSpPr>
          <p:nvPr/>
        </p:nvSpPr>
        <p:spPr bwMode="auto">
          <a:xfrm>
            <a:off x="1992314" y="4670426"/>
            <a:ext cx="8675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solidFill>
                <a:srgbClr val="660033"/>
              </a:solidFill>
            </a:endParaRPr>
          </a:p>
        </p:txBody>
      </p:sp>
      <p:sp>
        <p:nvSpPr>
          <p:cNvPr id="77829" name="Rectangle 5"/>
          <p:cNvSpPr>
            <a:spLocks noChangeArrowheads="1"/>
          </p:cNvSpPr>
          <p:nvPr/>
        </p:nvSpPr>
        <p:spPr bwMode="auto">
          <a:xfrm>
            <a:off x="1919289" y="3333751"/>
            <a:ext cx="7705725"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l-PL" altLang="pl-PL">
                <a:solidFill>
                  <a:srgbClr val="23037F"/>
                </a:solidFill>
              </a:rPr>
              <a:t>„Zgodnie z zasadą wyrażoną w § 10 ZTP: </a:t>
            </a:r>
          </a:p>
          <a:p>
            <a:pPr eaLnBrk="1" hangingPunct="1"/>
            <a:r>
              <a:rPr lang="pl-PL" altLang="pl-PL">
                <a:solidFill>
                  <a:srgbClr val="23037F"/>
                </a:solidFill>
              </a:rPr>
              <a:t>- różnym zwrotom nie należy nadawać tego samego znaczenia, </a:t>
            </a:r>
          </a:p>
          <a:p>
            <a:pPr eaLnBrk="1" hangingPunct="1"/>
            <a:r>
              <a:rPr lang="pl-PL" altLang="pl-PL">
                <a:solidFill>
                  <a:srgbClr val="23037F"/>
                </a:solidFill>
              </a:rPr>
              <a:t>- tym samym zwrotom nie należy nadawać innego znaczenia. </a:t>
            </a:r>
          </a:p>
          <a:p>
            <a:pPr eaLnBrk="1" hangingPunct="1"/>
            <a:endParaRPr lang="pl-PL" altLang="pl-PL">
              <a:solidFill>
                <a:srgbClr val="23037F"/>
              </a:solidFill>
            </a:endParaRPr>
          </a:p>
          <a:p>
            <a:pPr eaLnBrk="1" hangingPunct="1"/>
            <a:r>
              <a:rPr lang="pl-PL" altLang="pl-PL">
                <a:solidFill>
                  <a:srgbClr val="23037F"/>
                </a:solidFill>
              </a:rPr>
              <a:t>W tym zakresie język prawny może więc odbiegać od języka powszechnego, a zwłaszcza języka literackiego, w którym aprobuje się używanie synonimów w celu uniknięcia powtarzania tych samych określeń).”</a:t>
            </a:r>
          </a:p>
          <a:p>
            <a:pPr eaLnBrk="1" hangingPunct="1"/>
            <a:endParaRPr lang="pl-PL" altLang="pl-PL">
              <a:solidFill>
                <a:srgbClr val="23037F"/>
              </a:solidFill>
            </a:endParaRPr>
          </a:p>
          <a:p>
            <a:pPr eaLnBrk="1" hangingPunct="1"/>
            <a:r>
              <a:rPr lang="pl-PL" altLang="pl-PL">
                <a:solidFill>
                  <a:srgbClr val="23037F"/>
                </a:solidFill>
              </a:rPr>
              <a:t>G. Wierczyński,</a:t>
            </a:r>
            <a:r>
              <a:rPr lang="pl-PL" altLang="pl-PL" i="1">
                <a:solidFill>
                  <a:srgbClr val="23037F"/>
                </a:solidFill>
              </a:rPr>
              <a:t> Komentarz do Zasada Techniki Prawodawczej, </a:t>
            </a:r>
            <a:r>
              <a:rPr lang="pl-PL" altLang="pl-PL">
                <a:solidFill>
                  <a:srgbClr val="23037F"/>
                </a:solidFill>
              </a:rPr>
              <a:t>Warszawa 2009.</a:t>
            </a:r>
          </a:p>
          <a:p>
            <a:pPr eaLnBrk="1" hangingPunct="1"/>
            <a:endParaRPr lang="pl-PL" altLang="pl-PL">
              <a:solidFill>
                <a:srgbClr val="23037F"/>
              </a:solidFill>
            </a:endParaRPr>
          </a:p>
        </p:txBody>
      </p:sp>
    </p:spTree>
    <p:extLst>
      <p:ext uri="{BB962C8B-B14F-4D97-AF65-F5344CB8AC3E}">
        <p14:creationId xmlns:p14="http://schemas.microsoft.com/office/powerpoint/2010/main" val="4249083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pl-PL" altLang="pl-PL" sz="3200"/>
              <a:t>Zasady techniki prawodawczej</a:t>
            </a:r>
          </a:p>
        </p:txBody>
      </p:sp>
      <p:sp>
        <p:nvSpPr>
          <p:cNvPr id="78851" name="Rectangle 3"/>
          <p:cNvSpPr>
            <a:spLocks noGrp="1" noChangeArrowheads="1"/>
          </p:cNvSpPr>
          <p:nvPr>
            <p:ph type="body" idx="1"/>
          </p:nvPr>
        </p:nvSpPr>
        <p:spPr>
          <a:xfrm>
            <a:off x="1703388" y="1341438"/>
            <a:ext cx="8964612" cy="5516562"/>
          </a:xfrm>
        </p:spPr>
        <p:txBody>
          <a:bodyPr/>
          <a:lstStyle/>
          <a:p>
            <a:pPr eaLnBrk="1" hangingPunct="1">
              <a:buFontTx/>
              <a:buNone/>
            </a:pPr>
            <a:r>
              <a:rPr lang="pl-PL" altLang="pl-PL" sz="2200" b="1"/>
              <a:t>§ 11.</a:t>
            </a:r>
            <a:r>
              <a:rPr lang="pl-PL" altLang="pl-PL" sz="2200"/>
              <a:t> </a:t>
            </a:r>
          </a:p>
          <a:p>
            <a:pPr eaLnBrk="1" hangingPunct="1">
              <a:buFontTx/>
              <a:buNone/>
            </a:pPr>
            <a:r>
              <a:rPr lang="pl-PL" altLang="pl-PL" sz="2200" u="sng"/>
              <a:t>W ustawie nie zamieszcza się wypowiedzi, które nie służą wyrażaniu </a:t>
            </a:r>
          </a:p>
          <a:p>
            <a:pPr eaLnBrk="1" hangingPunct="1">
              <a:buFontTx/>
              <a:buNone/>
            </a:pPr>
            <a:r>
              <a:rPr lang="pl-PL" altLang="pl-PL" sz="2200" u="sng"/>
              <a:t>norm prawnych, a w szczególności apeli, postulatów, zaleceń, </a:t>
            </a:r>
          </a:p>
          <a:p>
            <a:pPr eaLnBrk="1" hangingPunct="1">
              <a:buFontTx/>
              <a:buNone/>
            </a:pPr>
            <a:r>
              <a:rPr lang="pl-PL" altLang="pl-PL" sz="2200" u="sng"/>
              <a:t>upomnień oraz uzasadnień formułowanych norm. </a:t>
            </a:r>
          </a:p>
          <a:p>
            <a:pPr eaLnBrk="1" hangingPunct="1">
              <a:buFontTx/>
              <a:buNone/>
            </a:pPr>
            <a:endParaRPr lang="pl-PL" altLang="pl-PL" sz="2200" u="sng"/>
          </a:p>
          <a:p>
            <a:pPr eaLnBrk="1" hangingPunct="1">
              <a:buFontTx/>
              <a:buChar char="-"/>
            </a:pPr>
            <a:r>
              <a:rPr lang="pl-PL" altLang="pl-PL" sz="2200">
                <a:solidFill>
                  <a:srgbClr val="CC0000"/>
                </a:solidFill>
              </a:rPr>
              <a:t>„</a:t>
            </a:r>
            <a:r>
              <a:rPr lang="pl-PL" altLang="pl-PL" sz="2200" i="1">
                <a:solidFill>
                  <a:srgbClr val="CC0000"/>
                </a:solidFill>
              </a:rPr>
              <a:t>byłoby dobrze</a:t>
            </a:r>
            <a:r>
              <a:rPr lang="pl-PL" altLang="pl-PL" sz="2200">
                <a:solidFill>
                  <a:srgbClr val="CC0000"/>
                </a:solidFill>
              </a:rPr>
              <a:t>”, „</a:t>
            </a:r>
            <a:r>
              <a:rPr lang="pl-PL" altLang="pl-PL" sz="2200" i="1">
                <a:solidFill>
                  <a:srgbClr val="CC0000"/>
                </a:solidFill>
              </a:rPr>
              <a:t>należy życzyć</a:t>
            </a:r>
            <a:r>
              <a:rPr lang="pl-PL" altLang="pl-PL" sz="2200">
                <a:solidFill>
                  <a:srgbClr val="CC0000"/>
                </a:solidFill>
              </a:rPr>
              <a:t>”, „</a:t>
            </a:r>
            <a:r>
              <a:rPr lang="pl-PL" altLang="pl-PL" sz="2200" i="1">
                <a:solidFill>
                  <a:srgbClr val="CC0000"/>
                </a:solidFill>
              </a:rPr>
              <a:t>potępiając</a:t>
            </a:r>
            <a:r>
              <a:rPr lang="pl-PL" altLang="pl-PL" sz="2200">
                <a:solidFill>
                  <a:srgbClr val="CC0000"/>
                </a:solidFill>
              </a:rPr>
              <a:t>”, „</a:t>
            </a:r>
            <a:r>
              <a:rPr lang="pl-PL" altLang="pl-PL" sz="2200" i="1">
                <a:solidFill>
                  <a:srgbClr val="CC0000"/>
                </a:solidFill>
              </a:rPr>
              <a:t>pragniemy</a:t>
            </a:r>
            <a:r>
              <a:rPr lang="pl-PL" altLang="pl-PL" sz="2200">
                <a:solidFill>
                  <a:srgbClr val="CC0000"/>
                </a:solidFill>
              </a:rPr>
              <a:t>”, „…</a:t>
            </a:r>
            <a:r>
              <a:rPr lang="pl-PL" altLang="pl-PL" sz="2200" i="1">
                <a:solidFill>
                  <a:srgbClr val="CC0000"/>
                </a:solidFill>
              </a:rPr>
              <a:t>podlega karze, ponieważ zabójstwo narusza zasadę ochrony życia i wywoływało potępienie społeczne w kulturze europejskiej</a:t>
            </a:r>
            <a:r>
              <a:rPr lang="pl-PL" altLang="pl-PL" sz="2200">
                <a:solidFill>
                  <a:srgbClr val="CC0000"/>
                </a:solidFill>
              </a:rPr>
              <a:t>”</a:t>
            </a:r>
          </a:p>
          <a:p>
            <a:pPr eaLnBrk="1" hangingPunct="1">
              <a:buFontTx/>
              <a:buChar char="-"/>
            </a:pPr>
            <a:endParaRPr lang="pl-PL" altLang="pl-PL" sz="2200">
              <a:solidFill>
                <a:srgbClr val="CC0000"/>
              </a:solidFill>
            </a:endParaRPr>
          </a:p>
          <a:p>
            <a:pPr eaLnBrk="1" hangingPunct="1">
              <a:buFontTx/>
              <a:buNone/>
            </a:pPr>
            <a:r>
              <a:rPr lang="pl-PL" altLang="pl-PL" sz="2000" b="1">
                <a:solidFill>
                  <a:srgbClr val="CC0000"/>
                </a:solidFill>
              </a:rPr>
              <a:t>sformułowania zbędne w tekście prawnym = błąd techniki legislacyjnej</a:t>
            </a:r>
          </a:p>
        </p:txBody>
      </p:sp>
      <p:sp>
        <p:nvSpPr>
          <p:cNvPr id="78852" name="Rectangle 4"/>
          <p:cNvSpPr>
            <a:spLocks noChangeArrowheads="1"/>
          </p:cNvSpPr>
          <p:nvPr/>
        </p:nvSpPr>
        <p:spPr bwMode="auto">
          <a:xfrm>
            <a:off x="1992314" y="4670426"/>
            <a:ext cx="86756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pl-PL" altLang="pl-PL">
              <a:solidFill>
                <a:srgbClr val="660033"/>
              </a:solidFill>
            </a:endParaRPr>
          </a:p>
        </p:txBody>
      </p:sp>
    </p:spTree>
    <p:extLst>
      <p:ext uri="{BB962C8B-B14F-4D97-AF65-F5344CB8AC3E}">
        <p14:creationId xmlns:p14="http://schemas.microsoft.com/office/powerpoint/2010/main" val="1612032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1774826" y="1700213"/>
            <a:ext cx="8435975" cy="4425950"/>
          </a:xfrm>
        </p:spPr>
        <p:txBody>
          <a:bodyPr/>
          <a:lstStyle/>
          <a:p>
            <a:pPr algn="ctr" eaLnBrk="1" hangingPunct="1">
              <a:buFontTx/>
              <a:buNone/>
            </a:pPr>
            <a:r>
              <a:rPr lang="pl-PL" altLang="pl-PL" sz="5400" dirty="0">
                <a:solidFill>
                  <a:schemeClr val="tx1"/>
                </a:solidFill>
              </a:rPr>
              <a:t>Jak w rzeczywistości prawodawca radzi sobie z językiem polskim?</a:t>
            </a:r>
          </a:p>
        </p:txBody>
      </p:sp>
    </p:spTree>
    <p:extLst>
      <p:ext uri="{BB962C8B-B14F-4D97-AF65-F5344CB8AC3E}">
        <p14:creationId xmlns:p14="http://schemas.microsoft.com/office/powerpoint/2010/main" val="303480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pl-PL" altLang="pl-PL" sz="3200">
                <a:solidFill>
                  <a:srgbClr val="CC0000"/>
                </a:solidFill>
              </a:rPr>
              <a:t>Znajdź błąd w konstrukcji przepisu</a:t>
            </a:r>
          </a:p>
        </p:txBody>
      </p:sp>
      <p:sp>
        <p:nvSpPr>
          <p:cNvPr id="80899" name="Rectangle 3"/>
          <p:cNvSpPr>
            <a:spLocks noGrp="1" noChangeArrowheads="1"/>
          </p:cNvSpPr>
          <p:nvPr>
            <p:ph type="body" idx="1"/>
          </p:nvPr>
        </p:nvSpPr>
        <p:spPr>
          <a:xfrm>
            <a:off x="1992314" y="1628776"/>
            <a:ext cx="8675687" cy="5229225"/>
          </a:xfrm>
        </p:spPr>
        <p:txBody>
          <a:bodyPr/>
          <a:lstStyle/>
          <a:p>
            <a:pPr eaLnBrk="1" hangingPunct="1">
              <a:buFontTx/>
              <a:buNone/>
            </a:pPr>
            <a:r>
              <a:rPr lang="pl-PL" altLang="pl-PL" sz="2000" b="1"/>
              <a:t>Art. 59 ust. 3 ustawy z dnia 23 stycznia 2003 r. o powszechnym </a:t>
            </a:r>
          </a:p>
          <a:p>
            <a:pPr eaLnBrk="1" hangingPunct="1">
              <a:buFontTx/>
              <a:buNone/>
            </a:pPr>
            <a:r>
              <a:rPr lang="pl-PL" altLang="pl-PL" sz="2000" b="1"/>
              <a:t>ubezpieczeniu w Narodowym Funduszu Zdrowia:</a:t>
            </a:r>
          </a:p>
          <a:p>
            <a:pPr eaLnBrk="1" hangingPunct="1">
              <a:buFontTx/>
              <a:buNone/>
            </a:pPr>
            <a:r>
              <a:rPr lang="pl-PL" altLang="pl-PL"/>
              <a:t>	Minister właściwy do spraw zdrowia, po zasięgnięciu opinii Naczelnej Rady Lekarskiej i Naczelnej Rady Aptekarskiej, określa co najmniej raz w roku, w drodze rozporządzenia, wykaz leków, o których mowa w ust. 1, uwzględniając możliwości finansowe systemu powszechnego ubezpieczenia zdrowotnego oraz konieczność zapewnienia dostępności do leków. </a:t>
            </a:r>
          </a:p>
        </p:txBody>
      </p:sp>
    </p:spTree>
    <p:extLst>
      <p:ext uri="{BB962C8B-B14F-4D97-AF65-F5344CB8AC3E}">
        <p14:creationId xmlns:p14="http://schemas.microsoft.com/office/powerpoint/2010/main" val="315756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992313" y="0"/>
            <a:ext cx="8229600" cy="1143000"/>
          </a:xfrm>
        </p:spPr>
        <p:txBody>
          <a:bodyPr/>
          <a:lstStyle/>
          <a:p>
            <a:pPr eaLnBrk="1" hangingPunct="1"/>
            <a:r>
              <a:rPr lang="pl-PL" altLang="pl-PL" sz="3200" b="1"/>
              <a:t>Język prawny i prawniczy</a:t>
            </a:r>
          </a:p>
        </p:txBody>
      </p:sp>
      <p:sp>
        <p:nvSpPr>
          <p:cNvPr id="45059" name="Rectangle 3"/>
          <p:cNvSpPr>
            <a:spLocks noGrp="1" noChangeArrowheads="1"/>
          </p:cNvSpPr>
          <p:nvPr>
            <p:ph type="body" idx="1"/>
          </p:nvPr>
        </p:nvSpPr>
        <p:spPr>
          <a:xfrm>
            <a:off x="409075" y="1268414"/>
            <a:ext cx="11044988" cy="5589587"/>
          </a:xfrm>
        </p:spPr>
        <p:txBody>
          <a:bodyPr/>
          <a:lstStyle/>
          <a:p>
            <a:pPr eaLnBrk="1" hangingPunct="1"/>
            <a:r>
              <a:rPr lang="pl-PL" altLang="pl-PL" b="1" u="sng" dirty="0" smtClean="0"/>
              <a:t>język prawny</a:t>
            </a:r>
            <a:r>
              <a:rPr lang="pl-PL" altLang="pl-PL" dirty="0" smtClean="0"/>
              <a:t> (język aktów normatywnych) </a:t>
            </a:r>
            <a:r>
              <a:rPr lang="pl-PL" altLang="pl-PL" i="1" dirty="0" smtClean="0"/>
              <a:t>vs.</a:t>
            </a:r>
            <a:r>
              <a:rPr lang="pl-PL" altLang="pl-PL" dirty="0" smtClean="0"/>
              <a:t> </a:t>
            </a:r>
            <a:r>
              <a:rPr lang="pl-PL" altLang="pl-PL" b="1" u="sng" dirty="0" smtClean="0"/>
              <a:t>język prawniczy</a:t>
            </a:r>
            <a:r>
              <a:rPr lang="pl-PL" altLang="pl-PL" dirty="0" smtClean="0"/>
              <a:t> (język prawników o obowiązującym prawie)</a:t>
            </a:r>
          </a:p>
          <a:p>
            <a:pPr eaLnBrk="1" hangingPunct="1">
              <a:buFontTx/>
              <a:buNone/>
            </a:pPr>
            <a:r>
              <a:rPr lang="pl-PL" altLang="pl-PL" sz="2000" b="1" dirty="0">
                <a:solidFill>
                  <a:srgbClr val="CC0000"/>
                </a:solidFill>
              </a:rPr>
              <a:t>	* rozróżnienie dokonane przez B. </a:t>
            </a:r>
            <a:r>
              <a:rPr lang="pl-PL" altLang="pl-PL" sz="2000" b="1" dirty="0" err="1">
                <a:solidFill>
                  <a:srgbClr val="CC0000"/>
                </a:solidFill>
              </a:rPr>
              <a:t>Wróblewskego</a:t>
            </a:r>
            <a:r>
              <a:rPr lang="pl-PL" altLang="pl-PL" sz="2000" b="1" dirty="0">
                <a:solidFill>
                  <a:srgbClr val="CC0000"/>
                </a:solidFill>
              </a:rPr>
              <a:t> w 1948 r. </a:t>
            </a:r>
          </a:p>
          <a:p>
            <a:pPr eaLnBrk="1" hangingPunct="1">
              <a:buFontTx/>
              <a:buNone/>
            </a:pPr>
            <a:r>
              <a:rPr lang="pl-PL" altLang="pl-PL" sz="2000" b="1" dirty="0">
                <a:solidFill>
                  <a:srgbClr val="CC0000"/>
                </a:solidFill>
              </a:rPr>
              <a:t>	(B. Wróblewski, </a:t>
            </a:r>
            <a:r>
              <a:rPr lang="pl-PL" altLang="pl-PL" sz="2000" b="1" i="1" dirty="0">
                <a:solidFill>
                  <a:srgbClr val="CC0000"/>
                </a:solidFill>
              </a:rPr>
              <a:t>Język prawny i prawniczy</a:t>
            </a:r>
            <a:r>
              <a:rPr lang="pl-PL" altLang="pl-PL" sz="2000" b="1" dirty="0">
                <a:solidFill>
                  <a:srgbClr val="CC0000"/>
                </a:solidFill>
              </a:rPr>
              <a:t>, Kraków 1948</a:t>
            </a:r>
            <a:r>
              <a:rPr lang="pl-PL" altLang="pl-PL" sz="2000" b="1" dirty="0" smtClean="0">
                <a:solidFill>
                  <a:srgbClr val="CC0000"/>
                </a:solidFill>
              </a:rPr>
              <a:t>)</a:t>
            </a:r>
          </a:p>
          <a:p>
            <a:pPr eaLnBrk="1" hangingPunct="1">
              <a:buFontTx/>
              <a:buNone/>
            </a:pPr>
            <a:endParaRPr lang="pl-PL" altLang="pl-PL" b="1" dirty="0" smtClean="0"/>
          </a:p>
          <a:p>
            <a:pPr eaLnBrk="1" hangingPunct="1"/>
            <a:r>
              <a:rPr lang="pl-PL" altLang="pl-PL" dirty="0">
                <a:solidFill>
                  <a:srgbClr val="006600"/>
                </a:solidFill>
              </a:rPr>
              <a:t>przykłady użycia języka prawnego: akty normatywne publikowane w Dzienniku Ustaw, Monitorze Polskim itp. </a:t>
            </a:r>
            <a:endParaRPr lang="pl-PL" altLang="pl-PL" dirty="0" smtClean="0">
              <a:solidFill>
                <a:srgbClr val="006600"/>
              </a:solidFill>
            </a:endParaRPr>
          </a:p>
          <a:p>
            <a:pPr eaLnBrk="1" hangingPunct="1"/>
            <a:endParaRPr lang="pl-PL" altLang="pl-PL" dirty="0">
              <a:solidFill>
                <a:srgbClr val="006600"/>
              </a:solidFill>
            </a:endParaRPr>
          </a:p>
          <a:p>
            <a:pPr eaLnBrk="1" hangingPunct="1"/>
            <a:r>
              <a:rPr lang="pl-PL" altLang="pl-PL" dirty="0">
                <a:solidFill>
                  <a:schemeClr val="accent2"/>
                </a:solidFill>
              </a:rPr>
              <a:t>przykłady użycia języka prawniczego: komentarz do ZTP, komentarz do Kodeksu Cywilnego; glosa; opinia prawna itp.</a:t>
            </a:r>
          </a:p>
          <a:p>
            <a:pPr eaLnBrk="1" hangingPunct="1">
              <a:buFontTx/>
              <a:buNone/>
            </a:pPr>
            <a:endParaRPr lang="pl-PL" altLang="pl-PL" dirty="0">
              <a:solidFill>
                <a:schemeClr val="accent2"/>
              </a:solidFill>
            </a:endParaRPr>
          </a:p>
        </p:txBody>
      </p:sp>
    </p:spTree>
    <p:extLst>
      <p:ext uri="{BB962C8B-B14F-4D97-AF65-F5344CB8AC3E}">
        <p14:creationId xmlns:p14="http://schemas.microsoft.com/office/powerpoint/2010/main" val="1409154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847850" y="274638"/>
            <a:ext cx="8362950" cy="6178550"/>
          </a:xfrm>
        </p:spPr>
        <p:txBody>
          <a:bodyPr/>
          <a:lstStyle/>
          <a:p>
            <a:pPr algn="l" eaLnBrk="1" hangingPunct="1"/>
            <a:r>
              <a:rPr lang="pl-PL" altLang="pl-PL" sz="3200">
                <a:solidFill>
                  <a:schemeClr val="accent2"/>
                </a:solidFill>
              </a:rPr>
              <a:t>„</a:t>
            </a:r>
            <a:r>
              <a:rPr lang="pl-PL" altLang="pl-PL" sz="3200" i="1">
                <a:solidFill>
                  <a:schemeClr val="accent2"/>
                </a:solidFill>
              </a:rPr>
              <a:t>Ustawa o powszechnym ubezpieczeniu w Narodowym Funduszu Zdrowia wielokrotnie stanowi o "dostępności do świadczeń" i "dostępności do leków", gdy formą poprawną jest "dostępność świadczeń/leków" albo ewentualnie "dostęp do świadczeń/leków</a:t>
            </a:r>
            <a:r>
              <a:rPr lang="pl-PL" altLang="pl-PL" sz="3200">
                <a:solidFill>
                  <a:schemeClr val="accent2"/>
                </a:solidFill>
              </a:rPr>
              <a:t>…”</a:t>
            </a:r>
            <a:br>
              <a:rPr lang="pl-PL" altLang="pl-PL" sz="3200">
                <a:solidFill>
                  <a:schemeClr val="accent2"/>
                </a:solidFill>
              </a:rPr>
            </a:br>
            <a:r>
              <a:rPr lang="pl-PL" altLang="pl-PL" sz="3200"/>
              <a:t/>
            </a:r>
            <a:br>
              <a:rPr lang="pl-PL" altLang="pl-PL" sz="3200"/>
            </a:br>
            <a:r>
              <a:rPr lang="pl-PL" altLang="pl-PL" sz="2000" b="1"/>
              <a:t>M. Pruszyński, </a:t>
            </a:r>
            <a:r>
              <a:rPr lang="pl-PL" altLang="pl-PL" sz="2000" b="1" i="1"/>
              <a:t>O stanie polszczyzny języka prawnego (Uwagi na </a:t>
            </a:r>
            <a:br>
              <a:rPr lang="pl-PL" altLang="pl-PL" sz="2000" b="1" i="1"/>
            </a:br>
            <a:r>
              <a:rPr lang="pl-PL" altLang="pl-PL" sz="2000" b="1" i="1"/>
              <a:t>marginesie raportu NIK),</a:t>
            </a:r>
            <a:r>
              <a:rPr lang="pl-PL" altLang="pl-PL" sz="2000" b="1"/>
              <a:t> Przegląd Legislacyjny, nr 5/2004.</a:t>
            </a:r>
            <a:br>
              <a:rPr lang="pl-PL" altLang="pl-PL" sz="2000" b="1"/>
            </a:br>
            <a:endParaRPr lang="pl-PL" altLang="pl-PL" sz="2000" b="1"/>
          </a:p>
        </p:txBody>
      </p:sp>
    </p:spTree>
    <p:extLst>
      <p:ext uri="{BB962C8B-B14F-4D97-AF65-F5344CB8AC3E}">
        <p14:creationId xmlns:p14="http://schemas.microsoft.com/office/powerpoint/2010/main" val="2393984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pl-PL" altLang="pl-PL" sz="3200">
                <a:solidFill>
                  <a:srgbClr val="CC0000"/>
                </a:solidFill>
              </a:rPr>
              <a:t>Znajdź błąd w konstrukcji przepisu</a:t>
            </a:r>
          </a:p>
        </p:txBody>
      </p:sp>
      <p:sp>
        <p:nvSpPr>
          <p:cNvPr id="82947" name="Rectangle 3"/>
          <p:cNvSpPr>
            <a:spLocks noGrp="1" noChangeArrowheads="1"/>
          </p:cNvSpPr>
          <p:nvPr>
            <p:ph type="body" idx="1"/>
          </p:nvPr>
        </p:nvSpPr>
        <p:spPr/>
        <p:txBody>
          <a:bodyPr/>
          <a:lstStyle/>
          <a:p>
            <a:pPr eaLnBrk="1" hangingPunct="1">
              <a:buFontTx/>
              <a:buNone/>
            </a:pPr>
            <a:r>
              <a:rPr lang="pl-PL" altLang="pl-PL" sz="2000" b="1"/>
              <a:t>Art. 123 ustawy z dnia 21 lipca 2000 r. Prawo telekomunikacyjne:</a:t>
            </a:r>
          </a:p>
          <a:p>
            <a:pPr eaLnBrk="1" hangingPunct="1">
              <a:buFontTx/>
              <a:buNone/>
            </a:pPr>
            <a:r>
              <a:rPr lang="pl-PL" altLang="pl-PL" smtClean="0"/>
              <a:t>	Kto bez wymaganego pozwolenia używa urządzenia radiowe nadawcze lub nadawczo-odbiorcze- podlega grzywnie, karze ograniczenia wolności albo pozbawienia wolności do lat 2.</a:t>
            </a:r>
          </a:p>
        </p:txBody>
      </p:sp>
    </p:spTree>
    <p:extLst>
      <p:ext uri="{BB962C8B-B14F-4D97-AF65-F5344CB8AC3E}">
        <p14:creationId xmlns:p14="http://schemas.microsoft.com/office/powerpoint/2010/main" val="849761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847850" y="274638"/>
            <a:ext cx="8362950" cy="6178550"/>
          </a:xfrm>
        </p:spPr>
        <p:txBody>
          <a:bodyPr/>
          <a:lstStyle/>
          <a:p>
            <a:pPr algn="l" eaLnBrk="1" hangingPunct="1"/>
            <a:r>
              <a:rPr lang="pl-PL" altLang="pl-PL" sz="3600" i="1">
                <a:solidFill>
                  <a:schemeClr val="accent2"/>
                </a:solidFill>
              </a:rPr>
              <a:t>„Zgodnie z art. 123 ust. 1 Prawa telekomunikacyjnego: karze podlega, "kto bez wymaganego pozwolenia używa urządzenia radiowe nadawcze lub nadawczo-odbiorcze"; ustawodawca użył biernika, podczas gdy właściwe byłoby zastosowanie dopełniacza…</a:t>
            </a:r>
            <a:r>
              <a:rPr lang="pl-PL" altLang="pl-PL" sz="3600">
                <a:solidFill>
                  <a:schemeClr val="accent2"/>
                </a:solidFill>
              </a:rPr>
              <a:t>”</a:t>
            </a:r>
            <a:r>
              <a:rPr lang="pl-PL" altLang="pl-PL" sz="3600"/>
              <a:t/>
            </a:r>
            <a:br>
              <a:rPr lang="pl-PL" altLang="pl-PL" sz="3600"/>
            </a:br>
            <a:r>
              <a:rPr lang="pl-PL" altLang="pl-PL" sz="3600"/>
              <a:t/>
            </a:r>
            <a:br>
              <a:rPr lang="pl-PL" altLang="pl-PL" sz="3600"/>
            </a:br>
            <a:r>
              <a:rPr lang="pl-PL" altLang="pl-PL" sz="2000" b="1"/>
              <a:t>M. Pruszyński, </a:t>
            </a:r>
            <a:r>
              <a:rPr lang="pl-PL" altLang="pl-PL" sz="2000" b="1" i="1"/>
              <a:t>O stanie polszczyzny języka prawnego (Uwagi na </a:t>
            </a:r>
            <a:br>
              <a:rPr lang="pl-PL" altLang="pl-PL" sz="2000" b="1" i="1"/>
            </a:br>
            <a:r>
              <a:rPr lang="pl-PL" altLang="pl-PL" sz="2000" b="1" i="1"/>
              <a:t>marginesie raportu NIK),</a:t>
            </a:r>
            <a:r>
              <a:rPr lang="pl-PL" altLang="pl-PL" sz="2000" b="1"/>
              <a:t> Przegląd Legislacyjny, nr 5/2004.</a:t>
            </a:r>
            <a:br>
              <a:rPr lang="pl-PL" altLang="pl-PL" sz="2000" b="1"/>
            </a:br>
            <a:endParaRPr lang="pl-PL" altLang="pl-PL" sz="2000" b="1"/>
          </a:p>
        </p:txBody>
      </p:sp>
    </p:spTree>
    <p:extLst>
      <p:ext uri="{BB962C8B-B14F-4D97-AF65-F5344CB8AC3E}">
        <p14:creationId xmlns:p14="http://schemas.microsoft.com/office/powerpoint/2010/main" val="30492891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92313" y="0"/>
            <a:ext cx="8229600" cy="1143000"/>
          </a:xfrm>
        </p:spPr>
        <p:txBody>
          <a:bodyPr/>
          <a:lstStyle/>
          <a:p>
            <a:pPr eaLnBrk="1" hangingPunct="1"/>
            <a:r>
              <a:rPr lang="pl-PL" altLang="pl-PL" sz="3200">
                <a:solidFill>
                  <a:srgbClr val="CC0000"/>
                </a:solidFill>
              </a:rPr>
              <a:t>Znajdź błąd w konstrukcji przepisu</a:t>
            </a:r>
          </a:p>
        </p:txBody>
      </p:sp>
      <p:sp>
        <p:nvSpPr>
          <p:cNvPr id="84995" name="Rectangle 3"/>
          <p:cNvSpPr>
            <a:spLocks noGrp="1" noChangeArrowheads="1"/>
          </p:cNvSpPr>
          <p:nvPr>
            <p:ph type="body" idx="1"/>
          </p:nvPr>
        </p:nvSpPr>
        <p:spPr>
          <a:xfrm>
            <a:off x="1919288" y="1196976"/>
            <a:ext cx="8748712" cy="5661025"/>
          </a:xfrm>
        </p:spPr>
        <p:txBody>
          <a:bodyPr/>
          <a:lstStyle/>
          <a:p>
            <a:pPr eaLnBrk="1" hangingPunct="1">
              <a:lnSpc>
                <a:spcPct val="90000"/>
              </a:lnSpc>
              <a:buFontTx/>
              <a:buNone/>
            </a:pPr>
            <a:r>
              <a:rPr lang="pl-PL" altLang="pl-PL" sz="2000" b="1"/>
              <a:t>Art. 6 ustawy o ogłaszaniu aktów normatywnych i niektórych innych </a:t>
            </a:r>
          </a:p>
          <a:p>
            <a:pPr eaLnBrk="1" hangingPunct="1">
              <a:lnSpc>
                <a:spcPct val="90000"/>
              </a:lnSpc>
              <a:buFontTx/>
              <a:buNone/>
            </a:pPr>
            <a:r>
              <a:rPr lang="pl-PL" altLang="pl-PL" sz="2000" b="1"/>
              <a:t>aktów prawnych:</a:t>
            </a:r>
          </a:p>
          <a:p>
            <a:pPr eaLnBrk="1" hangingPunct="1">
              <a:lnSpc>
                <a:spcPct val="90000"/>
              </a:lnSpc>
              <a:buFontTx/>
              <a:buNone/>
            </a:pPr>
            <a:r>
              <a:rPr lang="pl-PL" altLang="pl-PL"/>
              <a:t>1. Przy obliczaniu terminu wejścia w życie aktu normatywnego określonego w dniach nie uwzględnia się dnia ogłoszenia, z wyjątkiem przypadków, gdy akt normatywny wchodzi w życie z dniem ogłoszenia.</a:t>
            </a:r>
          </a:p>
          <a:p>
            <a:pPr eaLnBrk="1" hangingPunct="1">
              <a:lnSpc>
                <a:spcPct val="90000"/>
              </a:lnSpc>
              <a:buFontTx/>
              <a:buNone/>
            </a:pPr>
            <a:endParaRPr lang="pl-PL" altLang="pl-PL"/>
          </a:p>
          <a:p>
            <a:pPr eaLnBrk="1" hangingPunct="1">
              <a:lnSpc>
                <a:spcPct val="90000"/>
              </a:lnSpc>
              <a:buFontTx/>
              <a:buNone/>
            </a:pPr>
            <a:r>
              <a:rPr lang="pl-PL" altLang="pl-PL"/>
              <a:t>2. Terminy wejścia w życie aktu normatywnego określone w tygodniach, miesiącach lub latach kończą się z upływem dnia, który nazwą lub datą odpowiada dniu ogłoszenia, a gdyby takiego dnia w ostatnim miesiącu nie było - w ostatnim dniu tego miesiąca.</a:t>
            </a:r>
          </a:p>
        </p:txBody>
      </p:sp>
    </p:spTree>
    <p:extLst>
      <p:ext uri="{BB962C8B-B14F-4D97-AF65-F5344CB8AC3E}">
        <p14:creationId xmlns:p14="http://schemas.microsoft.com/office/powerpoint/2010/main" val="17538027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847850" y="274638"/>
            <a:ext cx="8362950" cy="6178550"/>
          </a:xfrm>
        </p:spPr>
        <p:txBody>
          <a:bodyPr/>
          <a:lstStyle/>
          <a:p>
            <a:pPr algn="l" eaLnBrk="1" hangingPunct="1"/>
            <a:r>
              <a:rPr lang="pl-PL" altLang="pl-PL" sz="3200">
                <a:solidFill>
                  <a:schemeClr val="accent2"/>
                </a:solidFill>
              </a:rPr>
              <a:t>„</a:t>
            </a:r>
            <a:r>
              <a:rPr lang="pl-PL" altLang="pl-PL" sz="3200" i="1">
                <a:solidFill>
                  <a:schemeClr val="accent2"/>
                </a:solidFill>
              </a:rPr>
              <a:t>Artykuł 6 ust. 2 ustawy o ogłaszaniu aktów normatywnych i niektórych innych aktów prawnych stanowi, że: "terminy wejścia w życie aktu (...) kończą się z upływem dnia, który nazwą lub datą odpowiada dniu ogłoszenia (...)". Tymczasem celownik liczby pojedynczej rzeczownika "dzień" brzmi "dniowi”…</a:t>
            </a:r>
            <a:r>
              <a:rPr lang="pl-PL" altLang="pl-PL" sz="3200">
                <a:solidFill>
                  <a:schemeClr val="accent2"/>
                </a:solidFill>
              </a:rPr>
              <a:t>”</a:t>
            </a:r>
            <a:br>
              <a:rPr lang="pl-PL" altLang="pl-PL" sz="3200">
                <a:solidFill>
                  <a:schemeClr val="accent2"/>
                </a:solidFill>
              </a:rPr>
            </a:br>
            <a:r>
              <a:rPr lang="pl-PL" altLang="pl-PL" sz="3200"/>
              <a:t/>
            </a:r>
            <a:br>
              <a:rPr lang="pl-PL" altLang="pl-PL" sz="3200"/>
            </a:br>
            <a:r>
              <a:rPr lang="pl-PL" altLang="pl-PL" sz="1800" b="1"/>
              <a:t>M. Pruszyński, </a:t>
            </a:r>
            <a:r>
              <a:rPr lang="pl-PL" altLang="pl-PL" sz="1800" b="1" i="1"/>
              <a:t>O stanie polszczyzny języka prawnego (Uwagi na </a:t>
            </a:r>
            <a:br>
              <a:rPr lang="pl-PL" altLang="pl-PL" sz="1800" b="1" i="1"/>
            </a:br>
            <a:r>
              <a:rPr lang="pl-PL" altLang="pl-PL" sz="1800" b="1" i="1"/>
              <a:t>marginesie raportu NIK),</a:t>
            </a:r>
            <a:r>
              <a:rPr lang="pl-PL" altLang="pl-PL" sz="1800" b="1"/>
              <a:t> Przegląd Legislacyjny, nr 5/2004.</a:t>
            </a:r>
            <a:br>
              <a:rPr lang="pl-PL" altLang="pl-PL" sz="1800" b="1"/>
            </a:br>
            <a:endParaRPr lang="pl-PL" altLang="pl-PL" sz="1800" b="1"/>
          </a:p>
        </p:txBody>
      </p:sp>
    </p:spTree>
    <p:extLst>
      <p:ext uri="{BB962C8B-B14F-4D97-AF65-F5344CB8AC3E}">
        <p14:creationId xmlns:p14="http://schemas.microsoft.com/office/powerpoint/2010/main" val="4069589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992313" y="0"/>
            <a:ext cx="8229600" cy="1143000"/>
          </a:xfrm>
        </p:spPr>
        <p:txBody>
          <a:bodyPr/>
          <a:lstStyle/>
          <a:p>
            <a:pPr eaLnBrk="1" hangingPunct="1"/>
            <a:r>
              <a:rPr lang="pl-PL" altLang="pl-PL" sz="3200">
                <a:solidFill>
                  <a:srgbClr val="CC0000"/>
                </a:solidFill>
              </a:rPr>
              <a:t>Znajdź błąd w konstrukcji przepisu</a:t>
            </a:r>
          </a:p>
        </p:txBody>
      </p:sp>
      <p:sp>
        <p:nvSpPr>
          <p:cNvPr id="87043" name="Rectangle 3"/>
          <p:cNvSpPr>
            <a:spLocks noGrp="1" noChangeArrowheads="1"/>
          </p:cNvSpPr>
          <p:nvPr>
            <p:ph type="body" idx="1"/>
          </p:nvPr>
        </p:nvSpPr>
        <p:spPr>
          <a:xfrm>
            <a:off x="1847850" y="1484314"/>
            <a:ext cx="8820150" cy="5373687"/>
          </a:xfrm>
        </p:spPr>
        <p:txBody>
          <a:bodyPr/>
          <a:lstStyle/>
          <a:p>
            <a:pPr eaLnBrk="1" hangingPunct="1">
              <a:lnSpc>
                <a:spcPct val="80000"/>
              </a:lnSpc>
              <a:buFontTx/>
              <a:buNone/>
            </a:pPr>
            <a:r>
              <a:rPr lang="pl-PL" altLang="pl-PL" sz="1800" b="1"/>
              <a:t>Art. 68 ustawy z dnia 30 czerwca 1970 r. o służbie wojskowej żołnierzy zawodowych</a:t>
            </a:r>
          </a:p>
          <a:p>
            <a:pPr eaLnBrk="1" hangingPunct="1">
              <a:lnSpc>
                <a:spcPct val="80000"/>
              </a:lnSpc>
              <a:buFontTx/>
              <a:buNone/>
            </a:pPr>
            <a:r>
              <a:rPr lang="pl-PL" altLang="pl-PL" sz="1800"/>
              <a:t> </a:t>
            </a:r>
          </a:p>
          <a:p>
            <a:pPr eaLnBrk="1" hangingPunct="1">
              <a:lnSpc>
                <a:spcPct val="80000"/>
              </a:lnSpc>
              <a:buFontTx/>
              <a:buNone/>
            </a:pPr>
            <a:r>
              <a:rPr lang="pl-PL" altLang="pl-PL" sz="2200"/>
              <a:t>1. W czasie pełnienia zawodowej służby wojskowej żołnierzom nie wolno:</a:t>
            </a:r>
            <a:br>
              <a:rPr lang="pl-PL" altLang="pl-PL" sz="2200"/>
            </a:br>
            <a:r>
              <a:rPr lang="pl-PL" altLang="pl-PL" sz="2200"/>
              <a:t>1) być członkiem partii politycznej ani stowarzyszenia lub innej organizacji o charakterze politycznym,</a:t>
            </a:r>
            <a:br>
              <a:rPr lang="pl-PL" altLang="pl-PL" sz="2200"/>
            </a:br>
            <a:r>
              <a:rPr lang="pl-PL" altLang="pl-PL" sz="2200"/>
              <a:t>2) brać udziału w działalności ruchów obywatelskich i innych ugrupowań obywateli o charakterze politycznym,</a:t>
            </a:r>
            <a:br>
              <a:rPr lang="pl-PL" altLang="pl-PL" sz="2200"/>
            </a:br>
            <a:r>
              <a:rPr lang="pl-PL" altLang="pl-PL" sz="2200"/>
              <a:t>3) brać udziału w zgromadzeniach o charakterze politycznym,</a:t>
            </a:r>
            <a:br>
              <a:rPr lang="pl-PL" altLang="pl-PL" sz="2200"/>
            </a:br>
            <a:r>
              <a:rPr lang="pl-PL" altLang="pl-PL" sz="2200"/>
              <a:t>4) prowadzić działalności politycznej, w tym rozpowszechniać publikacji dotyczących zagadnień politycznych.</a:t>
            </a:r>
          </a:p>
          <a:p>
            <a:pPr eaLnBrk="1" hangingPunct="1">
              <a:lnSpc>
                <a:spcPct val="80000"/>
              </a:lnSpc>
              <a:buFontTx/>
              <a:buNone/>
            </a:pPr>
            <a:endParaRPr lang="pl-PL" altLang="pl-PL" sz="2200"/>
          </a:p>
          <a:p>
            <a:pPr eaLnBrk="1" hangingPunct="1">
              <a:lnSpc>
                <a:spcPct val="80000"/>
              </a:lnSpc>
              <a:buFontTx/>
              <a:buNone/>
            </a:pPr>
            <a:r>
              <a:rPr lang="pl-PL" altLang="pl-PL" sz="2200"/>
              <a:t>2. Zastrzeżenie określone w ust. 1 pkt 3 nie dotyczy zgromadzeń związanych z wyborami władz państwowych i samorządowych.</a:t>
            </a:r>
            <a:br>
              <a:rPr lang="pl-PL" altLang="pl-PL" sz="2200"/>
            </a:br>
            <a:endParaRPr lang="pl-PL" altLang="pl-PL" sz="2200"/>
          </a:p>
          <a:p>
            <a:pPr eaLnBrk="1" hangingPunct="1">
              <a:lnSpc>
                <a:spcPct val="80000"/>
              </a:lnSpc>
              <a:buFontTx/>
              <a:buNone/>
            </a:pPr>
            <a:r>
              <a:rPr lang="pl-PL" altLang="pl-PL" sz="2200"/>
              <a:t>3. Z chwilą powołania żołnierza do zawodowej służby wojskowej ustaje jego dotychczasowe członkostwo w partii politycznej albo w stowarzyszeniu lub innej organizacji o charakterze politycznym. </a:t>
            </a:r>
          </a:p>
        </p:txBody>
      </p:sp>
    </p:spTree>
    <p:extLst>
      <p:ext uri="{BB962C8B-B14F-4D97-AF65-F5344CB8AC3E}">
        <p14:creationId xmlns:p14="http://schemas.microsoft.com/office/powerpoint/2010/main" val="1752616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847850" y="274638"/>
            <a:ext cx="8362950" cy="6107112"/>
          </a:xfrm>
        </p:spPr>
        <p:txBody>
          <a:bodyPr/>
          <a:lstStyle/>
          <a:p>
            <a:pPr algn="l" eaLnBrk="1" hangingPunct="1"/>
            <a:r>
              <a:rPr lang="pl-PL" altLang="pl-PL" sz="3200" i="1">
                <a:solidFill>
                  <a:schemeClr val="accent2"/>
                </a:solidFill>
              </a:rPr>
              <a:t>„Zgodnie z art. 68 ust. 1 pkt 1 do niedawna obowiązującej ustawy o służbie wojskowej żołnierzy zawodowych "w czasie pełnienia zawodowej służby wojskowej żołnierzom nie wolno (...) być członkiem partii politycznej (..)", podczas gdy prawidłowa byłaby jedna z form następujących: "żołnierzom nie wolno (...) być członkami" albo "żołnierzowi nie wolno być członkiem", albo "żołnierze nie mogą należeć do partii politycznych"…”</a:t>
            </a:r>
            <a:br>
              <a:rPr lang="pl-PL" altLang="pl-PL" sz="3200" i="1">
                <a:solidFill>
                  <a:schemeClr val="accent2"/>
                </a:solidFill>
              </a:rPr>
            </a:br>
            <a:r>
              <a:rPr lang="pl-PL" altLang="pl-PL" sz="3200" i="1">
                <a:solidFill>
                  <a:schemeClr val="accent2"/>
                </a:solidFill>
              </a:rPr>
              <a:t/>
            </a:r>
            <a:br>
              <a:rPr lang="pl-PL" altLang="pl-PL" sz="3200" i="1">
                <a:solidFill>
                  <a:schemeClr val="accent2"/>
                </a:solidFill>
              </a:rPr>
            </a:br>
            <a:r>
              <a:rPr lang="pl-PL" altLang="pl-PL" sz="1800" b="1"/>
              <a:t>M. Pruszyński, </a:t>
            </a:r>
            <a:r>
              <a:rPr lang="pl-PL" altLang="pl-PL" sz="1800" b="1" i="1"/>
              <a:t>O stanie polszczyzny języka prawnego (Uwagi na </a:t>
            </a:r>
            <a:br>
              <a:rPr lang="pl-PL" altLang="pl-PL" sz="1800" b="1" i="1"/>
            </a:br>
            <a:r>
              <a:rPr lang="pl-PL" altLang="pl-PL" sz="1800" b="1" i="1"/>
              <a:t>marginesie raportu NIK),</a:t>
            </a:r>
            <a:r>
              <a:rPr lang="pl-PL" altLang="pl-PL" sz="1800" b="1"/>
              <a:t> Przegląd Legislacyjny, nr 5/2004.</a:t>
            </a:r>
            <a:br>
              <a:rPr lang="pl-PL" altLang="pl-PL" sz="1800" b="1"/>
            </a:br>
            <a:endParaRPr lang="pl-PL" altLang="pl-PL" sz="1800" b="1"/>
          </a:p>
        </p:txBody>
      </p:sp>
    </p:spTree>
    <p:extLst>
      <p:ext uri="{BB962C8B-B14F-4D97-AF65-F5344CB8AC3E}">
        <p14:creationId xmlns:p14="http://schemas.microsoft.com/office/powerpoint/2010/main" val="2374172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pl-PL" altLang="pl-PL" sz="3200">
                <a:solidFill>
                  <a:srgbClr val="CC0000"/>
                </a:solidFill>
              </a:rPr>
              <a:t>Znajdź błąd w konstrukcji przepisu</a:t>
            </a:r>
          </a:p>
        </p:txBody>
      </p:sp>
      <p:sp>
        <p:nvSpPr>
          <p:cNvPr id="89091" name="Rectangle 3"/>
          <p:cNvSpPr>
            <a:spLocks noGrp="1" noChangeArrowheads="1"/>
          </p:cNvSpPr>
          <p:nvPr>
            <p:ph type="body" idx="1"/>
          </p:nvPr>
        </p:nvSpPr>
        <p:spPr>
          <a:xfrm>
            <a:off x="1981200" y="1600200"/>
            <a:ext cx="8686800" cy="5257800"/>
          </a:xfrm>
        </p:spPr>
        <p:txBody>
          <a:bodyPr/>
          <a:lstStyle/>
          <a:p>
            <a:pPr eaLnBrk="1" hangingPunct="1">
              <a:buFontTx/>
              <a:buNone/>
            </a:pPr>
            <a:r>
              <a:rPr lang="pl-PL" altLang="pl-PL" sz="2400"/>
              <a:t>	</a:t>
            </a:r>
            <a:endParaRPr lang="pl-PL" altLang="pl-PL" smtClean="0"/>
          </a:p>
          <a:p>
            <a:pPr eaLnBrk="1" hangingPunct="1">
              <a:buFontTx/>
              <a:buNone/>
            </a:pPr>
            <a:r>
              <a:rPr lang="pl-PL" altLang="pl-PL" sz="2400" b="1"/>
              <a:t>Art. 16 ustawy z dnia 10 czerwca 1994 r. o </a:t>
            </a:r>
          </a:p>
          <a:p>
            <a:pPr eaLnBrk="1" hangingPunct="1">
              <a:buFontTx/>
              <a:buNone/>
            </a:pPr>
            <a:r>
              <a:rPr lang="pl-PL" altLang="pl-PL" sz="2400" b="1"/>
              <a:t>zamówieniach publicznych</a:t>
            </a:r>
          </a:p>
          <a:p>
            <a:pPr eaLnBrk="1" hangingPunct="1">
              <a:buFontTx/>
              <a:buNone/>
            </a:pPr>
            <a:r>
              <a:rPr lang="pl-PL" altLang="pl-PL"/>
              <a:t>	„Zamawiający obowiązany jest do traktowania na równych prawach wszystkie podmioty ubiegające się o zamówienie publiczne i do prowadzenia postępowania o udzielenie zamówienia w sposób gwarantujący zachowanie uczciwej konkurencji.”</a:t>
            </a:r>
          </a:p>
        </p:txBody>
      </p:sp>
    </p:spTree>
    <p:extLst>
      <p:ext uri="{BB962C8B-B14F-4D97-AF65-F5344CB8AC3E}">
        <p14:creationId xmlns:p14="http://schemas.microsoft.com/office/powerpoint/2010/main" val="13991594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524000" y="0"/>
            <a:ext cx="9144000" cy="6858000"/>
          </a:xfrm>
        </p:spPr>
        <p:txBody>
          <a:bodyPr/>
          <a:lstStyle/>
          <a:p>
            <a:pPr algn="l" eaLnBrk="1" hangingPunct="1"/>
            <a:r>
              <a:rPr lang="pl-PL" altLang="pl-PL" sz="3200" i="1">
                <a:solidFill>
                  <a:schemeClr val="accent2"/>
                </a:solidFill>
              </a:rPr>
              <a:t>„W art. 16 nieobowiązującej już ustawy o zamówieniach publicznych ustawodawca postanowił, że: "zamawiający obowiązany jest do traktowania na równych prawach wszystkie podmioty ubiegające się o zamówienie publiczne (...) w sposób gwarantujący zachowanie uczciwej konkurencji". Prawidłowe sformułowanie brzmiałoby "zamawiający obowiązany jest do równoprawnego traktowania wszystkich podmiotów" lub "obowiązany jest traktować wszystkie podmioty na równych prawach”</a:t>
            </a:r>
            <a:br>
              <a:rPr lang="pl-PL" altLang="pl-PL" sz="3200" i="1">
                <a:solidFill>
                  <a:schemeClr val="accent2"/>
                </a:solidFill>
              </a:rPr>
            </a:br>
            <a:r>
              <a:rPr lang="pl-PL" altLang="pl-PL" sz="3200" i="1">
                <a:solidFill>
                  <a:schemeClr val="accent2"/>
                </a:solidFill>
              </a:rPr>
              <a:t/>
            </a:r>
            <a:br>
              <a:rPr lang="pl-PL" altLang="pl-PL" sz="3200" i="1">
                <a:solidFill>
                  <a:schemeClr val="accent2"/>
                </a:solidFill>
              </a:rPr>
            </a:br>
            <a:r>
              <a:rPr lang="pl-PL" altLang="pl-PL" sz="1800" b="1"/>
              <a:t>M. Pruszyński, </a:t>
            </a:r>
            <a:r>
              <a:rPr lang="pl-PL" altLang="pl-PL" sz="1800" b="1" i="1"/>
              <a:t>O stanie polszczyzny języka prawnego (Uwagi na </a:t>
            </a:r>
            <a:br>
              <a:rPr lang="pl-PL" altLang="pl-PL" sz="1800" b="1" i="1"/>
            </a:br>
            <a:r>
              <a:rPr lang="pl-PL" altLang="pl-PL" sz="1800" b="1" i="1"/>
              <a:t>marginesie raportu NIK),</a:t>
            </a:r>
            <a:r>
              <a:rPr lang="pl-PL" altLang="pl-PL" sz="1800" b="1"/>
              <a:t> Przegląd Legislacyjny, nr 5/2004.</a:t>
            </a:r>
          </a:p>
        </p:txBody>
      </p:sp>
    </p:spTree>
    <p:extLst>
      <p:ext uri="{BB962C8B-B14F-4D97-AF65-F5344CB8AC3E}">
        <p14:creationId xmlns:p14="http://schemas.microsoft.com/office/powerpoint/2010/main" val="2080450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pl-PL" altLang="pl-PL" sz="3200">
                <a:solidFill>
                  <a:srgbClr val="CC0000"/>
                </a:solidFill>
              </a:rPr>
              <a:t>Znajdź błąd w konstrukcji przepisu</a:t>
            </a:r>
          </a:p>
        </p:txBody>
      </p:sp>
      <p:sp>
        <p:nvSpPr>
          <p:cNvPr id="91139" name="Rectangle 3"/>
          <p:cNvSpPr>
            <a:spLocks noGrp="1" noChangeArrowheads="1"/>
          </p:cNvSpPr>
          <p:nvPr>
            <p:ph type="body" idx="1"/>
          </p:nvPr>
        </p:nvSpPr>
        <p:spPr>
          <a:xfrm>
            <a:off x="1981200" y="1600200"/>
            <a:ext cx="8686800" cy="5257800"/>
          </a:xfrm>
        </p:spPr>
        <p:txBody>
          <a:bodyPr/>
          <a:lstStyle/>
          <a:p>
            <a:pPr eaLnBrk="1" hangingPunct="1">
              <a:buFontTx/>
              <a:buNone/>
            </a:pPr>
            <a:r>
              <a:rPr lang="pl-PL" altLang="pl-PL" smtClean="0"/>
              <a:t>		</a:t>
            </a:r>
          </a:p>
          <a:p>
            <a:pPr eaLnBrk="1" hangingPunct="1">
              <a:buFontTx/>
              <a:buNone/>
            </a:pPr>
            <a:r>
              <a:rPr lang="pl-PL" altLang="pl-PL" sz="2000" b="1"/>
              <a:t>Ustawa z dnia 16 grudnia 2005 r. zmieniająca ustawę o ogłaszaniu </a:t>
            </a:r>
          </a:p>
          <a:p>
            <a:pPr eaLnBrk="1" hangingPunct="1">
              <a:buFontTx/>
              <a:buNone/>
            </a:pPr>
            <a:r>
              <a:rPr lang="pl-PL" altLang="pl-PL" sz="2000" b="1"/>
              <a:t>aktów normatywnych i niektórych innych aktów prawnych</a:t>
            </a:r>
            <a:r>
              <a:rPr lang="pl-PL" altLang="pl-PL" sz="2000"/>
              <a:t>:</a:t>
            </a:r>
          </a:p>
          <a:p>
            <a:pPr eaLnBrk="1" hangingPunct="1">
              <a:buFontTx/>
              <a:buNone/>
            </a:pPr>
            <a:r>
              <a:rPr lang="pl-PL" altLang="pl-PL" smtClean="0"/>
              <a:t>		</a:t>
            </a:r>
          </a:p>
          <a:p>
            <a:pPr eaLnBrk="1" hangingPunct="1">
              <a:buFontTx/>
              <a:buNone/>
            </a:pPr>
            <a:r>
              <a:rPr lang="pl-PL" altLang="pl-PL" smtClean="0"/>
              <a:t>„…</a:t>
            </a:r>
            <a:r>
              <a:rPr lang="pl-PL" altLang="pl-PL" i="1" smtClean="0"/>
              <a:t>po każdej dokonanej nowelizacji ustawy, marszałek Sejmu ogłasza jej tekst jednolity w ciągu 2 tygodni od dnia wejścia w życie nowelizowanej ustawy</a:t>
            </a:r>
            <a:r>
              <a:rPr lang="pl-PL" altLang="pl-PL" smtClean="0"/>
              <a:t>”</a:t>
            </a:r>
          </a:p>
        </p:txBody>
      </p:sp>
    </p:spTree>
    <p:extLst>
      <p:ext uri="{BB962C8B-B14F-4D97-AF65-F5344CB8AC3E}">
        <p14:creationId xmlns:p14="http://schemas.microsoft.com/office/powerpoint/2010/main" val="30071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92313" y="0"/>
            <a:ext cx="8229600" cy="1143000"/>
          </a:xfrm>
        </p:spPr>
        <p:txBody>
          <a:bodyPr/>
          <a:lstStyle/>
          <a:p>
            <a:pPr eaLnBrk="1" hangingPunct="1"/>
            <a:r>
              <a:rPr lang="pl-PL" altLang="pl-PL" sz="3200"/>
              <a:t>Język prawny</a:t>
            </a:r>
          </a:p>
        </p:txBody>
      </p:sp>
      <p:sp>
        <p:nvSpPr>
          <p:cNvPr id="46083" name="Rectangle 3"/>
          <p:cNvSpPr>
            <a:spLocks noGrp="1" noChangeArrowheads="1"/>
          </p:cNvSpPr>
          <p:nvPr>
            <p:ph type="body" idx="1"/>
          </p:nvPr>
        </p:nvSpPr>
        <p:spPr>
          <a:xfrm>
            <a:off x="1524000" y="1125538"/>
            <a:ext cx="9144000" cy="5732462"/>
          </a:xfrm>
        </p:spPr>
        <p:txBody>
          <a:bodyPr/>
          <a:lstStyle/>
          <a:p>
            <a:pPr eaLnBrk="1" hangingPunct="1"/>
            <a:r>
              <a:rPr lang="pl-PL" altLang="pl-PL" sz="2400"/>
              <a:t>[język] „</a:t>
            </a:r>
            <a:r>
              <a:rPr lang="pl-PL" altLang="pl-PL" sz="2400" i="1"/>
              <a:t>przez który potocznie rozumie się język, w jakim sformułowane są normy prawne</a:t>
            </a:r>
            <a:r>
              <a:rPr lang="pl-PL" altLang="pl-PL" sz="2400"/>
              <a:t>” </a:t>
            </a:r>
          </a:p>
          <a:p>
            <a:pPr eaLnBrk="1" hangingPunct="1">
              <a:buFontTx/>
              <a:buNone/>
            </a:pPr>
            <a:r>
              <a:rPr lang="pl-PL" altLang="pl-PL" sz="1600" b="1"/>
              <a:t>	R. Sarkowicz J. Stelmach, </a:t>
            </a:r>
            <a:r>
              <a:rPr lang="pl-PL" altLang="pl-PL" sz="1600" b="1" i="1"/>
              <a:t>Teoria prawa</a:t>
            </a:r>
            <a:r>
              <a:rPr lang="pl-PL" altLang="pl-PL" sz="1600" b="1"/>
              <a:t>, Kraków 2003.</a:t>
            </a:r>
          </a:p>
          <a:p>
            <a:pPr eaLnBrk="1" hangingPunct="1">
              <a:buFontTx/>
              <a:buNone/>
            </a:pPr>
            <a:endParaRPr lang="pl-PL" altLang="pl-PL" sz="1600" b="1"/>
          </a:p>
          <a:p>
            <a:pPr eaLnBrk="1" hangingPunct="1"/>
            <a:r>
              <a:rPr lang="pl-PL" altLang="pl-PL" sz="2400"/>
              <a:t>[występuje] „w </a:t>
            </a:r>
            <a:r>
              <a:rPr lang="pl-PL" altLang="pl-PL" sz="2400" i="1"/>
              <a:t>dwóch odmianach: w postaci surowej, jako język przepisów, język tekstów prawnych, który to język podlega dopiero przekładowi na język norm prawnych</a:t>
            </a:r>
            <a:r>
              <a:rPr lang="pl-PL" altLang="pl-PL" sz="2400"/>
              <a:t>”</a:t>
            </a:r>
          </a:p>
          <a:p>
            <a:pPr eaLnBrk="1" hangingPunct="1">
              <a:buFontTx/>
              <a:buNone/>
            </a:pPr>
            <a:r>
              <a:rPr lang="pl-PL" altLang="pl-PL" sz="1600" b="1"/>
              <a:t>	S. Wronkowska Z. Ziembiński, </a:t>
            </a:r>
            <a:r>
              <a:rPr lang="pl-PL" altLang="pl-PL" sz="1600" b="1" i="1"/>
              <a:t>Zarys teorii prawa</a:t>
            </a:r>
            <a:r>
              <a:rPr lang="pl-PL" altLang="pl-PL" sz="1600" b="1"/>
              <a:t>, Ars boni et aequi, Poznań 2001.</a:t>
            </a:r>
          </a:p>
          <a:p>
            <a:pPr eaLnBrk="1" hangingPunct="1">
              <a:buFontTx/>
              <a:buNone/>
            </a:pPr>
            <a:endParaRPr lang="pl-PL" altLang="pl-PL" sz="1600" b="1"/>
          </a:p>
          <a:p>
            <a:pPr eaLnBrk="1" hangingPunct="1"/>
            <a:r>
              <a:rPr lang="pl-PL" altLang="pl-PL" sz="2400"/>
              <a:t>„</a:t>
            </a:r>
            <a:r>
              <a:rPr lang="pl-PL" altLang="pl-PL" sz="2400" i="1"/>
              <a:t>to ten, w którym formułowane są teksty obowiązującego prawa (ustawy, rozporządzenia, umowy międzynarodowe i inne akty normatywne). Nazywa się go czasem językiem prawodawcy</a:t>
            </a:r>
            <a:r>
              <a:rPr lang="pl-PL" altLang="pl-PL" sz="2400"/>
              <a:t>”</a:t>
            </a:r>
          </a:p>
          <a:p>
            <a:pPr eaLnBrk="1" hangingPunct="1">
              <a:buFontTx/>
              <a:buNone/>
            </a:pPr>
            <a:r>
              <a:rPr lang="pl-PL" altLang="pl-PL" sz="1600" b="1"/>
              <a:t>	T. Chauvin T. Stawecki P. Winczorek, </a:t>
            </a:r>
            <a:r>
              <a:rPr lang="pl-PL" altLang="pl-PL" sz="1600" b="1" i="1"/>
              <a:t>Wstęp do prawoznawstwa</a:t>
            </a:r>
            <a:r>
              <a:rPr lang="pl-PL" altLang="pl-PL" sz="1600" b="1"/>
              <a:t>, C.H.Beck, Warszawa 2009.</a:t>
            </a:r>
            <a:r>
              <a:rPr lang="pl-PL" altLang="pl-PL" sz="2400"/>
              <a:t> </a:t>
            </a:r>
          </a:p>
        </p:txBody>
      </p:sp>
    </p:spTree>
    <p:extLst>
      <p:ext uri="{BB962C8B-B14F-4D97-AF65-F5344CB8AC3E}">
        <p14:creationId xmlns:p14="http://schemas.microsoft.com/office/powerpoint/2010/main" val="2155617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992313" y="0"/>
            <a:ext cx="8229600" cy="1143000"/>
          </a:xfrm>
        </p:spPr>
        <p:txBody>
          <a:bodyPr/>
          <a:lstStyle/>
          <a:p>
            <a:pPr eaLnBrk="1" hangingPunct="1"/>
            <a:r>
              <a:rPr lang="pl-PL" altLang="pl-PL" sz="3200"/>
              <a:t>Zwięzłość przepisów…</a:t>
            </a:r>
          </a:p>
        </p:txBody>
      </p:sp>
      <p:sp>
        <p:nvSpPr>
          <p:cNvPr id="92163" name="Rectangle 3"/>
          <p:cNvSpPr>
            <a:spLocks noGrp="1" noChangeArrowheads="1"/>
          </p:cNvSpPr>
          <p:nvPr>
            <p:ph type="body" idx="1"/>
          </p:nvPr>
        </p:nvSpPr>
        <p:spPr>
          <a:xfrm>
            <a:off x="1524000" y="1052514"/>
            <a:ext cx="9144000" cy="5805487"/>
          </a:xfrm>
        </p:spPr>
        <p:txBody>
          <a:bodyPr/>
          <a:lstStyle/>
          <a:p>
            <a:pPr eaLnBrk="1" hangingPunct="1">
              <a:lnSpc>
                <a:spcPct val="80000"/>
              </a:lnSpc>
              <a:buFontTx/>
              <a:buNone/>
            </a:pPr>
            <a:r>
              <a:rPr lang="pl-PL" altLang="pl-PL" sz="2000" i="1"/>
              <a:t>	</a:t>
            </a:r>
          </a:p>
          <a:p>
            <a:pPr eaLnBrk="1" hangingPunct="1">
              <a:lnSpc>
                <a:spcPct val="80000"/>
              </a:lnSpc>
              <a:buFontTx/>
              <a:buNone/>
            </a:pPr>
            <a:r>
              <a:rPr lang="pl-PL" altLang="pl-PL" sz="1600" b="1" i="1"/>
              <a:t>art. 6 ust. 1 ustawy z dnia 7 września 2007 r. o wykonywaniu kary pozbawienia wolności </a:t>
            </a:r>
          </a:p>
          <a:p>
            <a:pPr eaLnBrk="1" hangingPunct="1">
              <a:lnSpc>
                <a:spcPct val="80000"/>
              </a:lnSpc>
              <a:buFontTx/>
              <a:buNone/>
            </a:pPr>
            <a:r>
              <a:rPr lang="pl-PL" altLang="pl-PL" sz="1600" b="1" i="1"/>
              <a:t>poza zakładem karnym w systemie dozoru elektronicznego</a:t>
            </a:r>
            <a:r>
              <a:rPr lang="pl-PL" altLang="pl-PL" sz="1600" b="1"/>
              <a:t>:</a:t>
            </a:r>
            <a:endParaRPr lang="pl-PL" altLang="pl-PL" sz="1600" b="1" i="1"/>
          </a:p>
          <a:p>
            <a:pPr eaLnBrk="1" hangingPunct="1">
              <a:lnSpc>
                <a:spcPct val="80000"/>
              </a:lnSpc>
              <a:buFontTx/>
              <a:buNone/>
            </a:pPr>
            <a:r>
              <a:rPr lang="pl-PL" altLang="pl-PL" sz="2000" i="1"/>
              <a:t>		</a:t>
            </a:r>
            <a:r>
              <a:rPr lang="pl-PL" altLang="pl-PL" sz="2400" i="1"/>
              <a:t>„Sąd penitencjarny może udzielić zezwolenia na odbycie kary pozbawienia wolności nieprzekraczającej 6 miesięcy w systemie dozoru elektronicznego skazanemu na taką karę, za jego zgoda, posiadającemu określone miejsce stałego pobytu oraz zgodę osób pełnoletnich wspólnie z nimi zamieszkują­cych, jeżeli jest to wystarczające do osiągnięcia celów kary oraz jeżeli szczególne względy bezpieczeństwa i stopień demoralizacji, a także inne szczególne okoliczności nie przemawiają za potrzebą jego osadzenia w za­kładzie karnym, a udzieleniu takiego zezwolenia nie stoją na przeszkodzie warunki mieszkaniowe skazanego umożliwiające zainstalowanie stacjonar­nego urządzenia monitującego i funkcjonowanie systemu dozoru elektro­nicznego, a także możliwości techniczno-organizacyjne wykonywania tego dozoru przez upoważniony podmiot dozorujący, zwany dalej „warunkami technicznymi” </a:t>
            </a:r>
          </a:p>
        </p:txBody>
      </p:sp>
      <p:pic>
        <p:nvPicPr>
          <p:cNvPr id="92164" name="Picture 4" descr="3974740906143754713069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260350"/>
            <a:ext cx="842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4340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992313" y="1"/>
            <a:ext cx="8229600" cy="981075"/>
          </a:xfrm>
        </p:spPr>
        <p:txBody>
          <a:bodyPr/>
          <a:lstStyle/>
          <a:p>
            <a:pPr eaLnBrk="1" hangingPunct="1"/>
            <a:r>
              <a:rPr lang="pl-PL" altLang="pl-PL" sz="3200"/>
              <a:t>Zwięzłość przepisów…</a:t>
            </a:r>
          </a:p>
        </p:txBody>
      </p:sp>
      <p:sp>
        <p:nvSpPr>
          <p:cNvPr id="93187" name="Rectangle 3"/>
          <p:cNvSpPr>
            <a:spLocks noGrp="1" noChangeArrowheads="1"/>
          </p:cNvSpPr>
          <p:nvPr>
            <p:ph type="body" idx="1"/>
          </p:nvPr>
        </p:nvSpPr>
        <p:spPr>
          <a:xfrm>
            <a:off x="1524000" y="1052514"/>
            <a:ext cx="9144000" cy="5805487"/>
          </a:xfrm>
        </p:spPr>
        <p:txBody>
          <a:bodyPr/>
          <a:lstStyle/>
          <a:p>
            <a:pPr eaLnBrk="1" hangingPunct="1">
              <a:lnSpc>
                <a:spcPct val="90000"/>
              </a:lnSpc>
              <a:buFontTx/>
              <a:buNone/>
            </a:pPr>
            <a:r>
              <a:rPr lang="pl-PL" altLang="pl-PL" sz="2400"/>
              <a:t>	</a:t>
            </a:r>
            <a:r>
              <a:rPr lang="pl-PL" altLang="pl-PL" sz="2400" b="1"/>
              <a:t>art. 22 ustawy z dnia 27 lipca 2005 r. Prawo o szkolnictwie wyższym:</a:t>
            </a:r>
            <a:r>
              <a:rPr lang="pl-PL" altLang="pl-PL" sz="2400"/>
              <a:t> </a:t>
            </a:r>
          </a:p>
          <a:p>
            <a:pPr eaLnBrk="1" hangingPunct="1">
              <a:lnSpc>
                <a:spcPct val="90000"/>
              </a:lnSpc>
              <a:buFontTx/>
              <a:buNone/>
            </a:pPr>
            <a:r>
              <a:rPr lang="pl-PL" altLang="pl-PL" sz="2400"/>
              <a:t>		„</a:t>
            </a:r>
            <a:r>
              <a:rPr lang="pl-PL" altLang="pl-PL" sz="2400" i="1"/>
              <a:t>Minister właściwy do spraw szkolnictwa wyższego określa, w drodze rozporządzenia, zakres danych i informacji objętych wnioskiem o wydanie pozwolenia na utworzenie uczelni niepublicznej oraz sposób pobierania i wysokość opłaty na wydatki związane z kosztami postępowania opiniodawczego, uwzględniając wykaz dokumentów, jakie muszą być dołączone do wniosku, w tym wykaz dokumentów dotyczących założyciela uczelni i dokumentów dotyczących zobowiązań i gwarancji finansowych oraz założeń organizacyjnych i dydaktycznych uczelni, a także mając na uwadze, aby uczelnie były tworzone przez osoby właściwie do tego przygotowane i gwarantujące należyte wypełnianie obowiązków założyciela oraz uwzględniając zasadę, że pobierane opłaty powinny pokrywać rzeczywiste koszty ponoszone w związku z prowadzonym postępowaniem</a:t>
            </a:r>
            <a:r>
              <a:rPr lang="pl-PL" altLang="pl-PL" sz="2400"/>
              <a:t>”</a:t>
            </a:r>
          </a:p>
        </p:txBody>
      </p:sp>
      <p:pic>
        <p:nvPicPr>
          <p:cNvPr id="93188" name="Picture 4" descr="3974740906143754713069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688388" y="188913"/>
            <a:ext cx="8429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049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992313" y="0"/>
            <a:ext cx="8229600" cy="1143000"/>
          </a:xfrm>
        </p:spPr>
        <p:txBody>
          <a:bodyPr/>
          <a:lstStyle/>
          <a:p>
            <a:pPr eaLnBrk="1" hangingPunct="1"/>
            <a:r>
              <a:rPr lang="pl-PL" altLang="pl-PL" sz="3200"/>
              <a:t>Precyzja w języku prawnym</a:t>
            </a:r>
          </a:p>
        </p:txBody>
      </p:sp>
      <p:sp>
        <p:nvSpPr>
          <p:cNvPr id="94211" name="Rectangle 3"/>
          <p:cNvSpPr>
            <a:spLocks noGrp="1" noChangeArrowheads="1"/>
          </p:cNvSpPr>
          <p:nvPr>
            <p:ph type="body" idx="1"/>
          </p:nvPr>
        </p:nvSpPr>
        <p:spPr>
          <a:xfrm>
            <a:off x="1703388" y="1268414"/>
            <a:ext cx="8964612" cy="5589587"/>
          </a:xfrm>
        </p:spPr>
        <p:txBody>
          <a:bodyPr/>
          <a:lstStyle/>
          <a:p>
            <a:pPr eaLnBrk="1" hangingPunct="1">
              <a:lnSpc>
                <a:spcPct val="90000"/>
              </a:lnSpc>
              <a:buFontTx/>
              <a:buNone/>
            </a:pPr>
            <a:r>
              <a:rPr lang="pl-PL" altLang="pl-PL" sz="2400" b="1"/>
              <a:t>art. 156 KC </a:t>
            </a:r>
          </a:p>
          <a:p>
            <a:pPr eaLnBrk="1" hangingPunct="1">
              <a:lnSpc>
                <a:spcPct val="90000"/>
              </a:lnSpc>
              <a:buFontTx/>
              <a:buNone/>
            </a:pPr>
            <a:r>
              <a:rPr lang="pl-PL" altLang="pl-PL" sz="2400"/>
              <a:t>	Jeżeli zawarcie umowy przenoszącej własność następuje w wykonaniu zobowiązania wynikającego z uprzednio zawartej umowy zobowiązującej do </a:t>
            </a:r>
            <a:r>
              <a:rPr lang="pl-PL" altLang="pl-PL" sz="2400" i="1" u="sng"/>
              <a:t>przeniesienia</a:t>
            </a:r>
            <a:r>
              <a:rPr lang="pl-PL" altLang="pl-PL" sz="2400"/>
              <a:t> własności, z zapisu, z bezpodstawnego wzbogacenia lub z innego zdarzenia, ważność umowy </a:t>
            </a:r>
            <a:r>
              <a:rPr lang="pl-PL" altLang="pl-PL" sz="2400" i="1" u="sng"/>
              <a:t>przenoszącej</a:t>
            </a:r>
            <a:r>
              <a:rPr lang="pl-PL" altLang="pl-PL" sz="2400"/>
              <a:t> własność zależy od istnienia tego zobowiązania.</a:t>
            </a:r>
          </a:p>
          <a:p>
            <a:pPr eaLnBrk="1" hangingPunct="1">
              <a:lnSpc>
                <a:spcPct val="90000"/>
              </a:lnSpc>
              <a:buFontTx/>
              <a:buNone/>
            </a:pPr>
            <a:endParaRPr lang="pl-PL" altLang="pl-PL" sz="2400" u="sng"/>
          </a:p>
          <a:p>
            <a:pPr eaLnBrk="1" hangingPunct="1">
              <a:lnSpc>
                <a:spcPct val="90000"/>
              </a:lnSpc>
              <a:buFontTx/>
              <a:buNone/>
            </a:pPr>
            <a:r>
              <a:rPr lang="pl-PL" altLang="pl-PL" sz="2400" b="1"/>
              <a:t>art. 231. § 1 KC </a:t>
            </a:r>
          </a:p>
          <a:p>
            <a:pPr eaLnBrk="1" hangingPunct="1">
              <a:lnSpc>
                <a:spcPct val="90000"/>
              </a:lnSpc>
              <a:buFontTx/>
              <a:buNone/>
            </a:pPr>
            <a:r>
              <a:rPr lang="pl-PL" altLang="pl-PL" sz="2400"/>
              <a:t>	Samoistny posiadacz gruntu w dobrej wierze, który wzniósł na powierzchni lub pod powierzchnią gruntu budynek lub inne urządzenie o wartości </a:t>
            </a:r>
            <a:r>
              <a:rPr lang="pl-PL" altLang="pl-PL" sz="2400" i="1" u="sng"/>
              <a:t>przenoszącej</a:t>
            </a:r>
            <a:r>
              <a:rPr lang="pl-PL" altLang="pl-PL" sz="2400"/>
              <a:t> znacznie wartość zajętej na ten cel działki, może żądać, aby właściciel </a:t>
            </a:r>
            <a:r>
              <a:rPr lang="pl-PL" altLang="pl-PL" sz="2400" i="1" u="sng"/>
              <a:t>przeniósł</a:t>
            </a:r>
            <a:r>
              <a:rPr lang="pl-PL" altLang="pl-PL" sz="2400"/>
              <a:t> na niego własność zajętej działki za odpowiednim wynagrodzeniem.</a:t>
            </a:r>
          </a:p>
        </p:txBody>
      </p:sp>
      <p:pic>
        <p:nvPicPr>
          <p:cNvPr id="94212" name="Picture 4" descr="3974740906143754713069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75726" y="476250"/>
            <a:ext cx="8429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958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92313" y="0"/>
            <a:ext cx="8229600" cy="1143000"/>
          </a:xfrm>
        </p:spPr>
        <p:txBody>
          <a:bodyPr/>
          <a:lstStyle/>
          <a:p>
            <a:pPr eaLnBrk="1" hangingPunct="1"/>
            <a:r>
              <a:rPr lang="pl-PL" altLang="pl-PL" sz="3200"/>
              <a:t>Naturalna nieostrość języka prawnego</a:t>
            </a:r>
          </a:p>
        </p:txBody>
      </p:sp>
      <p:sp>
        <p:nvSpPr>
          <p:cNvPr id="95235" name="Rectangle 3"/>
          <p:cNvSpPr>
            <a:spLocks noGrp="1" noChangeArrowheads="1"/>
          </p:cNvSpPr>
          <p:nvPr>
            <p:ph type="body" idx="1"/>
          </p:nvPr>
        </p:nvSpPr>
        <p:spPr>
          <a:xfrm>
            <a:off x="1703388" y="1268414"/>
            <a:ext cx="8964612" cy="5589587"/>
          </a:xfrm>
        </p:spPr>
        <p:txBody>
          <a:bodyPr/>
          <a:lstStyle/>
          <a:p>
            <a:pPr eaLnBrk="1" hangingPunct="1">
              <a:buFontTx/>
              <a:buNone/>
            </a:pPr>
            <a:r>
              <a:rPr lang="pl-PL" altLang="pl-PL" sz="2400"/>
              <a:t>	</a:t>
            </a:r>
            <a:r>
              <a:rPr lang="pl-PL" altLang="pl-PL" sz="2400" b="1">
                <a:solidFill>
                  <a:srgbClr val="006600"/>
                </a:solidFill>
              </a:rPr>
              <a:t>Język prawny – jako odmiana język naturalnego – dziedziczy wszystkie jego słabości i niedoskonałości…</a:t>
            </a:r>
          </a:p>
          <a:p>
            <a:pPr eaLnBrk="1" hangingPunct="1">
              <a:buFontTx/>
              <a:buNone/>
            </a:pPr>
            <a:endParaRPr lang="pl-PL" altLang="pl-PL" sz="2400"/>
          </a:p>
          <a:p>
            <a:pPr eaLnBrk="1" hangingPunct="1">
              <a:buFontTx/>
              <a:buNone/>
            </a:pPr>
            <a:endParaRPr lang="pl-PL" altLang="pl-PL" smtClean="0"/>
          </a:p>
        </p:txBody>
      </p:sp>
      <p:pic>
        <p:nvPicPr>
          <p:cNvPr id="95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2205039"/>
            <a:ext cx="65532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5721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9600" y="0"/>
            <a:ext cx="10956758" cy="6858000"/>
          </a:xfrm>
        </p:spPr>
        <p:txBody>
          <a:bodyPr/>
          <a:lstStyle/>
          <a:p>
            <a:pPr eaLnBrk="1" hangingPunct="1"/>
            <a:r>
              <a:rPr lang="pl-PL" altLang="pl-PL" sz="2400" dirty="0"/>
              <a:t>„Punktem wyjścia jest etniczny język powszechny, który pozwala legislatorowi napisać tekst o dużej prostocie i wysokim stopniu komunikatywności. Tekst taki posługuje się słownictwem języka powszechnego i jego regułami przy konstruowaniu wyrażeń złożonych. Nie jest problemem jego zrozumienie, osoby niebędące prawnikami równie łatwo odczytają taki komunikat. Jednak jednocześnie, tekst nie jest dostatecznie precyzyjny - stanie się taki dopiero po wprowadzeniu odpowiednich wyrazów i wyrażeń specjalistycznych, nieznanych językowi powszechnemu (np. konwalidacja, komisant, cesjonariusz) albo znanych językowi powszechnemu, ale używanych w nieco innym znaczeniu (np. pożytki, rękojmia) oraz przez skonstruowanie tzw. definicji legalnych dla ścisłego oznaczenia pewnych zjawisk i instytucji. Z drugiej strony, dla </a:t>
            </a:r>
            <a:r>
              <a:rPr lang="pl-PL" altLang="pl-PL" sz="2400" dirty="0" err="1"/>
              <a:t>nieprawników</a:t>
            </a:r>
            <a:r>
              <a:rPr lang="pl-PL" altLang="pl-PL" sz="2400" dirty="0"/>
              <a:t> taki przekaz nie będzie już tak czytelny. Widzimy więc, że na etapie tworzenia prawa precyzyjność tekstu rywalizuje z jego komunikatywnością”</a:t>
            </a:r>
            <a:r>
              <a:rPr lang="pl-PL" altLang="pl-PL" sz="2000" dirty="0"/>
              <a:t/>
            </a:r>
            <a:br>
              <a:rPr lang="pl-PL" altLang="pl-PL" sz="2000" dirty="0"/>
            </a:br>
            <a:r>
              <a:rPr lang="pl-PL" altLang="pl-PL" sz="2000" dirty="0"/>
              <a:t/>
            </a:r>
            <a:br>
              <a:rPr lang="pl-PL" altLang="pl-PL" sz="2000" dirty="0"/>
            </a:br>
            <a:r>
              <a:rPr lang="pl-PL" altLang="pl-PL" sz="1800" b="1" dirty="0"/>
              <a:t>K. Koźmiński, </a:t>
            </a:r>
            <a:r>
              <a:rPr lang="pl-PL" altLang="pl-PL" sz="1800" b="1" i="1" dirty="0"/>
              <a:t>Ułomność języka prawnego, a </a:t>
            </a:r>
            <a:r>
              <a:rPr lang="pl-PL" altLang="pl-PL" sz="1800" b="1" i="1" dirty="0" err="1"/>
              <a:t>finistyczna</a:t>
            </a:r>
            <a:r>
              <a:rPr lang="pl-PL" altLang="pl-PL" sz="1800" b="1" i="1" dirty="0"/>
              <a:t> skuteczność prawa</a:t>
            </a:r>
            <a:r>
              <a:rPr lang="pl-PL" altLang="pl-PL" sz="1800" b="1" dirty="0"/>
              <a:t> [w:] </a:t>
            </a:r>
            <a:r>
              <a:rPr lang="pl-PL" altLang="pl-PL" sz="1800" b="1" i="1" dirty="0"/>
              <a:t>Skuteczność prawa</a:t>
            </a:r>
            <a:r>
              <a:rPr lang="pl-PL" altLang="pl-PL" sz="1800" b="1" dirty="0"/>
              <a:t>, T. </a:t>
            </a:r>
            <a:r>
              <a:rPr lang="pl-PL" altLang="pl-PL" sz="1800" b="1" dirty="0" err="1"/>
              <a:t>Giaro</a:t>
            </a:r>
            <a:r>
              <a:rPr lang="pl-PL" altLang="pl-PL" sz="1800" b="1" dirty="0"/>
              <a:t> (red.), str. 71-78, Liber, r. 2010</a:t>
            </a:r>
            <a:endParaRPr lang="pl-PL" altLang="pl-PL" sz="4000" dirty="0"/>
          </a:p>
        </p:txBody>
      </p:sp>
    </p:spTree>
    <p:extLst>
      <p:ext uri="{BB962C8B-B14F-4D97-AF65-F5344CB8AC3E}">
        <p14:creationId xmlns:p14="http://schemas.microsoft.com/office/powerpoint/2010/main" val="3474983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pl-PL" altLang="pl-PL" sz="3200"/>
              <a:t>Konsekwencje „otwartości” tekstu prawnego</a:t>
            </a:r>
          </a:p>
        </p:txBody>
      </p:sp>
      <p:sp>
        <p:nvSpPr>
          <p:cNvPr id="97283" name="Rectangle 3"/>
          <p:cNvSpPr>
            <a:spLocks noGrp="1" noChangeArrowheads="1"/>
          </p:cNvSpPr>
          <p:nvPr>
            <p:ph type="body" idx="1"/>
          </p:nvPr>
        </p:nvSpPr>
        <p:spPr>
          <a:xfrm>
            <a:off x="1981200" y="1600201"/>
            <a:ext cx="8686800" cy="4525963"/>
          </a:xfrm>
        </p:spPr>
        <p:txBody>
          <a:bodyPr/>
          <a:lstStyle/>
          <a:p>
            <a:pPr eaLnBrk="1" hangingPunct="1"/>
            <a:r>
              <a:rPr lang="pl-PL" altLang="pl-PL" smtClean="0"/>
              <a:t>problem „</a:t>
            </a:r>
            <a:r>
              <a:rPr lang="pl-PL" altLang="pl-PL" i="1" smtClean="0"/>
              <a:t>open texture</a:t>
            </a:r>
            <a:r>
              <a:rPr lang="pl-PL" altLang="pl-PL" smtClean="0"/>
              <a:t>” (swoboda/luz decyzyjny organu stosującego prawo?)</a:t>
            </a:r>
          </a:p>
          <a:p>
            <a:pPr eaLnBrk="1" hangingPunct="1"/>
            <a:r>
              <a:rPr lang="pl-PL" altLang="pl-PL" smtClean="0"/>
              <a:t>wykładnia (interpretacja) tekstu prawnego</a:t>
            </a:r>
          </a:p>
          <a:p>
            <a:pPr eaLnBrk="1" hangingPunct="1"/>
            <a:r>
              <a:rPr lang="pl-PL" altLang="pl-PL" smtClean="0"/>
              <a:t>model pozytywistyczny wykładni</a:t>
            </a:r>
          </a:p>
          <a:p>
            <a:pPr eaLnBrk="1" hangingPunct="1"/>
            <a:r>
              <a:rPr lang="pl-PL" altLang="pl-PL" smtClean="0"/>
              <a:t>koncepcje hermeneutyczne (A. Kauffman)</a:t>
            </a:r>
          </a:p>
          <a:p>
            <a:pPr eaLnBrk="1" hangingPunct="1"/>
            <a:r>
              <a:rPr lang="pl-PL" altLang="pl-PL" smtClean="0"/>
              <a:t>koncepcje retoryczno-topiczne (C. Perelman)</a:t>
            </a:r>
          </a:p>
          <a:p>
            <a:pPr eaLnBrk="1" hangingPunct="1"/>
            <a:endParaRPr lang="pl-PL" altLang="pl-PL" smtClean="0"/>
          </a:p>
          <a:p>
            <a:pPr eaLnBrk="1" hangingPunct="1"/>
            <a:endParaRPr lang="pl-PL" altLang="pl-PL" smtClean="0"/>
          </a:p>
        </p:txBody>
      </p:sp>
    </p:spTree>
    <p:extLst>
      <p:ext uri="{BB962C8B-B14F-4D97-AF65-F5344CB8AC3E}">
        <p14:creationId xmlns:p14="http://schemas.microsoft.com/office/powerpoint/2010/main" val="762385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63750" y="0"/>
            <a:ext cx="8229600" cy="1143000"/>
          </a:xfrm>
        </p:spPr>
        <p:txBody>
          <a:bodyPr/>
          <a:lstStyle/>
          <a:p>
            <a:pPr eaLnBrk="1" hangingPunct="1"/>
            <a:r>
              <a:rPr lang="pl-PL" altLang="pl-PL" sz="3200"/>
              <a:t>Wykładnia = nieuchronność, czy prawniczy przekręt?</a:t>
            </a:r>
          </a:p>
        </p:txBody>
      </p:sp>
      <p:sp>
        <p:nvSpPr>
          <p:cNvPr id="98307" name="Rectangle 3"/>
          <p:cNvSpPr>
            <a:spLocks noGrp="1" noChangeArrowheads="1"/>
          </p:cNvSpPr>
          <p:nvPr>
            <p:ph type="body" idx="1"/>
          </p:nvPr>
        </p:nvSpPr>
        <p:spPr>
          <a:xfrm>
            <a:off x="1703388" y="1268414"/>
            <a:ext cx="8964612" cy="5589587"/>
          </a:xfrm>
        </p:spPr>
        <p:txBody>
          <a:bodyPr/>
          <a:lstStyle/>
          <a:p>
            <a:pPr eaLnBrk="1" hangingPunct="1">
              <a:lnSpc>
                <a:spcPct val="90000"/>
              </a:lnSpc>
              <a:buFontTx/>
              <a:buNone/>
            </a:pPr>
            <a:r>
              <a:rPr lang="pl-PL" altLang="pl-PL" i="1" smtClean="0"/>
              <a:t>		</a:t>
            </a:r>
          </a:p>
          <a:p>
            <a:pPr eaLnBrk="1" hangingPunct="1">
              <a:lnSpc>
                <a:spcPct val="90000"/>
              </a:lnSpc>
              <a:buFontTx/>
              <a:buNone/>
            </a:pPr>
            <a:endParaRPr lang="pl-PL" altLang="pl-PL" i="1" smtClean="0"/>
          </a:p>
          <a:p>
            <a:pPr eaLnBrk="1" hangingPunct="1">
              <a:lnSpc>
                <a:spcPct val="90000"/>
              </a:lnSpc>
              <a:buFontTx/>
              <a:buNone/>
            </a:pPr>
            <a:endParaRPr lang="pl-PL" altLang="pl-PL" i="1" smtClean="0"/>
          </a:p>
          <a:p>
            <a:pPr eaLnBrk="1" hangingPunct="1">
              <a:lnSpc>
                <a:spcPct val="90000"/>
              </a:lnSpc>
              <a:buFontTx/>
              <a:buNone/>
            </a:pPr>
            <a:endParaRPr lang="pl-PL" altLang="pl-PL" i="1" smtClean="0"/>
          </a:p>
          <a:p>
            <a:pPr eaLnBrk="1" hangingPunct="1">
              <a:lnSpc>
                <a:spcPct val="90000"/>
              </a:lnSpc>
              <a:buFontTx/>
              <a:buNone/>
            </a:pPr>
            <a:endParaRPr lang="pl-PL" altLang="pl-PL" i="1" smtClean="0"/>
          </a:p>
          <a:p>
            <a:pPr eaLnBrk="1" hangingPunct="1">
              <a:lnSpc>
                <a:spcPct val="90000"/>
              </a:lnSpc>
              <a:buFontTx/>
              <a:buNone/>
            </a:pPr>
            <a:endParaRPr lang="pl-PL" altLang="pl-PL" i="1" smtClean="0"/>
          </a:p>
          <a:p>
            <a:pPr eaLnBrk="1" hangingPunct="1">
              <a:lnSpc>
                <a:spcPct val="90000"/>
              </a:lnSpc>
              <a:buFontTx/>
              <a:buNone/>
            </a:pPr>
            <a:r>
              <a:rPr lang="pl-PL" altLang="pl-PL" i="1" smtClean="0"/>
              <a:t>		</a:t>
            </a:r>
          </a:p>
          <a:p>
            <a:pPr eaLnBrk="1" hangingPunct="1">
              <a:lnSpc>
                <a:spcPct val="90000"/>
              </a:lnSpc>
              <a:buFontTx/>
              <a:buNone/>
            </a:pPr>
            <a:r>
              <a:rPr lang="pl-PL" altLang="pl-PL" i="1" smtClean="0"/>
              <a:t>		Sanctus Ivo advocatus, sed non latro; res miranda populo</a:t>
            </a:r>
            <a:r>
              <a:rPr lang="pl-PL" altLang="pl-PL" smtClean="0"/>
              <a:t> („Święty Iwo, choć adwokat, nie był łotrem; co za dziwo!”)</a:t>
            </a:r>
          </a:p>
        </p:txBody>
      </p:sp>
      <p:pic>
        <p:nvPicPr>
          <p:cNvPr id="98308" name="Picture 4" descr="23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1628775"/>
            <a:ext cx="3060700"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175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pl-PL" altLang="pl-PL" sz="3200"/>
              <a:t>Prawnik – manipulator?</a:t>
            </a:r>
          </a:p>
        </p:txBody>
      </p:sp>
      <p:sp>
        <p:nvSpPr>
          <p:cNvPr id="99331" name="Rectangle 3"/>
          <p:cNvSpPr>
            <a:spLocks noGrp="1" noChangeArrowheads="1"/>
          </p:cNvSpPr>
          <p:nvPr>
            <p:ph type="body" idx="1"/>
          </p:nvPr>
        </p:nvSpPr>
        <p:spPr>
          <a:xfrm>
            <a:off x="1847850" y="1484314"/>
            <a:ext cx="8362950" cy="5373687"/>
          </a:xfrm>
        </p:spPr>
        <p:txBody>
          <a:bodyPr/>
          <a:lstStyle/>
          <a:p>
            <a:pPr eaLnBrk="1" hangingPunct="1">
              <a:buFontTx/>
              <a:buNone/>
            </a:pPr>
            <a:r>
              <a:rPr lang="pl-PL" altLang="pl-PL" dirty="0" smtClean="0"/>
              <a:t>	</a:t>
            </a:r>
            <a:r>
              <a:rPr lang="pl-PL" altLang="pl-PL" dirty="0" smtClean="0">
                <a:solidFill>
                  <a:schemeClr val="tx1"/>
                </a:solidFill>
              </a:rPr>
              <a:t>„</a:t>
            </a:r>
            <a:r>
              <a:rPr lang="pl-PL" altLang="pl-PL" i="1" dirty="0" smtClean="0">
                <a:solidFill>
                  <a:schemeClr val="tx1"/>
                </a:solidFill>
              </a:rPr>
              <a:t>I</a:t>
            </a:r>
            <a:r>
              <a:rPr lang="pl-PL" altLang="pl-PL" i="1" dirty="0">
                <a:solidFill>
                  <a:schemeClr val="tx1"/>
                </a:solidFill>
              </a:rPr>
              <a:t> pomyśleć tylko, jaki to spokój i wzajemne zrozumienie zapanowałoby u nas gdyby tak, nie odczuwając najmniejszych wyrzutów sumienia, nie manipulowali oni obowiązującym prawem i pozbawieni zostali możliwości dowolnego interpretowania przepisów i stanów faktycznych, wykorzystując w tym celu tę swoją przewrotną mądrość”</a:t>
            </a:r>
          </a:p>
          <a:p>
            <a:pPr eaLnBrk="1" hangingPunct="1">
              <a:buFontTx/>
              <a:buNone/>
            </a:pPr>
            <a:r>
              <a:rPr lang="pl-PL" altLang="pl-PL" sz="2400" dirty="0"/>
              <a:t>						Ulrich von </a:t>
            </a:r>
            <a:r>
              <a:rPr lang="pl-PL" altLang="pl-PL" sz="2400" dirty="0" err="1"/>
              <a:t>Hutten</a:t>
            </a:r>
            <a:endParaRPr lang="pl-PL" altLang="pl-PL" sz="2400" dirty="0"/>
          </a:p>
          <a:p>
            <a:pPr eaLnBrk="1" hangingPunct="1">
              <a:buFontTx/>
              <a:buNone/>
            </a:pPr>
            <a:r>
              <a:rPr lang="pl-PL" altLang="pl-PL" dirty="0" smtClean="0"/>
              <a:t>	</a:t>
            </a:r>
            <a:r>
              <a:rPr lang="pl-PL" altLang="pl-PL" sz="1800" dirty="0"/>
              <a:t>J. Malarczyk, </a:t>
            </a:r>
            <a:r>
              <a:rPr lang="pl-PL" altLang="pl-PL" sz="1800" i="1" dirty="0"/>
              <a:t>Ulrich von </a:t>
            </a:r>
            <a:r>
              <a:rPr lang="pl-PL" altLang="pl-PL" sz="1800" i="1" dirty="0" err="1"/>
              <a:t>Hutten</a:t>
            </a:r>
            <a:r>
              <a:rPr lang="pl-PL" altLang="pl-PL" sz="1800" i="1" dirty="0"/>
              <a:t> o roli prawnika i prawników w Niemczech </a:t>
            </a:r>
            <a:r>
              <a:rPr lang="pl-PL" altLang="pl-PL" sz="1800" dirty="0"/>
              <a:t>w pracy zbiorowej „Dawne prawo i myśl prawnicza” pod red. J. Malca i W. </a:t>
            </a:r>
            <a:r>
              <a:rPr lang="pl-PL" altLang="pl-PL" sz="1800" dirty="0" err="1"/>
              <a:t>Uruszczaka</a:t>
            </a:r>
            <a:r>
              <a:rPr lang="pl-PL" altLang="pl-PL" sz="1800" dirty="0"/>
              <a:t>, str. 145-15.</a:t>
            </a:r>
            <a:endParaRPr lang="pl-PL" altLang="pl-PL" dirty="0" smtClean="0"/>
          </a:p>
        </p:txBody>
      </p:sp>
    </p:spTree>
    <p:extLst>
      <p:ext uri="{BB962C8B-B14F-4D97-AF65-F5344CB8AC3E}">
        <p14:creationId xmlns:p14="http://schemas.microsoft.com/office/powerpoint/2010/main" val="3342191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981200" y="0"/>
            <a:ext cx="8229600" cy="1417638"/>
          </a:xfrm>
        </p:spPr>
        <p:txBody>
          <a:bodyPr/>
          <a:lstStyle/>
          <a:p>
            <a:pPr eaLnBrk="1" hangingPunct="1"/>
            <a:r>
              <a:rPr lang="pl-PL" altLang="pl-PL" sz="3200"/>
              <a:t>Marzenie o powszechnej zrozumiałości tekstów prawnych i świecie bez prawników</a:t>
            </a:r>
          </a:p>
        </p:txBody>
      </p:sp>
      <p:sp>
        <p:nvSpPr>
          <p:cNvPr id="101379" name="Rectangle 3"/>
          <p:cNvSpPr>
            <a:spLocks noGrp="1" noChangeArrowheads="1"/>
          </p:cNvSpPr>
          <p:nvPr>
            <p:ph type="body" idx="1"/>
          </p:nvPr>
        </p:nvSpPr>
        <p:spPr/>
        <p:txBody>
          <a:bodyPr/>
          <a:lstStyle/>
          <a:p>
            <a:pPr eaLnBrk="1" hangingPunct="1">
              <a:buFontTx/>
              <a:buChar char="-"/>
            </a:pPr>
            <a:r>
              <a:rPr lang="pl-PL" altLang="pl-PL" sz="2400"/>
              <a:t>niechęć rewolucjonistów do orzecznictwa sądowego</a:t>
            </a:r>
          </a:p>
          <a:p>
            <a:pPr eaLnBrk="1" hangingPunct="1">
              <a:buFontTx/>
              <a:buChar char="-"/>
            </a:pPr>
            <a:r>
              <a:rPr lang="pl-PL" altLang="pl-PL" sz="2400"/>
              <a:t>postulaty przeredagowania aktów normatywnych na krótkie i powszechnie zrozumiałe</a:t>
            </a:r>
          </a:p>
          <a:p>
            <a:pPr eaLnBrk="1" hangingPunct="1">
              <a:buFontTx/>
              <a:buNone/>
            </a:pPr>
            <a:r>
              <a:rPr lang="pl-PL" altLang="pl-PL" sz="2400"/>
              <a:t>- 	postulaty wykorzystania mowy potocznej</a:t>
            </a:r>
          </a:p>
          <a:p>
            <a:pPr eaLnBrk="1" hangingPunct="1">
              <a:buFontTx/>
              <a:buNone/>
            </a:pPr>
            <a:r>
              <a:rPr lang="pl-PL" altLang="pl-PL" sz="2400"/>
              <a:t>- 	systemy komputerowe zastępujące sędziego</a:t>
            </a:r>
          </a:p>
        </p:txBody>
      </p:sp>
      <p:pic>
        <p:nvPicPr>
          <p:cNvPr id="101380" name="Picture 4" descr="lawyer-vul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9738" y="3644900"/>
            <a:ext cx="2608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379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pl-PL" altLang="pl-PL" sz="3200"/>
              <a:t>Dominujący w polskiej doktrynie model wykładni</a:t>
            </a:r>
          </a:p>
        </p:txBody>
      </p:sp>
      <p:sp>
        <p:nvSpPr>
          <p:cNvPr id="102403" name="Rectangle 3"/>
          <p:cNvSpPr>
            <a:spLocks noGrp="1" noChangeArrowheads="1"/>
          </p:cNvSpPr>
          <p:nvPr>
            <p:ph type="body" idx="1"/>
          </p:nvPr>
        </p:nvSpPr>
        <p:spPr>
          <a:xfrm>
            <a:off x="1981200" y="2133601"/>
            <a:ext cx="8229600" cy="3992563"/>
          </a:xfrm>
        </p:spPr>
        <p:txBody>
          <a:bodyPr/>
          <a:lstStyle/>
          <a:p>
            <a:pPr eaLnBrk="1" hangingPunct="1"/>
            <a:r>
              <a:rPr lang="pl-PL" altLang="pl-PL" smtClean="0"/>
              <a:t>wykładnia językowa (językowo-logiczna)</a:t>
            </a:r>
          </a:p>
          <a:p>
            <a:pPr eaLnBrk="1" hangingPunct="1"/>
            <a:r>
              <a:rPr lang="pl-PL" altLang="pl-PL" smtClean="0"/>
              <a:t>wykładnia systemowa</a:t>
            </a:r>
          </a:p>
          <a:p>
            <a:pPr eaLnBrk="1" hangingPunct="1"/>
            <a:r>
              <a:rPr lang="pl-PL" altLang="pl-PL" smtClean="0"/>
              <a:t>wykładnia celowościowa (teleologiczna)</a:t>
            </a:r>
          </a:p>
        </p:txBody>
      </p:sp>
    </p:spTree>
    <p:extLst>
      <p:ext uri="{BB962C8B-B14F-4D97-AF65-F5344CB8AC3E}">
        <p14:creationId xmlns:p14="http://schemas.microsoft.com/office/powerpoint/2010/main" val="319697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0" y="1"/>
            <a:ext cx="4787900" cy="1052513"/>
          </a:xfrm>
        </p:spPr>
        <p:txBody>
          <a:bodyPr/>
          <a:lstStyle/>
          <a:p>
            <a:pPr eaLnBrk="1" hangingPunct="1"/>
            <a:r>
              <a:rPr lang="pl-PL" altLang="pl-PL" sz="3200"/>
              <a:t>Język prawniczy</a:t>
            </a:r>
          </a:p>
        </p:txBody>
      </p:sp>
      <p:sp>
        <p:nvSpPr>
          <p:cNvPr id="47107" name="Rectangle 3"/>
          <p:cNvSpPr>
            <a:spLocks noGrp="1" noChangeArrowheads="1"/>
          </p:cNvSpPr>
          <p:nvPr>
            <p:ph type="body" idx="1"/>
          </p:nvPr>
        </p:nvSpPr>
        <p:spPr>
          <a:xfrm>
            <a:off x="1524000" y="2565400"/>
            <a:ext cx="9144000" cy="4292600"/>
          </a:xfrm>
        </p:spPr>
        <p:txBody>
          <a:bodyPr/>
          <a:lstStyle/>
          <a:p>
            <a:pPr eaLnBrk="1" hangingPunct="1"/>
            <a:r>
              <a:rPr lang="pl-PL" altLang="pl-PL" sz="2400"/>
              <a:t>„</a:t>
            </a:r>
            <a:r>
              <a:rPr lang="pl-PL" altLang="pl-PL" sz="2400" i="1"/>
              <a:t>formułowane są [w nim] wypowiedzi o fakcie obowiązywania jakichś norm w danym systemie prawnym, o strukturze tego zbioru norm, o ich treści, a ewentualnie także ich efektywności społecznej, o faktach ich przestrzegania czy przekraczania itp</a:t>
            </a:r>
            <a:r>
              <a:rPr lang="pl-PL" altLang="pl-PL" sz="2400"/>
              <a:t>.”</a:t>
            </a:r>
            <a:endParaRPr lang="pl-PL" altLang="pl-PL" smtClean="0"/>
          </a:p>
          <a:p>
            <a:pPr eaLnBrk="1" hangingPunct="1">
              <a:buFontTx/>
              <a:buNone/>
            </a:pPr>
            <a:r>
              <a:rPr lang="pl-PL" altLang="pl-PL" sz="1600" b="1"/>
              <a:t>	S.Wronkowska Z. Ziembiński, </a:t>
            </a:r>
            <a:r>
              <a:rPr lang="pl-PL" altLang="pl-PL" sz="1600" b="1" i="1"/>
              <a:t>Zarys teorii prawa</a:t>
            </a:r>
            <a:r>
              <a:rPr lang="pl-PL" altLang="pl-PL" sz="1600" b="1"/>
              <a:t>, Ars boni et aequi, Poznań 2001.</a:t>
            </a:r>
          </a:p>
          <a:p>
            <a:pPr eaLnBrk="1" hangingPunct="1">
              <a:buFontTx/>
              <a:buNone/>
            </a:pPr>
            <a:endParaRPr lang="pl-PL" altLang="pl-PL" sz="1600" b="1"/>
          </a:p>
          <a:p>
            <a:pPr eaLnBrk="1" hangingPunct="1"/>
            <a:r>
              <a:rPr lang="pl-PL" altLang="pl-PL" sz="2400"/>
              <a:t>„</a:t>
            </a:r>
            <a:r>
              <a:rPr lang="pl-PL" altLang="pl-PL" sz="2400" i="1"/>
              <a:t>język, w którym formułowane są wypowiedzi o prawie obowiązującym i innych zjawiskach prawnych</a:t>
            </a:r>
            <a:r>
              <a:rPr lang="pl-PL" altLang="pl-PL" sz="2400"/>
              <a:t>”</a:t>
            </a:r>
          </a:p>
          <a:p>
            <a:pPr eaLnBrk="1" hangingPunct="1">
              <a:buFontTx/>
              <a:buNone/>
            </a:pPr>
            <a:r>
              <a:rPr lang="pl-PL" altLang="pl-PL" sz="2400"/>
              <a:t>	</a:t>
            </a:r>
            <a:r>
              <a:rPr lang="pl-PL" altLang="pl-PL" sz="1600" b="1"/>
              <a:t>T. Chauvin T. Stawecki P. Winczorek, </a:t>
            </a:r>
            <a:r>
              <a:rPr lang="pl-PL" altLang="pl-PL" sz="1600" b="1" i="1"/>
              <a:t>Wstęp do prawoznawstwa</a:t>
            </a:r>
            <a:r>
              <a:rPr lang="pl-PL" altLang="pl-PL" sz="1600" b="1"/>
              <a:t>, C.H.Beck, Warszawa 2009.</a:t>
            </a:r>
            <a:r>
              <a:rPr lang="pl-PL" altLang="pl-PL" sz="2400"/>
              <a:t> </a:t>
            </a:r>
          </a:p>
          <a:p>
            <a:pPr eaLnBrk="1" hangingPunct="1">
              <a:buFontTx/>
              <a:buNone/>
            </a:pPr>
            <a:endParaRPr lang="pl-PL" altLang="pl-PL" sz="1600" b="1"/>
          </a:p>
        </p:txBody>
      </p:sp>
      <p:pic>
        <p:nvPicPr>
          <p:cNvPr id="47108" name="Picture 4" descr="Answering-a-Summons-and-Compla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564" y="155576"/>
            <a:ext cx="3240087"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1820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pl-PL" altLang="pl-PL" sz="3200"/>
              <a:t>Wykładnia przepisów prawa</a:t>
            </a:r>
          </a:p>
        </p:txBody>
      </p:sp>
      <p:sp>
        <p:nvSpPr>
          <p:cNvPr id="103427" name="Rectangle 3"/>
          <p:cNvSpPr>
            <a:spLocks noGrp="1" noChangeArrowheads="1"/>
          </p:cNvSpPr>
          <p:nvPr>
            <p:ph type="body" idx="1"/>
          </p:nvPr>
        </p:nvSpPr>
        <p:spPr>
          <a:xfrm>
            <a:off x="1981200" y="1412876"/>
            <a:ext cx="8229600" cy="5040313"/>
          </a:xfrm>
        </p:spPr>
        <p:txBody>
          <a:bodyPr/>
          <a:lstStyle/>
          <a:p>
            <a:pPr eaLnBrk="1" hangingPunct="1">
              <a:buFontTx/>
              <a:buChar char="-"/>
            </a:pPr>
            <a:r>
              <a:rPr lang="pl-PL" altLang="pl-PL" smtClean="0"/>
              <a:t>naprawia błędy legislacyjne i niekonsekwencje w systemie prawa</a:t>
            </a:r>
          </a:p>
          <a:p>
            <a:pPr eaLnBrk="1" hangingPunct="1">
              <a:buFontTx/>
              <a:buChar char="-"/>
            </a:pPr>
            <a:r>
              <a:rPr lang="pl-PL" altLang="pl-PL" smtClean="0"/>
              <a:t>łagodzi formalizm</a:t>
            </a:r>
          </a:p>
          <a:p>
            <a:pPr eaLnBrk="1" hangingPunct="1">
              <a:buFontTx/>
              <a:buChar char="-"/>
            </a:pPr>
            <a:r>
              <a:rPr lang="pl-PL" altLang="pl-PL" smtClean="0"/>
              <a:t>wprowadza element „ludzki” w procesie stosowania prawa</a:t>
            </a:r>
          </a:p>
          <a:p>
            <a:pPr eaLnBrk="1" hangingPunct="1">
              <a:buFontTx/>
              <a:buChar char="-"/>
            </a:pPr>
            <a:r>
              <a:rPr lang="pl-PL" altLang="pl-PL" smtClean="0"/>
              <a:t>pozwala szukać sprawiedliwości, słuszności i humanitaryzmu (wbrew zasadzie „oko za oko, ząb za ząb”)</a:t>
            </a:r>
          </a:p>
          <a:p>
            <a:pPr eaLnBrk="1" hangingPunct="1">
              <a:buFontTx/>
              <a:buChar char="-"/>
            </a:pPr>
            <a:r>
              <a:rPr lang="pl-PL" altLang="pl-PL" smtClean="0"/>
              <a:t>zbliża „</a:t>
            </a:r>
            <a:r>
              <a:rPr lang="pl-PL" altLang="pl-PL" i="1" smtClean="0"/>
              <a:t>lex</a:t>
            </a:r>
            <a:r>
              <a:rPr lang="pl-PL" altLang="pl-PL" smtClean="0"/>
              <a:t>” do „</a:t>
            </a:r>
            <a:r>
              <a:rPr lang="pl-PL" altLang="pl-PL" i="1" smtClean="0"/>
              <a:t>ius</a:t>
            </a:r>
            <a:r>
              <a:rPr lang="pl-PL" altLang="pl-PL" smtClean="0"/>
              <a:t>” </a:t>
            </a:r>
          </a:p>
        </p:txBody>
      </p:sp>
    </p:spTree>
    <p:extLst>
      <p:ext uri="{BB962C8B-B14F-4D97-AF65-F5344CB8AC3E}">
        <p14:creationId xmlns:p14="http://schemas.microsoft.com/office/powerpoint/2010/main" val="2073521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69495" y="274638"/>
            <a:ext cx="10884568" cy="6107112"/>
          </a:xfrm>
        </p:spPr>
        <p:txBody>
          <a:bodyPr/>
          <a:lstStyle/>
          <a:p>
            <a:pPr eaLnBrk="1" hangingPunct="1"/>
            <a:r>
              <a:rPr lang="pl-PL" altLang="pl-PL" sz="3200" dirty="0"/>
              <a:t>„Mowa – trzeba podkreślić – o prawie (</a:t>
            </a:r>
            <a:r>
              <a:rPr lang="pl-PL" altLang="pl-PL" sz="3200" i="1" dirty="0" err="1"/>
              <a:t>ius</a:t>
            </a:r>
            <a:r>
              <a:rPr lang="pl-PL" altLang="pl-PL" sz="3200" dirty="0"/>
              <a:t>), a nie o zbiorze </a:t>
            </a:r>
            <a:r>
              <a:rPr lang="pl-PL" altLang="pl-PL" sz="3200" dirty="0" smtClean="0"/>
              <a:t>ustaw (</a:t>
            </a:r>
            <a:r>
              <a:rPr lang="pl-PL" altLang="pl-PL" sz="3200" i="1" dirty="0" err="1" smtClean="0"/>
              <a:t>leges</a:t>
            </a:r>
            <a:r>
              <a:rPr lang="pl-PL" altLang="pl-PL" sz="3200" dirty="0"/>
              <a:t>, w liczbie pojedynczej </a:t>
            </a:r>
            <a:r>
              <a:rPr lang="pl-PL" altLang="pl-PL" sz="3200" i="1" dirty="0"/>
              <a:t>lex</a:t>
            </a:r>
            <a:r>
              <a:rPr lang="pl-PL" altLang="pl-PL" sz="3200" dirty="0"/>
              <a:t>), bowiem prawa nie da się, właśnie ze względu na to, że opiera </a:t>
            </a:r>
            <a:r>
              <a:rPr lang="pl-PL" altLang="pl-PL" sz="3200" dirty="0" smtClean="0"/>
              <a:t>się ono </a:t>
            </a:r>
            <a:r>
              <a:rPr lang="pl-PL" altLang="pl-PL" sz="3200" dirty="0"/>
              <a:t>przede wszystkim na wartościach, zasadach i prawach podstawowych sprowadzić do </a:t>
            </a:r>
            <a:r>
              <a:rPr lang="pl-PL" altLang="pl-PL" sz="3200" dirty="0" smtClean="0"/>
              <a:t>nierzadko mało </a:t>
            </a:r>
            <a:r>
              <a:rPr lang="pl-PL" altLang="pl-PL" sz="3200" dirty="0"/>
              <a:t>spójnych i klarownych wypowiedzi ustawodawcy”</a:t>
            </a:r>
            <a:r>
              <a:rPr lang="pl-PL" altLang="pl-PL" sz="2800" dirty="0"/>
              <a:t/>
            </a:r>
            <a:br>
              <a:rPr lang="pl-PL" altLang="pl-PL" sz="2800" dirty="0"/>
            </a:br>
            <a:r>
              <a:rPr lang="pl-PL" altLang="pl-PL" sz="2800" dirty="0"/>
              <a:t/>
            </a:r>
            <a:br>
              <a:rPr lang="pl-PL" altLang="pl-PL" sz="2800" dirty="0"/>
            </a:br>
            <a:r>
              <a:rPr lang="pl-PL" altLang="pl-PL" sz="2000" b="1" dirty="0"/>
              <a:t>H. Izdebki, </a:t>
            </a:r>
            <a:r>
              <a:rPr lang="pl-PL" altLang="pl-PL" sz="2000" b="1" i="1" dirty="0"/>
              <a:t>Fundamenty współczesnych państw</a:t>
            </a:r>
            <a:r>
              <a:rPr lang="pl-PL" altLang="pl-PL" sz="2000" b="1" dirty="0"/>
              <a:t>, Warszawa 2007, s. 9</a:t>
            </a:r>
          </a:p>
        </p:txBody>
      </p:sp>
    </p:spTree>
    <p:extLst>
      <p:ext uri="{BB962C8B-B14F-4D97-AF65-F5344CB8AC3E}">
        <p14:creationId xmlns:p14="http://schemas.microsoft.com/office/powerpoint/2010/main" val="29105028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24000" y="0"/>
            <a:ext cx="8229600" cy="1143000"/>
          </a:xfrm>
        </p:spPr>
        <p:txBody>
          <a:bodyPr/>
          <a:lstStyle/>
          <a:p>
            <a:pPr algn="l" eaLnBrk="1" hangingPunct="1"/>
            <a:r>
              <a:rPr lang="pl-PL" altLang="pl-PL" sz="3200"/>
              <a:t>Wykładnia w czasach globalizacji, europeizacji i „wspólnotyzacji” prawa</a:t>
            </a:r>
          </a:p>
        </p:txBody>
      </p:sp>
      <p:sp>
        <p:nvSpPr>
          <p:cNvPr id="105475" name="Rectangle 3"/>
          <p:cNvSpPr>
            <a:spLocks noGrp="1" noChangeArrowheads="1"/>
          </p:cNvSpPr>
          <p:nvPr>
            <p:ph type="body" idx="1"/>
          </p:nvPr>
        </p:nvSpPr>
        <p:spPr>
          <a:xfrm>
            <a:off x="272715" y="1600200"/>
            <a:ext cx="11149263" cy="5257800"/>
          </a:xfrm>
        </p:spPr>
        <p:txBody>
          <a:bodyPr/>
          <a:lstStyle/>
          <a:p>
            <a:pPr eaLnBrk="1" hangingPunct="1">
              <a:lnSpc>
                <a:spcPct val="80000"/>
              </a:lnSpc>
              <a:buFontTx/>
              <a:buNone/>
            </a:pPr>
            <a:r>
              <a:rPr lang="pl-PL" altLang="pl-PL" dirty="0"/>
              <a:t>	„</a:t>
            </a:r>
            <a:r>
              <a:rPr lang="pl-PL" altLang="pl-PL" i="1" u="sng" dirty="0"/>
              <a:t>ETS</a:t>
            </a:r>
            <a:r>
              <a:rPr lang="pl-PL" altLang="pl-PL" i="1" dirty="0"/>
              <a:t> dokonując wykładni prawa (traktatów, innych umów, rozporządzeń) </a:t>
            </a:r>
            <a:r>
              <a:rPr lang="pl-PL" altLang="pl-PL" i="1" u="sng" dirty="0"/>
              <a:t>opiera się nie na literalnym brzmieniu aktu, ale na jego ratio legis. Zastosowanie znajduje przede wszystkim wykładnia celowościowa (teleologiczna</a:t>
            </a:r>
            <a:r>
              <a:rPr lang="pl-PL" altLang="pl-PL" i="1" dirty="0"/>
              <a:t>). I tak, Trybunał Sprawiedliwości zdefiniował wiele pojęć (np. rozstrzygnął czy „prąd” jest pojęciem mieszczącym się w kategorii „rzeczy”, gdy podobne wątpliwości różnie rozstrzygały sądy niemieckie i francuskie), rozwinął rozumienie niektórych instytucji prawnych (jak np. przedsiębiorczość, usługi). </a:t>
            </a:r>
            <a:r>
              <a:rPr lang="pl-PL" altLang="pl-PL" i="1" u="sng" dirty="0"/>
              <a:t>ETS rozstrzyga często, biorąc pod uwagę skutki swoich orzeczeń, a nie językowe brzmienie przepisów. Dzieje się tak ze względu na potrzebę zapewnienia jednolitego stosowania prawa wspólnotowego we wszystkich Państwach Członkowskich i realizowania celów Wspólnoty. Językowe sformułowanie przepisu odgrywa coraz mniejszą rolę</a:t>
            </a:r>
            <a:r>
              <a:rPr lang="pl-PL" altLang="pl-PL" i="1" dirty="0"/>
              <a:t>.”</a:t>
            </a:r>
          </a:p>
          <a:p>
            <a:pPr eaLnBrk="1" hangingPunct="1">
              <a:lnSpc>
                <a:spcPct val="80000"/>
              </a:lnSpc>
              <a:buFontTx/>
              <a:buNone/>
            </a:pPr>
            <a:r>
              <a:rPr lang="pl-PL" altLang="pl-PL" sz="1400" dirty="0"/>
              <a:t>	</a:t>
            </a:r>
            <a:r>
              <a:rPr lang="pl-PL" altLang="pl-PL" sz="1400" b="1" dirty="0"/>
              <a:t>K. Koźmiński, </a:t>
            </a:r>
            <a:r>
              <a:rPr lang="pl-PL" altLang="pl-PL" sz="1400" b="1" i="1" dirty="0"/>
              <a:t>Rozumienie języka aktów prawnych, czyli o wykładni prawa raz jeszcze</a:t>
            </a:r>
            <a:r>
              <a:rPr lang="pl-PL" altLang="pl-PL" sz="1400" b="1" dirty="0"/>
              <a:t> [w:] </a:t>
            </a:r>
            <a:r>
              <a:rPr lang="pl-PL" altLang="pl-PL" sz="1400" b="1" i="1" dirty="0"/>
              <a:t>Współczesny język prawny i prawniczy, </a:t>
            </a:r>
            <a:r>
              <a:rPr lang="pl-PL" altLang="pl-PL" sz="1400" b="1" dirty="0"/>
              <a:t>Uniwersytet Warszawski, Warszawa 2007</a:t>
            </a:r>
            <a:r>
              <a:rPr lang="pl-PL" altLang="pl-PL" sz="1400" b="1" i="1" dirty="0"/>
              <a:t>.</a:t>
            </a:r>
            <a:endParaRPr lang="pl-PL" altLang="pl-PL" sz="1400" b="1" dirty="0"/>
          </a:p>
        </p:txBody>
      </p:sp>
      <p:pic>
        <p:nvPicPr>
          <p:cNvPr id="105476" name="Picture 4" descr="unia_flag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489" y="188914"/>
            <a:ext cx="18954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72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pl-PL" altLang="pl-PL" sz="3200" u="sng"/>
              <a:t>Polskie doświadczenia wykładni prawa ustrojowego</a:t>
            </a:r>
          </a:p>
        </p:txBody>
      </p:sp>
      <p:sp>
        <p:nvSpPr>
          <p:cNvPr id="106499" name="Rectangle 3"/>
          <p:cNvSpPr>
            <a:spLocks noGrp="1" noChangeArrowheads="1"/>
          </p:cNvSpPr>
          <p:nvPr>
            <p:ph type="body" idx="1"/>
          </p:nvPr>
        </p:nvSpPr>
        <p:spPr/>
        <p:txBody>
          <a:bodyPr/>
          <a:lstStyle/>
          <a:p>
            <a:pPr eaLnBrk="1" hangingPunct="1"/>
            <a:r>
              <a:rPr lang="pl-PL" altLang="pl-PL" smtClean="0"/>
              <a:t>parlamenty państw zaborczych</a:t>
            </a:r>
          </a:p>
          <a:p>
            <a:pPr eaLnBrk="1" hangingPunct="1"/>
            <a:endParaRPr lang="pl-PL" altLang="pl-PL" smtClean="0"/>
          </a:p>
          <a:p>
            <a:pPr eaLnBrk="1" hangingPunct="1"/>
            <a:r>
              <a:rPr lang="pl-PL" altLang="pl-PL" smtClean="0"/>
              <a:t>Stanisław Car i Wacław Makowski</a:t>
            </a:r>
          </a:p>
          <a:p>
            <a:pPr eaLnBrk="1" hangingPunct="1"/>
            <a:endParaRPr lang="pl-PL" altLang="pl-PL" smtClean="0"/>
          </a:p>
          <a:p>
            <a:pPr eaLnBrk="1" hangingPunct="1"/>
            <a:r>
              <a:rPr lang="pl-PL" altLang="pl-PL" smtClean="0"/>
              <a:t>Lech Falandysz</a:t>
            </a:r>
          </a:p>
        </p:txBody>
      </p:sp>
      <p:pic>
        <p:nvPicPr>
          <p:cNvPr id="106500" name="Picture 4" descr="185px-Stanis%C5%82aw_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826" y="1484314"/>
            <a:ext cx="17621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5" descr="35_2382_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4697414"/>
            <a:ext cx="1624013"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descr="150px-Wac%C5%82aw_Makows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573464"/>
            <a:ext cx="1808162"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86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57726" y="274638"/>
            <a:ext cx="10748211" cy="6107112"/>
          </a:xfrm>
        </p:spPr>
        <p:txBody>
          <a:bodyPr/>
          <a:lstStyle/>
          <a:p>
            <a:pPr algn="l" eaLnBrk="1" hangingPunct="1"/>
            <a:r>
              <a:rPr lang="pl-PL" altLang="pl-PL" sz="3200" dirty="0"/>
              <a:t>„…</a:t>
            </a:r>
            <a:r>
              <a:rPr lang="pl-PL" altLang="pl-PL" sz="3200" i="1" u="sng" dirty="0"/>
              <a:t>język prawny jest w zasadzie </a:t>
            </a:r>
            <a:r>
              <a:rPr lang="pl-PL" altLang="pl-PL" sz="3200" i="1" u="sng" dirty="0" smtClean="0"/>
              <a:t>swoistą odmianą </a:t>
            </a:r>
            <a:r>
              <a:rPr lang="pl-PL" altLang="pl-PL" sz="3200" i="1" u="sng" dirty="0"/>
              <a:t>języka etnicznego, języka naturalnego</a:t>
            </a:r>
            <a:r>
              <a:rPr lang="pl-PL" altLang="pl-PL" sz="3200" i="1" dirty="0"/>
              <a:t>, to znaczy takiego, w </a:t>
            </a:r>
            <a:r>
              <a:rPr lang="pl-PL" altLang="pl-PL" sz="3200" i="1" dirty="0" smtClean="0"/>
              <a:t>którym reguły </a:t>
            </a:r>
            <a:r>
              <a:rPr lang="pl-PL" altLang="pl-PL" sz="3200" i="1" dirty="0"/>
              <a:t>znaczeniowe wytwarzają się w sposób spontaniczny, a nie są z góry ustanowione,</a:t>
            </a:r>
            <a:br>
              <a:rPr lang="pl-PL" altLang="pl-PL" sz="3200" i="1" dirty="0"/>
            </a:br>
            <a:r>
              <a:rPr lang="pl-PL" altLang="pl-PL" sz="3200" i="1" dirty="0"/>
              <a:t>jak ma to miejsce w przypadku języka sztucznego (np. języka logiki</a:t>
            </a:r>
            <a:br>
              <a:rPr lang="pl-PL" altLang="pl-PL" sz="3200" i="1" dirty="0"/>
            </a:br>
            <a:r>
              <a:rPr lang="pl-PL" altLang="pl-PL" sz="3200" i="1" dirty="0"/>
              <a:t>formalnej czy algebry). Należy jednak zauważyć, że </a:t>
            </a:r>
            <a:r>
              <a:rPr lang="pl-PL" altLang="pl-PL" sz="3200" i="1" u="sng" dirty="0"/>
              <a:t>w języku prawnym </a:t>
            </a:r>
            <a:r>
              <a:rPr lang="pl-PL" altLang="pl-PL" sz="3200" i="1" u="sng" dirty="0" smtClean="0"/>
              <a:t>formułuje się </a:t>
            </a:r>
            <a:r>
              <a:rPr lang="pl-PL" altLang="pl-PL" sz="3200" i="1" u="sng" dirty="0"/>
              <a:t>szereg definicji legalnych, które wyznaczają określony sposób rozumienia pewnych zwrotów użytych w tekście prawnym</a:t>
            </a:r>
            <a:r>
              <a:rPr lang="pl-PL" altLang="pl-PL" sz="3200" i="1" dirty="0"/>
              <a:t>”</a:t>
            </a:r>
            <a:r>
              <a:rPr lang="pl-PL" altLang="pl-PL" sz="2800" i="1" dirty="0"/>
              <a:t/>
            </a:r>
            <a:br>
              <a:rPr lang="pl-PL" altLang="pl-PL" sz="2800" i="1" dirty="0"/>
            </a:br>
            <a:r>
              <a:rPr lang="pl-PL" altLang="pl-PL" sz="2800" i="1" dirty="0"/>
              <a:t/>
            </a:r>
            <a:br>
              <a:rPr lang="pl-PL" altLang="pl-PL" sz="2800" i="1" dirty="0"/>
            </a:br>
            <a:r>
              <a:rPr lang="pl-PL" altLang="pl-PL" sz="2000" dirty="0" err="1"/>
              <a:t>S.Wronkowska</a:t>
            </a:r>
            <a:r>
              <a:rPr lang="pl-PL" altLang="pl-PL" sz="2000" dirty="0"/>
              <a:t>, Z. Ziembiński, </a:t>
            </a:r>
            <a:r>
              <a:rPr lang="pl-PL" altLang="pl-PL" sz="2000" i="1" dirty="0"/>
              <a:t>Zarys teorii prawa</a:t>
            </a:r>
            <a:r>
              <a:rPr lang="pl-PL" altLang="pl-PL" sz="2000" dirty="0"/>
              <a:t>, Poznań 1997, s. 149.</a:t>
            </a:r>
          </a:p>
        </p:txBody>
      </p:sp>
    </p:spTree>
    <p:extLst>
      <p:ext uri="{BB962C8B-B14F-4D97-AF65-F5344CB8AC3E}">
        <p14:creationId xmlns:p14="http://schemas.microsoft.com/office/powerpoint/2010/main" val="223777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03388" y="0"/>
            <a:ext cx="8964612" cy="6858000"/>
          </a:xfrm>
        </p:spPr>
        <p:txBody>
          <a:bodyPr/>
          <a:lstStyle/>
          <a:p>
            <a:pPr algn="l" eaLnBrk="1" hangingPunct="1"/>
            <a:r>
              <a:rPr lang="pl-PL" altLang="pl-PL" sz="2000" b="1"/>
              <a:t>Ustawa z dnia 7 października 1999 r. o języku polskim:</a:t>
            </a:r>
            <a:br>
              <a:rPr lang="pl-PL" altLang="pl-PL" sz="2000" b="1"/>
            </a:br>
            <a:r>
              <a:rPr lang="pl-PL" altLang="pl-PL" smtClean="0"/>
              <a:t> </a:t>
            </a:r>
            <a:r>
              <a:rPr lang="pl-PL" altLang="pl-PL" sz="2000"/>
              <a:t>Art. 3. 1. Ochrona języka polskiego polega w szczególności na:</a:t>
            </a:r>
            <a:br>
              <a:rPr lang="pl-PL" altLang="pl-PL" sz="2000"/>
            </a:br>
            <a:r>
              <a:rPr lang="pl-PL" altLang="pl-PL" sz="2000"/>
              <a:t>  1)   dbaniu o poprawne używanie języka i doskonaleniu sprawności językowej jego użytkowników oraz na stwarzaniu warunków do właściwego rozwoju języka jako narzędzia międzyludzkiej komunikacji;</a:t>
            </a:r>
            <a:br>
              <a:rPr lang="pl-PL" altLang="pl-PL" sz="2000"/>
            </a:br>
            <a:r>
              <a:rPr lang="pl-PL" altLang="pl-PL" sz="2000"/>
              <a:t>  2)   przeciwdziałaniu jego wulgaryzacji;</a:t>
            </a:r>
            <a:br>
              <a:rPr lang="pl-PL" altLang="pl-PL" sz="2000"/>
            </a:br>
            <a:r>
              <a:rPr lang="pl-PL" altLang="pl-PL" sz="2000"/>
              <a:t>  3)   szerzeniu wiedzy o nim i jego roli w kulturze;</a:t>
            </a:r>
            <a:br>
              <a:rPr lang="pl-PL" altLang="pl-PL" sz="2000"/>
            </a:br>
            <a:r>
              <a:rPr lang="pl-PL" altLang="pl-PL" sz="2000"/>
              <a:t>  4)   upowszechnianiu szacunku dla regionalizmów i gwar, a także przeciwdziałaniu ich zanikowi;</a:t>
            </a:r>
            <a:br>
              <a:rPr lang="pl-PL" altLang="pl-PL" sz="2000"/>
            </a:br>
            <a:r>
              <a:rPr lang="pl-PL" altLang="pl-PL" sz="2000"/>
              <a:t>  5)   promocji języka polskiego w świecie;</a:t>
            </a:r>
            <a:br>
              <a:rPr lang="pl-PL" altLang="pl-PL" sz="2000"/>
            </a:br>
            <a:r>
              <a:rPr lang="pl-PL" altLang="pl-PL" sz="2000"/>
              <a:t>  6)   wspieraniu nauczania języka polskiego w kraju i za granicą.</a:t>
            </a:r>
            <a:br>
              <a:rPr lang="pl-PL" altLang="pl-PL" sz="2000"/>
            </a:br>
            <a:r>
              <a:rPr lang="pl-PL" altLang="pl-PL" sz="2000"/>
              <a:t>2. </a:t>
            </a:r>
            <a:r>
              <a:rPr lang="pl-PL" altLang="pl-PL" sz="2000" u="sng"/>
              <a:t>Do ochrony języka polskiego są obowiązane wszystkie organy władzy publicznej oraz instytucje i organizacje uczestniczące w życiu publicznym.</a:t>
            </a:r>
            <a:r>
              <a:rPr lang="pl-PL" altLang="pl-PL" sz="2000"/>
              <a:t/>
            </a:r>
            <a:br>
              <a:rPr lang="pl-PL" altLang="pl-PL" sz="2000"/>
            </a:br>
            <a:r>
              <a:rPr lang="pl-PL" altLang="pl-PL" sz="2000"/>
              <a:t/>
            </a:r>
            <a:br>
              <a:rPr lang="pl-PL" altLang="pl-PL" sz="2000"/>
            </a:br>
            <a:r>
              <a:rPr lang="pl-PL" altLang="pl-PL" sz="2000"/>
              <a:t>Art. 4. </a:t>
            </a:r>
            <a:r>
              <a:rPr lang="pl-PL" altLang="pl-PL" sz="2000" u="sng"/>
              <a:t>Język polski jest językiem urzędowym</a:t>
            </a:r>
            <a:r>
              <a:rPr lang="pl-PL" altLang="pl-PL" sz="2000"/>
              <a:t>:</a:t>
            </a:r>
            <a:br>
              <a:rPr lang="pl-PL" altLang="pl-PL" sz="2000"/>
            </a:br>
            <a:r>
              <a:rPr lang="pl-PL" altLang="pl-PL" sz="2000"/>
              <a:t>  1)   konstytucyjnych organów państwa;</a:t>
            </a:r>
            <a:br>
              <a:rPr lang="pl-PL" altLang="pl-PL" sz="2000"/>
            </a:br>
            <a:r>
              <a:rPr lang="pl-PL" altLang="pl-PL" sz="2000"/>
              <a:t>  2)   organów jednostek samorządu terytorialnego i podległych im instytucji w zakresie, w jakim wykonują zadania publiczne; (…)</a:t>
            </a:r>
          </a:p>
        </p:txBody>
      </p:sp>
    </p:spTree>
    <p:extLst>
      <p:ext uri="{BB962C8B-B14F-4D97-AF65-F5344CB8AC3E}">
        <p14:creationId xmlns:p14="http://schemas.microsoft.com/office/powerpoint/2010/main" val="281361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66274" y="0"/>
            <a:ext cx="11012905" cy="6669088"/>
          </a:xfrm>
        </p:spPr>
        <p:txBody>
          <a:bodyPr/>
          <a:lstStyle/>
          <a:p>
            <a:pPr algn="l" eaLnBrk="1" hangingPunct="1"/>
            <a:r>
              <a:rPr lang="pl-PL" altLang="pl-PL" sz="2400" dirty="0">
                <a:solidFill>
                  <a:schemeClr val="tx1"/>
                </a:solidFill>
              </a:rPr>
              <a:t>„</a:t>
            </a:r>
            <a:r>
              <a:rPr lang="pl-PL" altLang="pl-PL" sz="2400" i="1" dirty="0">
                <a:solidFill>
                  <a:schemeClr val="tx1"/>
                </a:solidFill>
              </a:rPr>
              <a:t>Spróbujmy określić, jakie jest miejsce tekstów legislacyjnych wśród odmian polszczyzny pisanej. Wydaje się, że powinniśmy je lokować </a:t>
            </a:r>
            <a:r>
              <a:rPr lang="pl-PL" altLang="pl-PL" sz="2400" b="1" i="1" dirty="0">
                <a:solidFill>
                  <a:schemeClr val="tx1"/>
                </a:solidFill>
              </a:rPr>
              <a:t>na pograniczu stylu naukowego i stylu urzędowego</a:t>
            </a:r>
            <a:r>
              <a:rPr lang="pl-PL" altLang="pl-PL" sz="2400" i="1" dirty="0">
                <a:solidFill>
                  <a:schemeClr val="tx1"/>
                </a:solidFill>
              </a:rPr>
              <a:t>. Z pierwszym powinna je łączyć jasność i precyzyjność, z drugim - </a:t>
            </a:r>
            <a:r>
              <a:rPr lang="pl-PL" altLang="pl-PL" sz="2400" b="1" i="1" dirty="0">
                <a:solidFill>
                  <a:schemeClr val="tx1"/>
                </a:solidFill>
              </a:rPr>
              <a:t>rzeczowość, bezosobowość i kategoryczność, czyli brak jakiegokolwiek nacechowania emocjonalnego oraz bezdyskusyjny sposób podawania informacji, nie eksponujący ani autorów, ani domniemanych adresatów</a:t>
            </a:r>
            <a:r>
              <a:rPr lang="pl-PL" altLang="pl-PL" sz="2400" i="1" dirty="0">
                <a:solidFill>
                  <a:schemeClr val="tx1"/>
                </a:solidFill>
              </a:rPr>
              <a:t>. Chodzi przy tym o to, żeby z obu stylów funkcjonalnych brać tylko cechy najlepsze, tzn. np. </a:t>
            </a:r>
            <a:r>
              <a:rPr lang="pl-PL" altLang="pl-PL" sz="2400" b="1" i="1" dirty="0">
                <a:solidFill>
                  <a:schemeClr val="tx1"/>
                </a:solidFill>
              </a:rPr>
              <a:t>unikać częstej w tekstach naukowych rozwlekłości i nadmiernej erudycyjności</a:t>
            </a:r>
            <a:r>
              <a:rPr lang="pl-PL" altLang="pl-PL" sz="2400" i="1" dirty="0">
                <a:solidFill>
                  <a:schemeClr val="tx1"/>
                </a:solidFill>
              </a:rPr>
              <a:t> (przechodzącej niekiedy w zwykłą mętność wywodów) oraz </a:t>
            </a:r>
            <a:r>
              <a:rPr lang="pl-PL" altLang="pl-PL" sz="2400" b="1" i="1" dirty="0">
                <a:solidFill>
                  <a:schemeClr val="tx1"/>
                </a:solidFill>
              </a:rPr>
              <a:t>wystrzegać się sztywności, skostnienia, monotonii, upodobania do frazesów</a:t>
            </a:r>
            <a:r>
              <a:rPr lang="pl-PL" altLang="pl-PL" sz="2400" i="1" dirty="0">
                <a:solidFill>
                  <a:schemeClr val="tx1"/>
                </a:solidFill>
              </a:rPr>
              <a:t> (szablonu frazeologicznego), tak charakterystycznych dla stylu urzędowego</a:t>
            </a:r>
            <a:r>
              <a:rPr lang="pl-PL" altLang="pl-PL" sz="2400" dirty="0">
                <a:solidFill>
                  <a:schemeClr val="tx1"/>
                </a:solidFill>
              </a:rPr>
              <a:t>…”</a:t>
            </a:r>
            <a:r>
              <a:rPr lang="pl-PL" altLang="pl-PL" sz="2400" dirty="0">
                <a:solidFill>
                  <a:srgbClr val="CC0000"/>
                </a:solidFill>
              </a:rPr>
              <a:t/>
            </a:r>
            <a:br>
              <a:rPr lang="pl-PL" altLang="pl-PL" sz="2400" dirty="0">
                <a:solidFill>
                  <a:srgbClr val="CC0000"/>
                </a:solidFill>
              </a:rPr>
            </a:br>
            <a:r>
              <a:rPr lang="pl-PL" altLang="pl-PL" sz="2400" dirty="0">
                <a:solidFill>
                  <a:srgbClr val="CC0000"/>
                </a:solidFill>
              </a:rPr>
              <a:t/>
            </a:r>
            <a:br>
              <a:rPr lang="pl-PL" altLang="pl-PL" sz="2400" dirty="0">
                <a:solidFill>
                  <a:srgbClr val="CC0000"/>
                </a:solidFill>
              </a:rPr>
            </a:br>
            <a:r>
              <a:rPr lang="pl-PL" altLang="pl-PL" sz="2000" b="1" dirty="0"/>
              <a:t>H. </a:t>
            </a:r>
            <a:r>
              <a:rPr lang="pl-PL" altLang="pl-PL" sz="2000" b="1" dirty="0" err="1"/>
              <a:t>Jadacka</a:t>
            </a:r>
            <a:r>
              <a:rPr lang="pl-PL" altLang="pl-PL" sz="2000" b="1" dirty="0"/>
              <a:t>, </a:t>
            </a:r>
            <a:r>
              <a:rPr lang="pl-PL" altLang="pl-PL" sz="2000" b="1" i="1" dirty="0"/>
              <a:t>Język naszych ustaw</a:t>
            </a:r>
            <a:r>
              <a:rPr lang="pl-PL" altLang="pl-PL" sz="2000" b="1" dirty="0"/>
              <a:t>, Przegląd Legislacyjny, nr 3/1996.</a:t>
            </a:r>
          </a:p>
        </p:txBody>
      </p:sp>
    </p:spTree>
    <p:extLst>
      <p:ext uri="{BB962C8B-B14F-4D97-AF65-F5344CB8AC3E}">
        <p14:creationId xmlns:p14="http://schemas.microsoft.com/office/powerpoint/2010/main" val="188299511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łębokość">
  <a:themeElements>
    <a:clrScheme name="Głębokość">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Głębokość">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łębokość">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2211</Words>
  <Application>Microsoft Office PowerPoint</Application>
  <PresentationFormat>Panoramiczny</PresentationFormat>
  <Paragraphs>244</Paragraphs>
  <Slides>63</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63</vt:i4>
      </vt:variant>
    </vt:vector>
  </HeadingPairs>
  <TitlesOfParts>
    <vt:vector size="71" baseType="lpstr">
      <vt:lpstr>Aharoni</vt:lpstr>
      <vt:lpstr>Arial</vt:lpstr>
      <vt:lpstr>Batang</vt:lpstr>
      <vt:lpstr>Calibri</vt:lpstr>
      <vt:lpstr>Calibri Light</vt:lpstr>
      <vt:lpstr>Corbel</vt:lpstr>
      <vt:lpstr>Motyw pakietu Office</vt:lpstr>
      <vt:lpstr>Głębokość</vt:lpstr>
      <vt:lpstr>LEGISLACJA   ADMINISTRACYJNA</vt:lpstr>
      <vt:lpstr>JĘZYK i PRAWO</vt:lpstr>
      <vt:lpstr>Juryslingwistyka</vt:lpstr>
      <vt:lpstr>Język prawny i prawniczy</vt:lpstr>
      <vt:lpstr>Język prawny</vt:lpstr>
      <vt:lpstr>Język prawniczy</vt:lpstr>
      <vt:lpstr>„…język prawny jest w zasadzie swoistą odmianą języka etnicznego, języka naturalnego, to znaczy takiego, w którym reguły znaczeniowe wytwarzają się w sposób spontaniczny, a nie są z góry ustanowione, jak ma to miejsce w przypadku języka sztucznego (np. języka logiki formalnej czy algebry). Należy jednak zauważyć, że w języku prawnym formułuje się szereg definicji legalnych, które wyznaczają określony sposób rozumienia pewnych zwrotów użytych w tekście prawnym”  S.Wronkowska, Z. Ziembiński, Zarys teorii prawa, Poznań 1997, s. 149.</vt:lpstr>
      <vt:lpstr>Ustawa z dnia 7 października 1999 r. o języku polskim:  Art. 3. 1. Ochrona języka polskiego polega w szczególności na:   1)   dbaniu o poprawne używanie języka i doskonaleniu sprawności językowej jego użytkowników oraz na stwarzaniu warunków do właściwego rozwoju języka jako narzędzia międzyludzkiej komunikacji;   2)   przeciwdziałaniu jego wulgaryzacji;   3)   szerzeniu wiedzy o nim i jego roli w kulturze;   4)   upowszechnianiu szacunku dla regionalizmów i gwar, a także przeciwdziałaniu ich zanikowi;   5)   promocji języka polskiego w świecie;   6)   wspieraniu nauczania języka polskiego w kraju i za granicą. 2. Do ochrony języka polskiego są obowiązane wszystkie organy władzy publicznej oraz instytucje i organizacje uczestniczące w życiu publicznym.  Art. 4. Język polski jest językiem urzędowym:   1)   konstytucyjnych organów państwa;   2)   organów jednostek samorządu terytorialnego i podległych im instytucji w zakresie, w jakim wykonują zadania publiczne; (…)</vt:lpstr>
      <vt:lpstr>„Spróbujmy określić, jakie jest miejsce tekstów legislacyjnych wśród odmian polszczyzny pisanej. Wydaje się, że powinniśmy je lokować na pograniczu stylu naukowego i stylu urzędowego. Z pierwszym powinna je łączyć jasność i precyzyjność, z drugim - rzeczowość, bezosobowość i kategoryczność, czyli brak jakiegokolwiek nacechowania emocjonalnego oraz bezdyskusyjny sposób podawania informacji, nie eksponujący ani autorów, ani domniemanych adresatów. Chodzi przy tym o to, żeby z obu stylów funkcjonalnych brać tylko cechy najlepsze, tzn. np. unikać częstej w tekstach naukowych rozwlekłości i nadmiernej erudycyjności (przechodzącej niekiedy w zwykłą mętność wywodów) oraz wystrzegać się sztywności, skostnienia, monotonii, upodobania do frazesów (szablonu frazeologicznego), tak charakterystycznych dla stylu urzędowego…”  H. Jadacka, Język naszych ustaw, Przegląd Legislacyjny, nr 3/1996.</vt:lpstr>
      <vt:lpstr>„Na komunikatywność tekstu prawnego składa się komunikatywność "wyszukiwawcza" oraz "interpretacyjna". W aspekcie "wyszukiwawczym" prawo jest tym bardziej komunikatywne, im łatwiej w ogromnym współcześnie zbiorze przepisów można znaleźć przepisy aktualne, potrzebne do odpowiedzi na określone pytania prawne. W aspekcie "interpretacyjnym" tekst jest tym bardziej komunikatywny im łatwiej, bez zawiłych zabiegów wykładni, wymagającej wyrafinowanej wiedzy prawniczej, można uzyskać na jego podstawie odpowiedzi na interesujące nas pytania prawne. Tak pojmowaną komunikatywność prawa uzyskuje się nie tylko przez zrozumiały język tekstów prawnych, ale też przez przejrzystą konstrukcję aktu normatywnego jako całości i przejrzystą konstrukcje całego systemu prawa.”  S. Wronkowska, Na czym polega dobra legislacja?, Przegląd Legislacyjny, nr 1/2002.</vt:lpstr>
      <vt:lpstr>„[język prawny] to odmiana narodowego (np. polskiego) języka naturalnego, lecz ze względu na szczególne cechy zbliża się on nieco do grupy języków sztucznych tj. tworzonych specjalnie dla jakiś potrzeb, np. zawodowych. Dlatego język prawny można porównać z językiem którejś z dziedzin techniki. Charakteryzuje się on odmiennym nieco, od języka naturalnego słownictwem (terminologia prawnicza), osobliwościami gramatycznymi (np. specyficzne użycie czasu teraźniejszego) oraz nieco odmiennymi zasadami stylistyki (np. dopuszczalność kilkakrotnego powtarzania jakiegoś wyrazu lub zwrotu w jednym zdaniu).”    T. Chauvin T. Stawecki P. Winczorek, Wstęp do prawoznawstwa, C.H.Beck, Warszawa 2009</vt:lpstr>
      <vt:lpstr>„Język prawa ma swoje słownictwo i terminologię, swoją leksykę, właściwe tylko prawu. Wielu z tych wyrazów i terminów szersza społeczność na ogół nie zna, inne mają odmienne znaczenie dla prawnika aniżeli dla laika (np. posiadanie). Mają też prawnicy swoistą składnię, styl, a nawet fonetykę”   J. Pieńkos, Podstawy juryslingwistyki. Język w prawie – prawo w języku, Warszawa 1999, s. 9.</vt:lpstr>
      <vt:lpstr>"W języku prawniczym wspólnota interpretacyjna ustala znaczenie tych wyrażeń tekstów prawnych, których ustawodawca użył, nie wprowadzając jednak w treści aktów prawnych ich definicji legalnych"   L. Morawski, O dwóch sposobach definiowania pojęć, [w:] Acta Universitatis Nicolai Copernici. Nauki Humanistyczno-Społeczne, z. 115: Prawo XIX, Toruń 1981, s. 56.</vt:lpstr>
      <vt:lpstr>Podręcznik dla szkolenia funkcjonarjuszów Policji Państwowej, Warszawa 1928.</vt:lpstr>
      <vt:lpstr>Uchwała Sądu Najwyższego z dnia 20 września 1996 r., sygn. Akt III CZP 72/96 „W pozwie skierowanym do Sądu Rejonowego powód Józef G. domagał się zasądzenia od pozwanego Lecha W. kwoty 1.000 złotych. Według twierdzeń, na których powództwo to zostało oparte, w 1990 r. pozwany Lech W. publicznie głosił podczas kampanii wyborczej, że w razie wybrania go na urząd Prezydenta Rzeczypospolitej Polskiej każdy Polak otrzyma po 100.000.000 złotych. Pozwany objął urząd Prezydenta Rzeczypospolitej Polskiej, jednakże sprawując go, przyrzeczenia nie dotrzymał. Powód uważa, że w tej sytuacji doszła do skutku umowa pomiędzy pozwanym a społeczeństwem, w tym - powodem, w której pozwany zobowiązał się do określonego świadczenia pieniężnego w wypadku osiągnięcia sukcesu wyborczego. Skoro zaś zobowiązania tego nie wykonał, powód może domagać się na drodze sądowej od pozwanego spełnienia świadczenia…”</vt:lpstr>
      <vt:lpstr>Kodeks cywilny  art. 182 § 1. Rój pszczół staje się niczyim, jeżeli właściciel nie odszukał go przed upływem trzech dni od dnia wyrojenia. Właścicielowi wolno w pościgu za rojem wejść na cudzy grunt, powinien jednak naprawić wynikłą stąd szkodę. § 2. Jeżeli rój osiadł w cudzym ulu nie zajętym, właściciel może domagać się wydania roju za zwrotem kosztów. § 3. Jeżeli rój osiadł w cudzym ulu zajętym, staje się on własnością tego, czyją własnością był rój, który się w ulu znajdował. Dotychczasowemu właścicielowi nie przysługuje w tym wypadku roszczenie z tytułu bezpodstawnego wzbogacenia.</vt:lpstr>
      <vt:lpstr>Ustawa z dnia 21 listopada 2008 r. o wspieraniu termomodernizacji i remontów    art. 1 Ustawa określa zasady finansowania ze środków Funduszu Termomodernizacji i Remontów części kosztów przedsięwzięć termomodernizacyjnych i remontowych.</vt:lpstr>
      <vt:lpstr>„W odróżnieniu od preambuły, art. 1 mieści się w części normatywnej Konstytucji, stąd ze stwierdzenia w nim zawartego muszą wynikać różnorodne konsekwencje prawne. Chodzi tu o konsekwencje zawarte w tych przepisach Konstytucji, które określają pozycję prawną jednostki w państwie, jej rolę w życiu gospodarczym, opartym na gospodarce rynkowej, w życiu politycznym, w którym obywatel ma zagwarantowany wpływ na bieg spraw państwowych i lokalnych, na wybór organów reprezentujących Naród bądź wspólnoty lokalne. Konsekwencją tego jest rozbudowa systemu gwarancji wolności i praw człowieka i obywatela.  Życie społeczne kształtuje się i rozwija w państwie, gdzie może wystąpić kolizja między dobrem wspólnoty obywateli a prawami jednostki. Konstytucja wyraża stanowisko, iż w takich przypadkach może wystąpić konieczność i możliwość ograniczenia wolności i praw jednostki w interesie wspólnego dobra.  Polska jako wspólne dobro ma obowiązek troszczyć się zarówno o prawa większości, jak i o zabezpieczenie praw mniejszości, również wchodzących w skład Rzeczypospolitej”.  W. Skrzydło, Komentarz do art. 1 Konstytucji Rzeczypospolitej Polskiej, Zakamycze, Kraków 2002.</vt:lpstr>
      <vt:lpstr>„By komunikacja między państwem – prawodawcą, a jednostką – adresatem norm była efektywna - powinny zostać spełnione pewne warunki, z których podstawowym jest formułowanie przepisów w sposób zrozumiały”  M. Laskowska, Jaka jakość tzw. Ustaw implementacyjnych? [w:] Tryb ustawodawczy a jakość prawa (pod red. J. Wawrzyniaka), Warszawa 2005, s. 168.</vt:lpstr>
      <vt:lpstr>„Zrozumiałe myśli zawsze zrozumiale wyrazić można, a przypuszczać należy, że myśl prawodawcy jest jasno oznaczona. Ponieważ ustawy nie tylko dla urzędników i ludzi naukowych, lecz także, a raczej przede wszystkim dla narodu są przeznaczone, więc obowiązkiem i rzeczą pożyteczną, aby wyrażenie ich było wszystkim zrozumiałe. W takim razie można pogodzić i ścisłość redakcji i użycie (na właściwym miejscu i dostatecznie objaśnionych) technicznych wyrazów”  R. von Mohl, Encyklopedia umiejętności politycznych, Warszawa 2003, s. 136.</vt:lpstr>
      <vt:lpstr>„Oczywistą powinnością prawodawcy w państwie prawnym jest tworzyć dobre prawo, a zatem podejmować rozstrzygnięcia trafne merytorycznie i wyrażać je w sposób precyzyjny i komunikatywny w aktach normatywnych, składających się na przejrzysty i spójny system prawa. Spełniając należycie tę powinność, prawodawca tworzy jedną z najważniejszych instytucji zapewniających właściwe funkcjonowanie społeczności państwowej. Jeżeli natomiast spełniałby to zadanie w sposób nieodpowiedni, tworząc prawo niespójne, zagmatwane, zagrożone lukami i nieprecyzyjne, to nie tylko szkodziłby społeczeństwu, ale kształtowane przez niego teksty prawne stawałyby się jedynie pozornym pośrednikiem między władzą prawodawczą a odbiorcami prawa.”   S. Wronkowska, M. Zieliński, Komentarz do zasad techniki prawodawczej z dnia 20 czerwca 2002 r., Warszawa 2004, s. 2007.</vt:lpstr>
      <vt:lpstr>Prezentacja programu PowerPoint</vt:lpstr>
      <vt:lpstr>Pożądane cechy języka prawnego</vt:lpstr>
      <vt:lpstr>Definicje legalne</vt:lpstr>
      <vt:lpstr>Ustawa z dnia 19 sierpnia 2011 r. o języku migowym i innych środkach komunikowania się:   Art. 3. Ilekroć w ustawie jest mowa o: 1)   osobie przybranej - należy przez to rozumieć osobę, która ukończyła 16 lat i została wybrana przez osobę uprawnioną w celu ułatwienia porozumienia z osobą uprawnioną i udzielenia jej pomocy w załatwieniu spraw w organach administracji publicznej, jednostkach systemu, podmiotach leczniczych, jednostkach Policji, Państwowej Straży Pożarnej i straży gminnych oraz jednostkach ochotniczych działających w tych obszarach;  2)   polskim języku migowym (PJM) - należy przez to rozumieć naturalny wizualno-przestrzenny język komunikowania się osób uprawnionych;</vt:lpstr>
      <vt:lpstr>art. 278 § 1 KK „Kto zabiera w celu przywłaszczenia cudzą rzecz ruchomą, podlega karze pozbawienia wolności od 3 miesięcy do lat 5.”  Komentarz. Kodeks karny. Część szczególna. Tom 3, red. A. Zoll, Warszawa 1999, s. 32. „Przedmiotem kradzieży nie mogą być dokumenty nie posiadające wartości majątkowej (sprzedażnej), jak np. dyplomy, zaświadczenia, legitymacje, dowody tożsamości, formularze służbowe… Przedmiotem kradzieży nie mogą być także rzeczy nie posiadające wartości majątkowej, jak np. cenne osobiste pamiątki itp. Wysoce kontrowersyjny jest problem prawnego charakteru zwłok ludzkich oraz odłączonych od organizmu tkanek…”  Słownik języka polskiego, Tom pierwszy A-K, Warszawa 1983, s. 1035. „kradzież: „potajemne zabranie cudzej własności, przestępstwo polegające na zabraniu cudzego mienia w celu przywłaszczenia; złodziejstwo”  Wyrok Sądu Apelacyjnego w Warszawie z dnia 4 czerwca 1997 r., (sygn. akt N IACa 347/97) „…Z istoty kradzieży samochodu w sposób szczególnie zuchwały wynika, iż pozostawienie przez powoda w pojeździe dowodu rejestracyjnego nie stanowi naruszenia podstawowych obowiązków ubezpieczającego i nie może być podstawą do odmowy wypłaty odszkodowania lub jego zmniejszenia…”</vt:lpstr>
      <vt:lpstr>Klauzule generalne</vt:lpstr>
      <vt:lpstr>Funktory normotwórcze</vt:lpstr>
      <vt:lpstr>Ustawa z dnia 26 maja 1982 r. Prawo o adwokaturze:  Art. 4 b. 1. Adwokat nie może wykonywać zawodu:   1)   jeżeli pozostaje w stosunku pracy;   2)   (uchylony);   3)   jeżeli został uznany za trwale niezdolnego do wykonywania zawodu;   4)   jeżeli został ubezwłasnowolniony;   5)   w razie orzeczenia kary zawieszenia w czynnościach zawodowych albo tymczasowego zawieszenia w wykonywaniu czynności zawodowych. 2. (uchylony). 3. Zakaz przewidziany w ust. 1 pkt 1 nie dotyczy pracowników naukowych i naukowo-dydaktycznych.  Art. 74. Okręgowa rada adwokacka może skreślić adwokata z listy adwokatów w związku z czynem popełnionym przed wpisem na listę, jeżeli czyn ten nie był znany okręgowej radzie adwokackiej w chwili wpisu, a stanowiłby przeszkodę do wpisu.</vt:lpstr>
      <vt:lpstr>Zasady techniki prawodawczej</vt:lpstr>
      <vt:lpstr>Zasady techniki prawodawczej</vt:lpstr>
      <vt:lpstr>Zasady techniki prawodawczej</vt:lpstr>
      <vt:lpstr>Zasady techniki prawodawczej</vt:lpstr>
      <vt:lpstr> wyrok Wojewódzkiego Sądu Administracyjnego w Warszawie  z dnia 21 września 2005 r. (sygn. akt III SA/Wa 1622/05):  „w sytuacji, gdy ani przepisy rozporządzeń, na podstawie których udzielono Skarżącemu dotacji, ani przepisy ustawy o finansach publicznych nie zawierały definicji "rolnika", należało w tym względzie odnieść się do definicji ze Słownika Języka Polskiego”</vt:lpstr>
      <vt:lpstr>Zasady techniki prawodawczej</vt:lpstr>
      <vt:lpstr>Zasady techniki prawodawczej</vt:lpstr>
      <vt:lpstr>Zasady techniki prawodawczej</vt:lpstr>
      <vt:lpstr>Prezentacja programu PowerPoint</vt:lpstr>
      <vt:lpstr>Znajdź błąd w konstrukcji przepisu</vt:lpstr>
      <vt:lpstr>„Ustawa o powszechnym ubezpieczeniu w Narodowym Funduszu Zdrowia wielokrotnie stanowi o "dostępności do świadczeń" i "dostępności do leków", gdy formą poprawną jest "dostępność świadczeń/leków" albo ewentualnie "dostęp do świadczeń/leków…”  M. Pruszyński, O stanie polszczyzny języka prawnego (Uwagi na  marginesie raportu NIK), Przegląd Legislacyjny, nr 5/2004. </vt:lpstr>
      <vt:lpstr>Znajdź błąd w konstrukcji przepisu</vt:lpstr>
      <vt:lpstr>„Zgodnie z art. 123 ust. 1 Prawa telekomunikacyjnego: karze podlega, "kto bez wymaganego pozwolenia używa urządzenia radiowe nadawcze lub nadawczo-odbiorcze"; ustawodawca użył biernika, podczas gdy właściwe byłoby zastosowanie dopełniacza…”  M. Pruszyński, O stanie polszczyzny języka prawnego (Uwagi na  marginesie raportu NIK), Przegląd Legislacyjny, nr 5/2004. </vt:lpstr>
      <vt:lpstr>Znajdź błąd w konstrukcji przepisu</vt:lpstr>
      <vt:lpstr>„Artykuł 6 ust. 2 ustawy o ogłaszaniu aktów normatywnych i niektórych innych aktów prawnych stanowi, że: "terminy wejścia w życie aktu (...) kończą się z upływem dnia, który nazwą lub datą odpowiada dniu ogłoszenia (...)". Tymczasem celownik liczby pojedynczej rzeczownika "dzień" brzmi "dniowi”…”  M. Pruszyński, O stanie polszczyzny języka prawnego (Uwagi na  marginesie raportu NIK), Przegląd Legislacyjny, nr 5/2004. </vt:lpstr>
      <vt:lpstr>Znajdź błąd w konstrukcji przepisu</vt:lpstr>
      <vt:lpstr>„Zgodnie z art. 68 ust. 1 pkt 1 do niedawna obowiązującej ustawy o służbie wojskowej żołnierzy zawodowych "w czasie pełnienia zawodowej służby wojskowej żołnierzom nie wolno (...) być członkiem partii politycznej (..)", podczas gdy prawidłowa byłaby jedna z form następujących: "żołnierzom nie wolno (...) być członkami" albo "żołnierzowi nie wolno być członkiem", albo "żołnierze nie mogą należeć do partii politycznych"…”  M. Pruszyński, O stanie polszczyzny języka prawnego (Uwagi na  marginesie raportu NIK), Przegląd Legislacyjny, nr 5/2004. </vt:lpstr>
      <vt:lpstr>Znajdź błąd w konstrukcji przepisu</vt:lpstr>
      <vt:lpstr>„W art. 16 nieobowiązującej już ustawy o zamówieniach publicznych ustawodawca postanowił, że: "zamawiający obowiązany jest do traktowania na równych prawach wszystkie podmioty ubiegające się o zamówienie publiczne (...) w sposób gwarantujący zachowanie uczciwej konkurencji". Prawidłowe sformułowanie brzmiałoby "zamawiający obowiązany jest do równoprawnego traktowania wszystkich podmiotów" lub "obowiązany jest traktować wszystkie podmioty na równych prawach”  M. Pruszyński, O stanie polszczyzny języka prawnego (Uwagi na  marginesie raportu NIK), Przegląd Legislacyjny, nr 5/2004.</vt:lpstr>
      <vt:lpstr>Znajdź błąd w konstrukcji przepisu</vt:lpstr>
      <vt:lpstr>Zwięzłość przepisów…</vt:lpstr>
      <vt:lpstr>Zwięzłość przepisów…</vt:lpstr>
      <vt:lpstr>Precyzja w języku prawnym</vt:lpstr>
      <vt:lpstr>Naturalna nieostrość języka prawnego</vt:lpstr>
      <vt:lpstr>„Punktem wyjścia jest etniczny język powszechny, który pozwala legislatorowi napisać tekst o dużej prostocie i wysokim stopniu komunikatywności. Tekst taki posługuje się słownictwem języka powszechnego i jego regułami przy konstruowaniu wyrażeń złożonych. Nie jest problemem jego zrozumienie, osoby niebędące prawnikami równie łatwo odczytają taki komunikat. Jednak jednocześnie, tekst nie jest dostatecznie precyzyjny - stanie się taki dopiero po wprowadzeniu odpowiednich wyrazów i wyrażeń specjalistycznych, nieznanych językowi powszechnemu (np. konwalidacja, komisant, cesjonariusz) albo znanych językowi powszechnemu, ale używanych w nieco innym znaczeniu (np. pożytki, rękojmia) oraz przez skonstruowanie tzw. definicji legalnych dla ścisłego oznaczenia pewnych zjawisk i instytucji. Z drugiej strony, dla nieprawników taki przekaz nie będzie już tak czytelny. Widzimy więc, że na etapie tworzenia prawa precyzyjność tekstu rywalizuje z jego komunikatywnością”  K. Koźmiński, Ułomność języka prawnego, a finistyczna skuteczność prawa [w:] Skuteczność prawa, T. Giaro (red.), str. 71-78, Liber, r. 2010</vt:lpstr>
      <vt:lpstr>Konsekwencje „otwartości” tekstu prawnego</vt:lpstr>
      <vt:lpstr>Wykładnia = nieuchronność, czy prawniczy przekręt?</vt:lpstr>
      <vt:lpstr>Prawnik – manipulator?</vt:lpstr>
      <vt:lpstr>Marzenie o powszechnej zrozumiałości tekstów prawnych i świecie bez prawników</vt:lpstr>
      <vt:lpstr>Dominujący w polskiej doktrynie model wykładni</vt:lpstr>
      <vt:lpstr>Wykładnia przepisów prawa</vt:lpstr>
      <vt:lpstr>„Mowa – trzeba podkreślić – o prawie (ius), a nie o zbiorze ustaw (leges, w liczbie pojedynczej lex), bowiem prawa nie da się, właśnie ze względu na to, że opiera się ono przede wszystkim na wartościach, zasadach i prawach podstawowych sprowadzić do nierzadko mało spójnych i klarownych wypowiedzi ustawodawcy”  H. Izdebki, Fundamenty współczesnych państw, Warszawa 2007, s. 9</vt:lpstr>
      <vt:lpstr>Wykładnia w czasach globalizacji, europeizacji i „wspólnotyzacji” prawa</vt:lpstr>
      <vt:lpstr>Polskie doświadczenia wykładni prawa ustrojowego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LEGISLACJA   ADMINISTRACYJNA</dc:title>
  <dc:creator>k.kozminski@wpia.uw.edu.pl</dc:creator>
  <cp:lastModifiedBy>k.kozminski@wpia.uw.edu.pl</cp:lastModifiedBy>
  <cp:revision>17</cp:revision>
  <dcterms:created xsi:type="dcterms:W3CDTF">2020-02-12T21:14:27Z</dcterms:created>
  <dcterms:modified xsi:type="dcterms:W3CDTF">2020-03-17T19:47:42Z</dcterms:modified>
</cp:coreProperties>
</file>