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1"/>
  </p:notesMasterIdLst>
  <p:sldIdLst>
    <p:sldId id="256" r:id="rId2"/>
    <p:sldId id="280" r:id="rId3"/>
    <p:sldId id="299" r:id="rId4"/>
    <p:sldId id="303" r:id="rId5"/>
    <p:sldId id="281" r:id="rId6"/>
    <p:sldId id="298" r:id="rId7"/>
    <p:sldId id="306" r:id="rId8"/>
    <p:sldId id="282" r:id="rId9"/>
    <p:sldId id="283" r:id="rId10"/>
    <p:sldId id="284" r:id="rId11"/>
    <p:sldId id="285" r:id="rId12"/>
    <p:sldId id="286" r:id="rId13"/>
    <p:sldId id="305" r:id="rId14"/>
    <p:sldId id="288" r:id="rId15"/>
    <p:sldId id="292" r:id="rId16"/>
    <p:sldId id="287" r:id="rId17"/>
    <p:sldId id="289" r:id="rId18"/>
    <p:sldId id="290" r:id="rId19"/>
    <p:sldId id="291" r:id="rId20"/>
    <p:sldId id="293" r:id="rId21"/>
    <p:sldId id="294" r:id="rId22"/>
    <p:sldId id="295" r:id="rId23"/>
    <p:sldId id="296" r:id="rId24"/>
    <p:sldId id="304" r:id="rId25"/>
    <p:sldId id="297" r:id="rId26"/>
    <p:sldId id="307" r:id="rId27"/>
    <p:sldId id="308" r:id="rId28"/>
    <p:sldId id="301" r:id="rId29"/>
    <p:sldId id="302"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7C77E-0857-4406-BE5E-8247C14F13B2}" type="datetimeFigureOut">
              <a:rPr lang="pl-PL" smtClean="0"/>
              <a:t>17.03.2020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524C-F705-432E-827D-2C2E99ADDF40}" type="slidenum">
              <a:rPr lang="pl-PL" smtClean="0"/>
              <a:t>‹#›</a:t>
            </a:fld>
            <a:endParaRPr lang="pl-PL"/>
          </a:p>
        </p:txBody>
      </p:sp>
    </p:spTree>
    <p:extLst>
      <p:ext uri="{BB962C8B-B14F-4D97-AF65-F5344CB8AC3E}">
        <p14:creationId xmlns:p14="http://schemas.microsoft.com/office/powerpoint/2010/main" val="419843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t>17.03.2020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44037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1304810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67483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5EE1BE-85CA-4E9F-9636-F9D5EBB5B140}" type="slidenum">
              <a:rPr lang="pl-PL" smtClean="0"/>
              <a:t>‹#›</a:t>
            </a:fld>
            <a:endParaRPr lang="pl-PL"/>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986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900004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t>17.03.2020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312822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t>17.03.2020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348909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231439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245197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152845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275899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474F4DB-C0E2-4077-891E-2BE5E3BF8ABC}"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414276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t>17.03.2020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138182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474F4DB-C0E2-4077-891E-2BE5E3BF8ABC}" type="datetimeFigureOut">
              <a:rPr lang="pl-PL" smtClean="0"/>
              <a:t>17.03.2020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320481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4F4DB-C0E2-4077-891E-2BE5E3BF8ABC}" type="datetimeFigureOut">
              <a:rPr lang="pl-PL" smtClean="0"/>
              <a:t>17.03.2020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13348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311047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5EE1BE-85CA-4E9F-9636-F9D5EBB5B140}" type="slidenum">
              <a:rPr lang="pl-PL" smtClean="0"/>
              <a:t>‹#›</a:t>
            </a:fld>
            <a:endParaRPr lang="pl-PL"/>
          </a:p>
        </p:txBody>
      </p:sp>
    </p:spTree>
    <p:extLst>
      <p:ext uri="{BB962C8B-B14F-4D97-AF65-F5344CB8AC3E}">
        <p14:creationId xmlns:p14="http://schemas.microsoft.com/office/powerpoint/2010/main" val="207760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474F4DB-C0E2-4077-891E-2BE5E3BF8ABC}" type="datetimeFigureOut">
              <a:rPr lang="pl-PL" smtClean="0"/>
              <a:t>17.03.2020</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55EE1BE-85CA-4E9F-9636-F9D5EBB5B140}" type="slidenum">
              <a:rPr lang="pl-PL" smtClean="0"/>
              <a:t>‹#›</a:t>
            </a:fld>
            <a:endParaRPr lang="pl-PL"/>
          </a:p>
        </p:txBody>
      </p:sp>
    </p:spTree>
    <p:extLst>
      <p:ext uri="{BB962C8B-B14F-4D97-AF65-F5344CB8AC3E}">
        <p14:creationId xmlns:p14="http://schemas.microsoft.com/office/powerpoint/2010/main" val="327589658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320451"/>
            <a:ext cx="10988040" cy="1233387"/>
          </a:xfrm>
        </p:spPr>
        <p:txBody>
          <a:bodyPr>
            <a:noAutofit/>
          </a:bodyPr>
          <a:lstStyle/>
          <a:p>
            <a:pPr>
              <a:lnSpc>
                <a:spcPct val="100000"/>
              </a:lnSpc>
            </a:pPr>
            <a:r>
              <a:rPr lang="pl-PL" sz="4800" b="1" dirty="0" smtClean="0">
                <a:solidFill>
                  <a:schemeClr val="tx1"/>
                </a:solidFill>
                <a:effectLst/>
                <a:cs typeface="Aharoni" panose="02010803020104030203" pitchFamily="2" charset="-79"/>
              </a:rPr>
              <a:t>POLSKA  LEGISLACJA</a:t>
            </a:r>
            <a:br>
              <a:rPr lang="pl-PL" sz="4800" b="1" dirty="0" smtClean="0">
                <a:solidFill>
                  <a:schemeClr val="tx1"/>
                </a:solidFill>
                <a:effectLst/>
                <a:cs typeface="Aharoni" panose="02010803020104030203" pitchFamily="2" charset="-79"/>
              </a:rPr>
            </a:br>
            <a:r>
              <a:rPr lang="pl-PL" sz="4800" b="1" dirty="0" smtClean="0">
                <a:solidFill>
                  <a:schemeClr val="tx1"/>
                </a:solidFill>
                <a:effectLst/>
                <a:cs typeface="Aharoni" panose="02010803020104030203" pitchFamily="2" charset="-79"/>
              </a:rPr>
              <a:t>DWUDZIESTOLECIA  MIĘDZYWOJENNEGO</a:t>
            </a:r>
            <a:endParaRPr lang="pl-PL" sz="4800" dirty="0">
              <a:solidFill>
                <a:schemeClr val="tx1"/>
              </a:solidFill>
              <a:effectLst/>
              <a:latin typeface="+mn-lt"/>
              <a:cs typeface="Aharoni" panose="02010803020104030203" pitchFamily="2" charset="-79"/>
            </a:endParaRPr>
          </a:p>
        </p:txBody>
      </p:sp>
      <p:sp>
        <p:nvSpPr>
          <p:cNvPr id="4" name="Podtytuł 3"/>
          <p:cNvSpPr>
            <a:spLocks noGrp="1"/>
          </p:cNvSpPr>
          <p:nvPr>
            <p:ph type="subTitle" idx="1"/>
          </p:nvPr>
        </p:nvSpPr>
        <p:spPr>
          <a:xfrm>
            <a:off x="2758440" y="5615141"/>
            <a:ext cx="9144000" cy="754025"/>
          </a:xfrm>
        </p:spPr>
        <p:txBody>
          <a:bodyPr>
            <a:noAutofit/>
          </a:bodyPr>
          <a:lstStyle/>
          <a:p>
            <a:r>
              <a:rPr lang="pl-PL" b="1" dirty="0">
                <a:solidFill>
                  <a:schemeClr val="tx1"/>
                </a:solidFill>
                <a:latin typeface="Batang" panose="02030600000101010101" pitchFamily="18" charset="-127"/>
                <a:ea typeface="Batang" panose="02030600000101010101" pitchFamily="18" charset="-127"/>
                <a:cs typeface="Aharoni" panose="02010803020104030203" pitchFamily="2" charset="-79"/>
              </a:rPr>
              <a:t>d</a:t>
            </a:r>
            <a:r>
              <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r hab. Krzysztof Koźmiński</a:t>
            </a:r>
          </a:p>
          <a:p>
            <a:r>
              <a:rPr lang="pl-PL" sz="20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Wydział Prawa i Administracji </a:t>
            </a:r>
          </a:p>
          <a:p>
            <a:r>
              <a:rPr lang="pl-PL" sz="20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Uniwersytetu Warszawskiego</a:t>
            </a:r>
          </a:p>
        </p:txBody>
      </p:sp>
      <p:pic>
        <p:nvPicPr>
          <p:cNvPr id="5" name="Obraz 4"/>
          <p:cNvPicPr>
            <a:picLocks noChangeAspect="1"/>
          </p:cNvPicPr>
          <p:nvPr/>
        </p:nvPicPr>
        <p:blipFill>
          <a:blip r:embed="rId3"/>
          <a:stretch>
            <a:fillRect/>
          </a:stretch>
        </p:blipFill>
        <p:spPr>
          <a:xfrm>
            <a:off x="215778" y="173588"/>
            <a:ext cx="1203589" cy="1453391"/>
          </a:xfrm>
          <a:prstGeom prst="rect">
            <a:avLst/>
          </a:prstGeom>
        </p:spPr>
      </p:pic>
    </p:spTree>
    <p:extLst>
      <p:ext uri="{BB962C8B-B14F-4D97-AF65-F5344CB8AC3E}">
        <p14:creationId xmlns:p14="http://schemas.microsoft.com/office/powerpoint/2010/main" val="3560752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Szkodliwa jest też łacina!</a:t>
            </a:r>
            <a:endParaRPr lang="pl-PL" dirty="0"/>
          </a:p>
        </p:txBody>
      </p:sp>
      <p:sp>
        <p:nvSpPr>
          <p:cNvPr id="3" name="Symbol zastępczy zawartości 2"/>
          <p:cNvSpPr>
            <a:spLocks noGrp="1"/>
          </p:cNvSpPr>
          <p:nvPr>
            <p:ph idx="1"/>
          </p:nvPr>
        </p:nvSpPr>
        <p:spPr>
          <a:xfrm>
            <a:off x="371192" y="2194559"/>
            <a:ext cx="11398312" cy="4432577"/>
          </a:xfrm>
        </p:spPr>
        <p:txBody>
          <a:bodyPr>
            <a:normAutofit/>
          </a:bodyPr>
          <a:lstStyle/>
          <a:p>
            <a:pPr lvl="0">
              <a:buNone/>
            </a:pPr>
            <a:r>
              <a:rPr lang="pl-PL" altLang="pl-PL" sz="3200" dirty="0" smtClean="0">
                <a:solidFill>
                  <a:prstClr val="white"/>
                </a:solidFill>
              </a:rPr>
              <a:t> 	</a:t>
            </a:r>
            <a:r>
              <a:rPr lang="pl-PL" altLang="pl-PL" sz="3400" dirty="0" smtClean="0">
                <a:solidFill>
                  <a:prstClr val="white"/>
                </a:solidFill>
              </a:rPr>
              <a:t>„…oprócz </a:t>
            </a:r>
            <a:r>
              <a:rPr lang="pl-PL" altLang="pl-PL" sz="3400" dirty="0">
                <a:solidFill>
                  <a:prstClr val="white"/>
                </a:solidFill>
              </a:rPr>
              <a:t>praktyki pod panowaniem zaborców, przyczyniała się do tego nauka i teoria prawa, wzorowana na prawie </a:t>
            </a:r>
            <a:r>
              <a:rPr lang="pl-PL" altLang="pl-PL" sz="3400" dirty="0" err="1">
                <a:solidFill>
                  <a:prstClr val="white"/>
                </a:solidFill>
              </a:rPr>
              <a:t>rzymskiem</a:t>
            </a:r>
            <a:r>
              <a:rPr lang="pl-PL" altLang="pl-PL" sz="3400" dirty="0">
                <a:solidFill>
                  <a:prstClr val="white"/>
                </a:solidFill>
              </a:rPr>
              <a:t>, </a:t>
            </a:r>
            <a:r>
              <a:rPr lang="pl-PL" altLang="pl-PL" sz="3400" dirty="0" err="1">
                <a:solidFill>
                  <a:prstClr val="white"/>
                </a:solidFill>
              </a:rPr>
              <a:t>francuskiem</a:t>
            </a:r>
            <a:r>
              <a:rPr lang="pl-PL" altLang="pl-PL" sz="3400" dirty="0">
                <a:solidFill>
                  <a:prstClr val="white"/>
                </a:solidFill>
              </a:rPr>
              <a:t> i </a:t>
            </a:r>
            <a:r>
              <a:rPr lang="pl-PL" altLang="pl-PL" sz="3400" dirty="0" err="1">
                <a:solidFill>
                  <a:prstClr val="white"/>
                </a:solidFill>
              </a:rPr>
              <a:t>niemieckiem</a:t>
            </a:r>
            <a:r>
              <a:rPr lang="pl-PL" altLang="pl-PL" sz="3400" dirty="0">
                <a:solidFill>
                  <a:prstClr val="white"/>
                </a:solidFill>
              </a:rPr>
              <a:t>, którą to drogą przejęliśmy masowo wyrazownictwo, określenia i wygłosy obce</a:t>
            </a:r>
            <a:r>
              <a:rPr lang="pl-PL" altLang="pl-PL" sz="3400" dirty="0" smtClean="0">
                <a:solidFill>
                  <a:prstClr val="white"/>
                </a:solidFill>
              </a:rPr>
              <a:t>.”</a:t>
            </a:r>
          </a:p>
          <a:p>
            <a:pPr lvl="0">
              <a:buNone/>
            </a:pPr>
            <a:endParaRPr lang="pl-PL" altLang="pl-PL" dirty="0" smtClean="0">
              <a:solidFill>
                <a:prstClr val="white"/>
              </a:solidFill>
            </a:endParaRPr>
          </a:p>
          <a:p>
            <a:pPr marL="0" indent="0">
              <a:buNone/>
            </a:pPr>
            <a:r>
              <a:rPr lang="pl-PL" sz="2000" b="1" dirty="0"/>
              <a:t>B. Wisznicki, </a:t>
            </a:r>
            <a:r>
              <a:rPr lang="pl-PL" sz="2000" b="1" i="1" dirty="0"/>
              <a:t>W sprawie polskiego języka prawniczego</a:t>
            </a:r>
            <a:r>
              <a:rPr lang="pl-PL" sz="2000" b="1" dirty="0"/>
              <a:t>, Głos Sądownictwa, nr 1 (styczeń)/1929, s. </a:t>
            </a:r>
            <a:r>
              <a:rPr lang="pl-PL" sz="2000" b="1" dirty="0" smtClean="0"/>
              <a:t>18.</a:t>
            </a:r>
            <a:endParaRPr lang="pl-PL" sz="2000" b="1" dirty="0"/>
          </a:p>
        </p:txBody>
      </p:sp>
    </p:spTree>
    <p:extLst>
      <p:ext uri="{BB962C8B-B14F-4D97-AF65-F5344CB8AC3E}">
        <p14:creationId xmlns:p14="http://schemas.microsoft.com/office/powerpoint/2010/main" val="126746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Związek języka z „psyche narodu”</a:t>
            </a:r>
            <a:endParaRPr lang="pl-PL" dirty="0"/>
          </a:p>
        </p:txBody>
      </p:sp>
      <p:sp>
        <p:nvSpPr>
          <p:cNvPr id="3" name="Symbol zastępczy zawartości 2"/>
          <p:cNvSpPr>
            <a:spLocks noGrp="1"/>
          </p:cNvSpPr>
          <p:nvPr>
            <p:ph idx="1"/>
          </p:nvPr>
        </p:nvSpPr>
        <p:spPr>
          <a:xfrm>
            <a:off x="371192" y="2046083"/>
            <a:ext cx="11398312" cy="4581054"/>
          </a:xfrm>
        </p:spPr>
        <p:txBody>
          <a:bodyPr>
            <a:normAutofit fontScale="92500" lnSpcReduction="20000"/>
          </a:bodyPr>
          <a:lstStyle/>
          <a:p>
            <a:pPr lvl="0">
              <a:buNone/>
            </a:pPr>
            <a:r>
              <a:rPr lang="pl-PL" altLang="pl-PL" sz="3200" dirty="0" smtClean="0">
                <a:solidFill>
                  <a:prstClr val="white"/>
                </a:solidFill>
              </a:rPr>
              <a:t> </a:t>
            </a:r>
            <a:r>
              <a:rPr lang="pl-PL" altLang="pl-PL" sz="3200" dirty="0">
                <a:solidFill>
                  <a:prstClr val="white"/>
                </a:solidFill>
              </a:rPr>
              <a:t>	</a:t>
            </a:r>
            <a:r>
              <a:rPr lang="pl-PL" altLang="pl-PL" sz="3200" dirty="0" smtClean="0">
                <a:solidFill>
                  <a:prstClr val="white"/>
                </a:solidFill>
              </a:rPr>
              <a:t>„Każdy </a:t>
            </a:r>
            <a:r>
              <a:rPr lang="pl-PL" altLang="pl-PL" sz="3200" dirty="0">
                <a:solidFill>
                  <a:prstClr val="white"/>
                </a:solidFill>
              </a:rPr>
              <a:t>Polak, o ile nie jest do gruntu wynarodowiony, cierpi wskutek używania w stosunkach prawnych mowy obcej, czyli mowy nieodpowiadającej psychice polskiej (…) </a:t>
            </a:r>
            <a:endParaRPr lang="pl-PL" altLang="pl-PL" sz="3200" dirty="0" smtClean="0">
              <a:solidFill>
                <a:prstClr val="white"/>
              </a:solidFill>
            </a:endParaRPr>
          </a:p>
          <a:p>
            <a:pPr lvl="0">
              <a:buNone/>
            </a:pPr>
            <a:r>
              <a:rPr lang="pl-PL" altLang="pl-PL" sz="3200" dirty="0" smtClean="0">
                <a:solidFill>
                  <a:prstClr val="white"/>
                </a:solidFill>
              </a:rPr>
              <a:t>	w </a:t>
            </a:r>
            <a:r>
              <a:rPr lang="pl-PL" altLang="pl-PL" sz="3200" dirty="0">
                <a:solidFill>
                  <a:prstClr val="white"/>
                </a:solidFill>
              </a:rPr>
              <a:t>każdym języku myśli jego wyżłobią sobie inne koryto. W języku francuskim zdania ułożą się w formie prostej, jasnej, nie pozbawionej subtelnego jakiegoś dowcipu; w formie patetycznej, przy udziale wielkiej ilości superlatywów potoczą się frazesy włoskie; okresy przewlekłe, nieznośnie pedantyczne, o szufladkowej budowie zdań nasuną się pod pióro piszącemu po niemiecku. Przy pisaniu w języku obcym </a:t>
            </a:r>
            <a:r>
              <a:rPr lang="pl-PL" altLang="pl-PL" sz="3200" dirty="0" smtClean="0">
                <a:solidFill>
                  <a:prstClr val="white"/>
                </a:solidFill>
              </a:rPr>
              <a:t>od razu </a:t>
            </a:r>
            <a:r>
              <a:rPr lang="pl-PL" altLang="pl-PL" sz="3200" dirty="0">
                <a:solidFill>
                  <a:prstClr val="white"/>
                </a:solidFill>
              </a:rPr>
              <a:t>każdy poczuje, że język nakłada więzy nie tylko na formę, ale i na myśl, na psyche piszącego”</a:t>
            </a:r>
            <a:endParaRPr lang="pl-PL" altLang="pl-PL" sz="3200" dirty="0" smtClean="0">
              <a:solidFill>
                <a:prstClr val="white"/>
              </a:solidFill>
            </a:endParaRPr>
          </a:p>
          <a:p>
            <a:pPr lvl="0">
              <a:buNone/>
            </a:pPr>
            <a:endParaRPr lang="pl-PL" altLang="pl-PL" dirty="0" smtClean="0">
              <a:solidFill>
                <a:prstClr val="white"/>
              </a:solidFill>
            </a:endParaRPr>
          </a:p>
          <a:p>
            <a:pPr marL="0" indent="0">
              <a:buNone/>
            </a:pPr>
            <a:r>
              <a:rPr lang="pl-PL" sz="2000" b="1" dirty="0"/>
              <a:t>J. Glass, </a:t>
            </a:r>
            <a:r>
              <a:rPr lang="pl-PL" sz="2000" b="1" i="1" dirty="0"/>
              <a:t>O języku prawniczym polskim</a:t>
            </a:r>
            <a:r>
              <a:rPr lang="pl-PL" sz="2000" b="1" dirty="0"/>
              <a:t>, Gazeta Sądowa Warszawska, nr 29-30/1922, s. </a:t>
            </a:r>
            <a:r>
              <a:rPr lang="pl-PL" sz="2000" b="1" dirty="0" smtClean="0"/>
              <a:t>250.</a:t>
            </a:r>
            <a:endParaRPr lang="pl-PL" sz="2000" b="1" dirty="0"/>
          </a:p>
        </p:txBody>
      </p:sp>
    </p:spTree>
    <p:extLst>
      <p:ext uri="{BB962C8B-B14F-4D97-AF65-F5344CB8AC3E}">
        <p14:creationId xmlns:p14="http://schemas.microsoft.com/office/powerpoint/2010/main" val="58042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Największe zagrożenie</a:t>
            </a:r>
            <a:endParaRPr lang="pl-PL" dirty="0"/>
          </a:p>
        </p:txBody>
      </p:sp>
      <p:sp>
        <p:nvSpPr>
          <p:cNvPr id="3" name="Symbol zastępczy zawartości 2"/>
          <p:cNvSpPr>
            <a:spLocks noGrp="1"/>
          </p:cNvSpPr>
          <p:nvPr>
            <p:ph idx="1"/>
          </p:nvPr>
        </p:nvSpPr>
        <p:spPr>
          <a:xfrm>
            <a:off x="371192" y="2046083"/>
            <a:ext cx="11398312" cy="4581054"/>
          </a:xfrm>
        </p:spPr>
        <p:txBody>
          <a:bodyPr>
            <a:normAutofit lnSpcReduction="10000"/>
          </a:bodyPr>
          <a:lstStyle/>
          <a:p>
            <a:pPr lvl="0">
              <a:buNone/>
            </a:pPr>
            <a:r>
              <a:rPr lang="pl-PL" altLang="pl-PL" sz="3200" dirty="0" smtClean="0">
                <a:solidFill>
                  <a:prstClr val="white"/>
                </a:solidFill>
              </a:rPr>
              <a:t> </a:t>
            </a:r>
            <a:r>
              <a:rPr lang="pl-PL" altLang="pl-PL" sz="3200" dirty="0">
                <a:solidFill>
                  <a:prstClr val="white"/>
                </a:solidFill>
              </a:rPr>
              <a:t>	„Niewątpliwie wpływy języka łacińskiego, a nawet rosyjskiego nie były tak rozkładowo szkodliwe dla języka polskiego, jak wpływy niemieckie, a to dlatego, że składnia niemiecka i budowa zdań jest zasadniczo różna, nawet bieg myśli, sposób rozumowania lub przedstawienia rzeczy jest zasadniczo inny; zdania niemieckie są rozwlekłe, długie, obciążone myślami </a:t>
            </a:r>
            <a:r>
              <a:rPr lang="pl-PL" altLang="pl-PL" sz="3200" dirty="0" err="1">
                <a:solidFill>
                  <a:prstClr val="white"/>
                </a:solidFill>
              </a:rPr>
              <a:t>pobocznemi</a:t>
            </a:r>
            <a:r>
              <a:rPr lang="pl-PL" altLang="pl-PL" sz="3200" dirty="0">
                <a:solidFill>
                  <a:prstClr val="white"/>
                </a:solidFill>
              </a:rPr>
              <a:t>, wobec czego dosłowne trzymanie się oryginału tworzy w języku </a:t>
            </a:r>
            <a:r>
              <a:rPr lang="pl-PL" altLang="pl-PL" sz="3200" dirty="0" smtClean="0">
                <a:solidFill>
                  <a:prstClr val="white"/>
                </a:solidFill>
              </a:rPr>
              <a:t>polskim </a:t>
            </a:r>
            <a:r>
              <a:rPr lang="pl-PL" altLang="pl-PL" sz="3200" dirty="0">
                <a:solidFill>
                  <a:prstClr val="white"/>
                </a:solidFill>
              </a:rPr>
              <a:t>kombinację nie do </a:t>
            </a:r>
            <a:r>
              <a:rPr lang="pl-PL" altLang="pl-PL" sz="3200" dirty="0" smtClean="0">
                <a:solidFill>
                  <a:prstClr val="white"/>
                </a:solidFill>
              </a:rPr>
              <a:t>zniesienia</a:t>
            </a:r>
            <a:r>
              <a:rPr lang="pl-PL" altLang="pl-PL" sz="3200" dirty="0">
                <a:solidFill>
                  <a:prstClr val="white"/>
                </a:solidFill>
              </a:rPr>
              <a:t> </a:t>
            </a:r>
            <a:r>
              <a:rPr lang="pl-PL" altLang="pl-PL" sz="3200" dirty="0" smtClean="0">
                <a:solidFill>
                  <a:prstClr val="white"/>
                </a:solidFill>
              </a:rPr>
              <a:t>(…)”</a:t>
            </a:r>
          </a:p>
          <a:p>
            <a:pPr lvl="0">
              <a:buNone/>
            </a:pPr>
            <a:endParaRPr lang="pl-PL" altLang="pl-PL" dirty="0" smtClean="0">
              <a:solidFill>
                <a:prstClr val="white"/>
              </a:solidFill>
            </a:endParaRPr>
          </a:p>
          <a:p>
            <a:pPr marL="0" indent="0">
              <a:buNone/>
            </a:pPr>
            <a:r>
              <a:rPr lang="pl-PL" sz="2000" b="1" dirty="0"/>
              <a:t>W. Makowski, </a:t>
            </a:r>
            <a:r>
              <a:rPr lang="pl-PL" sz="2000" b="1" i="1" dirty="0"/>
              <a:t>Język prawniczo-sądowy w Polsce odrodzonej</a:t>
            </a:r>
            <a:r>
              <a:rPr lang="pl-PL" sz="2000" b="1" dirty="0"/>
              <a:t>, Gazeta Sądowa Warszawska, nr 9/1922, s. </a:t>
            </a:r>
            <a:r>
              <a:rPr lang="pl-PL" sz="2000" b="1" dirty="0" smtClean="0"/>
              <a:t>77.</a:t>
            </a:r>
            <a:endParaRPr lang="pl-PL" sz="2000" b="1" dirty="0"/>
          </a:p>
        </p:txBody>
      </p:sp>
    </p:spTree>
    <p:extLst>
      <p:ext uri="{BB962C8B-B14F-4D97-AF65-F5344CB8AC3E}">
        <p14:creationId xmlns:p14="http://schemas.microsoft.com/office/powerpoint/2010/main" val="143269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402055" y="257175"/>
            <a:ext cx="9944100" cy="2990850"/>
          </a:xfrm>
          <a:prstGeom prst="rect">
            <a:avLst/>
          </a:prstGeom>
        </p:spPr>
      </p:pic>
      <p:pic>
        <p:nvPicPr>
          <p:cNvPr id="5" name="Obraz 4"/>
          <p:cNvPicPr>
            <a:picLocks noChangeAspect="1"/>
          </p:cNvPicPr>
          <p:nvPr/>
        </p:nvPicPr>
        <p:blipFill>
          <a:blip r:embed="rId3"/>
          <a:stretch>
            <a:fillRect/>
          </a:stretch>
        </p:blipFill>
        <p:spPr>
          <a:xfrm>
            <a:off x="1937585" y="3483643"/>
            <a:ext cx="10001250" cy="2457450"/>
          </a:xfrm>
          <a:prstGeom prst="rect">
            <a:avLst/>
          </a:prstGeom>
        </p:spPr>
      </p:pic>
      <p:sp>
        <p:nvSpPr>
          <p:cNvPr id="6" name="Prostokąt 5"/>
          <p:cNvSpPr/>
          <p:nvPr/>
        </p:nvSpPr>
        <p:spPr>
          <a:xfrm>
            <a:off x="160421" y="6368262"/>
            <a:ext cx="12031579" cy="341632"/>
          </a:xfrm>
          <a:prstGeom prst="rect">
            <a:avLst/>
          </a:prstGeom>
        </p:spPr>
        <p:txBody>
          <a:bodyPr wrap="square">
            <a:spAutoFit/>
          </a:bodyPr>
          <a:lstStyle/>
          <a:p>
            <a:pPr lvl="0">
              <a:lnSpc>
                <a:spcPct val="90000"/>
              </a:lnSpc>
              <a:spcBef>
                <a:spcPts val="1000"/>
              </a:spcBef>
            </a:pPr>
            <a:r>
              <a:rPr lang="pl-PL"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 </a:t>
            </a:r>
            <a:r>
              <a:rPr lang="pl-PL" b="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Dalbor</a:t>
            </a:r>
            <a:r>
              <a:rPr lang="pl-PL"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b="1"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O niektórych błędach językowych naszej </a:t>
            </a:r>
            <a:r>
              <a:rPr lang="pl-PL" b="1"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biurokracji</a:t>
            </a:r>
            <a:r>
              <a:rPr lang="pl-PL"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„Gazeta </a:t>
            </a:r>
            <a:r>
              <a:rPr lang="pl-PL"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Administracji i Policji Państwowej”,1926</a:t>
            </a:r>
            <a:r>
              <a:rPr lang="pl-PL"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s</a:t>
            </a:r>
            <a:r>
              <a:rPr lang="pl-PL"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6.</a:t>
            </a:r>
            <a:endParaRPr lang="pl-PL"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Tree>
    <p:extLst>
      <p:ext uri="{BB962C8B-B14F-4D97-AF65-F5344CB8AC3E}">
        <p14:creationId xmlns:p14="http://schemas.microsoft.com/office/powerpoint/2010/main" val="54094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„Wykuwanie” języka prawa</a:t>
            </a:r>
            <a:endParaRPr lang="pl-PL" dirty="0"/>
          </a:p>
        </p:txBody>
      </p:sp>
      <p:sp>
        <p:nvSpPr>
          <p:cNvPr id="3" name="Symbol zastępczy zawartości 2"/>
          <p:cNvSpPr>
            <a:spLocks noGrp="1"/>
          </p:cNvSpPr>
          <p:nvPr>
            <p:ph idx="1"/>
          </p:nvPr>
        </p:nvSpPr>
        <p:spPr>
          <a:xfrm>
            <a:off x="1120000" y="2207682"/>
            <a:ext cx="10233800" cy="4351338"/>
          </a:xfrm>
        </p:spPr>
        <p:txBody>
          <a:bodyPr>
            <a:normAutofit/>
          </a:bodyPr>
          <a:lstStyle/>
          <a:p>
            <a:r>
              <a:rPr lang="pl-PL" sz="3200" dirty="0" smtClean="0"/>
              <a:t>sygnalizowanie błędów językowych</a:t>
            </a:r>
          </a:p>
          <a:p>
            <a:r>
              <a:rPr lang="pl-PL" sz="3200" dirty="0" smtClean="0"/>
              <a:t>oficjalne zbiory błędów językowych</a:t>
            </a:r>
          </a:p>
          <a:p>
            <a:r>
              <a:rPr lang="pl-PL" sz="3200" dirty="0"/>
              <a:t>p</a:t>
            </a:r>
            <a:r>
              <a:rPr lang="pl-PL" sz="3200" dirty="0" smtClean="0"/>
              <a:t>race nad słownikiem prawniczym</a:t>
            </a:r>
          </a:p>
          <a:p>
            <a:r>
              <a:rPr lang="pl-PL" sz="3200" dirty="0"/>
              <a:t>w</a:t>
            </a:r>
            <a:r>
              <a:rPr lang="pl-PL" sz="3200" dirty="0" smtClean="0"/>
              <a:t>spółpraca z językoznawcami</a:t>
            </a:r>
          </a:p>
          <a:p>
            <a:r>
              <a:rPr lang="pl-PL" sz="3200" dirty="0"/>
              <a:t>z</a:t>
            </a:r>
            <a:r>
              <a:rPr lang="pl-PL" sz="3200" dirty="0" smtClean="0"/>
              <a:t>aangażowanie redakcji czasopism prawniczych</a:t>
            </a:r>
          </a:p>
          <a:p>
            <a:r>
              <a:rPr lang="pl-PL" sz="3200" dirty="0"/>
              <a:t>p</a:t>
            </a:r>
            <a:r>
              <a:rPr lang="pl-PL" sz="3200" dirty="0" smtClean="0"/>
              <a:t>ierwsze zbiory techniki prawodawczej (1929 r. i 1939 r.)</a:t>
            </a:r>
            <a:endParaRPr lang="pl-PL" sz="3200" dirty="0"/>
          </a:p>
        </p:txBody>
      </p:sp>
    </p:spTree>
    <p:extLst>
      <p:ext uri="{BB962C8B-B14F-4D97-AF65-F5344CB8AC3E}">
        <p14:creationId xmlns:p14="http://schemas.microsoft.com/office/powerpoint/2010/main" val="410732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„Kucie wyrazów”</a:t>
            </a:r>
            <a:endParaRPr lang="pl-PL" dirty="0"/>
          </a:p>
        </p:txBody>
      </p:sp>
      <p:sp>
        <p:nvSpPr>
          <p:cNvPr id="3" name="Symbol zastępczy zawartości 2"/>
          <p:cNvSpPr>
            <a:spLocks noGrp="1"/>
          </p:cNvSpPr>
          <p:nvPr>
            <p:ph idx="1"/>
          </p:nvPr>
        </p:nvSpPr>
        <p:spPr>
          <a:xfrm>
            <a:off x="371192" y="2046083"/>
            <a:ext cx="11398312" cy="4581054"/>
          </a:xfrm>
        </p:spPr>
        <p:txBody>
          <a:bodyPr>
            <a:normAutofit/>
          </a:bodyPr>
          <a:lstStyle/>
          <a:p>
            <a:pPr lvl="0">
              <a:buNone/>
            </a:pPr>
            <a:r>
              <a:rPr lang="pl-PL" altLang="pl-PL" sz="3200" dirty="0" smtClean="0">
                <a:solidFill>
                  <a:prstClr val="white"/>
                </a:solidFill>
              </a:rPr>
              <a:t> </a:t>
            </a:r>
            <a:r>
              <a:rPr lang="pl-PL" altLang="pl-PL" sz="3200" dirty="0">
                <a:solidFill>
                  <a:prstClr val="white"/>
                </a:solidFill>
              </a:rPr>
              <a:t>	</a:t>
            </a:r>
            <a:r>
              <a:rPr lang="pl-PL" altLang="pl-PL" sz="3200" dirty="0" smtClean="0">
                <a:solidFill>
                  <a:prstClr val="white"/>
                </a:solidFill>
              </a:rPr>
              <a:t>„haniebny </a:t>
            </a:r>
            <a:r>
              <a:rPr lang="pl-PL" altLang="pl-PL" sz="3200" dirty="0">
                <a:solidFill>
                  <a:prstClr val="white"/>
                </a:solidFill>
              </a:rPr>
              <a:t>rosyjsko-polski i niemiecko-polski styl (…) ustąpi z czasem pięknej </a:t>
            </a:r>
            <a:r>
              <a:rPr lang="pl-PL" altLang="pl-PL" sz="3200" dirty="0" smtClean="0">
                <a:solidFill>
                  <a:prstClr val="white"/>
                </a:solidFill>
              </a:rPr>
              <a:t>polszczyźnie </a:t>
            </a:r>
            <a:r>
              <a:rPr lang="pl-PL" altLang="pl-PL" sz="3200" dirty="0">
                <a:solidFill>
                  <a:prstClr val="white"/>
                </a:solidFill>
              </a:rPr>
              <a:t>pod wpływem polskiej szkoły, lecz tworzenie specjalnego prawniczego wyrazownictwa wymaga powagi i wysiłku (…) w pracy tej nie obejdzie się i bez kucia nowych wyrazów, które są nader pożądane, o ile nie przeczą zasadom językoznawstwa i trafne są zastosowane do wyrażanego </a:t>
            </a:r>
            <a:r>
              <a:rPr lang="pl-PL" altLang="pl-PL" sz="3200" dirty="0" smtClean="0">
                <a:solidFill>
                  <a:prstClr val="white"/>
                </a:solidFill>
              </a:rPr>
              <a:t>pojęcia.”</a:t>
            </a:r>
          </a:p>
          <a:p>
            <a:pPr lvl="0">
              <a:buNone/>
            </a:pPr>
            <a:endParaRPr lang="pl-PL" altLang="pl-PL" dirty="0" smtClean="0">
              <a:solidFill>
                <a:prstClr val="white"/>
              </a:solidFill>
            </a:endParaRPr>
          </a:p>
          <a:p>
            <a:pPr marL="0" indent="0">
              <a:buNone/>
            </a:pPr>
            <a:r>
              <a:rPr lang="pl-PL" sz="2000" b="1" dirty="0"/>
              <a:t>B. Wisznicki, </a:t>
            </a:r>
            <a:r>
              <a:rPr lang="pl-PL" sz="2000" b="1" i="1" dirty="0"/>
              <a:t>W sprawie polskiego języka prawniczego</a:t>
            </a:r>
            <a:r>
              <a:rPr lang="pl-PL" sz="2000" b="1" dirty="0"/>
              <a:t>, Głos Sądownictwa, nr 1 (styczeń)/1929, s. </a:t>
            </a:r>
            <a:r>
              <a:rPr lang="pl-PL" sz="2000" b="1" dirty="0" smtClean="0"/>
              <a:t>18.</a:t>
            </a:r>
            <a:endParaRPr lang="pl-PL" sz="2000" b="1" dirty="0"/>
          </a:p>
        </p:txBody>
      </p:sp>
    </p:spTree>
    <p:extLst>
      <p:ext uri="{BB962C8B-B14F-4D97-AF65-F5344CB8AC3E}">
        <p14:creationId xmlns:p14="http://schemas.microsoft.com/office/powerpoint/2010/main" val="46316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Sygnalizowanie błędów językowych</a:t>
            </a:r>
            <a:endParaRPr lang="pl-PL" dirty="0"/>
          </a:p>
        </p:txBody>
      </p:sp>
      <p:sp>
        <p:nvSpPr>
          <p:cNvPr id="3" name="Symbol zastępczy zawartości 2"/>
          <p:cNvSpPr>
            <a:spLocks noGrp="1"/>
          </p:cNvSpPr>
          <p:nvPr>
            <p:ph idx="1"/>
          </p:nvPr>
        </p:nvSpPr>
        <p:spPr>
          <a:xfrm>
            <a:off x="371192" y="2046083"/>
            <a:ext cx="11398312" cy="4581054"/>
          </a:xfrm>
        </p:spPr>
        <p:txBody>
          <a:bodyPr>
            <a:normAutofit lnSpcReduction="10000"/>
          </a:bodyPr>
          <a:lstStyle/>
          <a:p>
            <a:pPr lvl="0">
              <a:buNone/>
            </a:pPr>
            <a:r>
              <a:rPr lang="pl-PL" altLang="pl-PL" sz="3200" dirty="0" smtClean="0">
                <a:solidFill>
                  <a:prstClr val="white"/>
                </a:solidFill>
              </a:rPr>
              <a:t> </a:t>
            </a:r>
            <a:r>
              <a:rPr lang="pl-PL" altLang="pl-PL" sz="3200" dirty="0">
                <a:solidFill>
                  <a:prstClr val="white"/>
                </a:solidFill>
              </a:rPr>
              <a:t>	</a:t>
            </a:r>
            <a:r>
              <a:rPr lang="pl-PL" altLang="pl-PL" sz="3200" dirty="0" smtClean="0">
                <a:solidFill>
                  <a:prstClr val="white"/>
                </a:solidFill>
              </a:rPr>
              <a:t>„Pisało </a:t>
            </a:r>
            <a:r>
              <a:rPr lang="pl-PL" altLang="pl-PL" sz="3200" dirty="0">
                <a:solidFill>
                  <a:prstClr val="white"/>
                </a:solidFill>
              </a:rPr>
              <a:t>się i mówiło sporo o wadliwości naszych ustaw pod względem językowym. Nawoływania pozostawały bez skutki. Przyczyny są rozmaite. Jedna – że z żadnego braku nie jest tak trudno zdać sobie sprawę, jak z ułomności we władaniu językiem ojczystym. Ludzie nie widzą właściwości lokalnych swojej mowy – właściwości niedopuszczalnych w ustawodawstwie – ani naleciałości obcych w słownictwie, a zwłaszcza w stylu i w redakcji</a:t>
            </a:r>
            <a:r>
              <a:rPr lang="pl-PL" altLang="pl-PL" sz="3200" dirty="0" smtClean="0">
                <a:solidFill>
                  <a:prstClr val="white"/>
                </a:solidFill>
              </a:rPr>
              <a:t>.”</a:t>
            </a:r>
          </a:p>
          <a:p>
            <a:pPr lvl="0">
              <a:buNone/>
            </a:pPr>
            <a:endParaRPr lang="pl-PL" altLang="pl-PL" dirty="0" smtClean="0">
              <a:solidFill>
                <a:prstClr val="white"/>
              </a:solidFill>
            </a:endParaRPr>
          </a:p>
          <a:p>
            <a:pPr marL="0" indent="0">
              <a:buNone/>
            </a:pPr>
            <a:r>
              <a:rPr lang="pl-PL" sz="2000" b="1" dirty="0" smtClean="0"/>
              <a:t>J. </a:t>
            </a:r>
            <a:r>
              <a:rPr lang="pl-PL" sz="2000" b="1" dirty="0"/>
              <a:t>Siemieński, </a:t>
            </a:r>
            <a:r>
              <a:rPr lang="pl-PL" sz="2000" b="1" i="1" dirty="0"/>
              <a:t>Jak praw nie pisać (z powodu ustawy o zmianie konstytucji z dnia 2.VIII, 1926 r.)</a:t>
            </a:r>
            <a:r>
              <a:rPr lang="pl-PL" sz="2000" b="1" dirty="0"/>
              <a:t>, Warszawa 1926, s. 12.</a:t>
            </a:r>
          </a:p>
        </p:txBody>
      </p:sp>
    </p:spTree>
    <p:extLst>
      <p:ext uri="{BB962C8B-B14F-4D97-AF65-F5344CB8AC3E}">
        <p14:creationId xmlns:p14="http://schemas.microsoft.com/office/powerpoint/2010/main" val="69531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20270"/>
            <a:ext cx="10515600" cy="1108279"/>
          </a:xfrm>
        </p:spPr>
        <p:txBody>
          <a:bodyPr>
            <a:normAutofit/>
          </a:bodyPr>
          <a:lstStyle/>
          <a:p>
            <a:pPr algn="ctr"/>
            <a:r>
              <a:rPr lang="pl-PL" dirty="0" smtClean="0"/>
              <a:t>Oficjalne zbiory błędów językowych</a:t>
            </a:r>
            <a:endParaRPr lang="pl-PL" dirty="0"/>
          </a:p>
        </p:txBody>
      </p:sp>
      <p:pic>
        <p:nvPicPr>
          <p:cNvPr id="6" name="Obraz 5"/>
          <p:cNvPicPr>
            <a:picLocks noChangeAspect="1"/>
          </p:cNvPicPr>
          <p:nvPr/>
        </p:nvPicPr>
        <p:blipFill>
          <a:blip r:embed="rId2"/>
          <a:stretch>
            <a:fillRect/>
          </a:stretch>
        </p:blipFill>
        <p:spPr>
          <a:xfrm>
            <a:off x="389299" y="1328549"/>
            <a:ext cx="7788295" cy="4631360"/>
          </a:xfrm>
          <a:prstGeom prst="rect">
            <a:avLst/>
          </a:prstGeom>
        </p:spPr>
      </p:pic>
      <p:sp>
        <p:nvSpPr>
          <p:cNvPr id="7" name="Prostokąt 6"/>
          <p:cNvSpPr/>
          <p:nvPr/>
        </p:nvSpPr>
        <p:spPr>
          <a:xfrm>
            <a:off x="263506" y="6096176"/>
            <a:ext cx="8623515" cy="646331"/>
          </a:xfrm>
          <a:prstGeom prst="rect">
            <a:avLst/>
          </a:prstGeom>
        </p:spPr>
        <p:txBody>
          <a:bodyPr wrap="none">
            <a:spAutoFit/>
          </a:bodyPr>
          <a:lstStyle/>
          <a:p>
            <a:r>
              <a:rPr lang="pl-PL" dirty="0" smtClean="0"/>
              <a:t>Dziennik Urzędowy </a:t>
            </a:r>
            <a:r>
              <a:rPr lang="pl-PL" dirty="0"/>
              <a:t>Ministerstwa Spraw </a:t>
            </a:r>
            <a:r>
              <a:rPr lang="pl-PL" dirty="0" smtClean="0"/>
              <a:t>Wewnętrznych z dnia  </a:t>
            </a:r>
            <a:r>
              <a:rPr lang="pl-PL" dirty="0"/>
              <a:t>10 maja 1932 r</a:t>
            </a:r>
            <a:r>
              <a:rPr lang="pl-PL" dirty="0" smtClean="0"/>
              <a:t>.</a:t>
            </a:r>
          </a:p>
          <a:p>
            <a:r>
              <a:rPr lang="pl-PL" dirty="0"/>
              <a:t>(Przedruki ze spisu Nr. 1 Komisji Języka Urzędowego T-</a:t>
            </a:r>
            <a:r>
              <a:rPr lang="pl-PL" dirty="0" err="1"/>
              <a:t>wa</a:t>
            </a:r>
            <a:r>
              <a:rPr lang="pl-PL" dirty="0"/>
              <a:t> Poprawności Języka Polskiego)</a:t>
            </a:r>
          </a:p>
        </p:txBody>
      </p:sp>
    </p:spTree>
    <p:extLst>
      <p:ext uri="{BB962C8B-B14F-4D97-AF65-F5344CB8AC3E}">
        <p14:creationId xmlns:p14="http://schemas.microsoft.com/office/powerpoint/2010/main" val="394570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Słownik prawniczy</a:t>
            </a:r>
            <a:endParaRPr lang="pl-PL" dirty="0"/>
          </a:p>
        </p:txBody>
      </p:sp>
      <p:sp>
        <p:nvSpPr>
          <p:cNvPr id="3" name="Symbol zastępczy zawartości 2"/>
          <p:cNvSpPr>
            <a:spLocks noGrp="1"/>
          </p:cNvSpPr>
          <p:nvPr>
            <p:ph idx="1"/>
          </p:nvPr>
        </p:nvSpPr>
        <p:spPr>
          <a:xfrm>
            <a:off x="371192" y="2046083"/>
            <a:ext cx="11398312" cy="4581054"/>
          </a:xfrm>
        </p:spPr>
        <p:txBody>
          <a:bodyPr>
            <a:normAutofit/>
          </a:bodyPr>
          <a:lstStyle/>
          <a:p>
            <a:pPr lvl="0">
              <a:buNone/>
            </a:pPr>
            <a:r>
              <a:rPr lang="pl-PL" altLang="pl-PL" sz="3200" dirty="0" smtClean="0">
                <a:solidFill>
                  <a:prstClr val="white"/>
                </a:solidFill>
              </a:rPr>
              <a:t> </a:t>
            </a:r>
            <a:r>
              <a:rPr lang="pl-PL" altLang="pl-PL" sz="3200" dirty="0">
                <a:solidFill>
                  <a:prstClr val="white"/>
                </a:solidFill>
              </a:rPr>
              <a:t>	</a:t>
            </a:r>
            <a:r>
              <a:rPr lang="pl-PL" altLang="pl-PL" sz="3200" dirty="0" smtClean="0">
                <a:solidFill>
                  <a:prstClr val="white"/>
                </a:solidFill>
              </a:rPr>
              <a:t>„(…) pojęcia </a:t>
            </a:r>
            <a:r>
              <a:rPr lang="pl-PL" altLang="pl-PL" sz="3200" dirty="0">
                <a:solidFill>
                  <a:prstClr val="white"/>
                </a:solidFill>
              </a:rPr>
              <a:t>prawnicze domagają się ustalenia w drodze umownej. Rezultatem takiej metody – powinien być właśnie słownik; stąd także jego znaczenie. Język, ustalony </a:t>
            </a:r>
            <a:r>
              <a:rPr lang="pl-PL" altLang="pl-PL" sz="3200" dirty="0" smtClean="0">
                <a:solidFill>
                  <a:prstClr val="white"/>
                </a:solidFill>
              </a:rPr>
              <a:t>za pomocą </a:t>
            </a:r>
            <a:r>
              <a:rPr lang="pl-PL" altLang="pl-PL" sz="3200" dirty="0">
                <a:solidFill>
                  <a:prstClr val="white"/>
                </a:solidFill>
              </a:rPr>
              <a:t>słownika, da się niewątpliwie w krótkim czasie narzucić wszystkim, których będzie obchodził (…) </a:t>
            </a:r>
            <a:endParaRPr lang="pl-PL" altLang="pl-PL" sz="3200" dirty="0" smtClean="0">
              <a:solidFill>
                <a:prstClr val="white"/>
              </a:solidFill>
            </a:endParaRPr>
          </a:p>
          <a:p>
            <a:pPr lvl="0">
              <a:buNone/>
            </a:pPr>
            <a:r>
              <a:rPr lang="pl-PL" altLang="pl-PL" sz="3200" dirty="0">
                <a:solidFill>
                  <a:prstClr val="white"/>
                </a:solidFill>
              </a:rPr>
              <a:t>	</a:t>
            </a:r>
            <a:r>
              <a:rPr lang="pl-PL" altLang="pl-PL" sz="3200" dirty="0" smtClean="0">
                <a:solidFill>
                  <a:prstClr val="white"/>
                </a:solidFill>
              </a:rPr>
              <a:t>Nie </a:t>
            </a:r>
            <a:r>
              <a:rPr lang="pl-PL" altLang="pl-PL" sz="3200" dirty="0">
                <a:solidFill>
                  <a:prstClr val="white"/>
                </a:solidFill>
              </a:rPr>
              <a:t>obejdzie się bez narzędzia ulepszonego nikt, kto nie zechce pozostać w </a:t>
            </a:r>
            <a:r>
              <a:rPr lang="pl-PL" altLang="pl-PL" sz="3200" dirty="0" smtClean="0">
                <a:solidFill>
                  <a:prstClr val="white"/>
                </a:solidFill>
              </a:rPr>
              <a:t>tyle.”</a:t>
            </a:r>
          </a:p>
          <a:p>
            <a:pPr lvl="0">
              <a:buNone/>
            </a:pPr>
            <a:endParaRPr lang="pl-PL" altLang="pl-PL" dirty="0" smtClean="0">
              <a:solidFill>
                <a:prstClr val="white"/>
              </a:solidFill>
            </a:endParaRPr>
          </a:p>
          <a:p>
            <a:pPr marL="0" indent="0">
              <a:buNone/>
            </a:pPr>
            <a:r>
              <a:rPr lang="pl-PL" sz="2000" b="1" dirty="0" smtClean="0"/>
              <a:t>	J</a:t>
            </a:r>
            <a:r>
              <a:rPr lang="pl-PL" sz="2000" b="1" dirty="0"/>
              <a:t>. </a:t>
            </a:r>
            <a:r>
              <a:rPr lang="pl-PL" sz="2000" b="1" dirty="0" err="1" smtClean="0"/>
              <a:t>Rencki</a:t>
            </a:r>
            <a:r>
              <a:rPr lang="pl-PL" sz="2000" b="1" dirty="0"/>
              <a:t>, </a:t>
            </a:r>
            <a:r>
              <a:rPr lang="pl-PL" sz="2000" b="1" i="1" dirty="0"/>
              <a:t>Jeszcze o języku prawniczym</a:t>
            </a:r>
            <a:r>
              <a:rPr lang="pl-PL" sz="2000" b="1" dirty="0"/>
              <a:t>, Gazeta Sądowa Warszawska, nr 19/1925, s. </a:t>
            </a:r>
            <a:r>
              <a:rPr lang="pl-PL" sz="2000" b="1" dirty="0" smtClean="0"/>
              <a:t>303.</a:t>
            </a:r>
            <a:endParaRPr lang="pl-PL" sz="2000" b="1" dirty="0"/>
          </a:p>
        </p:txBody>
      </p:sp>
    </p:spTree>
    <p:extLst>
      <p:ext uri="{BB962C8B-B14F-4D97-AF65-F5344CB8AC3E}">
        <p14:creationId xmlns:p14="http://schemas.microsoft.com/office/powerpoint/2010/main" val="227291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097915"/>
          </a:xfrm>
        </p:spPr>
        <p:txBody>
          <a:bodyPr>
            <a:normAutofit/>
          </a:bodyPr>
          <a:lstStyle/>
          <a:p>
            <a:pPr algn="ctr"/>
            <a:r>
              <a:rPr lang="pl-PL" dirty="0" smtClean="0"/>
              <a:t>Słownik prawniczy</a:t>
            </a:r>
            <a:endParaRPr lang="pl-PL" dirty="0"/>
          </a:p>
        </p:txBody>
      </p:sp>
      <p:sp>
        <p:nvSpPr>
          <p:cNvPr id="3" name="Symbol zastępczy zawartości 2"/>
          <p:cNvSpPr>
            <a:spLocks noGrp="1"/>
          </p:cNvSpPr>
          <p:nvPr>
            <p:ph idx="1"/>
          </p:nvPr>
        </p:nvSpPr>
        <p:spPr>
          <a:xfrm>
            <a:off x="371192" y="1869440"/>
            <a:ext cx="11398312" cy="4757697"/>
          </a:xfrm>
        </p:spPr>
        <p:txBody>
          <a:bodyPr>
            <a:normAutofit fontScale="85000" lnSpcReduction="20000"/>
          </a:bodyPr>
          <a:lstStyle/>
          <a:p>
            <a:pPr lvl="0">
              <a:buNone/>
            </a:pPr>
            <a:r>
              <a:rPr lang="pl-PL" altLang="pl-PL" sz="3200" dirty="0" smtClean="0">
                <a:solidFill>
                  <a:prstClr val="white"/>
                </a:solidFill>
              </a:rPr>
              <a:t> </a:t>
            </a:r>
            <a:r>
              <a:rPr lang="pl-PL" altLang="pl-PL" sz="3200" dirty="0">
                <a:solidFill>
                  <a:prstClr val="white"/>
                </a:solidFill>
              </a:rPr>
              <a:t>	</a:t>
            </a:r>
            <a:r>
              <a:rPr lang="pl-PL" altLang="pl-PL" sz="3200" dirty="0" smtClean="0">
                <a:solidFill>
                  <a:prstClr val="white"/>
                </a:solidFill>
              </a:rPr>
              <a:t>„Jako </a:t>
            </a:r>
            <a:r>
              <a:rPr lang="pl-PL" altLang="pl-PL" sz="3200" dirty="0">
                <a:solidFill>
                  <a:prstClr val="white"/>
                </a:solidFill>
              </a:rPr>
              <a:t>zadanie Fundacji, statut przewiduje popieranie </a:t>
            </a:r>
            <a:r>
              <a:rPr lang="pl-PL" altLang="pl-PL" sz="3200" dirty="0" smtClean="0">
                <a:solidFill>
                  <a:prstClr val="white"/>
                </a:solidFill>
              </a:rPr>
              <a:t>twórczości </a:t>
            </a:r>
            <a:r>
              <a:rPr lang="pl-PL" altLang="pl-PL" sz="3200" dirty="0">
                <a:solidFill>
                  <a:prstClr val="white"/>
                </a:solidFill>
              </a:rPr>
              <a:t>naukowej w dziedzinie nauk prawnych i społecznych, oraz troskę o czystość i rozwój języka ojczystego w tej dziedzinie, a przede </a:t>
            </a:r>
            <a:r>
              <a:rPr lang="pl-PL" altLang="pl-PL" sz="3200" dirty="0" err="1">
                <a:solidFill>
                  <a:prstClr val="white"/>
                </a:solidFill>
              </a:rPr>
              <a:t>wszystkiem</a:t>
            </a:r>
            <a:r>
              <a:rPr lang="pl-PL" altLang="pl-PL" sz="3200" dirty="0">
                <a:solidFill>
                  <a:prstClr val="white"/>
                </a:solidFill>
              </a:rPr>
              <a:t> opracowanie i wydanie polskiego słownika prawniczego i uzupełnianie następnie tego wydawnictwa w miarę potrzeby (...) </a:t>
            </a:r>
            <a:endParaRPr lang="pl-PL" altLang="pl-PL" sz="3200" dirty="0" smtClean="0">
              <a:solidFill>
                <a:prstClr val="white"/>
              </a:solidFill>
            </a:endParaRPr>
          </a:p>
          <a:p>
            <a:pPr lvl="0">
              <a:buNone/>
            </a:pPr>
            <a:r>
              <a:rPr lang="pl-PL" altLang="pl-PL" sz="3200" dirty="0">
                <a:solidFill>
                  <a:prstClr val="white"/>
                </a:solidFill>
              </a:rPr>
              <a:t>	</a:t>
            </a:r>
            <a:r>
              <a:rPr lang="pl-PL" altLang="pl-PL" sz="3200" dirty="0" smtClean="0">
                <a:solidFill>
                  <a:prstClr val="white"/>
                </a:solidFill>
              </a:rPr>
              <a:t>Z </a:t>
            </a:r>
            <a:r>
              <a:rPr lang="pl-PL" altLang="pl-PL" sz="3200" dirty="0">
                <a:solidFill>
                  <a:prstClr val="white"/>
                </a:solidFill>
              </a:rPr>
              <a:t>uwagi na rozporządzalne środki pieniężne Komitet postanowił działalność Fundacji w pierwszym okresie jej istnienia ograniczyć do prac nad wydaniem polskiego słownika prawniczego, ustalając że wydawnictwo ma mieć charakter właśnie słownika językowego, nie zaś </a:t>
            </a:r>
            <a:r>
              <a:rPr lang="pl-PL" altLang="pl-PL" sz="3200" dirty="0" err="1">
                <a:solidFill>
                  <a:prstClr val="white"/>
                </a:solidFill>
              </a:rPr>
              <a:t>encyklopedji</a:t>
            </a:r>
            <a:r>
              <a:rPr lang="pl-PL" altLang="pl-PL" sz="3200" dirty="0">
                <a:solidFill>
                  <a:prstClr val="white"/>
                </a:solidFill>
              </a:rPr>
              <a:t>. Prace przygotowawcze rozpoczęto od ułożenia alfabetycznego spisu wyrazów, które powinny być uwzględnione w słowniku; spis został już sporządzony i zawiera około 15.000 </a:t>
            </a:r>
            <a:r>
              <a:rPr lang="pl-PL" altLang="pl-PL" sz="3200" dirty="0" smtClean="0">
                <a:solidFill>
                  <a:prstClr val="white"/>
                </a:solidFill>
              </a:rPr>
              <a:t>wyrazów”</a:t>
            </a:r>
          </a:p>
          <a:p>
            <a:pPr lvl="0">
              <a:buNone/>
            </a:pPr>
            <a:endParaRPr lang="pl-PL" altLang="pl-PL" dirty="0" smtClean="0">
              <a:solidFill>
                <a:prstClr val="white"/>
              </a:solidFill>
            </a:endParaRPr>
          </a:p>
          <a:p>
            <a:pPr marL="0" indent="0">
              <a:buNone/>
            </a:pPr>
            <a:r>
              <a:rPr lang="pl-PL" sz="2000" b="1" i="1" dirty="0" smtClean="0"/>
              <a:t>Komitet </a:t>
            </a:r>
            <a:r>
              <a:rPr lang="pl-PL" sz="2000" b="1" i="1" dirty="0"/>
              <a:t>Fundacji im. Fr. Nowodworskiego: sprawozdanie od 2 lipca 1929 r. do 31 marca 1933 r.</a:t>
            </a:r>
            <a:r>
              <a:rPr lang="pl-PL" sz="2000" b="1" dirty="0"/>
              <a:t>, Ruch Prawniczy i Ekonomiczny, 1934, s. </a:t>
            </a:r>
            <a:r>
              <a:rPr lang="pl-PL" sz="2000" b="1" dirty="0" smtClean="0"/>
              <a:t>845.</a:t>
            </a:r>
            <a:endParaRPr lang="pl-PL" sz="2000" b="1" dirty="0"/>
          </a:p>
        </p:txBody>
      </p:sp>
    </p:spTree>
    <p:extLst>
      <p:ext uri="{BB962C8B-B14F-4D97-AF65-F5344CB8AC3E}">
        <p14:creationId xmlns:p14="http://schemas.microsoft.com/office/powerpoint/2010/main" val="320911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1918 r., czyli punkt wyjścia…</a:t>
            </a:r>
            <a:endParaRPr lang="pl-PL" dirty="0"/>
          </a:p>
        </p:txBody>
      </p:sp>
      <p:sp>
        <p:nvSpPr>
          <p:cNvPr id="3" name="Symbol zastępczy zawartości 2"/>
          <p:cNvSpPr>
            <a:spLocks noGrp="1"/>
          </p:cNvSpPr>
          <p:nvPr>
            <p:ph idx="1"/>
          </p:nvPr>
        </p:nvSpPr>
        <p:spPr>
          <a:xfrm>
            <a:off x="751438" y="1801640"/>
            <a:ext cx="10764570" cy="4508625"/>
          </a:xfrm>
        </p:spPr>
        <p:txBody>
          <a:bodyPr>
            <a:normAutofit lnSpcReduction="10000"/>
          </a:bodyPr>
          <a:lstStyle/>
          <a:p>
            <a:pPr lvl="0" algn="just">
              <a:buNone/>
            </a:pPr>
            <a:r>
              <a:rPr lang="pl-PL" altLang="pl-PL" dirty="0" smtClean="0">
                <a:solidFill>
                  <a:prstClr val="white"/>
                </a:solidFill>
              </a:rPr>
              <a:t>	„</a:t>
            </a:r>
            <a:r>
              <a:rPr lang="pl-PL" altLang="pl-PL" dirty="0">
                <a:solidFill>
                  <a:prstClr val="white"/>
                </a:solidFill>
              </a:rPr>
              <a:t>Przez lata niewoli wytworzyły się bowiem odrębne, dzielnicowe mowy prawnicze, odrębny język, zarówno co do terminologii, jak i stylu. Nasi legislatorzy niejednokrotnie nie potrafili się ze sobą porozumieć, nie tylko dlatego, że odrębna kultura prawna narzucała odmienne rozumienie pewnych pojęć, ale i dosłownie mówili różnymi językami. Trzeba było długiego czasu, żeby wyeliminować z polszczyzny nadmiar germanizmów, rusycyzmów, latynizmów i obcą językowi polskiemu składnię. (…) Warto zauważyć, że wiele z nich akceptujemy dzisiaj w pełni, bez żadnych </a:t>
            </a:r>
            <a:r>
              <a:rPr lang="pl-PL" altLang="pl-PL" dirty="0" smtClean="0">
                <a:solidFill>
                  <a:prstClr val="white"/>
                </a:solidFill>
              </a:rPr>
              <a:t>podejrzeń.”</a:t>
            </a:r>
            <a:endParaRPr lang="pl-PL" altLang="pl-PL" dirty="0">
              <a:solidFill>
                <a:prstClr val="white"/>
              </a:solidFill>
            </a:endParaRPr>
          </a:p>
          <a:p>
            <a:pPr lvl="0">
              <a:buNone/>
            </a:pPr>
            <a:r>
              <a:rPr lang="pl-PL" altLang="pl-PL" sz="1900" b="1" dirty="0">
                <a:solidFill>
                  <a:prstClr val="white"/>
                </a:solidFill>
              </a:rPr>
              <a:t>	</a:t>
            </a:r>
          </a:p>
          <a:p>
            <a:pPr lvl="0">
              <a:buNone/>
            </a:pPr>
            <a:r>
              <a:rPr lang="pl-PL" altLang="pl-PL" sz="1900" b="1" dirty="0" smtClean="0">
                <a:solidFill>
                  <a:prstClr val="white"/>
                </a:solidFill>
              </a:rPr>
              <a:t>	L</a:t>
            </a:r>
            <a:r>
              <a:rPr lang="pl-PL" altLang="pl-PL" sz="1900" b="1" dirty="0">
                <a:solidFill>
                  <a:prstClr val="white"/>
                </a:solidFill>
              </a:rPr>
              <a:t>. Górnicki, </a:t>
            </a:r>
            <a:r>
              <a:rPr lang="pl-PL" altLang="pl-PL" sz="1900" b="1" i="1" dirty="0">
                <a:solidFill>
                  <a:prstClr val="white"/>
                </a:solidFill>
              </a:rPr>
              <a:t>Prawo jako czynnik integracji państwa w latach II Rzeczypospolitej</a:t>
            </a:r>
            <a:r>
              <a:rPr lang="pl-PL" altLang="pl-PL" sz="1900" b="1" dirty="0">
                <a:solidFill>
                  <a:prstClr val="white"/>
                </a:solidFill>
              </a:rPr>
              <a:t>, Acta </a:t>
            </a:r>
            <a:r>
              <a:rPr lang="pl-PL" altLang="pl-PL" sz="1900" b="1" dirty="0" err="1">
                <a:solidFill>
                  <a:prstClr val="white"/>
                </a:solidFill>
              </a:rPr>
              <a:t>Universitatis</a:t>
            </a:r>
            <a:r>
              <a:rPr lang="pl-PL" altLang="pl-PL" sz="1900" b="1" dirty="0">
                <a:solidFill>
                  <a:prstClr val="white"/>
                </a:solidFill>
              </a:rPr>
              <a:t> </a:t>
            </a:r>
            <a:r>
              <a:rPr lang="pl-PL" altLang="pl-PL" sz="1900" b="1" dirty="0" err="1">
                <a:solidFill>
                  <a:prstClr val="white"/>
                </a:solidFill>
              </a:rPr>
              <a:t>Wratislaviensis</a:t>
            </a:r>
            <a:r>
              <a:rPr lang="pl-PL" altLang="pl-PL" sz="1900" b="1" dirty="0">
                <a:solidFill>
                  <a:prstClr val="white"/>
                </a:solidFill>
              </a:rPr>
              <a:t>, CCCXIII/2011, s. 144-145.</a:t>
            </a:r>
          </a:p>
          <a:p>
            <a:pPr marL="0" indent="0">
              <a:buNone/>
            </a:pPr>
            <a:endParaRPr lang="pl-PL" dirty="0"/>
          </a:p>
        </p:txBody>
      </p:sp>
    </p:spTree>
    <p:extLst>
      <p:ext uri="{BB962C8B-B14F-4D97-AF65-F5344CB8AC3E}">
        <p14:creationId xmlns:p14="http://schemas.microsoft.com/office/powerpoint/2010/main" val="156691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6255142" y="2138880"/>
            <a:ext cx="5457825" cy="4572000"/>
          </a:xfrm>
          <a:prstGeom prst="rect">
            <a:avLst/>
          </a:prstGeom>
        </p:spPr>
      </p:pic>
      <p:pic>
        <p:nvPicPr>
          <p:cNvPr id="7" name="Obraz 6"/>
          <p:cNvPicPr>
            <a:picLocks noChangeAspect="1"/>
          </p:cNvPicPr>
          <p:nvPr/>
        </p:nvPicPr>
        <p:blipFill>
          <a:blip r:embed="rId3"/>
          <a:stretch>
            <a:fillRect/>
          </a:stretch>
        </p:blipFill>
        <p:spPr>
          <a:xfrm>
            <a:off x="230721" y="203514"/>
            <a:ext cx="5248275" cy="1562100"/>
          </a:xfrm>
          <a:prstGeom prst="rect">
            <a:avLst/>
          </a:prstGeom>
        </p:spPr>
      </p:pic>
      <p:pic>
        <p:nvPicPr>
          <p:cNvPr id="9" name="Obraz 8"/>
          <p:cNvPicPr>
            <a:picLocks noChangeAspect="1"/>
          </p:cNvPicPr>
          <p:nvPr/>
        </p:nvPicPr>
        <p:blipFill>
          <a:blip r:embed="rId4"/>
          <a:stretch>
            <a:fillRect/>
          </a:stretch>
        </p:blipFill>
        <p:spPr>
          <a:xfrm>
            <a:off x="6536129" y="203514"/>
            <a:ext cx="4895850" cy="542925"/>
          </a:xfrm>
          <a:prstGeom prst="rect">
            <a:avLst/>
          </a:prstGeom>
        </p:spPr>
      </p:pic>
    </p:spTree>
    <p:extLst>
      <p:ext uri="{BB962C8B-B14F-4D97-AF65-F5344CB8AC3E}">
        <p14:creationId xmlns:p14="http://schemas.microsoft.com/office/powerpoint/2010/main" val="237403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08645" y="274387"/>
            <a:ext cx="4050867" cy="2043940"/>
          </a:xfrm>
          <a:prstGeom prst="rect">
            <a:avLst/>
          </a:prstGeom>
        </p:spPr>
      </p:pic>
      <p:pic>
        <p:nvPicPr>
          <p:cNvPr id="5" name="Obraz 4"/>
          <p:cNvPicPr>
            <a:picLocks noChangeAspect="1"/>
          </p:cNvPicPr>
          <p:nvPr/>
        </p:nvPicPr>
        <p:blipFill>
          <a:blip r:embed="rId3"/>
          <a:stretch>
            <a:fillRect/>
          </a:stretch>
        </p:blipFill>
        <p:spPr>
          <a:xfrm>
            <a:off x="4878724" y="274387"/>
            <a:ext cx="6981825" cy="1885950"/>
          </a:xfrm>
          <a:prstGeom prst="rect">
            <a:avLst/>
          </a:prstGeom>
        </p:spPr>
      </p:pic>
      <p:pic>
        <p:nvPicPr>
          <p:cNvPr id="6" name="Obraz 5"/>
          <p:cNvPicPr>
            <a:picLocks noChangeAspect="1"/>
          </p:cNvPicPr>
          <p:nvPr/>
        </p:nvPicPr>
        <p:blipFill>
          <a:blip r:embed="rId4"/>
          <a:stretch>
            <a:fillRect/>
          </a:stretch>
        </p:blipFill>
        <p:spPr>
          <a:xfrm>
            <a:off x="576592" y="2551899"/>
            <a:ext cx="6222560" cy="2129228"/>
          </a:xfrm>
          <a:prstGeom prst="rect">
            <a:avLst/>
          </a:prstGeom>
        </p:spPr>
      </p:pic>
      <p:pic>
        <p:nvPicPr>
          <p:cNvPr id="7" name="Obraz 6"/>
          <p:cNvPicPr>
            <a:picLocks noChangeAspect="1"/>
          </p:cNvPicPr>
          <p:nvPr/>
        </p:nvPicPr>
        <p:blipFill>
          <a:blip r:embed="rId5"/>
          <a:stretch>
            <a:fillRect/>
          </a:stretch>
        </p:blipFill>
        <p:spPr>
          <a:xfrm>
            <a:off x="5249124" y="4681127"/>
            <a:ext cx="6781800" cy="1733550"/>
          </a:xfrm>
          <a:prstGeom prst="rect">
            <a:avLst/>
          </a:prstGeom>
        </p:spPr>
      </p:pic>
    </p:spTree>
    <p:extLst>
      <p:ext uri="{BB962C8B-B14F-4D97-AF65-F5344CB8AC3E}">
        <p14:creationId xmlns:p14="http://schemas.microsoft.com/office/powerpoint/2010/main" val="372755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335417" y="382791"/>
            <a:ext cx="7541914" cy="6021367"/>
          </a:xfrm>
          <a:prstGeom prst="rect">
            <a:avLst/>
          </a:prstGeom>
        </p:spPr>
      </p:pic>
    </p:spTree>
    <p:extLst>
      <p:ext uri="{BB962C8B-B14F-4D97-AF65-F5344CB8AC3E}">
        <p14:creationId xmlns:p14="http://schemas.microsoft.com/office/powerpoint/2010/main" val="369816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1192" y="2046083"/>
            <a:ext cx="11398312" cy="4581054"/>
          </a:xfrm>
        </p:spPr>
        <p:txBody>
          <a:bodyPr>
            <a:normAutofit/>
          </a:bodyPr>
          <a:lstStyle/>
          <a:p>
            <a:pPr lvl="0">
              <a:buNone/>
            </a:pPr>
            <a:r>
              <a:rPr lang="pl-PL" altLang="pl-PL" sz="3200" dirty="0" smtClean="0">
                <a:solidFill>
                  <a:prstClr val="white"/>
                </a:solidFill>
              </a:rPr>
              <a:t> </a:t>
            </a:r>
            <a:r>
              <a:rPr lang="pl-PL" altLang="pl-PL" sz="3200" dirty="0">
                <a:solidFill>
                  <a:prstClr val="white"/>
                </a:solidFill>
              </a:rPr>
              <a:t>	</a:t>
            </a:r>
            <a:r>
              <a:rPr lang="pl-PL" altLang="pl-PL" sz="3200" dirty="0" smtClean="0">
                <a:solidFill>
                  <a:prstClr val="white"/>
                </a:solidFill>
              </a:rPr>
              <a:t>„Zachodzi </a:t>
            </a:r>
            <a:r>
              <a:rPr lang="pl-PL" altLang="pl-PL" sz="3200" dirty="0">
                <a:solidFill>
                  <a:prstClr val="white"/>
                </a:solidFill>
              </a:rPr>
              <a:t>więc pytanie, w jakim to języku ułożone zostaną nasze kodeksy prawa cywilnego i karnego, materialnego i proceduralnego. Rzecz ta jest niezmiernej doniosłości, gdyż może mieć wpływ decydujący na rozwój języka polskiego w przyszłości. Kodeksy trwają po lat sto i więcej i są książką – którą codziennie posługują się sędziowie, adwokaci, strony, urzędnicy kancelaryjni, a nawet cały </a:t>
            </a:r>
            <a:r>
              <a:rPr lang="pl-PL" altLang="pl-PL" sz="3200" dirty="0" smtClean="0">
                <a:solidFill>
                  <a:prstClr val="white"/>
                </a:solidFill>
              </a:rPr>
              <a:t>ogół.”</a:t>
            </a:r>
          </a:p>
          <a:p>
            <a:pPr lvl="0">
              <a:buNone/>
            </a:pPr>
            <a:endParaRPr lang="pl-PL" altLang="pl-PL" dirty="0" smtClean="0">
              <a:solidFill>
                <a:prstClr val="white"/>
              </a:solidFill>
            </a:endParaRPr>
          </a:p>
          <a:p>
            <a:pPr marL="0" indent="0">
              <a:buNone/>
            </a:pPr>
            <a:r>
              <a:rPr lang="pl-PL" sz="2000" b="1" dirty="0"/>
              <a:t>W. Makowski, </a:t>
            </a:r>
            <a:r>
              <a:rPr lang="pl-PL" sz="2000" b="1" i="1" dirty="0"/>
              <a:t>Język prawniczo-sądowy w Polsce odrodzonej</a:t>
            </a:r>
            <a:r>
              <a:rPr lang="pl-PL" sz="2000" b="1" dirty="0"/>
              <a:t>, Gazeta Sądowa Warszawska, nr 9/1922, s. 76-77.</a:t>
            </a:r>
          </a:p>
        </p:txBody>
      </p:sp>
    </p:spTree>
    <p:extLst>
      <p:ext uri="{BB962C8B-B14F-4D97-AF65-F5344CB8AC3E}">
        <p14:creationId xmlns:p14="http://schemas.microsoft.com/office/powerpoint/2010/main" val="97237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46421" y="6312568"/>
            <a:ext cx="9530931" cy="294294"/>
          </a:xfrm>
        </p:spPr>
        <p:txBody>
          <a:bodyPr>
            <a:normAutofit fontScale="92500" lnSpcReduction="10000"/>
          </a:bodyPr>
          <a:lstStyle/>
          <a:p>
            <a:pPr marL="0" indent="0" algn="just">
              <a:buNone/>
            </a:pPr>
            <a:r>
              <a:rPr lang="pl-PL" sz="1700" b="1" dirty="0" smtClean="0">
                <a:latin typeface="+mj-lt"/>
                <a:ea typeface="Calibri" panose="020F0502020204030204" pitchFamily="34" charset="0"/>
              </a:rPr>
              <a:t>K. Koźmiński</a:t>
            </a:r>
            <a:r>
              <a:rPr lang="en-GB" sz="1700" b="1" dirty="0" smtClean="0">
                <a:latin typeface="+mj-lt"/>
                <a:ea typeface="Calibri" panose="020F0502020204030204" pitchFamily="34" charset="0"/>
              </a:rPr>
              <a:t>, </a:t>
            </a:r>
            <a:r>
              <a:rPr lang="pl-PL" sz="1700" b="1" i="1" dirty="0" smtClean="0">
                <a:latin typeface="+mj-lt"/>
                <a:ea typeface="Calibri" panose="020F0502020204030204" pitchFamily="34" charset="0"/>
              </a:rPr>
              <a:t>Technika prawodawcza II Rzeczypospolitej</a:t>
            </a:r>
            <a:r>
              <a:rPr lang="en-GB" sz="1700" b="1" dirty="0" smtClean="0">
                <a:latin typeface="+mj-lt"/>
                <a:ea typeface="Calibri" panose="020F0502020204030204" pitchFamily="34" charset="0"/>
              </a:rPr>
              <a:t>, </a:t>
            </a:r>
            <a:r>
              <a:rPr lang="pl-PL" sz="1700" b="1" dirty="0" smtClean="0">
                <a:latin typeface="+mj-lt"/>
                <a:ea typeface="Calibri" panose="020F0502020204030204" pitchFamily="34" charset="0"/>
              </a:rPr>
              <a:t>Warszawa 2018</a:t>
            </a:r>
            <a:r>
              <a:rPr lang="en-GB" sz="1700" b="1" dirty="0" smtClean="0">
                <a:latin typeface="+mj-lt"/>
                <a:ea typeface="Calibri" panose="020F0502020204030204" pitchFamily="34" charset="0"/>
              </a:rPr>
              <a:t>, </a:t>
            </a:r>
            <a:r>
              <a:rPr lang="pl-PL" sz="1700" b="1" dirty="0" smtClean="0">
                <a:latin typeface="+mj-lt"/>
                <a:ea typeface="Calibri" panose="020F0502020204030204" pitchFamily="34" charset="0"/>
              </a:rPr>
              <a:t>s. 280.</a:t>
            </a:r>
            <a:endParaRPr lang="pl-PL" sz="1700" b="1" dirty="0">
              <a:latin typeface="+mj-lt"/>
            </a:endParaRPr>
          </a:p>
        </p:txBody>
      </p:sp>
      <p:pic>
        <p:nvPicPr>
          <p:cNvPr id="4" name="Obraz 3"/>
          <p:cNvPicPr>
            <a:picLocks noChangeAspect="1"/>
          </p:cNvPicPr>
          <p:nvPr/>
        </p:nvPicPr>
        <p:blipFill>
          <a:blip r:embed="rId2"/>
          <a:stretch>
            <a:fillRect/>
          </a:stretch>
        </p:blipFill>
        <p:spPr>
          <a:xfrm>
            <a:off x="785812" y="540167"/>
            <a:ext cx="10315575" cy="5553075"/>
          </a:xfrm>
          <a:prstGeom prst="rect">
            <a:avLst/>
          </a:prstGeom>
        </p:spPr>
      </p:pic>
    </p:spTree>
    <p:extLst>
      <p:ext uri="{BB962C8B-B14F-4D97-AF65-F5344CB8AC3E}">
        <p14:creationId xmlns:p14="http://schemas.microsoft.com/office/powerpoint/2010/main" val="3495899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0927" y="416641"/>
            <a:ext cx="10515600" cy="626548"/>
          </a:xfrm>
        </p:spPr>
        <p:txBody>
          <a:bodyPr>
            <a:noAutofit/>
          </a:bodyPr>
          <a:lstStyle/>
          <a:p>
            <a:pPr algn="ctr"/>
            <a:r>
              <a:rPr lang="pl-PL" dirty="0" smtClean="0"/>
              <a:t>Tradycje polskiej legislacji</a:t>
            </a:r>
            <a:endParaRPr lang="pl-PL" dirty="0"/>
          </a:p>
        </p:txBody>
      </p:sp>
      <p:sp>
        <p:nvSpPr>
          <p:cNvPr id="3" name="Symbol zastępczy zawartości 2"/>
          <p:cNvSpPr>
            <a:spLocks noGrp="1"/>
          </p:cNvSpPr>
          <p:nvPr>
            <p:ph idx="1"/>
          </p:nvPr>
        </p:nvSpPr>
        <p:spPr>
          <a:xfrm>
            <a:off x="240631" y="2173704"/>
            <a:ext cx="11807442" cy="4501731"/>
          </a:xfrm>
        </p:spPr>
        <p:txBody>
          <a:bodyPr>
            <a:normAutofit/>
          </a:bodyPr>
          <a:lstStyle/>
          <a:p>
            <a:r>
              <a:rPr lang="pl-PL" b="1" dirty="0"/>
              <a:t>p</a:t>
            </a:r>
            <a:r>
              <a:rPr lang="pl-PL" b="1" dirty="0" smtClean="0"/>
              <a:t>olityka prawa </a:t>
            </a:r>
            <a:r>
              <a:rPr lang="pl-PL" sz="2000" dirty="0" smtClean="0"/>
              <a:t>(Leon </a:t>
            </a:r>
            <a:r>
              <a:rPr lang="pl-PL" sz="2000" dirty="0" err="1" smtClean="0"/>
              <a:t>Petrażycki</a:t>
            </a:r>
            <a:r>
              <a:rPr lang="pl-PL" sz="2000" dirty="0" smtClean="0"/>
              <a:t>, Adam </a:t>
            </a:r>
            <a:r>
              <a:rPr lang="pl-PL" sz="2000" dirty="0" err="1" smtClean="0"/>
              <a:t>Podgórecki</a:t>
            </a:r>
            <a:r>
              <a:rPr lang="pl-PL" sz="2000" dirty="0" smtClean="0"/>
              <a:t>)</a:t>
            </a:r>
          </a:p>
          <a:p>
            <a:r>
              <a:rPr lang="pl-PL" b="1" dirty="0" smtClean="0"/>
              <a:t>doświadczenia odrodzonego państwa </a:t>
            </a:r>
            <a:r>
              <a:rPr lang="pl-PL" sz="2000" dirty="0" smtClean="0"/>
              <a:t>(1918-1939, unifikacja i kodyfikacja)</a:t>
            </a:r>
          </a:p>
          <a:p>
            <a:r>
              <a:rPr lang="pl-PL" b="1" dirty="0"/>
              <a:t>j</a:t>
            </a:r>
            <a:r>
              <a:rPr lang="pl-PL" b="1" dirty="0" smtClean="0"/>
              <a:t>ęzyk prawny </a:t>
            </a:r>
            <a:r>
              <a:rPr lang="pl-PL" sz="2000" dirty="0" smtClean="0"/>
              <a:t>(szkoła lwowsko-warszawska</a:t>
            </a:r>
            <a:r>
              <a:rPr lang="en-US" sz="2000" dirty="0" smtClean="0"/>
              <a:t>,</a:t>
            </a:r>
            <a:r>
              <a:rPr lang="pl-PL" sz="2000" dirty="0" smtClean="0"/>
              <a:t> poznańsko-szczecińska)</a:t>
            </a:r>
          </a:p>
          <a:p>
            <a:r>
              <a:rPr lang="pl-PL" b="1" dirty="0"/>
              <a:t>i</a:t>
            </a:r>
            <a:r>
              <a:rPr lang="pl-PL" b="1" dirty="0" smtClean="0"/>
              <a:t>dea racjonalnego prawodawcy </a:t>
            </a:r>
            <a:r>
              <a:rPr lang="pl-PL" sz="2000" dirty="0"/>
              <a:t>(Jerzy Wróblewski, Zygmunt Ziembiński, Leszek Nowak</a:t>
            </a:r>
            <a:r>
              <a:rPr lang="pl-PL" sz="2000" dirty="0" smtClean="0"/>
              <a:t>)</a:t>
            </a:r>
            <a:endParaRPr lang="pl-PL" dirty="0" smtClean="0"/>
          </a:p>
          <a:p>
            <a:r>
              <a:rPr lang="pl-PL" b="1" dirty="0"/>
              <a:t>b</a:t>
            </a:r>
            <a:r>
              <a:rPr lang="pl-PL" b="1" dirty="0" smtClean="0"/>
              <a:t>adania grup nacisku </a:t>
            </a:r>
            <a:r>
              <a:rPr lang="pl-PL" sz="2000" dirty="0" smtClean="0"/>
              <a:t>(Stanisław Ehrlich)</a:t>
            </a:r>
            <a:endParaRPr lang="pl-PL" dirty="0" smtClean="0"/>
          </a:p>
          <a:p>
            <a:r>
              <a:rPr lang="pl-PL" b="1" dirty="0"/>
              <a:t>d</a:t>
            </a:r>
            <a:r>
              <a:rPr lang="pl-PL" b="1" dirty="0" smtClean="0"/>
              <a:t>obra legislacja jako element dobrego rządzenia i standard konstytucyjny</a:t>
            </a:r>
            <a:endParaRPr lang="pl-PL" dirty="0" smtClean="0"/>
          </a:p>
          <a:p>
            <a:endParaRPr lang="pl-PL" dirty="0" smtClean="0"/>
          </a:p>
        </p:txBody>
      </p:sp>
    </p:spTree>
    <p:extLst>
      <p:ext uri="{BB962C8B-B14F-4D97-AF65-F5344CB8AC3E}">
        <p14:creationId xmlns:p14="http://schemas.microsoft.com/office/powerpoint/2010/main" val="223385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1192" y="1195137"/>
            <a:ext cx="11398312" cy="5432000"/>
          </a:xfrm>
        </p:spPr>
        <p:txBody>
          <a:bodyPr>
            <a:normAutofit/>
          </a:bodyPr>
          <a:lstStyle/>
          <a:p>
            <a:pPr lvl="0">
              <a:buNone/>
            </a:pPr>
            <a:r>
              <a:rPr lang="pl-PL" dirty="0" smtClean="0"/>
              <a:t>[TK </a:t>
            </a:r>
            <a:r>
              <a:rPr lang="pl-PL" dirty="0"/>
              <a:t>uznał określony standard techniki legislacyjnej </a:t>
            </a:r>
            <a:r>
              <a:rPr lang="pl-PL" dirty="0" smtClean="0"/>
              <a:t>za] </a:t>
            </a:r>
          </a:p>
          <a:p>
            <a:pPr lvl="0">
              <a:buNone/>
            </a:pPr>
            <a:r>
              <a:rPr lang="pl-PL" dirty="0" smtClean="0"/>
              <a:t>„</a:t>
            </a:r>
            <a:r>
              <a:rPr lang="pl-PL" sz="3200" i="1" dirty="0"/>
              <a:t>bezsporną regułę uznawaną w Polsce już od okresu międzywojennego</a:t>
            </a:r>
            <a:r>
              <a:rPr lang="pl-PL" dirty="0" smtClean="0"/>
              <a:t>”</a:t>
            </a:r>
          </a:p>
          <a:p>
            <a:pPr lvl="0">
              <a:buNone/>
            </a:pPr>
            <a:r>
              <a:rPr lang="pl-PL" dirty="0"/>
              <a:t>	</a:t>
            </a:r>
            <a:r>
              <a:rPr lang="pl-PL" sz="2600" b="1" dirty="0" smtClean="0"/>
              <a:t>postanowienie TK </a:t>
            </a:r>
            <a:r>
              <a:rPr lang="pl-PL" sz="2600" b="1" dirty="0"/>
              <a:t>z dnia 31 października 2007 r., sygn. </a:t>
            </a:r>
            <a:r>
              <a:rPr lang="pl-PL" sz="2600" b="1" dirty="0" err="1"/>
              <a:t>Ts</a:t>
            </a:r>
            <a:r>
              <a:rPr lang="pl-PL" sz="2600" b="1" dirty="0"/>
              <a:t> </a:t>
            </a:r>
            <a:r>
              <a:rPr lang="pl-PL" sz="2600" b="1" dirty="0" smtClean="0"/>
              <a:t>196/07 </a:t>
            </a:r>
          </a:p>
          <a:p>
            <a:pPr lvl="0">
              <a:buNone/>
            </a:pPr>
            <a:endParaRPr lang="pl-PL" dirty="0" smtClean="0"/>
          </a:p>
          <a:p>
            <a:pPr lvl="0">
              <a:buNone/>
            </a:pPr>
            <a:r>
              <a:rPr lang="pl-PL" dirty="0"/>
              <a:t>[</a:t>
            </a:r>
            <a:r>
              <a:rPr lang="pl-PL" dirty="0" smtClean="0"/>
              <a:t>zasady </a:t>
            </a:r>
            <a:r>
              <a:rPr lang="pl-PL" dirty="0"/>
              <a:t>techniki prawodawczej </a:t>
            </a:r>
            <a:r>
              <a:rPr lang="pl-PL" dirty="0" smtClean="0"/>
              <a:t>odzwierciedlają] </a:t>
            </a:r>
          </a:p>
          <a:p>
            <a:pPr lvl="0">
              <a:buNone/>
            </a:pPr>
            <a:r>
              <a:rPr lang="pl-PL" sz="3200" i="1" dirty="0" smtClean="0"/>
              <a:t>„</a:t>
            </a:r>
            <a:r>
              <a:rPr lang="pl-PL" sz="3200" i="1" dirty="0"/>
              <a:t>standardy kultury prawnej” </a:t>
            </a:r>
            <a:endParaRPr lang="pl-PL" sz="3200" i="1" dirty="0" smtClean="0"/>
          </a:p>
          <a:p>
            <a:pPr lvl="0">
              <a:buNone/>
            </a:pPr>
            <a:r>
              <a:rPr lang="pl-PL" sz="2600" b="1" dirty="0" smtClean="0"/>
              <a:t>wyrok </a:t>
            </a:r>
            <a:r>
              <a:rPr lang="pl-PL" sz="2600" b="1" dirty="0"/>
              <a:t>Wojewódzkiego Sądu Administracyjnego w Warszawie z dnia 14 czerwca 2006 r., sygn. III SA /</a:t>
            </a:r>
            <a:r>
              <a:rPr lang="pl-PL" sz="2600" b="1" dirty="0" err="1"/>
              <a:t>Wa</a:t>
            </a:r>
            <a:r>
              <a:rPr lang="pl-PL" sz="2600" b="1" dirty="0"/>
              <a:t> 2434/05)</a:t>
            </a:r>
          </a:p>
        </p:txBody>
      </p:sp>
    </p:spTree>
    <p:extLst>
      <p:ext uri="{BB962C8B-B14F-4D97-AF65-F5344CB8AC3E}">
        <p14:creationId xmlns:p14="http://schemas.microsoft.com/office/powerpoint/2010/main" val="1179865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1192" y="1195137"/>
            <a:ext cx="11398312" cy="5432000"/>
          </a:xfrm>
        </p:spPr>
        <p:txBody>
          <a:bodyPr>
            <a:normAutofit/>
          </a:bodyPr>
          <a:lstStyle/>
          <a:p>
            <a:pPr lvl="0">
              <a:buNone/>
            </a:pPr>
            <a:r>
              <a:rPr lang="pl-PL" b="1" dirty="0"/>
              <a:t>art. 14 ust. </a:t>
            </a:r>
            <a:r>
              <a:rPr lang="pl-PL" b="1" dirty="0" smtClean="0"/>
              <a:t>5 </a:t>
            </a:r>
            <a:r>
              <a:rPr lang="pl-PL" b="1" dirty="0"/>
              <a:t>ustawy o Radzie </a:t>
            </a:r>
            <a:r>
              <a:rPr lang="pl-PL" b="1" dirty="0" smtClean="0"/>
              <a:t>Ministrów:</a:t>
            </a:r>
          </a:p>
          <a:p>
            <a:pPr lvl="0">
              <a:buNone/>
            </a:pPr>
            <a:endParaRPr lang="pl-PL" dirty="0"/>
          </a:p>
          <a:p>
            <a:pPr lvl="0">
              <a:buNone/>
            </a:pPr>
            <a:r>
              <a:rPr lang="pl-PL" dirty="0"/>
              <a:t>	</a:t>
            </a:r>
            <a:r>
              <a:rPr lang="pl-PL" sz="3500" dirty="0" smtClean="0"/>
              <a:t>Stosowanie </a:t>
            </a:r>
            <a:r>
              <a:rPr lang="pl-PL" sz="3500" dirty="0"/>
              <a:t>zasad techniki prawodawczej powinno zapewnić </a:t>
            </a:r>
            <a:r>
              <a:rPr lang="pl-PL" sz="3500" dirty="0" smtClean="0"/>
              <a:t>w szczególności </a:t>
            </a:r>
            <a:r>
              <a:rPr lang="pl-PL" sz="3500" dirty="0"/>
              <a:t>spójność i kompletność systemu prawa oraz przejrzystość tekstów normatywnych aktów prawnych, z uwzględnieniem dorobku nauki i doświadczeń </a:t>
            </a:r>
            <a:r>
              <a:rPr lang="pl-PL" sz="3500" dirty="0" smtClean="0"/>
              <a:t>praktyki.</a:t>
            </a:r>
          </a:p>
        </p:txBody>
      </p:sp>
    </p:spTree>
    <p:extLst>
      <p:ext uri="{BB962C8B-B14F-4D97-AF65-F5344CB8AC3E}">
        <p14:creationId xmlns:p14="http://schemas.microsoft.com/office/powerpoint/2010/main" val="195602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6786" y="193183"/>
            <a:ext cx="10515600" cy="901523"/>
          </a:xfrm>
        </p:spPr>
        <p:txBody>
          <a:bodyPr>
            <a:normAutofit/>
          </a:bodyPr>
          <a:lstStyle/>
          <a:p>
            <a:pPr algn="ctr"/>
            <a:r>
              <a:rPr lang="pl-PL" dirty="0" smtClean="0"/>
              <a:t>Rozwiązania uniwersalne</a:t>
            </a:r>
            <a:endParaRPr lang="pl-PL" dirty="0"/>
          </a:p>
        </p:txBody>
      </p:sp>
      <p:sp>
        <p:nvSpPr>
          <p:cNvPr id="3" name="Symbol zastępczy zawartości 2"/>
          <p:cNvSpPr>
            <a:spLocks noGrp="1"/>
          </p:cNvSpPr>
          <p:nvPr>
            <p:ph idx="1"/>
          </p:nvPr>
        </p:nvSpPr>
        <p:spPr>
          <a:xfrm>
            <a:off x="618186" y="1326524"/>
            <a:ext cx="10972800" cy="5138669"/>
          </a:xfrm>
        </p:spPr>
        <p:txBody>
          <a:bodyPr>
            <a:normAutofit/>
          </a:bodyPr>
          <a:lstStyle/>
          <a:p>
            <a:pPr marL="0" indent="0">
              <a:buNone/>
            </a:pPr>
            <a:r>
              <a:rPr lang="pl-PL" dirty="0" smtClean="0"/>
              <a:t>- „</a:t>
            </a:r>
            <a:r>
              <a:rPr lang="pt-BR" i="1" dirty="0" smtClean="0"/>
              <a:t>in </a:t>
            </a:r>
            <a:r>
              <a:rPr lang="pt-BR" i="1" dirty="0"/>
              <a:t>legibus magis simplicitas quam </a:t>
            </a:r>
            <a:r>
              <a:rPr lang="pt-BR" i="1" dirty="0" smtClean="0"/>
              <a:t>di</a:t>
            </a:r>
            <a:r>
              <a:rPr lang="pl-PL" i="1" dirty="0" err="1" smtClean="0"/>
              <a:t>ffi</a:t>
            </a:r>
            <a:r>
              <a:rPr lang="pt-BR" i="1" dirty="0" smtClean="0"/>
              <a:t>cultas placet</a:t>
            </a:r>
            <a:r>
              <a:rPr lang="pl-PL" dirty="0" smtClean="0"/>
              <a:t>” </a:t>
            </a:r>
            <a:r>
              <a:rPr lang="pl-PL" dirty="0"/>
              <a:t>(W ustawach bardziej podoba się prostota niż zawiłość)</a:t>
            </a:r>
            <a:endParaRPr lang="pl-PL" dirty="0" smtClean="0"/>
          </a:p>
          <a:p>
            <a:pPr marL="0" indent="0">
              <a:buNone/>
            </a:pPr>
            <a:r>
              <a:rPr lang="pl-PL" dirty="0" smtClean="0"/>
              <a:t>- „</a:t>
            </a:r>
            <a:r>
              <a:rPr lang="pl-PL" i="1" dirty="0"/>
              <a:t>legem </a:t>
            </a:r>
            <a:r>
              <a:rPr lang="pl-PL" i="1" dirty="0" err="1"/>
              <a:t>brevem</a:t>
            </a:r>
            <a:r>
              <a:rPr lang="pl-PL" i="1" dirty="0"/>
              <a:t> </a:t>
            </a:r>
            <a:r>
              <a:rPr lang="pl-PL" i="1" dirty="0" err="1" smtClean="0"/>
              <a:t>esse</a:t>
            </a:r>
            <a:r>
              <a:rPr lang="pl-PL" i="1" dirty="0" smtClean="0"/>
              <a:t> </a:t>
            </a:r>
            <a:r>
              <a:rPr lang="pl-PL" i="1" dirty="0" err="1" smtClean="0"/>
              <a:t>oportet</a:t>
            </a:r>
            <a:r>
              <a:rPr lang="pl-PL" dirty="0" smtClean="0"/>
              <a:t>” (Ustawa powinna być krótka) </a:t>
            </a:r>
          </a:p>
          <a:p>
            <a:pPr marL="0" indent="0">
              <a:buNone/>
            </a:pPr>
            <a:r>
              <a:rPr lang="pl-PL" dirty="0" smtClean="0"/>
              <a:t>- „</a:t>
            </a:r>
            <a:r>
              <a:rPr lang="de-DE" i="1" dirty="0" err="1"/>
              <a:t>leges</a:t>
            </a:r>
            <a:r>
              <a:rPr lang="de-DE" i="1" dirty="0"/>
              <a:t> ab </a:t>
            </a:r>
            <a:r>
              <a:rPr lang="de-DE" i="1" dirty="0" err="1"/>
              <a:t>omnimus</a:t>
            </a:r>
            <a:r>
              <a:rPr lang="de-DE" i="1" dirty="0"/>
              <a:t> </a:t>
            </a:r>
            <a:r>
              <a:rPr lang="de-DE" i="1" dirty="0" err="1"/>
              <a:t>intellegi</a:t>
            </a:r>
            <a:r>
              <a:rPr lang="de-DE" i="1" dirty="0"/>
              <a:t> </a:t>
            </a:r>
            <a:r>
              <a:rPr lang="de-DE" i="1" dirty="0" err="1"/>
              <a:t>debent</a:t>
            </a:r>
            <a:r>
              <a:rPr lang="pl-PL" dirty="0" smtClean="0"/>
              <a:t>” (Ustawy powinny być rozumiane przez wszystkich)</a:t>
            </a:r>
          </a:p>
          <a:p>
            <a:pPr marL="0" indent="0">
              <a:buNone/>
            </a:pPr>
            <a:r>
              <a:rPr lang="pl-PL" dirty="0" smtClean="0"/>
              <a:t>- </a:t>
            </a:r>
            <a:r>
              <a:rPr lang="pl-PL" dirty="0"/>
              <a:t>k</a:t>
            </a:r>
            <a:r>
              <a:rPr lang="pl-PL" dirty="0" smtClean="0"/>
              <a:t>larowność tekstu prawnego</a:t>
            </a:r>
          </a:p>
          <a:p>
            <a:pPr marL="0" indent="0">
              <a:buNone/>
            </a:pPr>
            <a:r>
              <a:rPr lang="pl-PL" dirty="0" smtClean="0"/>
              <a:t>- </a:t>
            </a:r>
            <a:r>
              <a:rPr lang="pl-PL" dirty="0"/>
              <a:t>u</a:t>
            </a:r>
            <a:r>
              <a:rPr lang="pl-PL" dirty="0" smtClean="0"/>
              <a:t>życie poprawnego języka i właściwego słownictwa</a:t>
            </a:r>
          </a:p>
          <a:p>
            <a:pPr marL="0" indent="0">
              <a:buNone/>
            </a:pPr>
            <a:r>
              <a:rPr lang="pl-PL" dirty="0" smtClean="0"/>
              <a:t>- </a:t>
            </a:r>
            <a:r>
              <a:rPr lang="pl-PL" dirty="0"/>
              <a:t>u</a:t>
            </a:r>
            <a:r>
              <a:rPr lang="pl-PL" dirty="0" smtClean="0"/>
              <a:t>nikanie retroaktywności</a:t>
            </a:r>
          </a:p>
          <a:p>
            <a:pPr marL="0" indent="0">
              <a:buNone/>
            </a:pPr>
            <a:r>
              <a:rPr lang="pl-PL" dirty="0" smtClean="0"/>
              <a:t>- </a:t>
            </a:r>
            <a:r>
              <a:rPr lang="pl-PL" dirty="0"/>
              <a:t>k</a:t>
            </a:r>
            <a:r>
              <a:rPr lang="pl-PL" dirty="0" smtClean="0"/>
              <a:t>onieczność racjonalnego planowania legislacyjnego</a:t>
            </a:r>
          </a:p>
          <a:p>
            <a:pPr marL="0" indent="0">
              <a:buNone/>
            </a:pPr>
            <a:r>
              <a:rPr lang="pl-PL" dirty="0" smtClean="0"/>
              <a:t>- </a:t>
            </a:r>
            <a:r>
              <a:rPr lang="pl-PL" dirty="0"/>
              <a:t>r</a:t>
            </a:r>
            <a:r>
              <a:rPr lang="pl-PL" dirty="0" smtClean="0"/>
              <a:t>óżne słowa = różne znaczenia, jedno słowo = jedno znaczenie</a:t>
            </a:r>
            <a:endParaRPr lang="pl-PL" dirty="0"/>
          </a:p>
        </p:txBody>
      </p:sp>
    </p:spTree>
    <p:extLst>
      <p:ext uri="{BB962C8B-B14F-4D97-AF65-F5344CB8AC3E}">
        <p14:creationId xmlns:p14="http://schemas.microsoft.com/office/powerpoint/2010/main" val="387424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6786" y="193183"/>
            <a:ext cx="10515600" cy="901523"/>
          </a:xfrm>
        </p:spPr>
        <p:txBody>
          <a:bodyPr>
            <a:normAutofit/>
          </a:bodyPr>
          <a:lstStyle/>
          <a:p>
            <a:pPr algn="ctr"/>
            <a:r>
              <a:rPr lang="pl-PL" dirty="0" smtClean="0"/>
              <a:t>Oryginalność </a:t>
            </a:r>
            <a:r>
              <a:rPr lang="pl-PL" i="1" dirty="0" smtClean="0"/>
              <a:t>vs. </a:t>
            </a:r>
            <a:r>
              <a:rPr lang="pl-PL" dirty="0"/>
              <a:t>l</a:t>
            </a:r>
            <a:r>
              <a:rPr lang="pl-PL" dirty="0" smtClean="0"/>
              <a:t>okalna tradycja</a:t>
            </a:r>
            <a:endParaRPr lang="pl-PL" dirty="0"/>
          </a:p>
        </p:txBody>
      </p:sp>
      <p:sp>
        <p:nvSpPr>
          <p:cNvPr id="3" name="Symbol zastępczy zawartości 2"/>
          <p:cNvSpPr>
            <a:spLocks noGrp="1"/>
          </p:cNvSpPr>
          <p:nvPr>
            <p:ph idx="1"/>
          </p:nvPr>
        </p:nvSpPr>
        <p:spPr>
          <a:xfrm>
            <a:off x="618186" y="1326524"/>
            <a:ext cx="10972800" cy="5138669"/>
          </a:xfrm>
        </p:spPr>
        <p:txBody>
          <a:bodyPr>
            <a:normAutofit/>
          </a:bodyPr>
          <a:lstStyle/>
          <a:p>
            <a:pPr marL="0" indent="0">
              <a:buNone/>
            </a:pPr>
            <a:endParaRPr lang="pl-PL" dirty="0"/>
          </a:p>
          <a:p>
            <a:pPr marL="0" indent="0">
              <a:buNone/>
            </a:pPr>
            <a:r>
              <a:rPr lang="pl-PL" dirty="0" smtClean="0"/>
              <a:t>„</a:t>
            </a:r>
            <a:r>
              <a:rPr lang="en-US" dirty="0"/>
              <a:t>The practice of drafting legislation extends to a wealth of </a:t>
            </a:r>
            <a:r>
              <a:rPr lang="en-US" dirty="0" smtClean="0"/>
              <a:t>experience </a:t>
            </a:r>
            <a:r>
              <a:rPr lang="en-US" dirty="0"/>
              <a:t>spreading over thousands of years in time, hundreds of countries in </a:t>
            </a:r>
            <a:r>
              <a:rPr lang="en-US" dirty="0" smtClean="0"/>
              <a:t>geographical</a:t>
            </a:r>
            <a:r>
              <a:rPr lang="pl-PL" dirty="0" smtClean="0"/>
              <a:t> </a:t>
            </a:r>
            <a:r>
              <a:rPr lang="en-US" dirty="0" smtClean="0"/>
              <a:t>space</a:t>
            </a:r>
            <a:r>
              <a:rPr lang="en-US" dirty="0"/>
              <a:t>, and hundreds of </a:t>
            </a:r>
            <a:r>
              <a:rPr lang="en-US" dirty="0" smtClean="0"/>
              <a:t>legal </a:t>
            </a:r>
            <a:r>
              <a:rPr lang="en-US" dirty="0"/>
              <a:t>systems of all known families of laws. Yet this richness </a:t>
            </a:r>
            <a:r>
              <a:rPr lang="en-US" dirty="0" smtClean="0"/>
              <a:t>of</a:t>
            </a:r>
            <a:r>
              <a:rPr lang="pl-PL" dirty="0" smtClean="0"/>
              <a:t> </a:t>
            </a:r>
            <a:r>
              <a:rPr lang="en-US" dirty="0" smtClean="0"/>
              <a:t>tradition </a:t>
            </a:r>
            <a:r>
              <a:rPr lang="pl-PL" dirty="0" smtClean="0"/>
              <a:t>(…) </a:t>
            </a:r>
            <a:r>
              <a:rPr lang="en-US" dirty="0" smtClean="0"/>
              <a:t>over </a:t>
            </a:r>
            <a:r>
              <a:rPr lang="en-US" dirty="0"/>
              <a:t>many years and through all </a:t>
            </a:r>
            <a:r>
              <a:rPr lang="en-US" dirty="0" smtClean="0"/>
              <a:t>known </a:t>
            </a:r>
            <a:r>
              <a:rPr lang="pl-PL" dirty="0" smtClean="0"/>
              <a:t> </a:t>
            </a:r>
            <a:r>
              <a:rPr lang="en-US" dirty="0" smtClean="0"/>
              <a:t>ideologies</a:t>
            </a:r>
            <a:r>
              <a:rPr lang="en-US" dirty="0"/>
              <a:t>, philosophies, cultures, and laws has, in practice, </a:t>
            </a:r>
            <a:r>
              <a:rPr lang="en-US" dirty="0" smtClean="0"/>
              <a:t>failed to yield wisdom </a:t>
            </a:r>
            <a:r>
              <a:rPr lang="pl-PL" dirty="0" smtClean="0"/>
              <a:t> </a:t>
            </a:r>
            <a:r>
              <a:rPr lang="en-US" dirty="0" smtClean="0"/>
              <a:t>on </a:t>
            </a:r>
            <a:r>
              <a:rPr lang="en-US" dirty="0"/>
              <a:t>quality of </a:t>
            </a:r>
            <a:r>
              <a:rPr lang="en-US" dirty="0" smtClean="0"/>
              <a:t>legislation. </a:t>
            </a:r>
            <a:r>
              <a:rPr lang="en-US" dirty="0"/>
              <a:t>What is it that makes a law “good”? </a:t>
            </a:r>
            <a:r>
              <a:rPr lang="en-US" dirty="0" smtClean="0"/>
              <a:t>What </a:t>
            </a:r>
            <a:r>
              <a:rPr lang="en-US" dirty="0"/>
              <a:t>elements can </a:t>
            </a:r>
            <a:r>
              <a:rPr lang="en-US" dirty="0" smtClean="0"/>
              <a:t>be</a:t>
            </a:r>
            <a:r>
              <a:rPr lang="pl-PL" dirty="0" smtClean="0"/>
              <a:t> </a:t>
            </a:r>
            <a:r>
              <a:rPr lang="en-US" dirty="0" smtClean="0"/>
              <a:t>duplicated </a:t>
            </a:r>
            <a:r>
              <a:rPr lang="en-US" dirty="0"/>
              <a:t>in order to recreate, again and again, on request, laws that </a:t>
            </a:r>
            <a:r>
              <a:rPr lang="en-US" dirty="0" smtClean="0"/>
              <a:t>prescribe</a:t>
            </a:r>
            <a:r>
              <a:rPr lang="pl-PL" dirty="0" smtClean="0"/>
              <a:t> </a:t>
            </a:r>
            <a:r>
              <a:rPr lang="en-US" dirty="0" smtClean="0"/>
              <a:t>by </a:t>
            </a:r>
            <a:r>
              <a:rPr lang="en-US" dirty="0"/>
              <a:t>an accepted threshold of </a:t>
            </a:r>
            <a:r>
              <a:rPr lang="en-US" dirty="0" smtClean="0"/>
              <a:t>quality</a:t>
            </a:r>
            <a:r>
              <a:rPr lang="en-US" dirty="0"/>
              <a:t>?</a:t>
            </a:r>
            <a:r>
              <a:rPr lang="pl-PL" dirty="0" smtClean="0"/>
              <a:t>”</a:t>
            </a:r>
          </a:p>
          <a:p>
            <a:pPr marL="0" indent="0">
              <a:buNone/>
            </a:pPr>
            <a:r>
              <a:rPr lang="pl-PL" sz="2100" b="1" dirty="0" smtClean="0"/>
              <a:t>H. </a:t>
            </a:r>
            <a:r>
              <a:rPr lang="pl-PL" sz="2100" b="1" dirty="0" err="1" smtClean="0"/>
              <a:t>Xanthaki</a:t>
            </a:r>
            <a:r>
              <a:rPr lang="pl-PL" sz="2100" b="1" dirty="0"/>
              <a:t>, </a:t>
            </a:r>
            <a:r>
              <a:rPr lang="pl-PL" sz="2100" b="1" i="1" dirty="0" err="1" smtClean="0"/>
              <a:t>Quality</a:t>
            </a:r>
            <a:r>
              <a:rPr lang="pl-PL" sz="2100" b="1" i="1" dirty="0" smtClean="0"/>
              <a:t> of </a:t>
            </a:r>
            <a:r>
              <a:rPr lang="pl-PL" sz="2100" b="1" i="1" dirty="0" err="1"/>
              <a:t>legislation</a:t>
            </a:r>
            <a:r>
              <a:rPr lang="pl-PL" sz="2100" b="1" i="1" dirty="0"/>
              <a:t>: </a:t>
            </a:r>
            <a:r>
              <a:rPr lang="pl-PL" sz="2100" b="1" i="1" dirty="0" err="1"/>
              <a:t>an</a:t>
            </a:r>
            <a:r>
              <a:rPr lang="pl-PL" sz="2100" b="1" i="1" dirty="0"/>
              <a:t> </a:t>
            </a:r>
            <a:r>
              <a:rPr lang="pl-PL" sz="2100" b="1" i="1" dirty="0" err="1"/>
              <a:t>achievable</a:t>
            </a:r>
            <a:r>
              <a:rPr lang="pl-PL" sz="2100" b="1" i="1" dirty="0"/>
              <a:t> </a:t>
            </a:r>
            <a:r>
              <a:rPr lang="pl-PL" sz="2100" b="1" i="1" dirty="0" err="1"/>
              <a:t>universal</a:t>
            </a:r>
            <a:r>
              <a:rPr lang="pl-PL" sz="2100" b="1" i="1" dirty="0"/>
              <a:t> </a:t>
            </a:r>
            <a:r>
              <a:rPr lang="pl-PL" sz="2100" b="1" i="1" dirty="0" err="1"/>
              <a:t>concept</a:t>
            </a:r>
            <a:r>
              <a:rPr lang="pl-PL" sz="2100" b="1" i="1" dirty="0"/>
              <a:t> </a:t>
            </a:r>
            <a:r>
              <a:rPr lang="pl-PL" sz="2100" b="1" i="1" dirty="0" err="1"/>
              <a:t>or</a:t>
            </a:r>
            <a:r>
              <a:rPr lang="pl-PL" sz="2100" b="1" i="1" dirty="0"/>
              <a:t> a </a:t>
            </a:r>
            <a:r>
              <a:rPr lang="pl-PL" sz="2100" b="1" i="1" dirty="0" err="1"/>
              <a:t>utopian</a:t>
            </a:r>
            <a:r>
              <a:rPr lang="pl-PL" sz="2100" b="1" i="1" dirty="0"/>
              <a:t> </a:t>
            </a:r>
            <a:r>
              <a:rPr lang="pl-PL" sz="2100" b="1" i="1" dirty="0" err="1"/>
              <a:t>pursuit</a:t>
            </a:r>
            <a:r>
              <a:rPr lang="pl-PL" sz="2100" b="1" i="1" dirty="0" smtClean="0"/>
              <a:t>? </a:t>
            </a:r>
            <a:r>
              <a:rPr lang="pl-PL" sz="2100" b="1" dirty="0" smtClean="0"/>
              <a:t>[in:] M. </a:t>
            </a:r>
            <a:r>
              <a:rPr lang="pl-PL" sz="2100" b="1" dirty="0" err="1" smtClean="0"/>
              <a:t>Travares</a:t>
            </a:r>
            <a:r>
              <a:rPr lang="pl-PL" sz="2100" b="1" dirty="0" smtClean="0"/>
              <a:t> Almeida </a:t>
            </a:r>
            <a:r>
              <a:rPr lang="pl-PL" sz="2100" b="1" dirty="0"/>
              <a:t>(ed.), </a:t>
            </a:r>
            <a:r>
              <a:rPr lang="pl-PL" sz="2100" b="1" i="1" dirty="0" err="1"/>
              <a:t>Quality</a:t>
            </a:r>
            <a:r>
              <a:rPr lang="pl-PL" sz="2100" b="1" i="1" dirty="0"/>
              <a:t> of </a:t>
            </a:r>
            <a:r>
              <a:rPr lang="pl-PL" sz="2100" b="1" i="1" dirty="0" err="1" smtClean="0"/>
              <a:t>Legislation</a:t>
            </a:r>
            <a:r>
              <a:rPr lang="pl-PL" sz="2100" b="1" dirty="0" smtClean="0"/>
              <a:t>, Baden-Baden 2011, p.75.</a:t>
            </a:r>
            <a:endParaRPr lang="pl-PL" sz="2100" b="1" dirty="0"/>
          </a:p>
        </p:txBody>
      </p:sp>
    </p:spTree>
    <p:extLst>
      <p:ext uri="{BB962C8B-B14F-4D97-AF65-F5344CB8AC3E}">
        <p14:creationId xmlns:p14="http://schemas.microsoft.com/office/powerpoint/2010/main" val="324790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12123" y="481263"/>
            <a:ext cx="11346287" cy="6074083"/>
          </a:xfrm>
        </p:spPr>
        <p:txBody>
          <a:bodyPr>
            <a:normAutofit fontScale="92500" lnSpcReduction="10000"/>
          </a:bodyPr>
          <a:lstStyle/>
          <a:p>
            <a:pPr marL="0" indent="0">
              <a:buNone/>
            </a:pPr>
            <a:r>
              <a:rPr lang="pl-PL" dirty="0"/>
              <a:t>„Po odzyskaniu państwa w 1918 roku problemem było </a:t>
            </a:r>
            <a:r>
              <a:rPr lang="pl-PL" dirty="0" smtClean="0"/>
              <a:t>ujednolicenie prawa </a:t>
            </a:r>
            <a:r>
              <a:rPr lang="pl-PL" dirty="0"/>
              <a:t>i instytucji urzędowych na obszarze całego kraju, </a:t>
            </a:r>
            <a:r>
              <a:rPr lang="pl-PL" dirty="0" smtClean="0"/>
              <a:t>podzielonym przez </a:t>
            </a:r>
            <a:r>
              <a:rPr lang="pl-PL" dirty="0"/>
              <a:t>tak długi czas na terytoria objęte różnymi systemami </a:t>
            </a:r>
            <a:r>
              <a:rPr lang="pl-PL" dirty="0" smtClean="0"/>
              <a:t>polityczno-prawnymi</a:t>
            </a:r>
            <a:r>
              <a:rPr lang="pl-PL" dirty="0"/>
              <a:t>, oraz odnowa języka urzędowego polegająca głównie na</a:t>
            </a:r>
            <a:r>
              <a:rPr lang="en-US" dirty="0" smtClean="0"/>
              <a:t>d</a:t>
            </a:r>
            <a:r>
              <a:rPr lang="pl-PL" dirty="0"/>
              <a:t> eliminowaniu rusycyzmów i germanizmów. Podjęty wówczas </a:t>
            </a:r>
            <a:r>
              <a:rPr lang="pl-PL" dirty="0" smtClean="0"/>
              <a:t>wysiłek legislacyjny </a:t>
            </a:r>
            <a:r>
              <a:rPr lang="pl-PL" dirty="0"/>
              <a:t>i organizacyjny nie został doprowadzony do końca, ale </a:t>
            </a:r>
            <a:r>
              <a:rPr lang="pl-PL" dirty="0" smtClean="0"/>
              <a:t>to właśnie </a:t>
            </a:r>
            <a:r>
              <a:rPr lang="pl-PL" dirty="0"/>
              <a:t>w okresie II Rzeczypospolitej powstały zręby </a:t>
            </a:r>
            <a:r>
              <a:rPr lang="pl-PL" dirty="0" smtClean="0"/>
              <a:t>nowoczesnego systemu </a:t>
            </a:r>
            <a:r>
              <a:rPr lang="pl-PL" dirty="0"/>
              <a:t>prawnego (…) Ukształtowały się także nowe wzorce </a:t>
            </a:r>
            <a:r>
              <a:rPr lang="pl-PL" dirty="0" smtClean="0"/>
              <a:t>dyskursu prawno-sądowego</a:t>
            </a:r>
            <a:r>
              <a:rPr lang="pl-PL" dirty="0"/>
              <a:t>, do których </a:t>
            </a:r>
            <a:r>
              <a:rPr lang="pl-PL" dirty="0" smtClean="0"/>
              <a:t>nawiązują legislatorzy </a:t>
            </a:r>
            <a:r>
              <a:rPr lang="pl-PL" dirty="0"/>
              <a:t>i </a:t>
            </a:r>
            <a:r>
              <a:rPr lang="pl-PL" dirty="0" smtClean="0"/>
              <a:t>urzędnicy III Rzeczypospolitej.”</a:t>
            </a:r>
            <a:endParaRPr lang="pl-PL" sz="1600" dirty="0">
              <a:solidFill>
                <a:schemeClr val="tx1"/>
              </a:solidFill>
            </a:endParaRPr>
          </a:p>
          <a:p>
            <a:pPr marL="0" indent="0">
              <a:buNone/>
            </a:pPr>
            <a:r>
              <a:rPr lang="pl-PL" sz="1700" b="1" dirty="0" smtClean="0">
                <a:solidFill>
                  <a:schemeClr val="tx1"/>
                </a:solidFill>
              </a:rPr>
              <a:t>I. Szczepkowska</a:t>
            </a:r>
            <a:r>
              <a:rPr lang="pl-PL" sz="1700" b="1" dirty="0">
                <a:solidFill>
                  <a:schemeClr val="tx1"/>
                </a:solidFill>
              </a:rPr>
              <a:t>, </a:t>
            </a:r>
            <a:r>
              <a:rPr lang="pl-PL" sz="1700" b="1" i="1" dirty="0">
                <a:solidFill>
                  <a:schemeClr val="tx1"/>
                </a:solidFill>
              </a:rPr>
              <a:t>Polszczyzna w komunikacji prawno-sądowej dawnej Rzeczypospolitej</a:t>
            </a:r>
            <a:r>
              <a:rPr lang="pl-PL" sz="1700" b="1" dirty="0">
                <a:solidFill>
                  <a:schemeClr val="tx1"/>
                </a:solidFill>
              </a:rPr>
              <a:t>, http://</a:t>
            </a:r>
            <a:r>
              <a:rPr lang="pl-PL" sz="1700" b="1" dirty="0" smtClean="0">
                <a:solidFill>
                  <a:schemeClr val="tx1"/>
                </a:solidFill>
              </a:rPr>
              <a:t>www.rjp.pan.pl/index.php?option=com_content&amp;view=article&amp;id=1377&amp;Itemid=50</a:t>
            </a:r>
            <a:endParaRPr lang="pl-PL" sz="1700" b="1" dirty="0">
              <a:solidFill>
                <a:schemeClr val="tx1"/>
              </a:solidFill>
            </a:endParaRPr>
          </a:p>
          <a:p>
            <a:pPr marL="0" indent="0">
              <a:buNone/>
            </a:pPr>
            <a:endParaRPr lang="pl-PL" sz="1600" b="1" dirty="0" smtClean="0">
              <a:solidFill>
                <a:schemeClr val="tx1"/>
              </a:solidFill>
            </a:endParaRPr>
          </a:p>
          <a:p>
            <a:pPr marL="0" indent="0">
              <a:buNone/>
            </a:pPr>
            <a:r>
              <a:rPr lang="pl-PL" dirty="0"/>
              <a:t>„</a:t>
            </a:r>
            <a:r>
              <a:rPr lang="en-US" dirty="0"/>
              <a:t>In 1918 Poland inherited a territory divided into separate jurisdictions and a tradition that the fall of the old republic, partitioned at the end of the eighteenth century, was due to the poor laws inefficiency of its government. Therefore, one of the first acts of the reborn nation was to create a codification commission to produce good uniform laws for the entire </a:t>
            </a:r>
            <a:r>
              <a:rPr lang="en-US" dirty="0" err="1"/>
              <a:t>cou</a:t>
            </a:r>
            <a:r>
              <a:rPr lang="pl-PL" dirty="0" err="1" smtClean="0"/>
              <a:t>ntry</a:t>
            </a:r>
            <a:r>
              <a:rPr lang="pl-PL" dirty="0" smtClean="0"/>
              <a:t>.”</a:t>
            </a:r>
            <a:endParaRPr lang="pl-PL" dirty="0"/>
          </a:p>
          <a:p>
            <a:pPr marL="0" indent="0" algn="just">
              <a:buNone/>
            </a:pPr>
            <a:r>
              <a:rPr lang="pl-PL" sz="1700" b="1" dirty="0"/>
              <a:t>K. Grzybowski, </a:t>
            </a:r>
            <a:r>
              <a:rPr lang="en-US" sz="1700" b="1" i="1" dirty="0"/>
              <a:t>Reform and Codification of Polish Laws</a:t>
            </a:r>
            <a:r>
              <a:rPr lang="pl-PL" sz="1700" b="1" i="1" dirty="0"/>
              <a:t>, </a:t>
            </a:r>
            <a:r>
              <a:rPr lang="en-US" sz="1700" b="1" dirty="0"/>
              <a:t>The American Journal of Comparative Law, Vol. 7, No. 3 (Summer, 1958),</a:t>
            </a:r>
            <a:r>
              <a:rPr lang="pl-PL" sz="1700" b="1" dirty="0"/>
              <a:t> p. 393.</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2103993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3487" y="1042738"/>
            <a:ext cx="11603865" cy="5564124"/>
          </a:xfrm>
        </p:spPr>
        <p:txBody>
          <a:bodyPr>
            <a:normAutofit lnSpcReduction="10000"/>
          </a:bodyPr>
          <a:lstStyle/>
          <a:p>
            <a:pPr marL="0" indent="0">
              <a:buNone/>
            </a:pPr>
            <a:r>
              <a:rPr lang="pl-PL" sz="3000" dirty="0" smtClean="0"/>
              <a:t>„(…) wśród </a:t>
            </a:r>
            <a:r>
              <a:rPr lang="pl-PL" sz="3000" dirty="0"/>
              <a:t>prawników Drugiej </a:t>
            </a:r>
            <a:r>
              <a:rPr lang="pl-PL" sz="3000" dirty="0" smtClean="0"/>
              <a:t>Rzeczypospolitej przyzwyczajenia </a:t>
            </a:r>
            <a:r>
              <a:rPr lang="pl-PL" sz="3000" dirty="0"/>
              <a:t>dzielnicowe były wciąż silne i że w procesie </a:t>
            </a:r>
            <a:r>
              <a:rPr lang="pl-PL" sz="3000" dirty="0" smtClean="0"/>
              <a:t>przygotowywania projektów </a:t>
            </a:r>
            <a:r>
              <a:rPr lang="pl-PL" sz="3000" dirty="0"/>
              <a:t>aktów „rywalizowały” różne style. Stan ten </a:t>
            </a:r>
            <a:r>
              <a:rPr lang="pl-PL" sz="3000" dirty="0" smtClean="0"/>
              <a:t>obrazuje opowiadana </a:t>
            </a:r>
            <a:r>
              <a:rPr lang="pl-PL" sz="3000" dirty="0"/>
              <a:t>przez Stanisława Posnera anegdota, jak to w trakcie </a:t>
            </a:r>
            <a:r>
              <a:rPr lang="pl-PL" sz="3000" dirty="0" smtClean="0"/>
              <a:t>posiedzenia komisji </a:t>
            </a:r>
            <a:r>
              <a:rPr lang="pl-PL" sz="3000" dirty="0"/>
              <a:t>prawniczej referent ministerialny pouczał członków komisji </a:t>
            </a:r>
            <a:r>
              <a:rPr lang="pl-PL" sz="3000" dirty="0" smtClean="0"/>
              <a:t>skarżących się </a:t>
            </a:r>
            <a:r>
              <a:rPr lang="pl-PL" sz="3000" dirty="0"/>
              <a:t>na wadliwy język konwencji międzynarodowej, że tłumaczenia tej </a:t>
            </a:r>
            <a:r>
              <a:rPr lang="pl-PL" sz="3000" dirty="0" smtClean="0"/>
              <a:t>konwencji dokonał </a:t>
            </a:r>
            <a:r>
              <a:rPr lang="pl-PL" sz="3000" dirty="0"/>
              <a:t>autor z Poznania, co w pełni usprawiedliwia brzmienie aktu i </a:t>
            </a:r>
            <a:r>
              <a:rPr lang="pl-PL" sz="3000" dirty="0" smtClean="0"/>
              <a:t>automatycznie uchyla </a:t>
            </a:r>
            <a:r>
              <a:rPr lang="pl-PL" sz="3000" dirty="0"/>
              <a:t>krytykę ze strony prawników pochodzących z innych niż </a:t>
            </a:r>
            <a:r>
              <a:rPr lang="pl-PL" sz="3000" dirty="0" smtClean="0"/>
              <a:t>Wielkopolska części </a:t>
            </a:r>
            <a:r>
              <a:rPr lang="pl-PL" sz="3000" dirty="0"/>
              <a:t>Rzeczypospolitej. Ów referent przekonywał, że brak jest </a:t>
            </a:r>
            <a:r>
              <a:rPr lang="pl-PL" sz="3000" dirty="0" smtClean="0"/>
              <a:t>ogólnopolskich standardów </a:t>
            </a:r>
            <a:r>
              <a:rPr lang="pl-PL" sz="3000" dirty="0"/>
              <a:t>w dziedzinie konstruowania aktów i języka prawnego, a </a:t>
            </a:r>
            <a:r>
              <a:rPr lang="pl-PL" sz="3000" dirty="0" smtClean="0"/>
              <a:t>zatem prawnicy </a:t>
            </a:r>
            <a:r>
              <a:rPr lang="pl-PL" sz="3000" dirty="0"/>
              <a:t>jednej dzielnicy nie mają prawa narzucać swych przyzwyczajeń i </a:t>
            </a:r>
            <a:r>
              <a:rPr lang="pl-PL" sz="3000" dirty="0" smtClean="0"/>
              <a:t>stylu dzielnicom </a:t>
            </a:r>
            <a:r>
              <a:rPr lang="pl-PL" sz="3000" dirty="0"/>
              <a:t>pozostałym</a:t>
            </a:r>
            <a:r>
              <a:rPr lang="pl-PL" sz="3000" dirty="0" smtClean="0"/>
              <a:t>.”</a:t>
            </a:r>
          </a:p>
          <a:p>
            <a:pPr marL="0" indent="0" algn="just">
              <a:buNone/>
            </a:pPr>
            <a:r>
              <a:rPr lang="pl-PL" sz="1700" b="1" dirty="0" smtClean="0">
                <a:latin typeface="+mj-lt"/>
                <a:ea typeface="Calibri" panose="020F0502020204030204" pitchFamily="34" charset="0"/>
              </a:rPr>
              <a:t>K. Koźmiński</a:t>
            </a:r>
            <a:r>
              <a:rPr lang="en-GB" sz="1700" b="1" dirty="0" smtClean="0">
                <a:latin typeface="+mj-lt"/>
                <a:ea typeface="Calibri" panose="020F0502020204030204" pitchFamily="34" charset="0"/>
              </a:rPr>
              <a:t>, </a:t>
            </a:r>
            <a:r>
              <a:rPr lang="pl-PL" sz="1700" b="1" i="1" dirty="0" smtClean="0">
                <a:latin typeface="+mj-lt"/>
                <a:ea typeface="Calibri" panose="020F0502020204030204" pitchFamily="34" charset="0"/>
              </a:rPr>
              <a:t>Technika prawodawcza II Rzeczypospolitej</a:t>
            </a:r>
            <a:r>
              <a:rPr lang="en-GB" sz="1700" b="1" dirty="0" smtClean="0">
                <a:latin typeface="+mj-lt"/>
                <a:ea typeface="Calibri" panose="020F0502020204030204" pitchFamily="34" charset="0"/>
              </a:rPr>
              <a:t>, </a:t>
            </a:r>
            <a:r>
              <a:rPr lang="pl-PL" sz="1700" b="1" dirty="0" smtClean="0">
                <a:latin typeface="+mj-lt"/>
                <a:ea typeface="Calibri" panose="020F0502020204030204" pitchFamily="34" charset="0"/>
              </a:rPr>
              <a:t>Warszawa 2018</a:t>
            </a:r>
            <a:r>
              <a:rPr lang="en-GB" sz="1700" b="1" dirty="0" smtClean="0">
                <a:latin typeface="+mj-lt"/>
                <a:ea typeface="Calibri" panose="020F0502020204030204" pitchFamily="34" charset="0"/>
              </a:rPr>
              <a:t>, </a:t>
            </a:r>
            <a:r>
              <a:rPr lang="pl-PL" sz="1700" b="1" dirty="0" smtClean="0">
                <a:latin typeface="+mj-lt"/>
                <a:ea typeface="Calibri" panose="020F0502020204030204" pitchFamily="34" charset="0"/>
              </a:rPr>
              <a:t>s. 182.</a:t>
            </a:r>
            <a:endParaRPr lang="pl-PL" sz="1700" b="1" dirty="0">
              <a:latin typeface="+mj-lt"/>
            </a:endParaRPr>
          </a:p>
        </p:txBody>
      </p:sp>
    </p:spTree>
    <p:extLst>
      <p:ext uri="{BB962C8B-B14F-4D97-AF65-F5344CB8AC3E}">
        <p14:creationId xmlns:p14="http://schemas.microsoft.com/office/powerpoint/2010/main" val="1387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Trudności i wyzwania II RP na gruncie legislacji</a:t>
            </a:r>
            <a:endParaRPr lang="pl-PL" dirty="0"/>
          </a:p>
        </p:txBody>
      </p:sp>
      <p:sp>
        <p:nvSpPr>
          <p:cNvPr id="3" name="Symbol zastępczy zawartości 2"/>
          <p:cNvSpPr>
            <a:spLocks noGrp="1"/>
          </p:cNvSpPr>
          <p:nvPr>
            <p:ph idx="1"/>
          </p:nvPr>
        </p:nvSpPr>
        <p:spPr>
          <a:xfrm>
            <a:off x="751438" y="2235199"/>
            <a:ext cx="10764570" cy="4075065"/>
          </a:xfrm>
        </p:spPr>
        <p:txBody>
          <a:bodyPr>
            <a:normAutofit/>
          </a:bodyPr>
          <a:lstStyle/>
          <a:p>
            <a:pPr lvl="0" algn="just">
              <a:buNone/>
            </a:pPr>
            <a:r>
              <a:rPr lang="pl-PL" altLang="pl-PL" dirty="0" smtClean="0">
                <a:solidFill>
                  <a:prstClr val="white"/>
                </a:solidFill>
              </a:rPr>
              <a:t>- </a:t>
            </a:r>
            <a:r>
              <a:rPr lang="pl-PL" altLang="pl-PL" sz="3000" dirty="0" smtClean="0">
                <a:solidFill>
                  <a:prstClr val="white"/>
                </a:solidFill>
              </a:rPr>
              <a:t>przepisy „odziedziczone” po zaborach</a:t>
            </a:r>
          </a:p>
          <a:p>
            <a:pPr lvl="0" algn="just">
              <a:buFontTx/>
              <a:buChar char="-"/>
            </a:pPr>
            <a:r>
              <a:rPr lang="pl-PL" altLang="pl-PL" sz="3000" dirty="0" smtClean="0">
                <a:solidFill>
                  <a:prstClr val="white"/>
                </a:solidFill>
              </a:rPr>
              <a:t>stan „mozaiki prawnej”</a:t>
            </a:r>
          </a:p>
          <a:p>
            <a:pPr lvl="0" algn="just">
              <a:buFontTx/>
              <a:buChar char="-"/>
            </a:pPr>
            <a:r>
              <a:rPr lang="pl-PL" altLang="pl-PL" sz="3000" dirty="0">
                <a:solidFill>
                  <a:prstClr val="white"/>
                </a:solidFill>
              </a:rPr>
              <a:t>w</a:t>
            </a:r>
            <a:r>
              <a:rPr lang="pl-PL" altLang="pl-PL" sz="3000" dirty="0" smtClean="0">
                <a:solidFill>
                  <a:prstClr val="white"/>
                </a:solidFill>
              </a:rPr>
              <a:t>ychowanie prawników w odmiennych tradycjach prawnych</a:t>
            </a:r>
          </a:p>
          <a:p>
            <a:pPr lvl="0" algn="just">
              <a:buFontTx/>
              <a:buChar char="-"/>
            </a:pPr>
            <a:r>
              <a:rPr lang="pl-PL" altLang="pl-PL" sz="3000" dirty="0" smtClean="0">
                <a:solidFill>
                  <a:prstClr val="white"/>
                </a:solidFill>
              </a:rPr>
              <a:t>brak jednolitej techniki prawodawczej</a:t>
            </a:r>
          </a:p>
          <a:p>
            <a:pPr lvl="0" algn="just">
              <a:buFontTx/>
              <a:buChar char="-"/>
            </a:pPr>
            <a:r>
              <a:rPr lang="pl-PL" altLang="pl-PL" sz="3000" dirty="0" smtClean="0">
                <a:solidFill>
                  <a:prstClr val="white"/>
                </a:solidFill>
              </a:rPr>
              <a:t>rywalizacja różnych „mów prawniczych”</a:t>
            </a:r>
          </a:p>
          <a:p>
            <a:pPr lvl="0" algn="just">
              <a:buFontTx/>
              <a:buChar char="-"/>
            </a:pPr>
            <a:r>
              <a:rPr lang="pl-PL" altLang="pl-PL" sz="3000" dirty="0" smtClean="0">
                <a:solidFill>
                  <a:prstClr val="white"/>
                </a:solidFill>
              </a:rPr>
              <a:t>„zanieczyszczenie” języka prawnego i prawniczego przez germanizmy i rusycyzmy (oraz inne zagraniczne wpływy)</a:t>
            </a:r>
          </a:p>
          <a:p>
            <a:pPr lvl="0" algn="just">
              <a:buNone/>
            </a:pPr>
            <a:r>
              <a:rPr lang="pl-PL" altLang="pl-PL" sz="1900" b="1" dirty="0" smtClean="0">
                <a:solidFill>
                  <a:prstClr val="white"/>
                </a:solidFill>
              </a:rPr>
              <a:t> </a:t>
            </a:r>
            <a:endParaRPr lang="pl-PL" altLang="pl-PL" sz="1900" b="1" dirty="0">
              <a:solidFill>
                <a:prstClr val="white"/>
              </a:solidFill>
            </a:endParaRPr>
          </a:p>
          <a:p>
            <a:pPr marL="0" indent="0">
              <a:buNone/>
            </a:pPr>
            <a:endParaRPr lang="pl-PL" dirty="0"/>
          </a:p>
        </p:txBody>
      </p:sp>
    </p:spTree>
    <p:extLst>
      <p:ext uri="{BB962C8B-B14F-4D97-AF65-F5344CB8AC3E}">
        <p14:creationId xmlns:p14="http://schemas.microsoft.com/office/powerpoint/2010/main" val="283624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690943"/>
          </a:xfrm>
        </p:spPr>
        <p:txBody>
          <a:bodyPr>
            <a:noAutofit/>
          </a:bodyPr>
          <a:lstStyle/>
          <a:p>
            <a:pPr algn="ctr"/>
            <a:r>
              <a:rPr lang="pl-PL" dirty="0" smtClean="0"/>
              <a:t>Polityka prawa</a:t>
            </a:r>
            <a:endParaRPr lang="pl-PL" dirty="0"/>
          </a:p>
        </p:txBody>
      </p:sp>
      <p:sp>
        <p:nvSpPr>
          <p:cNvPr id="3" name="Symbol zastępczy zawartości 2"/>
          <p:cNvSpPr>
            <a:spLocks noGrp="1"/>
          </p:cNvSpPr>
          <p:nvPr>
            <p:ph idx="1"/>
          </p:nvPr>
        </p:nvSpPr>
        <p:spPr>
          <a:xfrm>
            <a:off x="631065" y="1571223"/>
            <a:ext cx="10959921" cy="4842456"/>
          </a:xfrm>
        </p:spPr>
        <p:txBody>
          <a:bodyPr>
            <a:normAutofit lnSpcReduction="10000"/>
          </a:bodyPr>
          <a:lstStyle/>
          <a:p>
            <a:pPr marL="0" indent="0">
              <a:buNone/>
            </a:pPr>
            <a:r>
              <a:rPr lang="pl-PL" dirty="0" smtClean="0"/>
              <a:t>„</a:t>
            </a:r>
            <a:r>
              <a:rPr lang="pl-PL" dirty="0" err="1" smtClean="0"/>
              <a:t>Research</a:t>
            </a:r>
            <a:r>
              <a:rPr lang="pl-PL" dirty="0" smtClean="0"/>
              <a:t> on the </a:t>
            </a:r>
            <a:r>
              <a:rPr lang="pl-PL" dirty="0" err="1" smtClean="0"/>
              <a:t>theory</a:t>
            </a:r>
            <a:r>
              <a:rPr lang="pl-PL" dirty="0" smtClean="0"/>
              <a:t> of </a:t>
            </a:r>
            <a:r>
              <a:rPr lang="pl-PL" dirty="0" err="1" smtClean="0"/>
              <a:t>lawmaking</a:t>
            </a:r>
            <a:r>
              <a:rPr lang="pl-PL" dirty="0" smtClean="0"/>
              <a:t> was </a:t>
            </a:r>
            <a:r>
              <a:rPr lang="pl-PL" dirty="0" err="1" smtClean="0"/>
              <a:t>succesfully</a:t>
            </a:r>
            <a:r>
              <a:rPr lang="pl-PL" dirty="0" smtClean="0"/>
              <a:t> </a:t>
            </a:r>
            <a:r>
              <a:rPr lang="pl-PL" dirty="0" err="1" smtClean="0"/>
              <a:t>initiated</a:t>
            </a:r>
            <a:r>
              <a:rPr lang="pl-PL" dirty="0" smtClean="0"/>
              <a:t> by Leon </a:t>
            </a:r>
            <a:r>
              <a:rPr lang="pl-PL" dirty="0" err="1" smtClean="0"/>
              <a:t>Petrażycki</a:t>
            </a:r>
            <a:r>
              <a:rPr lang="pl-PL" dirty="0" smtClean="0"/>
              <a:t>, </a:t>
            </a:r>
            <a:r>
              <a:rPr lang="pl-PL" dirty="0" err="1" smtClean="0"/>
              <a:t>who</a:t>
            </a:r>
            <a:r>
              <a:rPr lang="pl-PL" dirty="0" smtClean="0"/>
              <a:t> </a:t>
            </a:r>
            <a:r>
              <a:rPr lang="pl-PL" dirty="0" err="1" smtClean="0"/>
              <a:t>developed</a:t>
            </a:r>
            <a:r>
              <a:rPr lang="pl-PL" dirty="0" smtClean="0"/>
              <a:t> a </a:t>
            </a:r>
            <a:r>
              <a:rPr lang="pl-PL" dirty="0" err="1" smtClean="0"/>
              <a:t>conception</a:t>
            </a:r>
            <a:r>
              <a:rPr lang="pl-PL" dirty="0" smtClean="0"/>
              <a:t> of </a:t>
            </a:r>
            <a:r>
              <a:rPr lang="pl-PL" dirty="0" err="1" smtClean="0"/>
              <a:t>lawmaking</a:t>
            </a:r>
            <a:r>
              <a:rPr lang="pl-PL" dirty="0" smtClean="0"/>
              <a:t> </a:t>
            </a:r>
            <a:r>
              <a:rPr lang="pl-PL" dirty="0" err="1" smtClean="0"/>
              <a:t>referred</a:t>
            </a:r>
            <a:r>
              <a:rPr lang="pl-PL" dirty="0" smtClean="0"/>
              <a:t> to as </a:t>
            </a:r>
            <a:r>
              <a:rPr lang="pl-PL" dirty="0" err="1" smtClean="0"/>
              <a:t>legal</a:t>
            </a:r>
            <a:r>
              <a:rPr lang="pl-PL" dirty="0" smtClean="0"/>
              <a:t> </a:t>
            </a:r>
            <a:r>
              <a:rPr lang="pl-PL" dirty="0" err="1" smtClean="0"/>
              <a:t>politics</a:t>
            </a:r>
            <a:r>
              <a:rPr lang="pl-PL" dirty="0"/>
              <a:t> </a:t>
            </a:r>
            <a:r>
              <a:rPr lang="pl-PL" dirty="0" smtClean="0"/>
              <a:t>(…) </a:t>
            </a:r>
          </a:p>
          <a:p>
            <a:pPr marL="0" indent="0">
              <a:buNone/>
            </a:pPr>
            <a:r>
              <a:rPr lang="pl-PL" dirty="0" err="1" smtClean="0"/>
              <a:t>According</a:t>
            </a:r>
            <a:r>
              <a:rPr lang="pl-PL" dirty="0" smtClean="0"/>
              <a:t> to </a:t>
            </a:r>
            <a:r>
              <a:rPr lang="pl-PL" dirty="0" err="1" smtClean="0"/>
              <a:t>Petrażycki</a:t>
            </a:r>
            <a:r>
              <a:rPr lang="pl-PL" dirty="0" smtClean="0"/>
              <a:t>, the </a:t>
            </a:r>
            <a:r>
              <a:rPr lang="pl-PL" dirty="0" err="1" smtClean="0"/>
              <a:t>task</a:t>
            </a:r>
            <a:r>
              <a:rPr lang="pl-PL" dirty="0" smtClean="0"/>
              <a:t> of </a:t>
            </a:r>
            <a:r>
              <a:rPr lang="pl-PL" dirty="0" err="1" smtClean="0"/>
              <a:t>legal</a:t>
            </a:r>
            <a:r>
              <a:rPr lang="pl-PL" dirty="0" smtClean="0"/>
              <a:t> </a:t>
            </a:r>
            <a:r>
              <a:rPr lang="pl-PL" dirty="0" err="1" smtClean="0"/>
              <a:t>politics</a:t>
            </a:r>
            <a:r>
              <a:rPr lang="pl-PL" dirty="0" smtClean="0"/>
              <a:t> </a:t>
            </a:r>
            <a:r>
              <a:rPr lang="pl-PL" dirty="0" err="1" smtClean="0"/>
              <a:t>is</a:t>
            </a:r>
            <a:r>
              <a:rPr lang="pl-PL" dirty="0" smtClean="0"/>
              <a:t> to </a:t>
            </a:r>
            <a:r>
              <a:rPr lang="pl-PL" dirty="0" err="1" smtClean="0"/>
              <a:t>predict</a:t>
            </a:r>
            <a:r>
              <a:rPr lang="pl-PL" dirty="0" smtClean="0"/>
              <a:t>, in a </a:t>
            </a:r>
            <a:r>
              <a:rPr lang="pl-PL" dirty="0" err="1" smtClean="0"/>
              <a:t>scientifically</a:t>
            </a:r>
            <a:r>
              <a:rPr lang="pl-PL" dirty="0" smtClean="0"/>
              <a:t> </a:t>
            </a:r>
            <a:r>
              <a:rPr lang="pl-PL" dirty="0" err="1" smtClean="0"/>
              <a:t>justified</a:t>
            </a:r>
            <a:r>
              <a:rPr lang="pl-PL" dirty="0" smtClean="0"/>
              <a:t> </a:t>
            </a:r>
            <a:r>
              <a:rPr lang="pl-PL" dirty="0" err="1" smtClean="0"/>
              <a:t>manner</a:t>
            </a:r>
            <a:r>
              <a:rPr lang="pl-PL" dirty="0" smtClean="0"/>
              <a:t>, the </a:t>
            </a:r>
            <a:r>
              <a:rPr lang="pl-PL" dirty="0" err="1" smtClean="0"/>
              <a:t>consequences</a:t>
            </a:r>
            <a:r>
              <a:rPr lang="pl-PL" dirty="0" smtClean="0"/>
              <a:t> to be </a:t>
            </a:r>
            <a:r>
              <a:rPr lang="pl-PL" dirty="0" err="1" smtClean="0"/>
              <a:t>expected</a:t>
            </a:r>
            <a:r>
              <a:rPr lang="pl-PL" dirty="0" smtClean="0"/>
              <a:t> </a:t>
            </a:r>
            <a:r>
              <a:rPr lang="pl-PL" dirty="0" err="1" smtClean="0"/>
              <a:t>when</a:t>
            </a:r>
            <a:r>
              <a:rPr lang="pl-PL" dirty="0" smtClean="0"/>
              <a:t> </a:t>
            </a:r>
            <a:r>
              <a:rPr lang="pl-PL" dirty="0" err="1" smtClean="0"/>
              <a:t>certain</a:t>
            </a:r>
            <a:r>
              <a:rPr lang="pl-PL" dirty="0" smtClean="0"/>
              <a:t> </a:t>
            </a:r>
            <a:r>
              <a:rPr lang="pl-PL" dirty="0" err="1" smtClean="0"/>
              <a:t>legal</a:t>
            </a:r>
            <a:r>
              <a:rPr lang="pl-PL" dirty="0" smtClean="0"/>
              <a:t> </a:t>
            </a:r>
            <a:r>
              <a:rPr lang="pl-PL" dirty="0" err="1" smtClean="0"/>
              <a:t>regulations</a:t>
            </a:r>
            <a:r>
              <a:rPr lang="pl-PL" dirty="0" smtClean="0"/>
              <a:t> </a:t>
            </a:r>
            <a:r>
              <a:rPr lang="pl-PL" dirty="0" err="1" smtClean="0"/>
              <a:t>are</a:t>
            </a:r>
            <a:r>
              <a:rPr lang="pl-PL" dirty="0" smtClean="0"/>
              <a:t> </a:t>
            </a:r>
            <a:r>
              <a:rPr lang="pl-PL" dirty="0" err="1" smtClean="0"/>
              <a:t>introduced</a:t>
            </a:r>
            <a:r>
              <a:rPr lang="pl-PL" dirty="0" smtClean="0"/>
              <a:t>, and to design </a:t>
            </a:r>
            <a:r>
              <a:rPr lang="pl-PL" dirty="0" err="1" smtClean="0"/>
              <a:t>regulations</a:t>
            </a:r>
            <a:r>
              <a:rPr lang="pl-PL" dirty="0" smtClean="0"/>
              <a:t> </a:t>
            </a:r>
            <a:r>
              <a:rPr lang="pl-PL" dirty="0" err="1" smtClean="0"/>
              <a:t>those</a:t>
            </a:r>
            <a:r>
              <a:rPr lang="pl-PL" dirty="0" smtClean="0"/>
              <a:t> </a:t>
            </a:r>
            <a:r>
              <a:rPr lang="pl-PL" dirty="0" err="1" smtClean="0"/>
              <a:t>introduction</a:t>
            </a:r>
            <a:r>
              <a:rPr lang="pl-PL" dirty="0" smtClean="0"/>
              <a:t> </a:t>
            </a:r>
            <a:r>
              <a:rPr lang="pl-PL" dirty="0" err="1" smtClean="0"/>
              <a:t>into</a:t>
            </a:r>
            <a:r>
              <a:rPr lang="pl-PL" dirty="0" smtClean="0"/>
              <a:t> the system of law </a:t>
            </a:r>
            <a:r>
              <a:rPr lang="pl-PL" dirty="0" err="1" smtClean="0"/>
              <a:t>would</a:t>
            </a:r>
            <a:r>
              <a:rPr lang="pl-PL" dirty="0" smtClean="0"/>
              <a:t> </a:t>
            </a:r>
            <a:r>
              <a:rPr lang="pl-PL" dirty="0" err="1" smtClean="0"/>
              <a:t>yield</a:t>
            </a:r>
            <a:r>
              <a:rPr lang="pl-PL" dirty="0" smtClean="0"/>
              <a:t> the </a:t>
            </a:r>
            <a:r>
              <a:rPr lang="pl-PL" dirty="0" err="1" smtClean="0"/>
              <a:t>desired</a:t>
            </a:r>
            <a:r>
              <a:rPr lang="pl-PL" dirty="0" smtClean="0"/>
              <a:t> </a:t>
            </a:r>
            <a:r>
              <a:rPr lang="pl-PL" dirty="0" err="1" smtClean="0"/>
              <a:t>effects</a:t>
            </a:r>
            <a:r>
              <a:rPr lang="pl-PL" dirty="0"/>
              <a:t>.</a:t>
            </a:r>
            <a:endParaRPr lang="pl-PL" dirty="0" smtClean="0"/>
          </a:p>
          <a:p>
            <a:pPr marL="0" indent="0">
              <a:buNone/>
            </a:pPr>
            <a:r>
              <a:rPr lang="pl-PL" dirty="0" err="1" smtClean="0"/>
              <a:t>Legal</a:t>
            </a:r>
            <a:r>
              <a:rPr lang="pl-PL" dirty="0" smtClean="0"/>
              <a:t> </a:t>
            </a:r>
            <a:r>
              <a:rPr lang="pl-PL" dirty="0" err="1" smtClean="0"/>
              <a:t>politics</a:t>
            </a:r>
            <a:r>
              <a:rPr lang="pl-PL" dirty="0" smtClean="0"/>
              <a:t> </a:t>
            </a:r>
            <a:r>
              <a:rPr lang="pl-PL" dirty="0" err="1" smtClean="0"/>
              <a:t>so</a:t>
            </a:r>
            <a:r>
              <a:rPr lang="pl-PL" dirty="0" smtClean="0"/>
              <a:t> </a:t>
            </a:r>
            <a:r>
              <a:rPr lang="pl-PL" dirty="0" err="1" smtClean="0"/>
              <a:t>described</a:t>
            </a:r>
            <a:r>
              <a:rPr lang="pl-PL" dirty="0" smtClean="0"/>
              <a:t> </a:t>
            </a:r>
            <a:r>
              <a:rPr lang="pl-PL" dirty="0" err="1" smtClean="0"/>
              <a:t>can</a:t>
            </a:r>
            <a:r>
              <a:rPr lang="pl-PL" dirty="0" smtClean="0"/>
              <a:t> be </a:t>
            </a:r>
            <a:r>
              <a:rPr lang="pl-PL" dirty="0" err="1" smtClean="0"/>
              <a:t>classified</a:t>
            </a:r>
            <a:r>
              <a:rPr lang="pl-PL" dirty="0" smtClean="0"/>
              <a:t> as a </a:t>
            </a:r>
            <a:r>
              <a:rPr lang="pl-PL" dirty="0" err="1" smtClean="0"/>
              <a:t>practical</a:t>
            </a:r>
            <a:r>
              <a:rPr lang="pl-PL" dirty="0" smtClean="0"/>
              <a:t> science </a:t>
            </a:r>
            <a:r>
              <a:rPr lang="pl-PL" dirty="0" err="1" smtClean="0"/>
              <a:t>based</a:t>
            </a:r>
            <a:r>
              <a:rPr lang="pl-PL" dirty="0" smtClean="0"/>
              <a:t> on </a:t>
            </a:r>
            <a:r>
              <a:rPr lang="pl-PL" dirty="0" err="1" smtClean="0"/>
              <a:t>an</a:t>
            </a:r>
            <a:r>
              <a:rPr lang="pl-PL" dirty="0" smtClean="0"/>
              <a:t> </a:t>
            </a:r>
            <a:r>
              <a:rPr lang="pl-PL" dirty="0" err="1" smtClean="0"/>
              <a:t>empirical</a:t>
            </a:r>
            <a:r>
              <a:rPr lang="pl-PL" dirty="0" smtClean="0"/>
              <a:t> </a:t>
            </a:r>
            <a:r>
              <a:rPr lang="pl-PL" dirty="0" err="1" smtClean="0"/>
              <a:t>theory</a:t>
            </a:r>
            <a:r>
              <a:rPr lang="pl-PL" dirty="0" smtClean="0"/>
              <a:t> of law.</a:t>
            </a:r>
          </a:p>
          <a:p>
            <a:pPr marL="0" indent="0">
              <a:buNone/>
            </a:pPr>
            <a:endParaRPr lang="pl-PL" sz="1800" dirty="0" smtClean="0"/>
          </a:p>
          <a:p>
            <a:pPr marL="0" indent="0" algn="just">
              <a:buNone/>
            </a:pPr>
            <a:r>
              <a:rPr lang="en-GB" sz="1600" b="1" dirty="0"/>
              <a:t>T. </a:t>
            </a:r>
            <a:r>
              <a:rPr lang="en-GB" sz="1600" b="1" dirty="0" err="1"/>
              <a:t>Gizbert-Studnicki</a:t>
            </a:r>
            <a:r>
              <a:rPr lang="en-GB" sz="1600" b="1" dirty="0"/>
              <a:t> K. </a:t>
            </a:r>
            <a:r>
              <a:rPr lang="en-GB" sz="1600" b="1" dirty="0" err="1"/>
              <a:t>Płeszka</a:t>
            </a:r>
            <a:r>
              <a:rPr lang="en-GB" sz="1600" b="1" dirty="0"/>
              <a:t>, J. </a:t>
            </a:r>
            <a:r>
              <a:rPr lang="en-GB" sz="1600" b="1" dirty="0" err="1"/>
              <a:t>Woleński</a:t>
            </a:r>
            <a:r>
              <a:rPr lang="en-GB" sz="1600" b="1" dirty="0"/>
              <a:t>, </a:t>
            </a:r>
            <a:r>
              <a:rPr lang="en-GB" sz="1600" b="1" i="1" dirty="0"/>
              <a:t>20</a:t>
            </a:r>
            <a:r>
              <a:rPr lang="en-GB" sz="1600" b="1" i="1" baseline="30000" dirty="0"/>
              <a:t>th</a:t>
            </a:r>
            <a:r>
              <a:rPr lang="en-GB" sz="1600" b="1" i="1" dirty="0"/>
              <a:t> Century Legal Theory and Philosophy in Poland</a:t>
            </a:r>
            <a:r>
              <a:rPr lang="en-GB" sz="1600" b="1" dirty="0"/>
              <a:t> [in:] E. </a:t>
            </a:r>
            <a:r>
              <a:rPr lang="en-GB" sz="1600" b="1" dirty="0" err="1"/>
              <a:t>Pattaro</a:t>
            </a:r>
            <a:r>
              <a:rPr lang="en-GB" sz="1600" b="1" dirty="0"/>
              <a:t>, C. </a:t>
            </a:r>
            <a:r>
              <a:rPr lang="en-GB" sz="1600" b="1" dirty="0" err="1"/>
              <a:t>Roversi</a:t>
            </a:r>
            <a:r>
              <a:rPr lang="en-GB" sz="1600" b="1" dirty="0"/>
              <a:t> (eds.), A </a:t>
            </a:r>
            <a:r>
              <a:rPr lang="en-GB" sz="1600" b="1" i="1" dirty="0"/>
              <a:t>Treatise of Legal Philosophy and General Jurisprudence: Volume 12 Legal Philosophy in the Twentieth Century: The Civil Law World, Tome 1: Language Areas, Tome 2: Main Orientations and Topics</a:t>
            </a:r>
            <a:r>
              <a:rPr lang="en-GB" sz="1600" b="1" dirty="0"/>
              <a:t>, Bologna </a:t>
            </a:r>
            <a:r>
              <a:rPr lang="en-GB" sz="1600" b="1" dirty="0" smtClean="0"/>
              <a:t>2016</a:t>
            </a:r>
            <a:r>
              <a:rPr lang="pl-PL" sz="1600" b="1" dirty="0" smtClean="0"/>
              <a:t>, p. 574.</a:t>
            </a:r>
            <a:endParaRPr lang="pl-PL" sz="1600" b="1" dirty="0"/>
          </a:p>
        </p:txBody>
      </p:sp>
    </p:spTree>
    <p:extLst>
      <p:ext uri="{BB962C8B-B14F-4D97-AF65-F5344CB8AC3E}">
        <p14:creationId xmlns:p14="http://schemas.microsoft.com/office/powerpoint/2010/main" val="3135202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5535182" y="515408"/>
            <a:ext cx="3668087" cy="2365452"/>
          </a:xfrm>
          <a:prstGeom prst="rect">
            <a:avLst/>
          </a:prstGeom>
        </p:spPr>
      </p:pic>
      <p:pic>
        <p:nvPicPr>
          <p:cNvPr id="3" name="Obraz 2"/>
          <p:cNvPicPr>
            <a:picLocks noChangeAspect="1"/>
          </p:cNvPicPr>
          <p:nvPr/>
        </p:nvPicPr>
        <p:blipFill>
          <a:blip r:embed="rId3"/>
          <a:stretch>
            <a:fillRect/>
          </a:stretch>
        </p:blipFill>
        <p:spPr>
          <a:xfrm>
            <a:off x="10215923" y="515408"/>
            <a:ext cx="1597290" cy="2365453"/>
          </a:xfrm>
          <a:prstGeom prst="rect">
            <a:avLst/>
          </a:prstGeom>
        </p:spPr>
      </p:pic>
      <p:sp>
        <p:nvSpPr>
          <p:cNvPr id="2" name="Prostokąt 1"/>
          <p:cNvSpPr/>
          <p:nvPr/>
        </p:nvSpPr>
        <p:spPr>
          <a:xfrm>
            <a:off x="396285" y="3210806"/>
            <a:ext cx="11313994" cy="3354765"/>
          </a:xfrm>
          <a:prstGeom prst="rect">
            <a:avLst/>
          </a:prstGeom>
        </p:spPr>
        <p:txBody>
          <a:bodyPr wrap="square">
            <a:spAutoFit/>
          </a:bodyPr>
          <a:lstStyle/>
          <a:p>
            <a:r>
              <a:rPr lang="pl-PL" sz="2800" b="1" dirty="0">
                <a:solidFill>
                  <a:prstClr val="white"/>
                </a:solidFill>
              </a:rPr>
              <a:t>p</a:t>
            </a:r>
            <a:r>
              <a:rPr lang="pl-PL" sz="2800" b="1" dirty="0" smtClean="0">
                <a:solidFill>
                  <a:prstClr val="white"/>
                </a:solidFill>
              </a:rPr>
              <a:t>olityka prawa: </a:t>
            </a:r>
          </a:p>
          <a:p>
            <a:endParaRPr lang="pl-PL" sz="2800" b="1" dirty="0" smtClean="0">
              <a:solidFill>
                <a:prstClr val="white"/>
              </a:solidFill>
            </a:endParaRPr>
          </a:p>
          <a:p>
            <a:r>
              <a:rPr lang="pl-PL" sz="2800" dirty="0" smtClean="0">
                <a:solidFill>
                  <a:prstClr val="white"/>
                </a:solidFill>
              </a:rPr>
              <a:t>„(…) uzasadnione </a:t>
            </a:r>
            <a:r>
              <a:rPr lang="pl-PL" sz="2800" dirty="0">
                <a:solidFill>
                  <a:prstClr val="white"/>
                </a:solidFill>
              </a:rPr>
              <a:t>naukowo przewidywanie następstw, jakich należy się spodziewać w razie wprowadzenia pewnych przepisów prawnych”, oraz opracowywanie „takich zasad, których wprowadzenie do systemu drogą ustawodawczą (lub inną, np. w dziedzinie międzynarodowej) stałoby się przyczyną pewnych pożądanych skutków.”</a:t>
            </a:r>
          </a:p>
          <a:p>
            <a:r>
              <a:rPr lang="pl-PL" sz="1600" b="1" dirty="0" smtClean="0">
                <a:solidFill>
                  <a:prstClr val="white"/>
                </a:solidFill>
              </a:rPr>
              <a:t>Leon </a:t>
            </a:r>
            <a:r>
              <a:rPr lang="pl-PL" sz="1600" b="1" dirty="0" err="1">
                <a:solidFill>
                  <a:prstClr val="white"/>
                </a:solidFill>
              </a:rPr>
              <a:t>Petrażycki</a:t>
            </a:r>
            <a:r>
              <a:rPr lang="pl-PL" sz="1600" b="1" dirty="0">
                <a:solidFill>
                  <a:prstClr val="white"/>
                </a:solidFill>
              </a:rPr>
              <a:t>, </a:t>
            </a:r>
            <a:r>
              <a:rPr lang="pl-PL" sz="1600" b="1" i="1" dirty="0">
                <a:solidFill>
                  <a:prstClr val="white"/>
                </a:solidFill>
              </a:rPr>
              <a:t>Wstęp do teorii prawa i moralności</a:t>
            </a:r>
            <a:r>
              <a:rPr lang="pl-PL" sz="1600" b="1" dirty="0">
                <a:solidFill>
                  <a:prstClr val="white"/>
                </a:solidFill>
              </a:rPr>
              <a:t>, Warszawa 1930, s. 3</a:t>
            </a:r>
          </a:p>
        </p:txBody>
      </p:sp>
      <p:sp>
        <p:nvSpPr>
          <p:cNvPr id="4" name="Tytuł 1"/>
          <p:cNvSpPr>
            <a:spLocks noGrp="1"/>
          </p:cNvSpPr>
          <p:nvPr>
            <p:ph type="title"/>
          </p:nvPr>
        </p:nvSpPr>
        <p:spPr>
          <a:xfrm>
            <a:off x="175327" y="835924"/>
            <a:ext cx="5110548" cy="1064526"/>
          </a:xfrm>
        </p:spPr>
        <p:txBody>
          <a:bodyPr>
            <a:noAutofit/>
          </a:bodyPr>
          <a:lstStyle/>
          <a:p>
            <a:r>
              <a:rPr lang="pl-PL" dirty="0" smtClean="0"/>
              <a:t>Emocje i polityka prawa</a:t>
            </a:r>
            <a:br>
              <a:rPr lang="pl-PL" dirty="0" smtClean="0"/>
            </a:br>
            <a:endParaRPr lang="pl-PL" dirty="0"/>
          </a:p>
        </p:txBody>
      </p:sp>
    </p:spTree>
    <p:extLst>
      <p:ext uri="{BB962C8B-B14F-4D97-AF65-F5344CB8AC3E}">
        <p14:creationId xmlns:p14="http://schemas.microsoft.com/office/powerpoint/2010/main" val="29707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Powrót do I RP?</a:t>
            </a:r>
            <a:endParaRPr lang="pl-PL" dirty="0"/>
          </a:p>
        </p:txBody>
      </p:sp>
      <p:sp>
        <p:nvSpPr>
          <p:cNvPr id="3" name="Symbol zastępczy zawartości 2"/>
          <p:cNvSpPr>
            <a:spLocks noGrp="1"/>
          </p:cNvSpPr>
          <p:nvPr>
            <p:ph idx="1"/>
          </p:nvPr>
        </p:nvSpPr>
        <p:spPr>
          <a:xfrm>
            <a:off x="371192" y="1837853"/>
            <a:ext cx="11398312" cy="4789284"/>
          </a:xfrm>
        </p:spPr>
        <p:txBody>
          <a:bodyPr>
            <a:normAutofit lnSpcReduction="10000"/>
          </a:bodyPr>
          <a:lstStyle/>
          <a:p>
            <a:pPr lvl="0">
              <a:buNone/>
            </a:pPr>
            <a:r>
              <a:rPr lang="pl-PL" altLang="pl-PL" sz="1900" dirty="0" smtClean="0">
                <a:solidFill>
                  <a:prstClr val="white"/>
                </a:solidFill>
              </a:rPr>
              <a:t> 	</a:t>
            </a:r>
            <a:r>
              <a:rPr lang="pl-PL" altLang="pl-PL" dirty="0" smtClean="0">
                <a:solidFill>
                  <a:prstClr val="white"/>
                </a:solidFill>
              </a:rPr>
              <a:t>„należy nam przede </a:t>
            </a:r>
            <a:r>
              <a:rPr lang="pl-PL" altLang="pl-PL" dirty="0" err="1" smtClean="0">
                <a:solidFill>
                  <a:prstClr val="white"/>
                </a:solidFill>
              </a:rPr>
              <a:t>wszystkiem</a:t>
            </a:r>
            <a:r>
              <a:rPr lang="pl-PL" altLang="pl-PL" dirty="0" smtClean="0">
                <a:solidFill>
                  <a:prstClr val="white"/>
                </a:solidFill>
              </a:rPr>
              <a:t> dokonać obrachunku ścisłego z przeszłością. Jaki dobytek w zakresie języka prawniczego przekazała nam Polska niepodległa? Co z dobytku tego uczyniła Polska porozbiorowa? Jeżeli się zwrócimy do Polski niepodległej, łatwo się przekonamy, że dorobek naukowy, jaki stamtąd zaczerpnąć możemy, nie jest tak znakomity, jak tego po rozległem państwie z całą siecią organów sądowych i z </a:t>
            </a:r>
            <a:r>
              <a:rPr lang="pl-PL" altLang="pl-PL" dirty="0" err="1" smtClean="0">
                <a:solidFill>
                  <a:prstClr val="white"/>
                </a:solidFill>
              </a:rPr>
              <a:t>wyrobionemi</a:t>
            </a:r>
            <a:r>
              <a:rPr lang="pl-PL" altLang="pl-PL" dirty="0" smtClean="0">
                <a:solidFill>
                  <a:prstClr val="white"/>
                </a:solidFill>
              </a:rPr>
              <a:t> od stuleci formami </a:t>
            </a:r>
            <a:r>
              <a:rPr lang="pl-PL" altLang="pl-PL" dirty="0" err="1" smtClean="0">
                <a:solidFill>
                  <a:prstClr val="white"/>
                </a:solidFill>
              </a:rPr>
              <a:t>parlamentarnemi</a:t>
            </a:r>
            <a:r>
              <a:rPr lang="pl-PL" altLang="pl-PL" dirty="0" smtClean="0">
                <a:solidFill>
                  <a:prstClr val="white"/>
                </a:solidFill>
              </a:rPr>
              <a:t> mielibyśmy prawo </a:t>
            </a:r>
            <a:r>
              <a:rPr lang="pl-PL" altLang="pl-PL" dirty="0">
                <a:solidFill>
                  <a:prstClr val="white"/>
                </a:solidFill>
              </a:rPr>
              <a:t>się spodziewać (…) </a:t>
            </a:r>
            <a:endParaRPr lang="pl-PL" altLang="pl-PL" dirty="0" smtClean="0">
              <a:solidFill>
                <a:prstClr val="white"/>
              </a:solidFill>
            </a:endParaRPr>
          </a:p>
          <a:p>
            <a:pPr lvl="0">
              <a:buNone/>
            </a:pPr>
            <a:r>
              <a:rPr lang="pl-PL" altLang="pl-PL" dirty="0">
                <a:solidFill>
                  <a:prstClr val="white"/>
                </a:solidFill>
              </a:rPr>
              <a:t>	</a:t>
            </a:r>
            <a:r>
              <a:rPr lang="pl-PL" altLang="pl-PL" dirty="0" err="1" smtClean="0">
                <a:solidFill>
                  <a:prstClr val="white"/>
                </a:solidFill>
              </a:rPr>
              <a:t>materjał</a:t>
            </a:r>
            <a:r>
              <a:rPr lang="pl-PL" altLang="pl-PL" dirty="0" smtClean="0">
                <a:solidFill>
                  <a:prstClr val="white"/>
                </a:solidFill>
              </a:rPr>
              <a:t> </a:t>
            </a:r>
            <a:r>
              <a:rPr lang="pl-PL" altLang="pl-PL" dirty="0">
                <a:solidFill>
                  <a:prstClr val="white"/>
                </a:solidFill>
              </a:rPr>
              <a:t>językowy, jaki moglibyśmy zaczerpnąć z pomników prawa dawnej Rzeczypospolitej, nie jest tak obfity, jakbyśmy </a:t>
            </a:r>
            <a:r>
              <a:rPr lang="pl-PL" altLang="pl-PL" i="1" dirty="0">
                <a:solidFill>
                  <a:prstClr val="white"/>
                </a:solidFill>
              </a:rPr>
              <a:t>a priori </a:t>
            </a:r>
            <a:r>
              <a:rPr lang="pl-PL" altLang="pl-PL" dirty="0">
                <a:solidFill>
                  <a:prstClr val="white"/>
                </a:solidFill>
              </a:rPr>
              <a:t>mogli </a:t>
            </a:r>
            <a:r>
              <a:rPr lang="pl-PL" altLang="pl-PL" dirty="0" smtClean="0">
                <a:solidFill>
                  <a:prstClr val="white"/>
                </a:solidFill>
              </a:rPr>
              <a:t>przypuszczać</a:t>
            </a:r>
            <a:r>
              <a:rPr lang="pl-PL" altLang="pl-PL" dirty="0">
                <a:solidFill>
                  <a:prstClr val="white"/>
                </a:solidFill>
              </a:rPr>
              <a:t>.</a:t>
            </a:r>
            <a:r>
              <a:rPr lang="pl-PL" altLang="pl-PL" dirty="0" smtClean="0">
                <a:solidFill>
                  <a:prstClr val="white"/>
                </a:solidFill>
              </a:rPr>
              <a:t>”</a:t>
            </a:r>
          </a:p>
          <a:p>
            <a:pPr lvl="0">
              <a:buNone/>
            </a:pPr>
            <a:endParaRPr lang="pl-PL" altLang="pl-PL" dirty="0" smtClean="0">
              <a:solidFill>
                <a:prstClr val="white"/>
              </a:solidFill>
            </a:endParaRPr>
          </a:p>
          <a:p>
            <a:pPr marL="0" indent="0">
              <a:buNone/>
            </a:pPr>
            <a:r>
              <a:rPr lang="pl-PL" sz="2200" b="1" dirty="0" smtClean="0"/>
              <a:t>J. Glass, </a:t>
            </a:r>
            <a:r>
              <a:rPr lang="pl-PL" sz="2200" b="1" i="1" dirty="0" smtClean="0"/>
              <a:t>O języku prawniczym polskim</a:t>
            </a:r>
            <a:r>
              <a:rPr lang="pl-PL" sz="2200" b="1" dirty="0" smtClean="0"/>
              <a:t>, Gazeta Sądowa Warszawska, nr 29-30/1922, s. 250.</a:t>
            </a:r>
          </a:p>
        </p:txBody>
      </p:sp>
    </p:spTree>
    <p:extLst>
      <p:ext uri="{BB962C8B-B14F-4D97-AF65-F5344CB8AC3E}">
        <p14:creationId xmlns:p14="http://schemas.microsoft.com/office/powerpoint/2010/main" val="186943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„Zatrucie” polskiego języka</a:t>
            </a:r>
            <a:endParaRPr lang="pl-PL" dirty="0"/>
          </a:p>
        </p:txBody>
      </p:sp>
      <p:sp>
        <p:nvSpPr>
          <p:cNvPr id="3" name="Symbol zastępczy zawartości 2"/>
          <p:cNvSpPr>
            <a:spLocks noGrp="1"/>
          </p:cNvSpPr>
          <p:nvPr>
            <p:ph idx="1"/>
          </p:nvPr>
        </p:nvSpPr>
        <p:spPr>
          <a:xfrm>
            <a:off x="371192" y="1837853"/>
            <a:ext cx="11398312" cy="4789284"/>
          </a:xfrm>
        </p:spPr>
        <p:txBody>
          <a:bodyPr>
            <a:normAutofit/>
          </a:bodyPr>
          <a:lstStyle/>
          <a:p>
            <a:pPr lvl="0">
              <a:buNone/>
            </a:pPr>
            <a:r>
              <a:rPr lang="pl-PL" altLang="pl-PL" sz="1900" dirty="0" smtClean="0">
                <a:solidFill>
                  <a:prstClr val="white"/>
                </a:solidFill>
              </a:rPr>
              <a:t> 	</a:t>
            </a:r>
            <a:r>
              <a:rPr lang="pl-PL" altLang="pl-PL" dirty="0">
                <a:solidFill>
                  <a:prstClr val="white"/>
                </a:solidFill>
              </a:rPr>
              <a:t>„Niewola wypaczyła tradycję językową polską. Zgermanizowała, między </a:t>
            </a:r>
            <a:r>
              <a:rPr lang="pl-PL" altLang="pl-PL" dirty="0" err="1">
                <a:solidFill>
                  <a:prstClr val="white"/>
                </a:solidFill>
              </a:rPr>
              <a:t>innemi</a:t>
            </a:r>
            <a:r>
              <a:rPr lang="pl-PL" altLang="pl-PL" dirty="0">
                <a:solidFill>
                  <a:prstClr val="white"/>
                </a:solidFill>
              </a:rPr>
              <a:t>, język nasz prawniczy, może nawet język </a:t>
            </a:r>
            <a:r>
              <a:rPr lang="pl-PL" altLang="pl-PL" dirty="0" smtClean="0">
                <a:solidFill>
                  <a:prstClr val="white"/>
                </a:solidFill>
              </a:rPr>
              <a:t>w ogóle</a:t>
            </a:r>
            <a:r>
              <a:rPr lang="pl-PL" altLang="pl-PL" dirty="0">
                <a:solidFill>
                  <a:prstClr val="white"/>
                </a:solidFill>
              </a:rPr>
              <a:t>. Tak samo i zrusyfikowała ten język (…) Radykalne leczenie jest tu wskazane. W uniwersytetach należy zwracać na te sprawy uwagę zasadniczą. Tak samo w momencie egzaminów urzędniczych. Ministerstwo sprawiedliwości, Ministerstwa oświecenia publicznego, </a:t>
            </a:r>
            <a:r>
              <a:rPr lang="pl-PL" altLang="pl-PL" dirty="0" err="1">
                <a:solidFill>
                  <a:prstClr val="white"/>
                </a:solidFill>
              </a:rPr>
              <a:t>Prezydjum</a:t>
            </a:r>
            <a:r>
              <a:rPr lang="pl-PL" altLang="pl-PL" dirty="0">
                <a:solidFill>
                  <a:prstClr val="white"/>
                </a:solidFill>
              </a:rPr>
              <a:t> rady ministrów powołane są, aby się zająć tą sprawą. </a:t>
            </a:r>
            <a:r>
              <a:rPr lang="pl-PL" altLang="pl-PL" dirty="0" smtClean="0">
                <a:solidFill>
                  <a:prstClr val="white"/>
                </a:solidFill>
              </a:rPr>
              <a:t>(…)</a:t>
            </a:r>
          </a:p>
          <a:p>
            <a:pPr lvl="0">
              <a:buNone/>
            </a:pPr>
            <a:r>
              <a:rPr lang="pl-PL" altLang="pl-PL" dirty="0">
                <a:solidFill>
                  <a:prstClr val="white"/>
                </a:solidFill>
              </a:rPr>
              <a:t>	</a:t>
            </a:r>
            <a:r>
              <a:rPr lang="pl-PL" altLang="pl-PL" dirty="0" smtClean="0">
                <a:solidFill>
                  <a:prstClr val="white"/>
                </a:solidFill>
              </a:rPr>
              <a:t>Nie </a:t>
            </a:r>
            <a:r>
              <a:rPr lang="pl-PL" altLang="pl-PL" dirty="0">
                <a:solidFill>
                  <a:prstClr val="white"/>
                </a:solidFill>
              </a:rPr>
              <a:t>można tu zwlekać ani godziny. Trzeba całą siłą pary wziąć się do reformy słownictwa prawniczego. ”</a:t>
            </a:r>
            <a:endParaRPr lang="pl-PL" altLang="pl-PL" dirty="0" smtClean="0">
              <a:solidFill>
                <a:prstClr val="white"/>
              </a:solidFill>
            </a:endParaRPr>
          </a:p>
          <a:p>
            <a:pPr lvl="0">
              <a:buNone/>
            </a:pPr>
            <a:endParaRPr lang="pl-PL" altLang="pl-PL" dirty="0" smtClean="0">
              <a:solidFill>
                <a:prstClr val="white"/>
              </a:solidFill>
            </a:endParaRPr>
          </a:p>
          <a:p>
            <a:pPr marL="0" indent="0">
              <a:buNone/>
            </a:pPr>
            <a:r>
              <a:rPr lang="pl-PL" sz="2200" b="1" dirty="0"/>
              <a:t>S. Posner, </a:t>
            </a:r>
            <a:r>
              <a:rPr lang="pl-PL" sz="2200" b="1" i="1" dirty="0"/>
              <a:t>O języku ustaw i urzędów</a:t>
            </a:r>
            <a:r>
              <a:rPr lang="pl-PL" sz="2200" b="1" dirty="0"/>
              <a:t>, Gazeta Sądowa Warszawska, nr 14/1925, s. </a:t>
            </a:r>
            <a:r>
              <a:rPr lang="pl-PL" sz="2200" b="1" dirty="0" smtClean="0"/>
              <a:t>215.</a:t>
            </a:r>
            <a:endParaRPr lang="pl-PL" sz="1600" b="1" dirty="0"/>
          </a:p>
        </p:txBody>
      </p:sp>
    </p:spTree>
    <p:extLst>
      <p:ext uri="{BB962C8B-B14F-4D97-AF65-F5344CB8AC3E}">
        <p14:creationId xmlns:p14="http://schemas.microsoft.com/office/powerpoint/2010/main" val="1058496945"/>
      </p:ext>
    </p:extLst>
  </p:cSld>
  <p:clrMapOvr>
    <a:masterClrMapping/>
  </p:clrMapOvr>
</p:sld>
</file>

<file path=ppt/theme/theme1.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TM04033923[[fn=Głębokość]]</Template>
  <TotalTime>1185</TotalTime>
  <Words>1127</Words>
  <Application>Microsoft Office PowerPoint</Application>
  <PresentationFormat>Panoramiczny</PresentationFormat>
  <Paragraphs>120</Paragraphs>
  <Slides>29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Aharoni</vt:lpstr>
      <vt:lpstr>Arial</vt:lpstr>
      <vt:lpstr>Batang</vt:lpstr>
      <vt:lpstr>Calibri</vt:lpstr>
      <vt:lpstr>Corbel</vt:lpstr>
      <vt:lpstr>Głębokość</vt:lpstr>
      <vt:lpstr>POLSKA  LEGISLACJA DWUDZIESTOLECIA  MIĘDZYWOJENNEGO</vt:lpstr>
      <vt:lpstr>1918 r., czyli punkt wyjścia…</vt:lpstr>
      <vt:lpstr>Prezentacja programu PowerPoint</vt:lpstr>
      <vt:lpstr>Prezentacja programu PowerPoint</vt:lpstr>
      <vt:lpstr>Trudności i wyzwania II RP na gruncie legislacji</vt:lpstr>
      <vt:lpstr>Polityka prawa</vt:lpstr>
      <vt:lpstr>Emocje i polityka prawa </vt:lpstr>
      <vt:lpstr>Powrót do I RP?</vt:lpstr>
      <vt:lpstr>„Zatrucie” polskiego języka</vt:lpstr>
      <vt:lpstr>Szkodliwa jest też łacina!</vt:lpstr>
      <vt:lpstr>Związek języka z „psyche narodu”</vt:lpstr>
      <vt:lpstr>Największe zagrożenie</vt:lpstr>
      <vt:lpstr>Prezentacja programu PowerPoint</vt:lpstr>
      <vt:lpstr>„Wykuwanie” języka prawa</vt:lpstr>
      <vt:lpstr>„Kucie wyrazów”</vt:lpstr>
      <vt:lpstr>Sygnalizowanie błędów językowych</vt:lpstr>
      <vt:lpstr>Oficjalne zbiory błędów językowych</vt:lpstr>
      <vt:lpstr>Słownik prawniczy</vt:lpstr>
      <vt:lpstr>Słownik prawniczy</vt:lpstr>
      <vt:lpstr>Prezentacja programu PowerPoint</vt:lpstr>
      <vt:lpstr>Prezentacja programu PowerPoint</vt:lpstr>
      <vt:lpstr>Prezentacja programu PowerPoint</vt:lpstr>
      <vt:lpstr>Prezentacja programu PowerPoint</vt:lpstr>
      <vt:lpstr>Prezentacja programu PowerPoint</vt:lpstr>
      <vt:lpstr>Tradycje polskiej legislacji</vt:lpstr>
      <vt:lpstr>Prezentacja programu PowerPoint</vt:lpstr>
      <vt:lpstr>Prezentacja programu PowerPoint</vt:lpstr>
      <vt:lpstr>Rozwiązania uniwersalne</vt:lpstr>
      <vt:lpstr>Oryginalność vs. lokalna tradycja</vt:lpstr>
    </vt:vector>
  </TitlesOfParts>
  <Company>Uniwersytet Warszawski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Krytyka ekonomicznej analizy prawa</dc:title>
  <dc:creator>Krzysztof Koźmiński</dc:creator>
  <cp:lastModifiedBy>k.kozminski@wpia.uw.edu.pl</cp:lastModifiedBy>
  <cp:revision>346</cp:revision>
  <dcterms:created xsi:type="dcterms:W3CDTF">2016-02-09T00:10:52Z</dcterms:created>
  <dcterms:modified xsi:type="dcterms:W3CDTF">2020-03-17T19:13:54Z</dcterms:modified>
</cp:coreProperties>
</file>