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7"/>
  </p:notesMasterIdLst>
  <p:sldIdLst>
    <p:sldId id="256" r:id="rId3"/>
    <p:sldId id="257" r:id="rId4"/>
    <p:sldId id="258" r:id="rId5"/>
    <p:sldId id="259" r:id="rId6"/>
    <p:sldId id="260" r:id="rId7"/>
    <p:sldId id="261" r:id="rId8"/>
    <p:sldId id="262" r:id="rId9"/>
    <p:sldId id="263" r:id="rId10"/>
    <p:sldId id="318"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9" r:id="rId6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123" d="100"/>
          <a:sy n="123" d="100"/>
        </p:scale>
        <p:origin x="114" y="30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62821-EBB0-49AE-A029-9B2AF526BF96}" type="datetimeFigureOut">
              <a:rPr lang="pl-PL" smtClean="0"/>
              <a:t>2019-05-18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8712E-1140-4CD4-8C0E-04272F14C7A0}" type="slidenum">
              <a:rPr lang="pl-PL" smtClean="0"/>
              <a:t>‹#›</a:t>
            </a:fld>
            <a:endParaRPr lang="pl-PL"/>
          </a:p>
        </p:txBody>
      </p:sp>
    </p:spTree>
    <p:extLst>
      <p:ext uri="{BB962C8B-B14F-4D97-AF65-F5344CB8AC3E}">
        <p14:creationId xmlns:p14="http://schemas.microsoft.com/office/powerpoint/2010/main" val="53418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2019-05-18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177526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2019-05-18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415236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2019-05-18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238533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5062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7317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28151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0766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5135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0613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30778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045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2019-05-18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316175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444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09223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39736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82686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5525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11979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9217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10108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3377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02CA7CC-14E7-4C93-B6F9-F4850FD4E50D}" type="datetimeFigureOut">
              <a:rPr lang="pl-PL" smtClean="0"/>
              <a:t>2019-05-18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423191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02CA7CC-14E7-4C93-B6F9-F4850FD4E50D}" type="datetimeFigureOut">
              <a:rPr lang="pl-PL" smtClean="0"/>
              <a:t>2019-05-18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90236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02CA7CC-14E7-4C93-B6F9-F4850FD4E50D}" type="datetimeFigureOut">
              <a:rPr lang="pl-PL" smtClean="0"/>
              <a:t>2019-05-18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394880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02CA7CC-14E7-4C93-B6F9-F4850FD4E50D}" type="datetimeFigureOut">
              <a:rPr lang="pl-PL" smtClean="0"/>
              <a:t>2019-05-18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343347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02CA7CC-14E7-4C93-B6F9-F4850FD4E50D}" type="datetimeFigureOut">
              <a:rPr lang="pl-PL" smtClean="0"/>
              <a:t>2019-05-18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150575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02CA7CC-14E7-4C93-B6F9-F4850FD4E50D}" type="datetimeFigureOut">
              <a:rPr lang="pl-PL" smtClean="0"/>
              <a:t>2019-05-18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230836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02CA7CC-14E7-4C93-B6F9-F4850FD4E50D}" type="datetimeFigureOut">
              <a:rPr lang="pl-PL" smtClean="0"/>
              <a:t>2019-05-18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154667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CA7CC-14E7-4C93-B6F9-F4850FD4E50D}" type="datetimeFigureOut">
              <a:rPr lang="pl-PL" smtClean="0"/>
              <a:t>2019-05-18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E8B20-B2BB-4983-8BFA-43A3AD41BDB6}" type="slidenum">
              <a:rPr lang="pl-PL" smtClean="0"/>
              <a:t>‹#›</a:t>
            </a:fld>
            <a:endParaRPr lang="pl-PL"/>
          </a:p>
        </p:txBody>
      </p:sp>
    </p:spTree>
    <p:extLst>
      <p:ext uri="{BB962C8B-B14F-4D97-AF65-F5344CB8AC3E}">
        <p14:creationId xmlns:p14="http://schemas.microsoft.com/office/powerpoint/2010/main" val="401824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2019-05-18</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883093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hyperlink" Target="http://www.rpo.gov.pl/pliki/1197460053.pdf" TargetMode="Externa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3052345"/>
            <a:ext cx="10988040" cy="1233387"/>
          </a:xfrm>
        </p:spPr>
        <p:txBody>
          <a:bodyPr>
            <a:noAutofit/>
          </a:bodyPr>
          <a:lstStyle/>
          <a:p>
            <a:r>
              <a:rPr lang="pl-PL" sz="4800" b="1" dirty="0" smtClean="0">
                <a:solidFill>
                  <a:schemeClr val="tx1"/>
                </a:solidFill>
                <a:effectLst/>
                <a:cs typeface="Aharoni" panose="02010803020104030203" pitchFamily="2" charset="-79"/>
              </a:rPr>
              <a:t>EKONOMICZNA  ANALIZA  PRAWA</a:t>
            </a:r>
            <a:endParaRPr lang="pl-PL" sz="4800" b="1" dirty="0">
              <a:solidFill>
                <a:schemeClr val="tx1"/>
              </a:solidFill>
              <a:effectLst/>
              <a:latin typeface="+mn-lt"/>
              <a:cs typeface="Aharoni" panose="02010803020104030203" pitchFamily="2" charset="-79"/>
            </a:endParaRPr>
          </a:p>
        </p:txBody>
      </p:sp>
      <p:sp>
        <p:nvSpPr>
          <p:cNvPr id="4" name="Podtytuł 3"/>
          <p:cNvSpPr>
            <a:spLocks noGrp="1"/>
          </p:cNvSpPr>
          <p:nvPr>
            <p:ph type="subTitle" idx="1"/>
          </p:nvPr>
        </p:nvSpPr>
        <p:spPr>
          <a:xfrm>
            <a:off x="2758440" y="5158854"/>
            <a:ext cx="9144000" cy="1524211"/>
          </a:xfrm>
        </p:spPr>
        <p:txBody>
          <a:bodyPr>
            <a:noAutofit/>
          </a:bodyPr>
          <a:lstStyle/>
          <a:p>
            <a:r>
              <a:rPr lang="pl-PL" b="1" dirty="0">
                <a:solidFill>
                  <a:schemeClr val="tx1"/>
                </a:solidFill>
                <a:latin typeface="Batang" panose="02030600000101010101" pitchFamily="18" charset="-127"/>
                <a:ea typeface="Batang" panose="02030600000101010101" pitchFamily="18" charset="-127"/>
                <a:cs typeface="Aharoni" panose="02010803020104030203" pitchFamily="2" charset="-79"/>
              </a:rPr>
              <a:t>d</a:t>
            </a:r>
            <a:r>
              <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r Krzysztof Koźmiński</a:t>
            </a:r>
          </a:p>
          <a:p>
            <a:r>
              <a:rPr lang="pl-PL" sz="24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Wydział Prawa i Administracji</a:t>
            </a:r>
          </a:p>
          <a:p>
            <a:r>
              <a:rPr lang="pl-PL" sz="24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Uniwersytetu Warszawskiego</a:t>
            </a:r>
            <a:endParaRPr lang="pl-PL" sz="2400" b="1" dirty="0">
              <a:solidFill>
                <a:schemeClr val="tx1"/>
              </a:solidFill>
              <a:latin typeface="Batang" panose="02030600000101010101" pitchFamily="18" charset="-127"/>
              <a:ea typeface="Batang" panose="02030600000101010101" pitchFamily="18" charset="-127"/>
              <a:cs typeface="Aharoni" panose="02010803020104030203" pitchFamily="2" charset="-79"/>
            </a:endParaRPr>
          </a:p>
          <a:p>
            <a:endPar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endParaRPr>
          </a:p>
        </p:txBody>
      </p:sp>
      <p:pic>
        <p:nvPicPr>
          <p:cNvPr id="5" name="Obraz 4"/>
          <p:cNvPicPr>
            <a:picLocks noChangeAspect="1"/>
          </p:cNvPicPr>
          <p:nvPr/>
        </p:nvPicPr>
        <p:blipFill>
          <a:blip r:embed="rId3"/>
          <a:stretch>
            <a:fillRect/>
          </a:stretch>
        </p:blipFill>
        <p:spPr>
          <a:xfrm>
            <a:off x="215778" y="173588"/>
            <a:ext cx="1653965" cy="1997241"/>
          </a:xfrm>
          <a:prstGeom prst="rect">
            <a:avLst/>
          </a:prstGeom>
        </p:spPr>
      </p:pic>
    </p:spTree>
    <p:extLst>
      <p:ext uri="{BB962C8B-B14F-4D97-AF65-F5344CB8AC3E}">
        <p14:creationId xmlns:p14="http://schemas.microsoft.com/office/powerpoint/2010/main" val="220462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45659" y="586854"/>
            <a:ext cx="11755271" cy="5957248"/>
          </a:xfrm>
        </p:spPr>
        <p:txBody>
          <a:bodyPr>
            <a:noAutofit/>
          </a:bodyPr>
          <a:lstStyle/>
          <a:p>
            <a:pPr marL="0" indent="0">
              <a:buNone/>
            </a:pPr>
            <a:r>
              <a:rPr lang="pl-PL" sz="2400" b="1" dirty="0" smtClean="0"/>
              <a:t>Rozporządzenie Prezesa </a:t>
            </a:r>
            <a:r>
              <a:rPr lang="pl-PL" sz="2400" b="1" dirty="0"/>
              <a:t>Rady Ministrów  </a:t>
            </a:r>
            <a:r>
              <a:rPr lang="pl-PL" sz="2400" b="1" dirty="0" smtClean="0"/>
              <a:t>z </a:t>
            </a:r>
            <a:r>
              <a:rPr lang="pl-PL" sz="2400" b="1" dirty="0"/>
              <a:t>dnia 20 czerwca 2002 </a:t>
            </a:r>
            <a:r>
              <a:rPr lang="pl-PL" sz="2400" b="1" dirty="0" smtClean="0"/>
              <a:t>r. w </a:t>
            </a:r>
            <a:r>
              <a:rPr lang="pl-PL" sz="2400" b="1" dirty="0"/>
              <a:t>sprawie </a:t>
            </a:r>
            <a:r>
              <a:rPr lang="pl-PL" sz="2400" b="1" dirty="0" smtClean="0"/>
              <a:t>„Zasad </a:t>
            </a:r>
            <a:r>
              <a:rPr lang="pl-PL" sz="2400" b="1" dirty="0"/>
              <a:t>techniki </a:t>
            </a:r>
            <a:r>
              <a:rPr lang="pl-PL" sz="2400" b="1" dirty="0" smtClean="0"/>
              <a:t>prawodawczej”</a:t>
            </a:r>
          </a:p>
          <a:p>
            <a:pPr marL="0" indent="0">
              <a:buNone/>
            </a:pPr>
            <a:r>
              <a:rPr lang="pl-PL" sz="2400" dirty="0"/>
              <a:t>§  1. </a:t>
            </a:r>
          </a:p>
          <a:p>
            <a:pPr marL="0" indent="0">
              <a:buNone/>
            </a:pPr>
            <a:r>
              <a:rPr lang="pl-PL" sz="2400" dirty="0"/>
              <a:t>1.  Podjęcie decyzji o przygotowaniu projektu ustawy poprzedza się w szczególności:</a:t>
            </a:r>
          </a:p>
          <a:p>
            <a:pPr marL="0" indent="0">
              <a:buNone/>
            </a:pPr>
            <a:r>
              <a:rPr lang="pl-PL" sz="2400" dirty="0"/>
              <a:t>1) wyznaczeniem i opisaniem stanu stosunków społecznych w dziedzinie wymagającej interwencji organów władzy publicznej oraz wskazaniem pożądanych kierunków ich zmiany;</a:t>
            </a:r>
          </a:p>
          <a:p>
            <a:pPr marL="0" indent="0">
              <a:buNone/>
            </a:pPr>
            <a:r>
              <a:rPr lang="pl-PL" sz="2400" dirty="0"/>
              <a:t>2) analizą aktualnego stanu prawnego, z uwzględnieniem prawa Unii Europejskiej, umów międzynarodowych, którymi Rzeczpospolita Polska jest związana, w tym umów z zakresu ochrony praw człowieka, oraz prawodawstwa organizacji i organów międzynarodowych, których Rzeczpospolita Polska jest członkiem;</a:t>
            </a:r>
          </a:p>
          <a:p>
            <a:pPr marL="0" indent="0">
              <a:buNone/>
            </a:pPr>
            <a:r>
              <a:rPr lang="pl-PL" sz="2400" dirty="0"/>
              <a:t>3) ustaleniem możliwości podjęcia środków interwencji organów władzy publicznej, alternatywnych w stosunku do uchwalenia ustawy;</a:t>
            </a:r>
          </a:p>
          <a:p>
            <a:pPr marL="0" indent="0">
              <a:buNone/>
            </a:pPr>
            <a:r>
              <a:rPr lang="pl-PL" sz="2400" dirty="0"/>
              <a:t>4) określeniem przewidywanych skutków społecznych, gospodarczych, organizacyjnych, prawnych i finansowych każdego z rozważanych rozwiązań;</a:t>
            </a:r>
          </a:p>
          <a:p>
            <a:pPr marL="0" indent="0">
              <a:buNone/>
            </a:pPr>
            <a:r>
              <a:rPr lang="pl-PL" sz="2400" dirty="0"/>
              <a:t>5) zasięgnięciem opinii podmiotów objętych zakresem interwencji organów władzy publicznej.</a:t>
            </a:r>
          </a:p>
        </p:txBody>
      </p:sp>
    </p:spTree>
    <p:extLst>
      <p:ext uri="{BB962C8B-B14F-4D97-AF65-F5344CB8AC3E}">
        <p14:creationId xmlns:p14="http://schemas.microsoft.com/office/powerpoint/2010/main" val="391197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45659" y="586854"/>
            <a:ext cx="11755271" cy="5957248"/>
          </a:xfrm>
        </p:spPr>
        <p:txBody>
          <a:bodyPr>
            <a:noAutofit/>
          </a:bodyPr>
          <a:lstStyle/>
          <a:p>
            <a:pPr marL="0" indent="0">
              <a:buNone/>
            </a:pPr>
            <a:r>
              <a:rPr lang="pl-PL" sz="2400" b="1" dirty="0" smtClean="0"/>
              <a:t>Rozporządzenie Prezesa </a:t>
            </a:r>
            <a:r>
              <a:rPr lang="pl-PL" sz="2400" b="1" dirty="0"/>
              <a:t>Rady Ministrów  </a:t>
            </a:r>
            <a:r>
              <a:rPr lang="pl-PL" sz="2400" b="1" dirty="0" smtClean="0"/>
              <a:t>z </a:t>
            </a:r>
            <a:r>
              <a:rPr lang="pl-PL" sz="2400" b="1" dirty="0"/>
              <a:t>dnia 20 czerwca 2002 </a:t>
            </a:r>
            <a:r>
              <a:rPr lang="pl-PL" sz="2400" b="1" dirty="0" smtClean="0"/>
              <a:t>r. w </a:t>
            </a:r>
            <a:r>
              <a:rPr lang="pl-PL" sz="2400" b="1" dirty="0"/>
              <a:t>sprawie </a:t>
            </a:r>
            <a:r>
              <a:rPr lang="pl-PL" sz="2400" b="1" dirty="0" smtClean="0"/>
              <a:t>„Zasad </a:t>
            </a:r>
            <a:r>
              <a:rPr lang="pl-PL" sz="2400" b="1" dirty="0"/>
              <a:t>techniki </a:t>
            </a:r>
            <a:r>
              <a:rPr lang="pl-PL" sz="2400" b="1" dirty="0" smtClean="0"/>
              <a:t>prawodawczej”</a:t>
            </a:r>
          </a:p>
          <a:p>
            <a:pPr marL="0" indent="0">
              <a:buNone/>
            </a:pPr>
            <a:endParaRPr lang="pl-PL" sz="2400" dirty="0" smtClean="0"/>
          </a:p>
          <a:p>
            <a:pPr marL="0" indent="0">
              <a:buNone/>
            </a:pPr>
            <a:r>
              <a:rPr lang="pl-PL" sz="2400" dirty="0" smtClean="0"/>
              <a:t>2</a:t>
            </a:r>
            <a:r>
              <a:rPr lang="pl-PL" sz="2400" dirty="0"/>
              <a:t>.  W przypadku podjęcia decyzji o przygotowaniu projektu ustawy, jeżeli projekt ten nie jest opracowywany na podstawie założeń, należy w szczególności:</a:t>
            </a:r>
          </a:p>
          <a:p>
            <a:pPr marL="0" indent="0">
              <a:buNone/>
            </a:pPr>
            <a:r>
              <a:rPr lang="pl-PL" sz="2400" dirty="0"/>
              <a:t>1) ustalić skutki dotychczasowych uregulowań prawnych obowiązujących w danej dziedzinie;</a:t>
            </a:r>
          </a:p>
          <a:p>
            <a:pPr marL="0" indent="0">
              <a:buNone/>
            </a:pPr>
            <a:r>
              <a:rPr lang="pl-PL" sz="2400" dirty="0"/>
              <a:t>2) określić cele, jakie zamierza się osiągnąć przez uchwalenie ustawy;</a:t>
            </a:r>
          </a:p>
          <a:p>
            <a:pPr marL="0" indent="0">
              <a:buNone/>
            </a:pPr>
            <a:r>
              <a:rPr lang="pl-PL" sz="2400" dirty="0"/>
              <a:t>3) ustalić rozwiązania prawne alternatywne, które mogą skutecznie służyć osiągnięciu założonych celów;</a:t>
            </a:r>
          </a:p>
          <a:p>
            <a:pPr marL="0" indent="0">
              <a:buNone/>
            </a:pPr>
            <a:r>
              <a:rPr lang="pl-PL" sz="2400" dirty="0"/>
              <a:t>4) sformułować prognozy podstawowych i ubocznych skutków zamierzonych rozwiązań prawnych alternatywnych, w tym wpływu tych rozwiązań na system prawa;</a:t>
            </a:r>
          </a:p>
          <a:p>
            <a:pPr marL="0" indent="0">
              <a:buNone/>
            </a:pPr>
            <a:r>
              <a:rPr lang="pl-PL" sz="2400" dirty="0"/>
              <a:t>5) określić skutki finansowe poszczególnych rozwiązań prawnych alternatywnych oraz ustalić źródła ich pokrycia;</a:t>
            </a:r>
          </a:p>
          <a:p>
            <a:pPr marL="0" indent="0">
              <a:buNone/>
            </a:pPr>
            <a:r>
              <a:rPr lang="pl-PL" sz="2400" dirty="0"/>
              <a:t>6) dokonać wyboru optymalnego w danych warunkach rozwiązania prawnego.</a:t>
            </a:r>
          </a:p>
        </p:txBody>
      </p:sp>
    </p:spTree>
    <p:extLst>
      <p:ext uri="{BB962C8B-B14F-4D97-AF65-F5344CB8AC3E}">
        <p14:creationId xmlns:p14="http://schemas.microsoft.com/office/powerpoint/2010/main" val="97482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Brak planowania legislacyjnego i fikcja uzasadnień</a:t>
            </a:r>
            <a:endParaRPr lang="pl-PL" sz="3200" b="1" dirty="0"/>
          </a:p>
        </p:txBody>
      </p:sp>
      <p:sp>
        <p:nvSpPr>
          <p:cNvPr id="3" name="Symbol zastępczy zawartości 2"/>
          <p:cNvSpPr>
            <a:spLocks noGrp="1"/>
          </p:cNvSpPr>
          <p:nvPr>
            <p:ph idx="1"/>
          </p:nvPr>
        </p:nvSpPr>
        <p:spPr>
          <a:xfrm>
            <a:off x="838199" y="1690688"/>
            <a:ext cx="10857931" cy="4764703"/>
          </a:xfrm>
        </p:spPr>
        <p:txBody>
          <a:bodyPr/>
          <a:lstStyle/>
          <a:p>
            <a:pPr marL="0" indent="0">
              <a:buNone/>
            </a:pPr>
            <a:r>
              <a:rPr lang="pl-PL" sz="3000" dirty="0" smtClean="0"/>
              <a:t>„…słabym punktem polskiego procesu stanowienia prawa jest ocena rzeczywistych finansowych i organizacyjnych skutków legislacji. Projektodawca bezkarnie może twierdzić – wbrew oczywistym faktom– że projekt nie spowoduje skutków finansowych. Parlament rzadko kwestionuje takie stwierdzenia. Kancelaria Sejmu nie jest w ogóle wyposażona w zawodowy zespół analityczny, który byłby w stanie ocenić skutki projektu poselskiego”</a:t>
            </a:r>
          </a:p>
          <a:p>
            <a:pPr marL="0" indent="0">
              <a:buNone/>
            </a:pPr>
            <a:r>
              <a:rPr lang="pl-PL" sz="1800" b="1" dirty="0" smtClean="0"/>
              <a:t>I. Lipowicz, </a:t>
            </a:r>
            <a:r>
              <a:rPr lang="pl-PL" sz="1800" b="1" i="1" dirty="0" smtClean="0"/>
              <a:t>Uwagi o polskim systemie stanowienia prawa</a:t>
            </a:r>
            <a:r>
              <a:rPr lang="pl-PL" sz="1800" b="1" dirty="0" smtClean="0"/>
              <a:t>, Państwo i Prawo, nr 7/2012, s. 18.</a:t>
            </a:r>
            <a:endParaRPr lang="pl-PL" sz="1800" b="1" dirty="0"/>
          </a:p>
        </p:txBody>
      </p:sp>
    </p:spTree>
    <p:extLst>
      <p:ext uri="{BB962C8B-B14F-4D97-AF65-F5344CB8AC3E}">
        <p14:creationId xmlns:p14="http://schemas.microsoft.com/office/powerpoint/2010/main" val="421206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981200" y="0"/>
            <a:ext cx="8229600" cy="1143000"/>
          </a:xfrm>
        </p:spPr>
        <p:txBody>
          <a:bodyPr/>
          <a:lstStyle/>
          <a:p>
            <a:r>
              <a:rPr lang="pl-PL" altLang="pl-PL" sz="3200" dirty="0" smtClean="0"/>
              <a:t>Doświadczenia polskie</a:t>
            </a:r>
            <a:endParaRPr lang="pl-PL" altLang="pl-PL" sz="3200" dirty="0"/>
          </a:p>
        </p:txBody>
      </p:sp>
      <p:sp>
        <p:nvSpPr>
          <p:cNvPr id="105475" name="Rectangle 3"/>
          <p:cNvSpPr>
            <a:spLocks noGrp="1" noChangeArrowheads="1"/>
          </p:cNvSpPr>
          <p:nvPr>
            <p:ph type="body" idx="1"/>
          </p:nvPr>
        </p:nvSpPr>
        <p:spPr>
          <a:xfrm>
            <a:off x="532262" y="1433016"/>
            <a:ext cx="11136573" cy="4981432"/>
          </a:xfrm>
        </p:spPr>
        <p:txBody>
          <a:bodyPr/>
          <a:lstStyle/>
          <a:p>
            <a:pPr indent="0">
              <a:buNone/>
            </a:pPr>
            <a:r>
              <a:rPr lang="pl-PL" altLang="pl-PL" sz="2200" b="1" dirty="0" smtClean="0"/>
              <a:t>- „…</a:t>
            </a:r>
            <a:r>
              <a:rPr lang="pl-PL" altLang="pl-PL" sz="2200" b="1" i="1" dirty="0" smtClean="0"/>
              <a:t>bogate tradycje lobbingowe, </a:t>
            </a:r>
            <a:r>
              <a:rPr lang="pl-PL" altLang="pl-PL" sz="2200" b="1" i="1" dirty="0"/>
              <a:t>które sięgają co najmniej czasów Rzeczypospolitej </a:t>
            </a:r>
            <a:r>
              <a:rPr lang="pl-PL" altLang="pl-PL" sz="2200" b="1" i="1" dirty="0" smtClean="0"/>
              <a:t>Szlacheckiej</a:t>
            </a:r>
            <a:r>
              <a:rPr lang="pl-PL" altLang="pl-PL" sz="2200" b="1" dirty="0" smtClean="0"/>
              <a:t>…”</a:t>
            </a:r>
          </a:p>
          <a:p>
            <a:pPr indent="0">
              <a:buNone/>
            </a:pPr>
            <a:r>
              <a:rPr lang="pl-PL" altLang="pl-PL" sz="1400" b="1" dirty="0"/>
              <a:t>M.M. </a:t>
            </a:r>
            <a:r>
              <a:rPr lang="pl-PL" altLang="pl-PL" sz="1400" b="1" dirty="0" err="1"/>
              <a:t>Wiszowaty</a:t>
            </a:r>
            <a:r>
              <a:rPr lang="pl-PL" altLang="pl-PL" sz="1400" b="1" dirty="0"/>
              <a:t>, </a:t>
            </a:r>
            <a:r>
              <a:rPr lang="pl-PL" altLang="pl-PL" sz="1400" b="1" i="1" dirty="0"/>
              <a:t>Ustawa o działalności lobbingowej w procesie stanowienia prawa</a:t>
            </a:r>
            <a:r>
              <a:rPr lang="pl-PL" altLang="pl-PL" sz="1400" b="1" dirty="0"/>
              <a:t>, Przegląd Sejmowy 5(76)/2006, s. </a:t>
            </a:r>
            <a:r>
              <a:rPr lang="pl-PL" altLang="pl-PL" sz="1400" b="1" dirty="0" smtClean="0"/>
              <a:t>41.</a:t>
            </a:r>
          </a:p>
          <a:p>
            <a:pPr indent="0">
              <a:buNone/>
            </a:pPr>
            <a:endParaRPr lang="pl-PL" altLang="pl-PL" sz="1400" b="1" dirty="0"/>
          </a:p>
          <a:p>
            <a:pPr indent="0">
              <a:buNone/>
            </a:pPr>
            <a:r>
              <a:rPr lang="pl-PL" altLang="pl-PL" sz="2200" b="1" dirty="0" smtClean="0"/>
              <a:t>- ustawa </a:t>
            </a:r>
            <a:r>
              <a:rPr lang="pl-PL" altLang="pl-PL" sz="2200" b="1" dirty="0"/>
              <a:t>z dnia 18 marca 1921 r. o zwalczaniu przestępstw z chęci zysku, popełnionych przez urzędników (Dz. U. z 1921 r. Nr 30, poz. 177) </a:t>
            </a:r>
            <a:endParaRPr lang="pl-PL" altLang="pl-PL" sz="2200" b="1" dirty="0" smtClean="0"/>
          </a:p>
          <a:p>
            <a:pPr indent="0">
              <a:buNone/>
            </a:pPr>
            <a:endParaRPr lang="pl-PL" altLang="pl-PL" sz="2200" b="1" dirty="0" smtClean="0"/>
          </a:p>
          <a:p>
            <a:pPr indent="0">
              <a:buNone/>
            </a:pPr>
            <a:r>
              <a:rPr lang="pl-PL" altLang="pl-PL" sz="2200" b="1" dirty="0" smtClean="0"/>
              <a:t>- twórczość Stanisława Ehrlicha</a:t>
            </a:r>
            <a:endParaRPr lang="pl-PL" altLang="pl-PL" sz="2200" b="1" dirty="0"/>
          </a:p>
        </p:txBody>
      </p:sp>
      <p:pic>
        <p:nvPicPr>
          <p:cNvPr id="2" name="Obraz 1"/>
          <p:cNvPicPr>
            <a:picLocks noChangeAspect="1"/>
          </p:cNvPicPr>
          <p:nvPr/>
        </p:nvPicPr>
        <p:blipFill>
          <a:blip r:embed="rId2"/>
          <a:stretch>
            <a:fillRect/>
          </a:stretch>
        </p:blipFill>
        <p:spPr>
          <a:xfrm>
            <a:off x="5989377" y="3756973"/>
            <a:ext cx="1714500" cy="2657475"/>
          </a:xfrm>
          <a:prstGeom prst="rect">
            <a:avLst/>
          </a:prstGeom>
        </p:spPr>
      </p:pic>
      <p:pic>
        <p:nvPicPr>
          <p:cNvPr id="3" name="Obraz 2"/>
          <p:cNvPicPr>
            <a:picLocks noChangeAspect="1"/>
          </p:cNvPicPr>
          <p:nvPr/>
        </p:nvPicPr>
        <p:blipFill>
          <a:blip r:embed="rId3"/>
          <a:stretch>
            <a:fillRect/>
          </a:stretch>
        </p:blipFill>
        <p:spPr>
          <a:xfrm>
            <a:off x="532262" y="4323214"/>
            <a:ext cx="1657350" cy="2381250"/>
          </a:xfrm>
          <a:prstGeom prst="rect">
            <a:avLst/>
          </a:prstGeom>
        </p:spPr>
      </p:pic>
      <p:pic>
        <p:nvPicPr>
          <p:cNvPr id="4" name="Obraz 3"/>
          <p:cNvPicPr>
            <a:picLocks noChangeAspect="1"/>
          </p:cNvPicPr>
          <p:nvPr/>
        </p:nvPicPr>
        <p:blipFill>
          <a:blip r:embed="rId4"/>
          <a:stretch>
            <a:fillRect/>
          </a:stretch>
        </p:blipFill>
        <p:spPr>
          <a:xfrm>
            <a:off x="9535519" y="3560140"/>
            <a:ext cx="2133316" cy="2999316"/>
          </a:xfrm>
          <a:prstGeom prst="rect">
            <a:avLst/>
          </a:prstGeom>
        </p:spPr>
      </p:pic>
    </p:spTree>
    <p:extLst>
      <p:ext uri="{BB962C8B-B14F-4D97-AF65-F5344CB8AC3E}">
        <p14:creationId xmlns:p14="http://schemas.microsoft.com/office/powerpoint/2010/main" val="1752067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pl-PL" altLang="pl-PL" sz="3200"/>
              <a:t>Lobbing jako element społeczeństwa obywatelskiego</a:t>
            </a:r>
          </a:p>
        </p:txBody>
      </p:sp>
      <p:sp>
        <p:nvSpPr>
          <p:cNvPr id="107523" name="Rectangle 3"/>
          <p:cNvSpPr>
            <a:spLocks noGrp="1" noChangeArrowheads="1"/>
          </p:cNvSpPr>
          <p:nvPr>
            <p:ph type="body" idx="1"/>
          </p:nvPr>
        </p:nvSpPr>
        <p:spPr>
          <a:xfrm>
            <a:off x="1828800" y="1600200"/>
            <a:ext cx="8305800" cy="5257800"/>
          </a:xfrm>
        </p:spPr>
        <p:txBody>
          <a:bodyPr/>
          <a:lstStyle/>
          <a:p>
            <a:pPr marL="0" indent="0">
              <a:buNone/>
            </a:pPr>
            <a:endParaRPr lang="pl-PL" altLang="pl-PL" sz="1800" dirty="0"/>
          </a:p>
          <a:p>
            <a:r>
              <a:rPr lang="pl-PL" altLang="pl-PL" sz="2200" dirty="0"/>
              <a:t>„</a:t>
            </a:r>
            <a:r>
              <a:rPr lang="pl-PL" altLang="pl-PL" sz="2200" i="1" dirty="0" err="1"/>
              <a:t>lobbium</a:t>
            </a:r>
            <a:r>
              <a:rPr lang="pl-PL" altLang="pl-PL" sz="2200" dirty="0"/>
              <a:t>” – pasaż, portyk, galeria (kuluary brytyjskiego parlamentu)</a:t>
            </a:r>
          </a:p>
          <a:p>
            <a:r>
              <a:rPr lang="pl-PL" altLang="pl-PL" sz="2200" dirty="0"/>
              <a:t>lobbying/lobbing – spotykanie się publiczności z członkami parlamentu (współcześnie definiowane najczęściej jako „wywieranie wpływu”; „wpływanie na posłów, senatorów, członków rządu, organy władzy publicznej za pomocą interwencji kuluarowych)</a:t>
            </a:r>
          </a:p>
          <a:p>
            <a:r>
              <a:rPr lang="pl-PL" altLang="pl-PL" sz="2200" i="1" dirty="0"/>
              <a:t>lobby</a:t>
            </a:r>
            <a:r>
              <a:rPr lang="pl-PL" altLang="pl-PL" sz="2200" dirty="0"/>
              <a:t>/</a:t>
            </a:r>
            <a:r>
              <a:rPr lang="pl-PL" altLang="pl-PL" sz="2200" i="1" dirty="0" err="1"/>
              <a:t>lobbies</a:t>
            </a:r>
            <a:r>
              <a:rPr lang="pl-PL" altLang="pl-PL" sz="2200" dirty="0"/>
              <a:t> – grupa prowadząca działania na rzecz określonych rozwiązań, wywierająca wpływ na władzę publiczną, by ukierunkować decyzje w pożądanym </a:t>
            </a:r>
            <a:r>
              <a:rPr lang="pl-PL" altLang="pl-PL" sz="2200" dirty="0" smtClean="0"/>
              <a:t>kierunku</a:t>
            </a:r>
          </a:p>
          <a:p>
            <a:endParaRPr lang="pl-PL" altLang="pl-PL" sz="1800" dirty="0"/>
          </a:p>
          <a:p>
            <a:pPr algn="ctr">
              <a:buFontTx/>
              <a:buNone/>
            </a:pPr>
            <a:r>
              <a:rPr lang="pl-PL" altLang="pl-PL" sz="2000" b="1" dirty="0">
                <a:solidFill>
                  <a:schemeClr val="tx1"/>
                </a:solidFill>
              </a:rPr>
              <a:t>LOBBIES = GRUPY INTERESU/ ZWIĄZKI INTERESU/ GRUPY PRESJI/ GRUPY NACISKU/ RZECZNICY INTERESU </a:t>
            </a:r>
          </a:p>
          <a:p>
            <a:endParaRPr lang="pl-PL" altLang="pl-PL" sz="1800" dirty="0">
              <a:solidFill>
                <a:srgbClr val="003399"/>
              </a:solidFill>
            </a:endParaRPr>
          </a:p>
          <a:p>
            <a:endParaRPr lang="pl-PL" altLang="pl-PL" sz="1800" dirty="0">
              <a:solidFill>
                <a:srgbClr val="003399"/>
              </a:solidFill>
            </a:endParaRPr>
          </a:p>
        </p:txBody>
      </p:sp>
    </p:spTree>
    <p:extLst>
      <p:ext uri="{BB962C8B-B14F-4D97-AF65-F5344CB8AC3E}">
        <p14:creationId xmlns:p14="http://schemas.microsoft.com/office/powerpoint/2010/main" val="1021230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981200" y="0"/>
            <a:ext cx="8229600" cy="1143000"/>
          </a:xfrm>
        </p:spPr>
        <p:txBody>
          <a:bodyPr/>
          <a:lstStyle/>
          <a:p>
            <a:r>
              <a:rPr lang="pl-PL" altLang="pl-PL" sz="3200" dirty="0"/>
              <a:t>Lobbing </a:t>
            </a:r>
            <a:r>
              <a:rPr lang="pl-PL" altLang="pl-PL" sz="3200" dirty="0" smtClean="0"/>
              <a:t>w praktyce…</a:t>
            </a:r>
            <a:endParaRPr lang="pl-PL" altLang="pl-PL" sz="3200" dirty="0"/>
          </a:p>
        </p:txBody>
      </p:sp>
      <p:sp>
        <p:nvSpPr>
          <p:cNvPr id="112643" name="Rectangle 3"/>
          <p:cNvSpPr>
            <a:spLocks noGrp="1" noChangeArrowheads="1"/>
          </p:cNvSpPr>
          <p:nvPr>
            <p:ph type="body" idx="1"/>
          </p:nvPr>
        </p:nvSpPr>
        <p:spPr>
          <a:xfrm>
            <a:off x="286603" y="1143000"/>
            <a:ext cx="11518710" cy="5366982"/>
          </a:xfrm>
        </p:spPr>
        <p:txBody>
          <a:bodyPr/>
          <a:lstStyle/>
          <a:p>
            <a:pPr>
              <a:lnSpc>
                <a:spcPct val="90000"/>
              </a:lnSpc>
              <a:buFontTx/>
              <a:buNone/>
            </a:pPr>
            <a:r>
              <a:rPr lang="pl-PL" altLang="pl-PL" sz="1800" b="1" dirty="0"/>
              <a:t>		</a:t>
            </a:r>
            <a:r>
              <a:rPr lang="pl-PL" altLang="pl-PL" sz="2400" dirty="0"/>
              <a:t>„</a:t>
            </a:r>
            <a:r>
              <a:rPr lang="pl-PL" altLang="pl-PL" sz="2400" i="1" dirty="0"/>
              <a:t>W czwartek, 21 listopada zadzwonił do nas lobbysta: - Mam ciekawe ekspertyzy, wynika z nich, że po wprowadzeniu ustawy o biopaliwach będą się psuły silniki w samochodach. Właśnie chcą ją przepchnąć w parlamencie. Zadzwonię jeszcze. Telefon po dwóch godzinach: - Sorry, ale tą sprawą zajmuje się już (tu pada nazwisko znanej redakcji i znanego dziennikarza). Telefony były dziwne, ale zapomnieliśmy o nich. Do czasu, kiedy zauważyliśmy, że w różnych gazetach pojawiają się teksty pod tezę, którą podsuwał nam nasz rozmówca… przy okazji uchwalania ustawy o biopaliwach doszło do bezwzględnego starcia dwóch potężnych grup interesu. Chodzi o wielkie, szacowane na miliard złotych rocznie, pieniądze i podział rynku biopaliw na lata. Po jednej stronie stanęła grupa "</a:t>
            </a:r>
            <a:r>
              <a:rPr lang="pl-PL" altLang="pl-PL" sz="2400" i="1" dirty="0" err="1"/>
              <a:t>biopaliwowców</a:t>
            </a:r>
            <a:r>
              <a:rPr lang="pl-PL" altLang="pl-PL" sz="2400" i="1" dirty="0"/>
              <a:t>" (a więc posłowie PSL, jeden z najbogatszych Polaków oraz właściciele gorzelni, i producenci rzepaku, z którego wytwarza się biokomponent do diesla). Chodziło im o jak najszybsze wprowadzenie biokomponentów do paliw i to w dużej ilości (obowiązkowo 4,5 proc.). Po drugiej stronie gra PKN Orlen - największy producent paliw i najbogatsza firma w Polsce…”</a:t>
            </a:r>
          </a:p>
          <a:p>
            <a:pPr algn="r">
              <a:lnSpc>
                <a:spcPct val="90000"/>
              </a:lnSpc>
              <a:buFontTx/>
              <a:buNone/>
            </a:pPr>
            <a:r>
              <a:rPr lang="pl-PL" altLang="pl-PL" sz="1600" b="1" dirty="0"/>
              <a:t>			M. Majewski, P. Reszka, </a:t>
            </a:r>
            <a:r>
              <a:rPr lang="pl-PL" altLang="pl-PL" sz="1600" b="1" i="1" dirty="0"/>
              <a:t>Wojna o biopaliwa czyli lobbing po polsku</a:t>
            </a:r>
            <a:r>
              <a:rPr lang="pl-PL" altLang="pl-PL" sz="1600" b="1" dirty="0"/>
              <a:t>, Rzeczpospolita z dnia 18 grudnia 2002 r</a:t>
            </a:r>
            <a:r>
              <a:rPr lang="pl-PL" altLang="pl-PL" sz="1600" dirty="0"/>
              <a:t>.</a:t>
            </a:r>
          </a:p>
        </p:txBody>
      </p:sp>
    </p:spTree>
    <p:extLst>
      <p:ext uri="{BB962C8B-B14F-4D97-AF65-F5344CB8AC3E}">
        <p14:creationId xmlns:p14="http://schemas.microsoft.com/office/powerpoint/2010/main" val="75113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pl-PL" altLang="pl-PL" sz="3200"/>
              <a:t>Stosunek do lobbingu</a:t>
            </a:r>
          </a:p>
        </p:txBody>
      </p:sp>
      <p:sp>
        <p:nvSpPr>
          <p:cNvPr id="113667" name="Rectangle 3"/>
          <p:cNvSpPr>
            <a:spLocks noGrp="1" noChangeArrowheads="1"/>
          </p:cNvSpPr>
          <p:nvPr>
            <p:ph type="body" idx="1"/>
          </p:nvPr>
        </p:nvSpPr>
        <p:spPr>
          <a:xfrm>
            <a:off x="1278340" y="1828800"/>
            <a:ext cx="9635319" cy="5029200"/>
          </a:xfrm>
        </p:spPr>
        <p:txBody>
          <a:bodyPr/>
          <a:lstStyle/>
          <a:p>
            <a:pPr>
              <a:buFontTx/>
              <a:buNone/>
            </a:pPr>
            <a:r>
              <a:rPr lang="pl-PL" altLang="pl-PL" dirty="0"/>
              <a:t>	</a:t>
            </a:r>
            <a:r>
              <a:rPr lang="pl-PL" altLang="pl-PL" sz="3200" dirty="0"/>
              <a:t>	„</a:t>
            </a:r>
            <a:r>
              <a:rPr lang="pl-PL" altLang="pl-PL" sz="3200" i="1" dirty="0"/>
              <a:t>Lobbing określam jako układ sitw (kolesiów) lub koligacji rodzinnych, których celem jest nieuczciwe osiąganie korzyści majątkowych i zaspokajanie własnych żądz, które z kolei prowadzą nieuchronnie do zakamuflowanej korupcji, a w konsekwencji do strat ekonomicznych i moralnych oraz przestępstw</a:t>
            </a:r>
            <a:r>
              <a:rPr lang="pl-PL" altLang="pl-PL" sz="3200" dirty="0"/>
              <a:t>”</a:t>
            </a:r>
          </a:p>
          <a:p>
            <a:pPr>
              <a:buFontTx/>
              <a:buNone/>
            </a:pPr>
            <a:r>
              <a:rPr lang="pl-PL" altLang="pl-PL" dirty="0"/>
              <a:t/>
            </a:r>
            <a:br>
              <a:rPr lang="pl-PL" altLang="pl-PL" dirty="0"/>
            </a:br>
            <a:r>
              <a:rPr lang="pl-PL" altLang="pl-PL" sz="1800" dirty="0"/>
              <a:t>(wypowiedź anonimowego posła w ankiecie Fundacji Batorego nt. korupcji)</a:t>
            </a:r>
          </a:p>
        </p:txBody>
      </p:sp>
    </p:spTree>
    <p:extLst>
      <p:ext uri="{BB962C8B-B14F-4D97-AF65-F5344CB8AC3E}">
        <p14:creationId xmlns:p14="http://schemas.microsoft.com/office/powerpoint/2010/main" val="309284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pl-PL" altLang="pl-PL" sz="3200" dirty="0" smtClean="0"/>
              <a:t>Wyobrażenia na temat lobbingu</a:t>
            </a:r>
            <a:endParaRPr lang="pl-PL" altLang="pl-PL" sz="3200" dirty="0"/>
          </a:p>
        </p:txBody>
      </p:sp>
      <p:sp>
        <p:nvSpPr>
          <p:cNvPr id="113667" name="Rectangle 3"/>
          <p:cNvSpPr>
            <a:spLocks noGrp="1" noChangeArrowheads="1"/>
          </p:cNvSpPr>
          <p:nvPr>
            <p:ph type="body" idx="1"/>
          </p:nvPr>
        </p:nvSpPr>
        <p:spPr>
          <a:xfrm>
            <a:off x="609600" y="1600200"/>
            <a:ext cx="11072884" cy="5029200"/>
          </a:xfrm>
        </p:spPr>
        <p:txBody>
          <a:bodyPr/>
          <a:lstStyle/>
          <a:p>
            <a:pPr>
              <a:buFontTx/>
              <a:buNone/>
            </a:pPr>
            <a:r>
              <a:rPr lang="pl-PL" altLang="pl-PL" sz="3200" dirty="0"/>
              <a:t>		</a:t>
            </a:r>
            <a:r>
              <a:rPr lang="pl-PL" altLang="pl-PL" sz="3200" dirty="0" smtClean="0"/>
              <a:t>„</a:t>
            </a:r>
            <a:r>
              <a:rPr lang="pl-PL" altLang="pl-PL" sz="3200" i="1" dirty="0"/>
              <a:t>Ponad dwie trzecie respondentów (69%) uważa, że za pieniądze można w Polsce spowodować uchwalenie ustawy, zmianę prawa, jedynie co dziesiąty (10%) sądzi, iż nie jest to możliwe. Co piąty badany (21%) nie ma wyrobionego zdania na ten temat. W ciągu ostatnich dziesięciu miesięcy grupa osób przekonanych o istnieniu tego rodzaju patologii zwiększyła się o 10 punktów procentowych</a:t>
            </a:r>
            <a:r>
              <a:rPr lang="pl-PL" altLang="pl-PL" sz="3200" dirty="0" smtClean="0"/>
              <a:t>”</a:t>
            </a:r>
            <a:endParaRPr lang="pl-PL" altLang="pl-PL" sz="3200" dirty="0"/>
          </a:p>
          <a:p>
            <a:pPr>
              <a:buFontTx/>
              <a:buNone/>
            </a:pPr>
            <a:r>
              <a:rPr lang="pl-PL" altLang="pl-PL" dirty="0"/>
              <a:t/>
            </a:r>
            <a:br>
              <a:rPr lang="pl-PL" altLang="pl-PL" dirty="0"/>
            </a:br>
            <a:r>
              <a:rPr lang="pl-PL" altLang="pl-PL" sz="1800" b="1" i="1" dirty="0"/>
              <a:t>Korupcja, nepotyzm, nieuczciwy lobbing</a:t>
            </a:r>
            <a:r>
              <a:rPr lang="pl-PL" altLang="pl-PL" sz="1800" b="1" dirty="0"/>
              <a:t>, komunikat z badań CBOS, BS/2/2004, s. </a:t>
            </a:r>
            <a:r>
              <a:rPr lang="pl-PL" altLang="pl-PL" sz="1800" b="1" dirty="0" smtClean="0"/>
              <a:t>4.</a:t>
            </a:r>
            <a:endParaRPr lang="pl-PL" altLang="pl-PL" sz="1800" b="1" dirty="0"/>
          </a:p>
        </p:txBody>
      </p:sp>
    </p:spTree>
    <p:extLst>
      <p:ext uri="{BB962C8B-B14F-4D97-AF65-F5344CB8AC3E}">
        <p14:creationId xmlns:p14="http://schemas.microsoft.com/office/powerpoint/2010/main" val="337786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524000" y="0"/>
            <a:ext cx="9144000" cy="1143000"/>
          </a:xfrm>
        </p:spPr>
        <p:txBody>
          <a:bodyPr/>
          <a:lstStyle/>
          <a:p>
            <a:r>
              <a:rPr lang="pl-PL" altLang="pl-PL" sz="3200"/>
              <a:t>Ustawa z dnia 7 lipca 2005 r. o działalności lobbingowej w procesie stanowienia prawa</a:t>
            </a:r>
          </a:p>
        </p:txBody>
      </p:sp>
      <p:sp>
        <p:nvSpPr>
          <p:cNvPr id="116739" name="Rectangle 3"/>
          <p:cNvSpPr>
            <a:spLocks noGrp="1" noChangeArrowheads="1"/>
          </p:cNvSpPr>
          <p:nvPr>
            <p:ph type="body" idx="1"/>
          </p:nvPr>
        </p:nvSpPr>
        <p:spPr>
          <a:xfrm>
            <a:off x="696035" y="1473958"/>
            <a:ext cx="10918209" cy="4940490"/>
          </a:xfrm>
        </p:spPr>
        <p:txBody>
          <a:bodyPr>
            <a:normAutofit/>
          </a:bodyPr>
          <a:lstStyle/>
          <a:p>
            <a:pPr marL="0" indent="0">
              <a:lnSpc>
                <a:spcPct val="80000"/>
              </a:lnSpc>
              <a:buNone/>
            </a:pPr>
            <a:r>
              <a:rPr lang="pl-PL" altLang="pl-PL" sz="3200" dirty="0" smtClean="0"/>
              <a:t>„Wystarcza </a:t>
            </a:r>
            <a:r>
              <a:rPr lang="pl-PL" altLang="pl-PL" sz="3200" dirty="0"/>
              <a:t>bowiem powołać do życia jedną z form prawnych, która w świetle ustawy nie będzie podlegała rygorom wynikającym z rejestrowania zawodowej działalności </a:t>
            </a:r>
            <a:r>
              <a:rPr lang="pl-PL" altLang="pl-PL" sz="3200" dirty="0" smtClean="0"/>
              <a:t>lobbingowej… </a:t>
            </a:r>
            <a:r>
              <a:rPr lang="pl-PL" altLang="pl-PL" sz="3200" dirty="0"/>
              <a:t>Natomiast ustawa, w mojej ocenie, nie zawiera dostatecznych rozwiązań, które mogłyby zachęcać (niezależnie czy w formie pewnych dodatkowych uprawnień, czy dolegliwych a skutecznie egzekwowalnych sankcji karnych) do ujawnienia obecnie prowadzonych działań </a:t>
            </a:r>
            <a:r>
              <a:rPr lang="pl-PL" altLang="pl-PL" sz="3200" dirty="0" err="1"/>
              <a:t>lobbistycznych</a:t>
            </a:r>
            <a:r>
              <a:rPr lang="pl-PL" altLang="pl-PL" sz="3200" dirty="0"/>
              <a:t>, które podejmowane są w formach półjawnych, czy wręcz w oparciu o związki o charakterze prawnym”</a:t>
            </a:r>
            <a:r>
              <a:rPr lang="pl-PL" altLang="pl-PL" sz="2400" dirty="0"/>
              <a:t/>
            </a:r>
            <a:br>
              <a:rPr lang="pl-PL" altLang="pl-PL" sz="2400" dirty="0"/>
            </a:br>
            <a:r>
              <a:rPr lang="pl-PL" altLang="pl-PL" sz="2400" dirty="0"/>
              <a:t/>
            </a:r>
            <a:br>
              <a:rPr lang="pl-PL" altLang="pl-PL" sz="2400" dirty="0"/>
            </a:br>
            <a:r>
              <a:rPr lang="pl-PL" altLang="pl-PL" sz="2400" b="1" dirty="0"/>
              <a:t> </a:t>
            </a:r>
            <a:r>
              <a:rPr lang="pl-PL" altLang="pl-PL" sz="2000" b="1" dirty="0"/>
              <a:t>M</a:t>
            </a:r>
            <a:r>
              <a:rPr lang="pl-PL" altLang="pl-PL" sz="2000" b="1" dirty="0" smtClean="0"/>
              <a:t>. </a:t>
            </a:r>
            <a:r>
              <a:rPr lang="pl-PL" altLang="pl-PL" sz="2000" b="1" dirty="0" err="1" smtClean="0"/>
              <a:t>Zubik</a:t>
            </a:r>
            <a:r>
              <a:rPr lang="pl-PL" altLang="pl-PL" sz="2000" b="1" dirty="0"/>
              <a:t>, </a:t>
            </a:r>
            <a:r>
              <a:rPr lang="pl-PL" altLang="pl-PL" sz="2000" b="1" i="1" dirty="0"/>
              <a:t>Ustawa o działalności lobbingowej</a:t>
            </a:r>
            <a:r>
              <a:rPr lang="pl-PL" altLang="pl-PL" sz="2000" b="1" dirty="0"/>
              <a:t>, ISP, s. 8</a:t>
            </a:r>
            <a:endParaRPr lang="pl-PL" altLang="pl-PL" sz="2400" b="1" dirty="0">
              <a:solidFill>
                <a:schemeClr val="tx1"/>
              </a:solidFill>
            </a:endParaRPr>
          </a:p>
        </p:txBody>
      </p:sp>
    </p:spTree>
    <p:extLst>
      <p:ext uri="{BB962C8B-B14F-4D97-AF65-F5344CB8AC3E}">
        <p14:creationId xmlns:p14="http://schemas.microsoft.com/office/powerpoint/2010/main" val="172474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8991600" cy="431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19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1722" y="2712540"/>
            <a:ext cx="10515600" cy="2596439"/>
          </a:xfrm>
        </p:spPr>
        <p:txBody>
          <a:bodyPr>
            <a:normAutofit fontScale="90000"/>
          </a:bodyPr>
          <a:lstStyle/>
          <a:p>
            <a:pPr algn="ctr"/>
            <a:r>
              <a:rPr lang="pl-PL" sz="6000" b="1" dirty="0"/>
              <a:t>Ekonomiczna analiza prawa – wykorzystanie w praktyce prawniczej </a:t>
            </a:r>
            <a:r>
              <a:rPr lang="pl-PL" sz="6000" b="1" dirty="0" smtClean="0"/>
              <a:t/>
            </a:r>
            <a:br>
              <a:rPr lang="pl-PL" sz="6000" b="1" dirty="0" smtClean="0"/>
            </a:br>
            <a:r>
              <a:rPr lang="pl-PL" sz="6000" b="1" dirty="0" smtClean="0"/>
              <a:t>(</a:t>
            </a:r>
            <a:r>
              <a:rPr lang="pl-PL" sz="6000" b="1" dirty="0"/>
              <a:t>w procesie stanowienia oraz stosowania prawa)</a:t>
            </a:r>
            <a:r>
              <a:rPr lang="pl-PL" b="1" dirty="0"/>
              <a:t/>
            </a:r>
            <a:br>
              <a:rPr lang="pl-PL" b="1" dirty="0"/>
            </a:br>
            <a:endParaRPr lang="pl-PL" dirty="0"/>
          </a:p>
        </p:txBody>
      </p:sp>
    </p:spTree>
    <p:extLst>
      <p:ext uri="{BB962C8B-B14F-4D97-AF65-F5344CB8AC3E}">
        <p14:creationId xmlns:p14="http://schemas.microsoft.com/office/powerpoint/2010/main" val="2247390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00752" y="356524"/>
            <a:ext cx="10128914" cy="6354762"/>
          </a:xfrm>
        </p:spPr>
        <p:txBody>
          <a:bodyPr/>
          <a:lstStyle/>
          <a:p>
            <a:pPr algn="l"/>
            <a:r>
              <a:rPr lang="pl-PL" altLang="pl-PL" sz="2400" dirty="0"/>
              <a:t>„Praktyka pierwszych dni obowiązywania ustawy przyniosła nieprzychylne dla władzy fakty. Lobbyści sprawdzili dokładnie czy ustawa była stosowana przez organy państwa od pierwszego dnia obowiązywania. Jeśli ktoś chciał wykonywać profesjonalną działalność lobbingową zgodnie z ustawą, już od dnia jej wejścia w życie, to jest od 7 marca 2006 r., nie miał takiej możliwości. Nie przygotowano na czas formularzy zgłoszeniowych. Konto bankowe przeznaczone na opłaty rejestracyjne zostało podane w dniu 7 marca… Zarejestrowana aktywność lobbystów sejmowych w 2006 r. jest mniej niż znikoma. Dwóch lobbystów wzięło udział w posiedzeniach dwóch komisji sejmowych, przy czym żaden z nich nie złożył żadnego wniosku i nie zabrał głosu… Ustawa niewątpliwie wymaga zmian, a ich wprowadzenie jest pilne”</a:t>
            </a:r>
            <a:br>
              <a:rPr lang="pl-PL" altLang="pl-PL" sz="2400" dirty="0"/>
            </a:br>
            <a:r>
              <a:rPr lang="pl-PL" altLang="pl-PL" sz="2400" dirty="0"/>
              <a:t/>
            </a:r>
            <a:br>
              <a:rPr lang="pl-PL" altLang="pl-PL" sz="2400" dirty="0"/>
            </a:br>
            <a:r>
              <a:rPr lang="pl-PL" altLang="pl-PL" sz="1800" b="1" dirty="0"/>
              <a:t>M. </a:t>
            </a:r>
            <a:r>
              <a:rPr lang="pl-PL" altLang="pl-PL" sz="1800" b="1" dirty="0" err="1"/>
              <a:t>Wiszowaty</a:t>
            </a:r>
            <a:r>
              <a:rPr lang="pl-PL" altLang="pl-PL" sz="1800" b="1" dirty="0"/>
              <a:t>, </a:t>
            </a:r>
            <a:r>
              <a:rPr lang="pl-PL" altLang="pl-PL" sz="1800" b="1" i="1" dirty="0"/>
              <a:t>Działalność lobbingowa w procesie stanowienia prawa</a:t>
            </a:r>
            <a:r>
              <a:rPr lang="pl-PL" altLang="pl-PL" sz="1800" b="1" dirty="0"/>
              <a:t>, Wydawnictwo Sejmowe, Warszawa 2010.</a:t>
            </a:r>
          </a:p>
        </p:txBody>
      </p:sp>
    </p:spTree>
    <p:extLst>
      <p:ext uri="{BB962C8B-B14F-4D97-AF65-F5344CB8AC3E}">
        <p14:creationId xmlns:p14="http://schemas.microsoft.com/office/powerpoint/2010/main" val="258412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04967" y="274638"/>
            <a:ext cx="11136573" cy="6354762"/>
          </a:xfrm>
        </p:spPr>
        <p:txBody>
          <a:bodyPr/>
          <a:lstStyle/>
          <a:p>
            <a:pPr algn="l"/>
            <a:r>
              <a:rPr lang="pl-PL" altLang="pl-PL" sz="2400" dirty="0"/>
              <a:t>„W świetle wątpliwości jakie nasuwa powyższa analiza rozwiązań ustawy o działalności lobbingowej w procesie stanowienia prawa można odnieść wrażenie, że w dużej mierze mamy do czynienia z pozorną regulacją ze strony ustawodawcy… W świetle ustawowego ujęcia definicji zawodowej działalności lobbingowej – która faktycznie zawiera istotne i szerokie wyłączenia – oraz braku jakichkolwiek realnych przywilejów dla zawodowych </a:t>
            </a:r>
            <a:r>
              <a:rPr lang="pl-PL" altLang="pl-PL" sz="2400" dirty="0" err="1"/>
              <a:t>lobbistów</a:t>
            </a:r>
            <a:r>
              <a:rPr lang="pl-PL" altLang="pl-PL" sz="2400" dirty="0"/>
              <a:t>, można mieć wątpliwości, czy jakikolwiek podmiot, z obecnie prowadzących działalność lobbingową, zdecyduje się na poddanie wpisowi do rejestru podmiotów wykonujących zawodową działalność lobbingową”</a:t>
            </a:r>
            <a:r>
              <a:rPr lang="pl-PL" altLang="pl-PL" sz="2000" dirty="0"/>
              <a:t/>
            </a:r>
            <a:br>
              <a:rPr lang="pl-PL" altLang="pl-PL" sz="2000" dirty="0"/>
            </a:br>
            <a:r>
              <a:rPr lang="pl-PL" altLang="pl-PL" sz="2000" dirty="0"/>
              <a:t/>
            </a:r>
            <a:br>
              <a:rPr lang="pl-PL" altLang="pl-PL" sz="2000" dirty="0"/>
            </a:br>
            <a:r>
              <a:rPr lang="pl-PL" altLang="pl-PL" sz="2000" dirty="0"/>
              <a:t> </a:t>
            </a:r>
            <a:r>
              <a:rPr lang="pl-PL" altLang="pl-PL" sz="1800" dirty="0" err="1"/>
              <a:t>M.Zubik</a:t>
            </a:r>
            <a:r>
              <a:rPr lang="pl-PL" altLang="pl-PL" sz="1800" dirty="0"/>
              <a:t>, </a:t>
            </a:r>
            <a:r>
              <a:rPr lang="pl-PL" altLang="pl-PL" sz="1800" i="1" dirty="0"/>
              <a:t>Ustawa o działalności lobbingowej</a:t>
            </a:r>
            <a:r>
              <a:rPr lang="pl-PL" altLang="pl-PL" sz="1800" dirty="0"/>
              <a:t>, ISP, s. 12</a:t>
            </a:r>
          </a:p>
        </p:txBody>
      </p:sp>
    </p:spTree>
    <p:extLst>
      <p:ext uri="{BB962C8B-B14F-4D97-AF65-F5344CB8AC3E}">
        <p14:creationId xmlns:p14="http://schemas.microsoft.com/office/powerpoint/2010/main" val="717283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Zapewnienia (bez pokrycia) projektodawcy</a:t>
            </a:r>
            <a:endParaRPr lang="pl-PL" sz="3200" b="1" dirty="0"/>
          </a:p>
        </p:txBody>
      </p:sp>
      <p:sp>
        <p:nvSpPr>
          <p:cNvPr id="3" name="Symbol zastępczy zawartości 2"/>
          <p:cNvSpPr>
            <a:spLocks noGrp="1"/>
          </p:cNvSpPr>
          <p:nvPr>
            <p:ph idx="1"/>
          </p:nvPr>
        </p:nvSpPr>
        <p:spPr>
          <a:xfrm>
            <a:off x="838200" y="1825625"/>
            <a:ext cx="10515600" cy="4657062"/>
          </a:xfrm>
        </p:spPr>
        <p:txBody>
          <a:bodyPr>
            <a:normAutofit lnSpcReduction="10000"/>
          </a:bodyPr>
          <a:lstStyle/>
          <a:p>
            <a:r>
              <a:rPr lang="pl-PL" dirty="0" smtClean="0"/>
              <a:t>„Nie </a:t>
            </a:r>
            <a:r>
              <a:rPr lang="pl-PL" dirty="0"/>
              <a:t>przewiduje się wpływu projektu na rynek </a:t>
            </a:r>
            <a:r>
              <a:rPr lang="pl-PL" dirty="0" smtClean="0"/>
              <a:t>pracy”</a:t>
            </a:r>
          </a:p>
          <a:p>
            <a:r>
              <a:rPr lang="pl-PL" dirty="0" smtClean="0"/>
              <a:t>„Wejście </a:t>
            </a:r>
            <a:r>
              <a:rPr lang="pl-PL" dirty="0"/>
              <a:t>w życie projektowanej ustawy </a:t>
            </a:r>
            <a:r>
              <a:rPr lang="pl-PL" dirty="0" smtClean="0"/>
              <a:t>powinno przyczynić </a:t>
            </a:r>
            <a:r>
              <a:rPr lang="pl-PL" dirty="0"/>
              <a:t>się do uproszczenia przepisów</a:t>
            </a:r>
            <a:r>
              <a:rPr lang="pl-PL" dirty="0" smtClean="0"/>
              <a:t>…”</a:t>
            </a:r>
          </a:p>
          <a:p>
            <a:r>
              <a:rPr lang="pl-PL" dirty="0" smtClean="0"/>
              <a:t>„Wejście </a:t>
            </a:r>
            <a:r>
              <a:rPr lang="pl-PL" dirty="0"/>
              <a:t>w życie projektowanej regulacji nie wywoła </a:t>
            </a:r>
            <a:r>
              <a:rPr lang="pl-PL" dirty="0" smtClean="0"/>
              <a:t>skutków społecznych </a:t>
            </a:r>
            <a:r>
              <a:rPr lang="pl-PL" dirty="0"/>
              <a:t>i </a:t>
            </a:r>
            <a:r>
              <a:rPr lang="pl-PL" dirty="0" smtClean="0"/>
              <a:t>ekonomicznych”</a:t>
            </a:r>
          </a:p>
          <a:p>
            <a:r>
              <a:rPr lang="pl-PL" dirty="0" smtClean="0"/>
              <a:t>„Regulacja </a:t>
            </a:r>
            <a:r>
              <a:rPr lang="pl-PL" dirty="0"/>
              <a:t>nie wpłynie na konkurencyjność </a:t>
            </a:r>
            <a:r>
              <a:rPr lang="pl-PL" dirty="0" smtClean="0"/>
              <a:t>gospodarki”</a:t>
            </a:r>
          </a:p>
          <a:p>
            <a:r>
              <a:rPr lang="pl-PL" dirty="0" smtClean="0"/>
              <a:t>„Projekt nie jest sprzeczny z prawem Unii Europejskiej”</a:t>
            </a:r>
          </a:p>
          <a:p>
            <a:r>
              <a:rPr lang="pl-PL" dirty="0" smtClean="0"/>
              <a:t>„Przepisy mają na celu transpozycję dyrektywy…”</a:t>
            </a:r>
          </a:p>
          <a:p>
            <a:r>
              <a:rPr lang="pl-PL" dirty="0" smtClean="0"/>
              <a:t>„Celem </a:t>
            </a:r>
            <a:r>
              <a:rPr lang="pl-PL" dirty="0"/>
              <a:t>projektu ustawy jest dostosowanie systemu prawnego do wyroku </a:t>
            </a:r>
            <a:r>
              <a:rPr lang="pl-PL" dirty="0" smtClean="0"/>
              <a:t>Trybunału Konstytucyjnego…”</a:t>
            </a:r>
            <a:endParaRPr lang="pl-PL" dirty="0"/>
          </a:p>
        </p:txBody>
      </p:sp>
    </p:spTree>
    <p:extLst>
      <p:ext uri="{BB962C8B-B14F-4D97-AF65-F5344CB8AC3E}">
        <p14:creationId xmlns:p14="http://schemas.microsoft.com/office/powerpoint/2010/main" val="76608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2013" y="928048"/>
            <a:ext cx="11805312" cy="5377218"/>
          </a:xfrm>
        </p:spPr>
        <p:txBody>
          <a:bodyPr/>
          <a:lstStyle/>
          <a:p>
            <a:pPr marL="0" indent="0">
              <a:buNone/>
            </a:pPr>
            <a:r>
              <a:rPr lang="pl-PL" dirty="0" smtClean="0"/>
              <a:t>„Innego </a:t>
            </a:r>
            <a:r>
              <a:rPr lang="pl-PL" dirty="0"/>
              <a:t>rodzaju przykładu dostarcza jedna z najbardziej kontrowersyjnych i głośnych ustaw, jaką jest ustawa o grach losowych. Według opinii dyrektora Departamentu Gier Losowych w Zakładów wzajemnych w Ministerstwie Finansów przewidywano, że w pierwszym roku obowiązywania ustawy dodatkowe wpływy z </a:t>
            </a:r>
            <a:r>
              <a:rPr lang="pl-PL" dirty="0" err="1"/>
              <a:t>wideoloterii</a:t>
            </a:r>
            <a:r>
              <a:rPr lang="pl-PL" dirty="0"/>
              <a:t> wyniosą dla Skarbu państwa od 60 do 240 mln zł, z </a:t>
            </a:r>
            <a:r>
              <a:rPr lang="pl-PL" dirty="0" err="1"/>
              <a:t>telebingu</a:t>
            </a:r>
            <a:r>
              <a:rPr lang="pl-PL" dirty="0"/>
              <a:t> od 1 do 4,4 mln zł, a z gier na automatach od 96 do 288 </a:t>
            </a:r>
            <a:r>
              <a:rPr lang="pl-PL" dirty="0" smtClean="0"/>
              <a:t>mln </a:t>
            </a:r>
            <a:r>
              <a:rPr lang="pl-PL" dirty="0"/>
              <a:t>zł. W rzeczywistości po roku okazało się, że przez rok obowiązywania ustawy żadna firma nie uruchomiła gier, które wprowadzano nowelizacją i do budżetu wpłynęło jedynie 1,1 mln z automatów o niskich wygranych – dane za pierwszy kwartał </a:t>
            </a:r>
            <a:r>
              <a:rPr lang="pl-PL" dirty="0" smtClean="0"/>
              <a:t>2004…”</a:t>
            </a:r>
          </a:p>
          <a:p>
            <a:pPr marL="0" indent="0">
              <a:buNone/>
            </a:pPr>
            <a:endParaRPr lang="pl-PL" dirty="0" smtClean="0"/>
          </a:p>
          <a:p>
            <a:pPr marL="0" indent="0">
              <a:buNone/>
            </a:pPr>
            <a:r>
              <a:rPr lang="pl-PL" sz="2000" b="1" dirty="0" smtClean="0"/>
              <a:t>J. Kochanowski</a:t>
            </a:r>
            <a:r>
              <a:rPr lang="pl-PL" sz="2000" b="1" dirty="0"/>
              <a:t>, </a:t>
            </a:r>
            <a:r>
              <a:rPr lang="pl-PL" sz="2000" b="1" i="1" dirty="0"/>
              <a:t>Jak powinno być </a:t>
            </a:r>
            <a:r>
              <a:rPr lang="pl-PL" sz="2000" b="1" i="1" dirty="0" smtClean="0"/>
              <a:t>tworzone </a:t>
            </a:r>
            <a:r>
              <a:rPr lang="pl-PL" sz="2000" b="1" i="1" dirty="0"/>
              <a:t>prawo w </a:t>
            </a:r>
            <a:r>
              <a:rPr lang="pl-PL" sz="2000" b="1" i="1" dirty="0" smtClean="0"/>
              <a:t>Polsce</a:t>
            </a:r>
            <a:r>
              <a:rPr lang="pl-PL" sz="2000" b="1" dirty="0" smtClean="0"/>
              <a:t>, www.rpo.gov.pl/pliki/12087762810.pdf</a:t>
            </a:r>
            <a:endParaRPr lang="pl-PL" sz="2000" b="1" dirty="0"/>
          </a:p>
        </p:txBody>
      </p:sp>
    </p:spTree>
    <p:extLst>
      <p:ext uri="{BB962C8B-B14F-4D97-AF65-F5344CB8AC3E}">
        <p14:creationId xmlns:p14="http://schemas.microsoft.com/office/powerpoint/2010/main" val="18947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415654"/>
            <a:ext cx="10988040" cy="2267030"/>
          </a:xfrm>
        </p:spPr>
        <p:txBody>
          <a:bodyPr>
            <a:noAutofit/>
          </a:bodyPr>
          <a:lstStyle/>
          <a:p>
            <a:r>
              <a:rPr lang="pl-PL" sz="4400" b="1" dirty="0" smtClean="0">
                <a:solidFill>
                  <a:schemeClr val="tx1"/>
                </a:solidFill>
                <a:effectLst/>
                <a:cs typeface="Aharoni" panose="02010803020104030203" pitchFamily="2" charset="-79"/>
              </a:rPr>
              <a:t>CASE STUDY</a:t>
            </a:r>
            <a:br>
              <a:rPr lang="pl-PL" sz="4400" b="1" dirty="0" smtClean="0">
                <a:solidFill>
                  <a:schemeClr val="tx1"/>
                </a:solidFill>
                <a:effectLst/>
                <a:cs typeface="Aharoni" panose="02010803020104030203" pitchFamily="2" charset="-79"/>
              </a:rPr>
            </a:br>
            <a:r>
              <a:rPr lang="pl-PL" sz="4400" dirty="0" smtClean="0">
                <a:solidFill>
                  <a:schemeClr val="tx1"/>
                </a:solidFill>
                <a:effectLst/>
                <a:cs typeface="Aharoni" panose="02010803020104030203" pitchFamily="2" charset="-79"/>
              </a:rPr>
              <a:t>Ograniczenie handlu w niedziele:</a:t>
            </a:r>
            <a:br>
              <a:rPr lang="pl-PL" sz="4400" dirty="0" smtClean="0">
                <a:solidFill>
                  <a:schemeClr val="tx1"/>
                </a:solidFill>
                <a:effectLst/>
                <a:cs typeface="Aharoni" panose="02010803020104030203" pitchFamily="2" charset="-79"/>
              </a:rPr>
            </a:br>
            <a:r>
              <a:rPr lang="pl-PL" sz="4400" dirty="0" smtClean="0">
                <a:solidFill>
                  <a:schemeClr val="tx1"/>
                </a:solidFill>
                <a:effectLst/>
                <a:cs typeface="Aharoni" panose="02010803020104030203" pitchFamily="2" charset="-79"/>
              </a:rPr>
              <a:t>(potencjalne) skutki ekonomiczno-społeczne</a:t>
            </a:r>
            <a:endParaRPr lang="pl-PL" sz="4400" dirty="0">
              <a:solidFill>
                <a:schemeClr val="tx1"/>
              </a:solidFill>
              <a:effectLst/>
              <a:latin typeface="+mn-lt"/>
              <a:cs typeface="Aharoni" panose="02010803020104030203" pitchFamily="2" charset="-79"/>
            </a:endParaRPr>
          </a:p>
        </p:txBody>
      </p:sp>
    </p:spTree>
    <p:extLst>
      <p:ext uri="{BB962C8B-B14F-4D97-AF65-F5344CB8AC3E}">
        <p14:creationId xmlns:p14="http://schemas.microsoft.com/office/powerpoint/2010/main" val="3511935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5496" y="2480528"/>
            <a:ext cx="10515600" cy="1325563"/>
          </a:xfrm>
        </p:spPr>
        <p:txBody>
          <a:bodyPr/>
          <a:lstStyle/>
          <a:p>
            <a:pPr algn="ctr"/>
            <a:r>
              <a:rPr lang="pl-PL" b="1" dirty="0" smtClean="0"/>
              <a:t>Ustawa</a:t>
            </a:r>
            <a:endParaRPr lang="pl-PL" b="1" dirty="0"/>
          </a:p>
        </p:txBody>
      </p:sp>
    </p:spTree>
    <p:extLst>
      <p:ext uri="{BB962C8B-B14F-4D97-AF65-F5344CB8AC3E}">
        <p14:creationId xmlns:p14="http://schemas.microsoft.com/office/powerpoint/2010/main" val="3142250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366284" y="536526"/>
            <a:ext cx="11525703" cy="5782387"/>
          </a:xfrm>
          <a:prstGeom prst="rect">
            <a:avLst/>
          </a:prstGeom>
        </p:spPr>
      </p:pic>
    </p:spTree>
    <p:extLst>
      <p:ext uri="{BB962C8B-B14F-4D97-AF65-F5344CB8AC3E}">
        <p14:creationId xmlns:p14="http://schemas.microsoft.com/office/powerpoint/2010/main" val="1898279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654848" y="243287"/>
            <a:ext cx="10882303" cy="6480610"/>
          </a:xfrm>
          <a:prstGeom prst="rect">
            <a:avLst/>
          </a:prstGeom>
        </p:spPr>
      </p:pic>
    </p:spTree>
    <p:extLst>
      <p:ext uri="{BB962C8B-B14F-4D97-AF65-F5344CB8AC3E}">
        <p14:creationId xmlns:p14="http://schemas.microsoft.com/office/powerpoint/2010/main" val="403042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702788" y="1165248"/>
            <a:ext cx="10975569" cy="3502287"/>
          </a:xfrm>
          <a:prstGeom prst="rect">
            <a:avLst/>
          </a:prstGeom>
        </p:spPr>
      </p:pic>
    </p:spTree>
    <p:extLst>
      <p:ext uri="{BB962C8B-B14F-4D97-AF65-F5344CB8AC3E}">
        <p14:creationId xmlns:p14="http://schemas.microsoft.com/office/powerpoint/2010/main" val="3409494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511363" y="492385"/>
            <a:ext cx="11404961" cy="6044893"/>
          </a:xfrm>
          <a:prstGeom prst="rect">
            <a:avLst/>
          </a:prstGeom>
        </p:spPr>
      </p:pic>
    </p:spTree>
    <p:extLst>
      <p:ext uri="{BB962C8B-B14F-4D97-AF65-F5344CB8AC3E}">
        <p14:creationId xmlns:p14="http://schemas.microsoft.com/office/powerpoint/2010/main" val="408097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b="1" dirty="0" smtClean="0"/>
              <a:t>Zastosowanie EAP w procesie stanowienia prawa</a:t>
            </a:r>
            <a:endParaRPr lang="pl-PL" sz="3600" b="1" dirty="0"/>
          </a:p>
        </p:txBody>
      </p:sp>
      <p:sp>
        <p:nvSpPr>
          <p:cNvPr id="3" name="Symbol zastępczy zawartości 2"/>
          <p:cNvSpPr>
            <a:spLocks noGrp="1"/>
          </p:cNvSpPr>
          <p:nvPr>
            <p:ph idx="1"/>
          </p:nvPr>
        </p:nvSpPr>
        <p:spPr>
          <a:xfrm>
            <a:off x="1120000" y="1965277"/>
            <a:ext cx="10233800" cy="4198038"/>
          </a:xfrm>
        </p:spPr>
        <p:txBody>
          <a:bodyPr>
            <a:normAutofit/>
          </a:bodyPr>
          <a:lstStyle/>
          <a:p>
            <a:pPr>
              <a:buFontTx/>
              <a:buChar char="-"/>
            </a:pPr>
            <a:r>
              <a:rPr lang="pl-PL" sz="3200" dirty="0" smtClean="0"/>
              <a:t>ocena skutków regulacji</a:t>
            </a:r>
          </a:p>
          <a:p>
            <a:pPr>
              <a:buFontTx/>
              <a:buChar char="-"/>
            </a:pPr>
            <a:r>
              <a:rPr lang="pl-PL" sz="3200" dirty="0"/>
              <a:t>u</a:t>
            </a:r>
            <a:r>
              <a:rPr lang="pl-PL" sz="3200" dirty="0" smtClean="0"/>
              <a:t>dział ekspertów w procesie legislacyjnym </a:t>
            </a:r>
          </a:p>
          <a:p>
            <a:pPr>
              <a:buFontTx/>
              <a:buChar char="-"/>
            </a:pPr>
            <a:r>
              <a:rPr lang="pl-PL" sz="3200" dirty="0" smtClean="0"/>
              <a:t>lobbing</a:t>
            </a:r>
          </a:p>
          <a:p>
            <a:pPr>
              <a:buFontTx/>
              <a:buChar char="-"/>
            </a:pPr>
            <a:r>
              <a:rPr lang="pl-PL" sz="3200" dirty="0" smtClean="0"/>
              <a:t>konsultacje</a:t>
            </a:r>
          </a:p>
          <a:p>
            <a:pPr>
              <a:buFontTx/>
              <a:buChar char="-"/>
            </a:pPr>
            <a:r>
              <a:rPr lang="pl-PL" sz="3200" dirty="0"/>
              <a:t>p</a:t>
            </a:r>
            <a:r>
              <a:rPr lang="pl-PL" sz="3200" dirty="0" smtClean="0"/>
              <a:t>lanowanie legislacyjne</a:t>
            </a:r>
          </a:p>
          <a:p>
            <a:pPr>
              <a:buFontTx/>
              <a:buChar char="-"/>
            </a:pPr>
            <a:r>
              <a:rPr lang="pl-PL" sz="3200" dirty="0" smtClean="0"/>
              <a:t>koszty i długość procesu legislacyjnego </a:t>
            </a:r>
          </a:p>
          <a:p>
            <a:pPr marL="0" indent="0">
              <a:buNone/>
            </a:pPr>
            <a:r>
              <a:rPr lang="pl-PL" sz="3200" dirty="0" smtClean="0"/>
              <a:t>- </a:t>
            </a:r>
            <a:r>
              <a:rPr lang="pl-PL" sz="3200" dirty="0"/>
              <a:t>t</a:t>
            </a:r>
            <a:r>
              <a:rPr lang="pl-PL" sz="3200" dirty="0" smtClean="0"/>
              <a:t>echnokratyzm </a:t>
            </a:r>
            <a:r>
              <a:rPr lang="pl-PL" sz="3200" i="1" dirty="0" smtClean="0"/>
              <a:t>vs</a:t>
            </a:r>
            <a:r>
              <a:rPr lang="pl-PL" sz="3200" dirty="0" smtClean="0"/>
              <a:t>. demokratyzm</a:t>
            </a:r>
            <a:endParaRPr lang="pl-PL" sz="3200" dirty="0"/>
          </a:p>
        </p:txBody>
      </p:sp>
    </p:spTree>
    <p:extLst>
      <p:ext uri="{BB962C8B-B14F-4D97-AF65-F5344CB8AC3E}">
        <p14:creationId xmlns:p14="http://schemas.microsoft.com/office/powerpoint/2010/main" val="120840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514846" y="228883"/>
            <a:ext cx="11167637" cy="6410813"/>
          </a:xfrm>
          <a:prstGeom prst="rect">
            <a:avLst/>
          </a:prstGeom>
        </p:spPr>
      </p:pic>
    </p:spTree>
    <p:extLst>
      <p:ext uri="{BB962C8B-B14F-4D97-AF65-F5344CB8AC3E}">
        <p14:creationId xmlns:p14="http://schemas.microsoft.com/office/powerpoint/2010/main" val="1633973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455494" y="693050"/>
            <a:ext cx="11332217" cy="5380204"/>
          </a:xfrm>
          <a:prstGeom prst="rect">
            <a:avLst/>
          </a:prstGeom>
        </p:spPr>
      </p:pic>
    </p:spTree>
    <p:extLst>
      <p:ext uri="{BB962C8B-B14F-4D97-AF65-F5344CB8AC3E}">
        <p14:creationId xmlns:p14="http://schemas.microsoft.com/office/powerpoint/2010/main" val="779722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481511" y="545910"/>
            <a:ext cx="11406358" cy="5521301"/>
          </a:xfrm>
          <a:prstGeom prst="rect">
            <a:avLst/>
          </a:prstGeom>
        </p:spPr>
      </p:pic>
    </p:spTree>
    <p:extLst>
      <p:ext uri="{BB962C8B-B14F-4D97-AF65-F5344CB8AC3E}">
        <p14:creationId xmlns:p14="http://schemas.microsoft.com/office/powerpoint/2010/main" val="436137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503402" y="217511"/>
            <a:ext cx="11260967" cy="3523840"/>
          </a:xfrm>
          <a:prstGeom prst="rect">
            <a:avLst/>
          </a:prstGeom>
        </p:spPr>
      </p:pic>
      <p:pic>
        <p:nvPicPr>
          <p:cNvPr id="5" name="Obraz 4"/>
          <p:cNvPicPr>
            <a:picLocks noChangeAspect="1"/>
          </p:cNvPicPr>
          <p:nvPr/>
        </p:nvPicPr>
        <p:blipFill>
          <a:blip r:embed="rId3"/>
          <a:stretch>
            <a:fillRect/>
          </a:stretch>
        </p:blipFill>
        <p:spPr>
          <a:xfrm>
            <a:off x="503402" y="4009172"/>
            <a:ext cx="11260967" cy="2581970"/>
          </a:xfrm>
          <a:prstGeom prst="rect">
            <a:avLst/>
          </a:prstGeom>
        </p:spPr>
      </p:pic>
    </p:spTree>
    <p:extLst>
      <p:ext uri="{BB962C8B-B14F-4D97-AF65-F5344CB8AC3E}">
        <p14:creationId xmlns:p14="http://schemas.microsoft.com/office/powerpoint/2010/main" val="635743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890469"/>
          </a:xfrm>
        </p:spPr>
        <p:txBody>
          <a:bodyPr>
            <a:normAutofit/>
          </a:bodyPr>
          <a:lstStyle/>
          <a:p>
            <a:pPr algn="ctr"/>
            <a:r>
              <a:rPr lang="pl-PL" sz="3200" dirty="0" smtClean="0"/>
              <a:t>Uzasadnienie projektu ustawy</a:t>
            </a:r>
            <a:endParaRPr lang="pl-PL" sz="3200" dirty="0"/>
          </a:p>
        </p:txBody>
      </p:sp>
      <p:sp>
        <p:nvSpPr>
          <p:cNvPr id="3" name="Symbol zastępczy zawartości 2"/>
          <p:cNvSpPr>
            <a:spLocks noGrp="1"/>
          </p:cNvSpPr>
          <p:nvPr>
            <p:ph idx="1"/>
          </p:nvPr>
        </p:nvSpPr>
        <p:spPr>
          <a:xfrm>
            <a:off x="615031" y="1579964"/>
            <a:ext cx="10999213" cy="4820835"/>
          </a:xfrm>
        </p:spPr>
        <p:txBody>
          <a:bodyPr>
            <a:normAutofit/>
          </a:bodyPr>
          <a:lstStyle/>
          <a:p>
            <a:pPr marL="0" indent="0">
              <a:buNone/>
            </a:pPr>
            <a:r>
              <a:rPr lang="pl-PL" sz="3000" dirty="0" smtClean="0"/>
              <a:t>„Ustawa </a:t>
            </a:r>
            <a:r>
              <a:rPr lang="pl-PL" sz="3000" dirty="0"/>
              <a:t>ma na celu ustalenie zasad zakazu handlu w placówkach handlowych oraz w podmiotach działających na rzecz handlu w niedziele z wyłączeniem kilku niedziel w roku, w przypadku których potrzeba handlu podyktowana jest szczególną koniecznością zaspokajania potrzeb ludności oraz ustalenie zasad godzinowego ograniczenia handlu w wigilię Bożego Narodzenia i Wielką Sobotę. Ponadto zapisy ustawy przewidują odstępstwa od ww. zakazu poprzez ustalenie podmiotów gospodarczych, które zgodnie z zakresem usług lub/i formą prowadzenia działalności będą mogły działać w </a:t>
            </a:r>
            <a:r>
              <a:rPr lang="pl-PL" sz="3000" dirty="0" smtClean="0"/>
              <a:t>niedziele”</a:t>
            </a:r>
            <a:endParaRPr lang="pl-PL" sz="3000" dirty="0"/>
          </a:p>
        </p:txBody>
      </p:sp>
    </p:spTree>
    <p:extLst>
      <p:ext uri="{BB962C8B-B14F-4D97-AF65-F5344CB8AC3E}">
        <p14:creationId xmlns:p14="http://schemas.microsoft.com/office/powerpoint/2010/main" val="2285754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6837" y="255943"/>
            <a:ext cx="10515600" cy="890469"/>
          </a:xfrm>
        </p:spPr>
        <p:txBody>
          <a:bodyPr>
            <a:normAutofit/>
          </a:bodyPr>
          <a:lstStyle/>
          <a:p>
            <a:pPr algn="ctr"/>
            <a:r>
              <a:rPr lang="pl-PL" sz="3200" dirty="0" smtClean="0"/>
              <a:t>Uzasadnienie projektu ustawy</a:t>
            </a:r>
            <a:endParaRPr lang="pl-PL" sz="3200" dirty="0"/>
          </a:p>
        </p:txBody>
      </p:sp>
      <p:sp>
        <p:nvSpPr>
          <p:cNvPr id="3" name="Symbol zastępczy zawartości 2"/>
          <p:cNvSpPr>
            <a:spLocks noGrp="1"/>
          </p:cNvSpPr>
          <p:nvPr>
            <p:ph idx="1"/>
          </p:nvPr>
        </p:nvSpPr>
        <p:spPr>
          <a:xfrm>
            <a:off x="615030" y="1269242"/>
            <a:ext cx="10999213" cy="5254387"/>
          </a:xfrm>
        </p:spPr>
        <p:txBody>
          <a:bodyPr>
            <a:normAutofit lnSpcReduction="10000"/>
          </a:bodyPr>
          <a:lstStyle/>
          <a:p>
            <a:pPr marL="0" indent="0">
              <a:buNone/>
            </a:pPr>
            <a:r>
              <a:rPr lang="pl-PL" dirty="0"/>
              <a:t>„Obecnie zakaz handlu w placówkach handlowych uregulowany jest jedynie w art. 1519a Kodeksu Pracy § 1, natomiast § 3 ustala, że praca w niedziele jest dozwolona w placówkach handlowych przy wykonywaniu prac koniecznych ze względu na ich użyteczność społeczną i codzienne potrzeby ludności. W </a:t>
            </a:r>
            <a:r>
              <a:rPr lang="pl-PL" dirty="0" smtClean="0"/>
              <a:t>konsekwencji </a:t>
            </a:r>
            <a:r>
              <a:rPr lang="pl-PL" dirty="0"/>
              <a:t>więc handel w niedziele jest prawnie dopuszczalny i stanowi zjawisko powszechnie obecne. Wyjątkiem jest jedynie sytuacja, kiedy niedziela przypada w święto. Twórcy niniejszego projektu w toku analizy przesłanek prawnych i ekonomicznych uznali, że zmiany w Kodeksie Pracy, które wprowadzałyby zakaz pracy w niedziele, podobnie jak w przypadku świąt, są niewystarczające. Istnieje bowiem uzasadniona obawa, że pracodawcy mimo zakazu zatrudniania w niedziele stosowaliby inne formy świadczenia pracy np.: umowę zlecenia, które nie są regulowane przepisami Kodeksu Pracy. Już obecnie w sektorze handlu, szczególnie w sklepach wielkopowierzchniowych, stosuje się umowy cywilnoprawne, aby ograniczyć koszty pracy</a:t>
            </a:r>
            <a:r>
              <a:rPr lang="pl-PL" dirty="0" smtClean="0"/>
              <a:t>.”</a:t>
            </a:r>
            <a:endParaRPr lang="pl-PL" dirty="0"/>
          </a:p>
        </p:txBody>
      </p:sp>
    </p:spTree>
    <p:extLst>
      <p:ext uri="{BB962C8B-B14F-4D97-AF65-F5344CB8AC3E}">
        <p14:creationId xmlns:p14="http://schemas.microsoft.com/office/powerpoint/2010/main" val="2475859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026947"/>
          </a:xfrm>
        </p:spPr>
        <p:txBody>
          <a:bodyPr>
            <a:normAutofit/>
          </a:bodyPr>
          <a:lstStyle/>
          <a:p>
            <a:pPr algn="ctr"/>
            <a:r>
              <a:rPr lang="pl-PL" sz="3200" dirty="0" smtClean="0"/>
              <a:t>Dotychczasowy stan prawny </a:t>
            </a:r>
            <a:br>
              <a:rPr lang="pl-PL" sz="3200" dirty="0" smtClean="0"/>
            </a:br>
            <a:r>
              <a:rPr lang="pl-PL" sz="3200" dirty="0" smtClean="0"/>
              <a:t>(Kodeks pracy przed wejściem w życie ustawy)</a:t>
            </a:r>
            <a:endParaRPr lang="pl-PL" sz="3200" dirty="0"/>
          </a:p>
        </p:txBody>
      </p:sp>
      <p:sp>
        <p:nvSpPr>
          <p:cNvPr id="3" name="Symbol zastępczy zawartości 2"/>
          <p:cNvSpPr>
            <a:spLocks noGrp="1"/>
          </p:cNvSpPr>
          <p:nvPr>
            <p:ph idx="1"/>
          </p:nvPr>
        </p:nvSpPr>
        <p:spPr>
          <a:xfrm>
            <a:off x="409433" y="1610436"/>
            <a:ext cx="11423175" cy="4954138"/>
          </a:xfrm>
        </p:spPr>
        <p:txBody>
          <a:bodyPr>
            <a:normAutofit fontScale="92500" lnSpcReduction="10000"/>
          </a:bodyPr>
          <a:lstStyle/>
          <a:p>
            <a:pPr marL="0" indent="0">
              <a:buNone/>
            </a:pPr>
            <a:r>
              <a:rPr lang="pl-PL" b="1" dirty="0" smtClean="0"/>
              <a:t>Art</a:t>
            </a:r>
            <a:r>
              <a:rPr lang="pl-PL" b="1" dirty="0"/>
              <a:t>.  </a:t>
            </a:r>
            <a:r>
              <a:rPr lang="pl-PL" b="1" dirty="0" smtClean="0"/>
              <a:t>151</a:t>
            </a:r>
            <a:r>
              <a:rPr lang="pl-PL" sz="1700" b="1" dirty="0" smtClean="0"/>
              <a:t>9</a:t>
            </a:r>
            <a:r>
              <a:rPr lang="pl-PL" b="1" dirty="0" smtClean="0"/>
              <a:t>. </a:t>
            </a:r>
          </a:p>
          <a:p>
            <a:pPr marL="0" indent="0">
              <a:buNone/>
            </a:pPr>
            <a:r>
              <a:rPr lang="pl-PL" dirty="0" smtClean="0"/>
              <a:t>§  </a:t>
            </a:r>
            <a:r>
              <a:rPr lang="pl-PL" dirty="0"/>
              <a:t>1.  Dniami wolnymi od pracy są niedziele i święta określone w przepisach o dniach wolnych od pracy.</a:t>
            </a:r>
          </a:p>
          <a:p>
            <a:pPr marL="0" indent="0">
              <a:buNone/>
            </a:pPr>
            <a:r>
              <a:rPr lang="pl-PL" dirty="0"/>
              <a:t>§  2.  Za pracę w niedzielę i święto uważa się pracę wykonywaną między godziną 6</a:t>
            </a:r>
            <a:r>
              <a:rPr lang="pl-PL" sz="1700" dirty="0"/>
              <a:t>00</a:t>
            </a:r>
            <a:r>
              <a:rPr lang="pl-PL" dirty="0"/>
              <a:t> w tym dniu a godziną 6</a:t>
            </a:r>
            <a:r>
              <a:rPr lang="pl-PL" sz="1700" dirty="0"/>
              <a:t>00</a:t>
            </a:r>
            <a:r>
              <a:rPr lang="pl-PL" dirty="0"/>
              <a:t> w następnym dniu, chyba że u danego pracodawcy została ustalona inna godzina.</a:t>
            </a:r>
          </a:p>
          <a:p>
            <a:pPr marL="0" indent="0">
              <a:buNone/>
            </a:pPr>
            <a:r>
              <a:rPr lang="pl-PL" b="1" dirty="0"/>
              <a:t>Art.  151</a:t>
            </a:r>
            <a:r>
              <a:rPr lang="pl-PL" sz="1700" b="1" dirty="0"/>
              <a:t>9a</a:t>
            </a:r>
            <a:r>
              <a:rPr lang="pl-PL" b="1" dirty="0" smtClean="0"/>
              <a:t>.</a:t>
            </a:r>
          </a:p>
          <a:p>
            <a:pPr marL="0" indent="0">
              <a:buNone/>
            </a:pPr>
            <a:r>
              <a:rPr lang="pl-PL" dirty="0" smtClean="0"/>
              <a:t>§  </a:t>
            </a:r>
            <a:r>
              <a:rPr lang="pl-PL" dirty="0"/>
              <a:t>1.  Praca w święta w placówkach handlowych jest niedozwolona.</a:t>
            </a:r>
          </a:p>
          <a:p>
            <a:pPr marL="0" indent="0">
              <a:buNone/>
            </a:pPr>
            <a:r>
              <a:rPr lang="pl-PL" dirty="0"/>
              <a:t>§  2.  Przepis § 1 stosuje się także, jeżeli święto przypada w niedzielę.</a:t>
            </a:r>
          </a:p>
          <a:p>
            <a:pPr marL="0" indent="0">
              <a:buNone/>
            </a:pPr>
            <a:r>
              <a:rPr lang="pl-PL" dirty="0"/>
              <a:t>§  3.  Praca w niedziele jest dozwolona w placówkach handlowych przy wykonywaniu prac koniecznych ze względu na ich użyteczność społeczną i codzienne potrzeby ludności.</a:t>
            </a:r>
          </a:p>
        </p:txBody>
      </p:sp>
    </p:spTree>
    <p:extLst>
      <p:ext uri="{BB962C8B-B14F-4D97-AF65-F5344CB8AC3E}">
        <p14:creationId xmlns:p14="http://schemas.microsoft.com/office/powerpoint/2010/main" val="340818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026947"/>
          </a:xfrm>
        </p:spPr>
        <p:txBody>
          <a:bodyPr>
            <a:normAutofit/>
          </a:bodyPr>
          <a:lstStyle/>
          <a:p>
            <a:pPr algn="ctr"/>
            <a:r>
              <a:rPr lang="pl-PL" sz="3200" dirty="0" smtClean="0"/>
              <a:t>Dotychczasowy stan prawny </a:t>
            </a:r>
            <a:br>
              <a:rPr lang="pl-PL" sz="3200" dirty="0" smtClean="0"/>
            </a:br>
            <a:r>
              <a:rPr lang="pl-PL" sz="3200" dirty="0" smtClean="0"/>
              <a:t>(Kodeks pracy przed wejściem w życie ustawy)</a:t>
            </a:r>
            <a:endParaRPr lang="pl-PL" sz="3200" dirty="0"/>
          </a:p>
        </p:txBody>
      </p:sp>
      <p:sp>
        <p:nvSpPr>
          <p:cNvPr id="3" name="Symbol zastępczy zawartości 2"/>
          <p:cNvSpPr>
            <a:spLocks noGrp="1"/>
          </p:cNvSpPr>
          <p:nvPr>
            <p:ph idx="1"/>
          </p:nvPr>
        </p:nvSpPr>
        <p:spPr>
          <a:xfrm>
            <a:off x="409433" y="1610436"/>
            <a:ext cx="11423175" cy="4954138"/>
          </a:xfrm>
        </p:spPr>
        <p:txBody>
          <a:bodyPr>
            <a:normAutofit lnSpcReduction="10000"/>
          </a:bodyPr>
          <a:lstStyle/>
          <a:p>
            <a:pPr marL="0" indent="0">
              <a:buNone/>
            </a:pPr>
            <a:r>
              <a:rPr lang="pl-PL" b="1" dirty="0"/>
              <a:t>Art.  </a:t>
            </a:r>
            <a:r>
              <a:rPr lang="pl-PL" b="1" dirty="0" smtClean="0"/>
              <a:t>151 </a:t>
            </a:r>
            <a:r>
              <a:rPr lang="pl-PL" sz="1700" b="1" dirty="0" smtClean="0"/>
              <a:t>10.</a:t>
            </a:r>
            <a:endParaRPr lang="pl-PL" b="1" dirty="0"/>
          </a:p>
          <a:p>
            <a:pPr marL="0" indent="0">
              <a:buNone/>
            </a:pPr>
            <a:r>
              <a:rPr lang="pl-PL" sz="2200" dirty="0">
                <a:solidFill>
                  <a:schemeClr val="tx1"/>
                </a:solidFill>
              </a:rPr>
              <a:t>Praca w niedziele i święta jest dozwolona:</a:t>
            </a:r>
          </a:p>
          <a:p>
            <a:pPr marL="0" indent="0">
              <a:buNone/>
            </a:pPr>
            <a:r>
              <a:rPr lang="pl-PL" sz="2200" dirty="0">
                <a:solidFill>
                  <a:schemeClr val="tx1"/>
                </a:solidFill>
              </a:rPr>
              <a:t>1) w razie konieczności prowadzenia akcji ratowniczej w celu ochrony życia lub zdrowia ludzkiego, ochrony mienia lub środowiska albo usunięcia awarii</a:t>
            </a:r>
            <a:r>
              <a:rPr lang="pl-PL" sz="2200" dirty="0" smtClean="0">
                <a:solidFill>
                  <a:schemeClr val="tx1"/>
                </a:solidFill>
              </a:rPr>
              <a:t>; (…)</a:t>
            </a:r>
            <a:endParaRPr lang="pl-PL" sz="2200" dirty="0">
              <a:solidFill>
                <a:schemeClr val="tx1"/>
              </a:solidFill>
            </a:endParaRPr>
          </a:p>
          <a:p>
            <a:pPr marL="0" indent="0">
              <a:buNone/>
            </a:pPr>
            <a:r>
              <a:rPr lang="pl-PL" sz="2200" dirty="0">
                <a:solidFill>
                  <a:schemeClr val="tx1"/>
                </a:solidFill>
              </a:rPr>
              <a:t>4) przy niezbędnych remontach;</a:t>
            </a:r>
          </a:p>
          <a:p>
            <a:pPr marL="0" indent="0">
              <a:buNone/>
            </a:pPr>
            <a:r>
              <a:rPr lang="pl-PL" sz="2200" dirty="0">
                <a:solidFill>
                  <a:schemeClr val="tx1"/>
                </a:solidFill>
              </a:rPr>
              <a:t>5) w transporcie i w komunikacji;</a:t>
            </a:r>
          </a:p>
          <a:p>
            <a:pPr marL="0" indent="0">
              <a:buNone/>
            </a:pPr>
            <a:r>
              <a:rPr lang="pl-PL" sz="2200" dirty="0">
                <a:solidFill>
                  <a:schemeClr val="tx1"/>
                </a:solidFill>
              </a:rPr>
              <a:t>6) w zakładowych strażach pożarnych i w zakładowych służbach ratowniczych;</a:t>
            </a:r>
          </a:p>
          <a:p>
            <a:pPr marL="0" indent="0">
              <a:buNone/>
            </a:pPr>
            <a:r>
              <a:rPr lang="pl-PL" sz="2200" dirty="0">
                <a:solidFill>
                  <a:schemeClr val="tx1"/>
                </a:solidFill>
              </a:rPr>
              <a:t>7</a:t>
            </a:r>
            <a:r>
              <a:rPr lang="pl-PL" sz="2200" dirty="0" smtClean="0">
                <a:solidFill>
                  <a:schemeClr val="tx1"/>
                </a:solidFill>
              </a:rPr>
              <a:t>) </a:t>
            </a:r>
            <a:r>
              <a:rPr lang="pl-PL" sz="2200" dirty="0">
                <a:solidFill>
                  <a:schemeClr val="tx1"/>
                </a:solidFill>
              </a:rPr>
              <a:t>przy pilnowaniu mienia lub ochronie </a:t>
            </a:r>
            <a:r>
              <a:rPr lang="pl-PL" sz="2200" dirty="0" smtClean="0">
                <a:solidFill>
                  <a:schemeClr val="tx1"/>
                </a:solidFill>
              </a:rPr>
              <a:t>osób; (…)</a:t>
            </a:r>
          </a:p>
          <a:p>
            <a:pPr marL="0" indent="0">
              <a:buNone/>
            </a:pPr>
            <a:r>
              <a:rPr lang="pl-PL" sz="2200" dirty="0" smtClean="0">
                <a:solidFill>
                  <a:schemeClr val="tx1"/>
                </a:solidFill>
              </a:rPr>
              <a:t>9) przy wykonywaniu prac koniecznych ze względu na ich użyteczność społeczną i codzienne potrzeby ludności, w szczególności w:</a:t>
            </a:r>
          </a:p>
          <a:p>
            <a:pPr marL="0" indent="0">
              <a:buNone/>
            </a:pPr>
            <a:r>
              <a:rPr lang="pl-PL" sz="2200" dirty="0" smtClean="0">
                <a:solidFill>
                  <a:schemeClr val="tx1"/>
                </a:solidFill>
              </a:rPr>
              <a:t>	a) (uchylona),</a:t>
            </a:r>
          </a:p>
          <a:p>
            <a:pPr marL="0" indent="0">
              <a:buNone/>
            </a:pPr>
            <a:r>
              <a:rPr lang="pl-PL" sz="2200" dirty="0" smtClean="0">
                <a:solidFill>
                  <a:schemeClr val="tx1"/>
                </a:solidFill>
              </a:rPr>
              <a:t>	b</a:t>
            </a:r>
            <a:r>
              <a:rPr lang="pl-PL" sz="2200" dirty="0">
                <a:solidFill>
                  <a:schemeClr val="tx1"/>
                </a:solidFill>
              </a:rPr>
              <a:t>) zakładach świadczących usługi dla ludności,</a:t>
            </a:r>
          </a:p>
          <a:p>
            <a:pPr marL="0" indent="0">
              <a:buNone/>
            </a:pPr>
            <a:r>
              <a:rPr lang="pl-PL" sz="2200" dirty="0" smtClean="0">
                <a:solidFill>
                  <a:schemeClr val="tx1"/>
                </a:solidFill>
              </a:rPr>
              <a:t>	c</a:t>
            </a:r>
            <a:r>
              <a:rPr lang="pl-PL" sz="2200" dirty="0">
                <a:solidFill>
                  <a:schemeClr val="tx1"/>
                </a:solidFill>
              </a:rPr>
              <a:t>) gastronomii</a:t>
            </a:r>
          </a:p>
        </p:txBody>
      </p:sp>
    </p:spTree>
    <p:extLst>
      <p:ext uri="{BB962C8B-B14F-4D97-AF65-F5344CB8AC3E}">
        <p14:creationId xmlns:p14="http://schemas.microsoft.com/office/powerpoint/2010/main" val="3302392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6837" y="255943"/>
            <a:ext cx="10515600" cy="890469"/>
          </a:xfrm>
        </p:spPr>
        <p:txBody>
          <a:bodyPr>
            <a:normAutofit/>
          </a:bodyPr>
          <a:lstStyle/>
          <a:p>
            <a:pPr algn="ctr"/>
            <a:r>
              <a:rPr lang="pl-PL" sz="3200" dirty="0" smtClean="0"/>
              <a:t>Uzasadnienie projektu ustawy</a:t>
            </a:r>
            <a:endParaRPr lang="pl-PL" sz="3200" dirty="0"/>
          </a:p>
        </p:txBody>
      </p:sp>
      <p:sp>
        <p:nvSpPr>
          <p:cNvPr id="3" name="Symbol zastępczy zawartości 2"/>
          <p:cNvSpPr>
            <a:spLocks noGrp="1"/>
          </p:cNvSpPr>
          <p:nvPr>
            <p:ph idx="1"/>
          </p:nvPr>
        </p:nvSpPr>
        <p:spPr>
          <a:xfrm>
            <a:off x="615030" y="1269242"/>
            <a:ext cx="10999213" cy="5254387"/>
          </a:xfrm>
        </p:spPr>
        <p:txBody>
          <a:bodyPr>
            <a:normAutofit fontScale="92500"/>
          </a:bodyPr>
          <a:lstStyle/>
          <a:p>
            <a:pPr marL="0" indent="0">
              <a:buNone/>
            </a:pPr>
            <a:r>
              <a:rPr lang="pl-PL" dirty="0"/>
              <a:t>„społeczne aspekty pracy w niedziele w placówkach handlowych przemawiają za negacją powszechności tego zjawiska. Według danych Polskiej Rady Centrów Handlowych (PRCH) oraz badań firmy Eurostat ponad 60% osób zatrudnionych w branży centrów handlowych stanowią kobiety, które zwyczajowo muszą pogodzić pracę zawodową z obowiązkami rodzinnymi. Z kolei w sklepach wielkopowierzchniowych i dyskontach udział kobiet w zatrudnieniu wynosi ponad 80% na co wskazują źródła własne </a:t>
            </a:r>
            <a:r>
              <a:rPr lang="pl-PL" dirty="0" err="1"/>
              <a:t>SBHiU</a:t>
            </a:r>
            <a:r>
              <a:rPr lang="pl-PL" dirty="0"/>
              <a:t> NSZZ "</a:t>
            </a:r>
            <a:r>
              <a:rPr lang="pl-PL" dirty="0" smtClean="0"/>
              <a:t>Solidarność (…)</a:t>
            </a:r>
          </a:p>
          <a:p>
            <a:pPr marL="0" indent="0">
              <a:buNone/>
            </a:pPr>
            <a:r>
              <a:rPr lang="pl-PL" dirty="0"/>
              <a:t>Rekompensata pracy w niedziele innym wolnym dniem w tygodniu nie jest rozwiązaniem wystarczającym dla wielu pracowników. Formy spędzania czasu wolnego w niedziele znacząco różnią się od możliwości dostępnych w powszednie, robocze dni, dlatego pracownicy zatrudnieni w niedziele nie mogą skorzystać z udziału w wielu wydarzeniach kulturalnych, społecznych, rozrywkowych, z których korzystają osoby zatrudnione np.: w podstawowym systemie czasu pracy.”</a:t>
            </a:r>
          </a:p>
        </p:txBody>
      </p:sp>
    </p:spTree>
    <p:extLst>
      <p:ext uri="{BB962C8B-B14F-4D97-AF65-F5344CB8AC3E}">
        <p14:creationId xmlns:p14="http://schemas.microsoft.com/office/powerpoint/2010/main" val="629355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6837" y="255943"/>
            <a:ext cx="10515600" cy="890469"/>
          </a:xfrm>
        </p:spPr>
        <p:txBody>
          <a:bodyPr>
            <a:normAutofit/>
          </a:bodyPr>
          <a:lstStyle/>
          <a:p>
            <a:pPr algn="ctr"/>
            <a:r>
              <a:rPr lang="pl-PL" sz="3200" dirty="0" smtClean="0"/>
              <a:t>Uzasadnienie projektu ustawy</a:t>
            </a:r>
            <a:endParaRPr lang="pl-PL" sz="3200" dirty="0"/>
          </a:p>
        </p:txBody>
      </p:sp>
      <p:sp>
        <p:nvSpPr>
          <p:cNvPr id="3" name="Symbol zastępczy zawartości 2"/>
          <p:cNvSpPr>
            <a:spLocks noGrp="1"/>
          </p:cNvSpPr>
          <p:nvPr>
            <p:ph idx="1"/>
          </p:nvPr>
        </p:nvSpPr>
        <p:spPr>
          <a:xfrm>
            <a:off x="615030" y="1269242"/>
            <a:ext cx="10999213" cy="5254387"/>
          </a:xfrm>
        </p:spPr>
        <p:txBody>
          <a:bodyPr>
            <a:normAutofit fontScale="92500"/>
          </a:bodyPr>
          <a:lstStyle/>
          <a:p>
            <a:pPr marL="0" indent="0">
              <a:buNone/>
            </a:pPr>
            <a:r>
              <a:rPr lang="pl-PL" dirty="0"/>
              <a:t>„społeczne aspekty pracy w niedziele w placówkach handlowych przemawiają za negacją powszechności tego zjawiska. Według danych Polskiej Rady Centrów Handlowych (PRCH) oraz badań firmy Eurostat ponad 60% osób zatrudnionych w branży centrów handlowych stanowią kobiety, które zwyczajowo muszą pogodzić pracę zawodową z obowiązkami rodzinnymi. Z kolei w sklepach wielkopowierzchniowych i dyskontach udział kobiet w zatrudnieniu wynosi ponad 80% na co wskazują źródła własne </a:t>
            </a:r>
            <a:r>
              <a:rPr lang="pl-PL" dirty="0" err="1"/>
              <a:t>SBHiU</a:t>
            </a:r>
            <a:r>
              <a:rPr lang="pl-PL" dirty="0"/>
              <a:t> NSZZ "</a:t>
            </a:r>
            <a:r>
              <a:rPr lang="pl-PL" dirty="0" smtClean="0"/>
              <a:t>Solidarność (…)</a:t>
            </a:r>
          </a:p>
          <a:p>
            <a:pPr marL="0" indent="0">
              <a:buNone/>
            </a:pPr>
            <a:r>
              <a:rPr lang="pl-PL" dirty="0"/>
              <a:t>Rekompensata pracy w niedziele innym wolnym dniem w tygodniu nie jest rozwiązaniem wystarczającym dla wielu pracowników. Formy spędzania czasu wolnego w niedziele znacząco różnią się od możliwości dostępnych w powszednie, robocze dni, dlatego pracownicy zatrudnieni w niedziele nie mogą skorzystać z udziału w wielu wydarzeniach kulturalnych, społecznych, rozrywkowych, z których korzystają osoby zatrudnione np.: w podstawowym systemie czasu pracy.”</a:t>
            </a:r>
          </a:p>
        </p:txBody>
      </p:sp>
    </p:spTree>
    <p:extLst>
      <p:ext uri="{BB962C8B-B14F-4D97-AF65-F5344CB8AC3E}">
        <p14:creationId xmlns:p14="http://schemas.microsoft.com/office/powerpoint/2010/main" val="403267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Ocena skutków regulacji</a:t>
            </a:r>
            <a:endParaRPr lang="pl-PL" sz="3200" b="1" dirty="0"/>
          </a:p>
        </p:txBody>
      </p:sp>
      <p:sp>
        <p:nvSpPr>
          <p:cNvPr id="3" name="Symbol zastępczy zawartości 2"/>
          <p:cNvSpPr>
            <a:spLocks noGrp="1"/>
          </p:cNvSpPr>
          <p:nvPr>
            <p:ph idx="1"/>
          </p:nvPr>
        </p:nvSpPr>
        <p:spPr/>
        <p:txBody>
          <a:bodyPr/>
          <a:lstStyle/>
          <a:p>
            <a:pPr marL="0" indent="0">
              <a:buNone/>
            </a:pPr>
            <a:r>
              <a:rPr lang="pl-PL" dirty="0"/>
              <a:t>„procedura analityczna, pozwalająca możliwie precyzyjnie określić wszystkie konsekwencje – zarówno korzyści, jak i koszty – planowanej interwencji państwa. Powinna być stosowana już na początkowych etapach pracy nad koncepcją regulacji, jej celem i formą. Ma poprzedzać ewentualne przygotowanie projektu legislacyjnego. W ramach OSR stosuje się metody analizy ekonomicznej oraz metody badań społecznych</a:t>
            </a:r>
            <a:r>
              <a:rPr lang="pl-PL" dirty="0" smtClean="0"/>
              <a:t>”.</a:t>
            </a:r>
          </a:p>
          <a:p>
            <a:pPr marL="0" indent="0">
              <a:buNone/>
            </a:pPr>
            <a:endParaRPr lang="pl-PL" dirty="0"/>
          </a:p>
          <a:p>
            <a:pPr marL="0" indent="0">
              <a:buNone/>
            </a:pPr>
            <a:r>
              <a:rPr lang="pl-PL" sz="1800" dirty="0"/>
              <a:t>J. </a:t>
            </a:r>
            <a:r>
              <a:rPr lang="pl-PL" sz="1800" dirty="0" err="1"/>
              <a:t>Osiecka-Chojnacka</a:t>
            </a:r>
            <a:r>
              <a:rPr lang="pl-PL" sz="1800" dirty="0"/>
              <a:t>, </a:t>
            </a:r>
            <a:r>
              <a:rPr lang="pl-PL" sz="1800" i="1" dirty="0"/>
              <a:t>System oceny skutków regulacji w Polsce</a:t>
            </a:r>
            <a:r>
              <a:rPr lang="pl-PL" sz="1800" dirty="0"/>
              <a:t>, „</a:t>
            </a:r>
            <a:r>
              <a:rPr lang="pl-PL" sz="1800" dirty="0" err="1"/>
              <a:t>Infos</a:t>
            </a:r>
            <a:r>
              <a:rPr lang="pl-PL" sz="1800" dirty="0"/>
              <a:t>”, nr 2(26)/2008, s. 1.</a:t>
            </a:r>
          </a:p>
        </p:txBody>
      </p:sp>
    </p:spTree>
    <p:extLst>
      <p:ext uri="{BB962C8B-B14F-4D97-AF65-F5344CB8AC3E}">
        <p14:creationId xmlns:p14="http://schemas.microsoft.com/office/powerpoint/2010/main" val="3538607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6837" y="255943"/>
            <a:ext cx="10515600" cy="890469"/>
          </a:xfrm>
        </p:spPr>
        <p:txBody>
          <a:bodyPr>
            <a:normAutofit/>
          </a:bodyPr>
          <a:lstStyle/>
          <a:p>
            <a:pPr algn="ctr"/>
            <a:r>
              <a:rPr lang="pl-PL" sz="3200" dirty="0" smtClean="0"/>
              <a:t>Uzasadnienie projektu ustawy</a:t>
            </a:r>
            <a:endParaRPr lang="pl-PL" sz="3200" dirty="0"/>
          </a:p>
        </p:txBody>
      </p:sp>
      <p:sp>
        <p:nvSpPr>
          <p:cNvPr id="3" name="Symbol zastępczy zawartości 2"/>
          <p:cNvSpPr>
            <a:spLocks noGrp="1"/>
          </p:cNvSpPr>
          <p:nvPr>
            <p:ph idx="1"/>
          </p:nvPr>
        </p:nvSpPr>
        <p:spPr>
          <a:xfrm>
            <a:off x="615030" y="1269242"/>
            <a:ext cx="10999213" cy="5254387"/>
          </a:xfrm>
        </p:spPr>
        <p:txBody>
          <a:bodyPr>
            <a:normAutofit lnSpcReduction="10000"/>
          </a:bodyPr>
          <a:lstStyle/>
          <a:p>
            <a:pPr marL="0" indent="0">
              <a:buNone/>
            </a:pPr>
            <a:r>
              <a:rPr lang="pl-PL" dirty="0"/>
              <a:t>„Istotnym elementem przemawiającym za ograniczeniem handlu w niedziele jest skutecznie i społecznie zaakceptowane funkcjonowanie takiej zasady w wielu krajach europejskich np.: w Austrii, Niemczech, Norwegii, Szwajcarii, Francji, Wielkiej Brytanii, Grecji, Belgii, Danii, gdzie istnieje całkowity zakaz handlu lub ograniczony w zależności od regionu, pory roku, czy wielkości sklepu. W Niemczech niedziela doczekała się nawet ochrony konstytucyjnej. Art. 140 niemieckiej ustawy zasadniczej stanowi mianowicie, że niedziela jest dniem "odpoczynku i duchowego wytchnienia</a:t>
            </a:r>
            <a:r>
              <a:rPr lang="pl-PL" dirty="0" smtClean="0"/>
              <a:t>"</a:t>
            </a:r>
            <a:endParaRPr lang="pl-PL" dirty="0"/>
          </a:p>
          <a:p>
            <a:pPr marL="0" indent="0">
              <a:buNone/>
            </a:pPr>
            <a:r>
              <a:rPr lang="pl-PL" dirty="0"/>
              <a:t>Praktyka innych krajów europejskich wskazuje, że w części z nich handel w niedzielę jest niedozwolony. Często regulacje te połączone są z przepisami regulującymi godziny otwarcia sklepów w ciągu całego tygodnia, w związku z tym przyjmują formę prawną zakazu handlu (Niemcy, Austria).”</a:t>
            </a:r>
          </a:p>
        </p:txBody>
      </p:sp>
    </p:spTree>
    <p:extLst>
      <p:ext uri="{BB962C8B-B14F-4D97-AF65-F5344CB8AC3E}">
        <p14:creationId xmlns:p14="http://schemas.microsoft.com/office/powerpoint/2010/main" val="4034724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6837" y="255943"/>
            <a:ext cx="10515600" cy="890469"/>
          </a:xfrm>
        </p:spPr>
        <p:txBody>
          <a:bodyPr>
            <a:normAutofit/>
          </a:bodyPr>
          <a:lstStyle/>
          <a:p>
            <a:pPr algn="ctr"/>
            <a:r>
              <a:rPr lang="pl-PL" sz="3200" dirty="0" smtClean="0"/>
              <a:t>Uzasadnienie projektu ustawy</a:t>
            </a:r>
            <a:endParaRPr lang="pl-PL" sz="3200" dirty="0"/>
          </a:p>
        </p:txBody>
      </p:sp>
      <p:sp>
        <p:nvSpPr>
          <p:cNvPr id="3" name="Symbol zastępczy zawartości 2"/>
          <p:cNvSpPr>
            <a:spLocks noGrp="1"/>
          </p:cNvSpPr>
          <p:nvPr>
            <p:ph idx="1"/>
          </p:nvPr>
        </p:nvSpPr>
        <p:spPr>
          <a:xfrm>
            <a:off x="615030" y="1269242"/>
            <a:ext cx="10999213" cy="5254387"/>
          </a:xfrm>
        </p:spPr>
        <p:txBody>
          <a:bodyPr>
            <a:normAutofit fontScale="92500" lnSpcReduction="10000"/>
          </a:bodyPr>
          <a:lstStyle/>
          <a:p>
            <a:pPr marL="0" indent="0">
              <a:buNone/>
            </a:pPr>
            <a:r>
              <a:rPr lang="pl-PL" dirty="0"/>
              <a:t>„Niedziele wolne od handlu występują także w Grecji. Wyjątkiem objęte są sklepy spożywcze, cukiernie, zakłady fotograficzne, kwiaciarnie i antykwariaty, a także stacje benzynowe. W Belgii co do zasady niedziele są wolne od handlu, jednak sprzedawcy mogą wybrać inny dzień, w którym nie będą prowadzili działalności. Dodatkowo zezwolono na sprzedaż w niedzielę przed Bożym Narodzeniem oraz dodatkowe dwie, wybrane przez sprzedawcę. Super- i hipermarketom przysługują trzy, dodatkowe do powyższych, niedziele handlowe w roku. We Francji obowiązuje zakaz handlu w niedziele, jednak są dopuszczalne szerokie wyjątki. Sklepy spożywcze mogą być otwarte do godziny 13:00. Wyłączenie obejmuje także sklepy ogrodnicze, meblowe, kwiaciarnie. Domy towarowe mogą obyć otwarte przez pięć niedziel w ciągu roku. Od 2009 roku na obszarach turystycznych restrykcje dotyczące handlu w niedziele przestały obowiązywać. Oprócz tego na obszarach miejskich, zamieszkałych przez ponad milion osób możliwe jest wydłużenie czasu otwarcia sklepów w niedziele. Handel w niedziele jest dozwolony w Luksemburgu w niedziele w godzinach 6:00-13:00.”</a:t>
            </a:r>
          </a:p>
        </p:txBody>
      </p:sp>
    </p:spTree>
    <p:extLst>
      <p:ext uri="{BB962C8B-B14F-4D97-AF65-F5344CB8AC3E}">
        <p14:creationId xmlns:p14="http://schemas.microsoft.com/office/powerpoint/2010/main" val="753187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5496" y="2480528"/>
            <a:ext cx="10515600" cy="1325563"/>
          </a:xfrm>
        </p:spPr>
        <p:txBody>
          <a:bodyPr/>
          <a:lstStyle/>
          <a:p>
            <a:pPr algn="ctr"/>
            <a:r>
              <a:rPr lang="pl-PL" b="1" dirty="0" smtClean="0"/>
              <a:t>Prognozy</a:t>
            </a:r>
            <a:endParaRPr lang="pl-PL" b="1" dirty="0"/>
          </a:p>
        </p:txBody>
      </p:sp>
    </p:spTree>
    <p:extLst>
      <p:ext uri="{BB962C8B-B14F-4D97-AF65-F5344CB8AC3E}">
        <p14:creationId xmlns:p14="http://schemas.microsoft.com/office/powerpoint/2010/main" val="699319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6837" y="255943"/>
            <a:ext cx="10515600" cy="890469"/>
          </a:xfrm>
        </p:spPr>
        <p:txBody>
          <a:bodyPr>
            <a:normAutofit/>
          </a:bodyPr>
          <a:lstStyle/>
          <a:p>
            <a:pPr algn="ctr"/>
            <a:r>
              <a:rPr lang="pl-PL" sz="3200" dirty="0" smtClean="0"/>
              <a:t>Uzasadnienie projektu ustawy – przewidywanie skutków</a:t>
            </a:r>
            <a:endParaRPr lang="pl-PL" sz="3200" dirty="0"/>
          </a:p>
        </p:txBody>
      </p:sp>
      <p:sp>
        <p:nvSpPr>
          <p:cNvPr id="3" name="Symbol zastępczy zawartości 2"/>
          <p:cNvSpPr>
            <a:spLocks noGrp="1"/>
          </p:cNvSpPr>
          <p:nvPr>
            <p:ph idx="1"/>
          </p:nvPr>
        </p:nvSpPr>
        <p:spPr>
          <a:xfrm>
            <a:off x="615030" y="1269242"/>
            <a:ext cx="10999213" cy="5254387"/>
          </a:xfrm>
        </p:spPr>
        <p:txBody>
          <a:bodyPr>
            <a:normAutofit fontScale="92500" lnSpcReduction="10000"/>
          </a:bodyPr>
          <a:lstStyle/>
          <a:p>
            <a:pPr marL="0" indent="0">
              <a:buNone/>
            </a:pPr>
            <a:r>
              <a:rPr lang="pl-PL" dirty="0"/>
              <a:t>„Wprowadzenie w życie proponowanej Ustawy pociągnie za sobą korzystne skutki społeczne. Na znaczeniu nabierze rodzina rozumiana jako podstawowa jednostka społeczna, a ograniczony zostanie konsumpcjonizm, który Polsce w ostatnich latach stał się główną formą zaspakajania potrzeb ludności. Zamknięcie większości placówek handlowych w niedzielę daje nowe możliwości dla obszaru kultury. Konsumenci z centrów handlowych przeniosą swoje zainteresowania i potrzeby na korzystanie z lokali gastronomicznych, parków, przestrzeni miejskich ożywiając w ten sposób przestrzeń centrum, ani peryferii miast gdzie najczęściej zlokalizowane są placówki handlowe. </a:t>
            </a:r>
            <a:r>
              <a:rPr lang="pl-PL" u="sng" dirty="0"/>
              <a:t>W zakresie skutków gospodarczych prognozowany jest wzrost obrotów w sklepach wielkopowierzchniowych w dni poprzedzające niedziele tj. piątek i sobotę, kiedy konsumenci awansem dokonywać będą zakupów. Przykład węgierski, choć nie uzyskał aprobaty społecznej, wskazuje na ponad 5 procentowy wzrost obrotów w sektorze handlu w związku z wprowadzonym w 2015 roku zakazem handlu w </a:t>
            </a:r>
            <a:r>
              <a:rPr lang="pl-PL" u="sng" dirty="0" smtClean="0"/>
              <a:t>niedziele</a:t>
            </a:r>
            <a:r>
              <a:rPr lang="pl-PL" dirty="0" smtClean="0"/>
              <a:t>”</a:t>
            </a:r>
            <a:endParaRPr lang="pl-PL" dirty="0"/>
          </a:p>
        </p:txBody>
      </p:sp>
    </p:spTree>
    <p:extLst>
      <p:ext uri="{BB962C8B-B14F-4D97-AF65-F5344CB8AC3E}">
        <p14:creationId xmlns:p14="http://schemas.microsoft.com/office/powerpoint/2010/main" val="4274172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6837" y="255943"/>
            <a:ext cx="10515600" cy="890469"/>
          </a:xfrm>
        </p:spPr>
        <p:txBody>
          <a:bodyPr>
            <a:normAutofit/>
          </a:bodyPr>
          <a:lstStyle/>
          <a:p>
            <a:pPr algn="ctr"/>
            <a:r>
              <a:rPr lang="pl-PL" sz="3200" dirty="0" smtClean="0"/>
              <a:t>Uzasadnienie projektu ustawy – przewidywanie skutków</a:t>
            </a:r>
            <a:endParaRPr lang="pl-PL" sz="3200" dirty="0"/>
          </a:p>
        </p:txBody>
      </p:sp>
      <p:sp>
        <p:nvSpPr>
          <p:cNvPr id="3" name="Symbol zastępczy zawartości 2"/>
          <p:cNvSpPr>
            <a:spLocks noGrp="1"/>
          </p:cNvSpPr>
          <p:nvPr>
            <p:ph idx="1"/>
          </p:nvPr>
        </p:nvSpPr>
        <p:spPr>
          <a:xfrm>
            <a:off x="615030" y="1774209"/>
            <a:ext cx="10999213" cy="4749420"/>
          </a:xfrm>
        </p:spPr>
        <p:txBody>
          <a:bodyPr>
            <a:normAutofit/>
          </a:bodyPr>
          <a:lstStyle/>
          <a:p>
            <a:pPr marL="0" indent="0">
              <a:buNone/>
            </a:pPr>
            <a:r>
              <a:rPr lang="pl-PL" dirty="0"/>
              <a:t>„W Polsce egzemplifikacje wskazujące na zwiększenie obrotów w dni poprzedzające niedziele stanowią święta przypadające w te dni. Z analiz własnych </a:t>
            </a:r>
            <a:r>
              <a:rPr lang="pl-PL" dirty="0" err="1"/>
              <a:t>SBHiU</a:t>
            </a:r>
            <a:r>
              <a:rPr lang="pl-PL" dirty="0"/>
              <a:t> NSZZ "Solidarność" wynika, że 24 maja 2015 roku, kiedy w niedzielę przypadały Zielone Świątki, sklepy odnotowały w piątek i sobotę poprzedzające święto wzrost obrotów o ok. 6 </a:t>
            </a:r>
            <a:r>
              <a:rPr lang="pl-PL" dirty="0" smtClean="0"/>
              <a:t>procent</a:t>
            </a:r>
            <a:r>
              <a:rPr lang="pl-PL" dirty="0"/>
              <a:t>.</a:t>
            </a:r>
          </a:p>
          <a:p>
            <a:pPr marL="0" indent="0">
              <a:buNone/>
            </a:pPr>
            <a:r>
              <a:rPr lang="pl-PL" dirty="0"/>
              <a:t>Zamknięcie sklepów wielkopowierzchniowych i dyskontów nie oznacza zamknięcia galerii handlowych. Na dotychczasowych zasadach będą w nich działać sklepy prowadzone przez właścicieli, kina, restauracje, </a:t>
            </a:r>
            <a:r>
              <a:rPr lang="pl-PL" dirty="0" smtClean="0"/>
              <a:t>itp.”</a:t>
            </a:r>
            <a:endParaRPr lang="pl-PL" dirty="0"/>
          </a:p>
        </p:txBody>
      </p:sp>
    </p:spTree>
    <p:extLst>
      <p:ext uri="{BB962C8B-B14F-4D97-AF65-F5344CB8AC3E}">
        <p14:creationId xmlns:p14="http://schemas.microsoft.com/office/powerpoint/2010/main" val="1993065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6837" y="255943"/>
            <a:ext cx="10515600" cy="890469"/>
          </a:xfrm>
        </p:spPr>
        <p:txBody>
          <a:bodyPr>
            <a:normAutofit/>
          </a:bodyPr>
          <a:lstStyle/>
          <a:p>
            <a:pPr algn="ctr"/>
            <a:r>
              <a:rPr lang="pl-PL" sz="3200" dirty="0" smtClean="0"/>
              <a:t>Uzasadnienie projektu ustawy – przewidywanie skutków</a:t>
            </a:r>
            <a:endParaRPr lang="pl-PL" sz="3200" dirty="0"/>
          </a:p>
        </p:txBody>
      </p:sp>
      <p:sp>
        <p:nvSpPr>
          <p:cNvPr id="3" name="Symbol zastępczy zawartości 2"/>
          <p:cNvSpPr>
            <a:spLocks noGrp="1"/>
          </p:cNvSpPr>
          <p:nvPr>
            <p:ph idx="1"/>
          </p:nvPr>
        </p:nvSpPr>
        <p:spPr>
          <a:xfrm>
            <a:off x="615030" y="1774209"/>
            <a:ext cx="10999213" cy="4749420"/>
          </a:xfrm>
        </p:spPr>
        <p:txBody>
          <a:bodyPr>
            <a:normAutofit/>
          </a:bodyPr>
          <a:lstStyle/>
          <a:p>
            <a:pPr marL="0" indent="0">
              <a:buNone/>
            </a:pPr>
            <a:r>
              <a:rPr lang="pl-PL" dirty="0"/>
              <a:t>„Czynności zakupowe realizowane przez konsumentów zostaną rozłożone na sześć dni a nie siedem, a ciężar zakupów niedzielnych przełożony zostanie na piątek i sobotę. Dla budżetu państwa oznacza to, iż </a:t>
            </a:r>
            <a:r>
              <a:rPr lang="pl-PL" u="sng" dirty="0"/>
              <a:t>wpływy z podatku VAT, CIT, czy PIT pozostaną na niezmiennym poziomie lub wzrosną ze względu na zwiększone obroty sklepów w dni następujące przed niedzielą</a:t>
            </a:r>
            <a:r>
              <a:rPr lang="pl-PL" dirty="0" smtClean="0"/>
              <a:t>.</a:t>
            </a:r>
            <a:endParaRPr lang="pl-PL" dirty="0"/>
          </a:p>
          <a:p>
            <a:pPr marL="0" indent="0">
              <a:buNone/>
            </a:pPr>
            <a:r>
              <a:rPr lang="pl-PL" u="sng" dirty="0"/>
              <a:t>Obaw nie </a:t>
            </a:r>
            <a:r>
              <a:rPr lang="pl-PL" u="sng" dirty="0" smtClean="0"/>
              <a:t>powinien </a:t>
            </a:r>
            <a:r>
              <a:rPr lang="pl-PL" u="sng" dirty="0"/>
              <a:t>budzić także spadek zatrudnienia w sektorze handlu. Ze względu na możliwość handlu w niedziele przez osoby prowadzące jednoosobową działalność gospodarczą przewiduje się stworzenie dodatkowych miejsc pracy w formie samozatrudnienia</a:t>
            </a:r>
            <a:r>
              <a:rPr lang="pl-PL" dirty="0"/>
              <a:t>. W naturalny sposób wzrośnie konkurencja wśród mikro przedsiębiorców.”</a:t>
            </a:r>
          </a:p>
        </p:txBody>
      </p:sp>
    </p:spTree>
    <p:extLst>
      <p:ext uri="{BB962C8B-B14F-4D97-AF65-F5344CB8AC3E}">
        <p14:creationId xmlns:p14="http://schemas.microsoft.com/office/powerpoint/2010/main" val="3185680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9573" y="122830"/>
            <a:ext cx="10515600" cy="1078173"/>
          </a:xfrm>
        </p:spPr>
        <p:txBody>
          <a:bodyPr>
            <a:normAutofit/>
          </a:bodyPr>
          <a:lstStyle/>
          <a:p>
            <a:pPr algn="ctr"/>
            <a:r>
              <a:rPr lang="pl-PL" sz="3600" dirty="0" smtClean="0"/>
              <a:t>Problem metodologii</a:t>
            </a:r>
            <a:endParaRPr lang="pl-PL" sz="3600" dirty="0"/>
          </a:p>
        </p:txBody>
      </p:sp>
      <p:sp>
        <p:nvSpPr>
          <p:cNvPr id="3" name="Prostokąt 2"/>
          <p:cNvSpPr/>
          <p:nvPr/>
        </p:nvSpPr>
        <p:spPr>
          <a:xfrm>
            <a:off x="341194" y="1201003"/>
            <a:ext cx="11641540" cy="4985980"/>
          </a:xfrm>
          <a:prstGeom prst="rect">
            <a:avLst/>
          </a:prstGeom>
        </p:spPr>
        <p:txBody>
          <a:bodyPr wrap="square">
            <a:spAutoFit/>
          </a:bodyPr>
          <a:lstStyle/>
          <a:p>
            <a:r>
              <a:rPr lang="pl-PL" sz="2000" dirty="0" smtClean="0">
                <a:latin typeface="+mj-lt"/>
              </a:rPr>
              <a:t>„Na </a:t>
            </a:r>
            <a:r>
              <a:rPr lang="pl-PL" sz="2000" dirty="0">
                <a:latin typeface="+mj-lt"/>
              </a:rPr>
              <a:t>początku lat 80-tych, </a:t>
            </a:r>
            <a:r>
              <a:rPr lang="pl-PL" sz="2000" dirty="0" smtClean="0">
                <a:latin typeface="+mj-lt"/>
              </a:rPr>
              <a:t>stan Illinois </a:t>
            </a:r>
            <a:r>
              <a:rPr lang="pl-PL" sz="2000" dirty="0">
                <a:latin typeface="+mj-lt"/>
              </a:rPr>
              <a:t>miał problemy z przeludnieniem więzień. Władze </a:t>
            </a:r>
            <a:r>
              <a:rPr lang="pl-PL" sz="2000" dirty="0" smtClean="0">
                <a:latin typeface="+mj-lt"/>
              </a:rPr>
              <a:t>stanowe zdecydowały</a:t>
            </a:r>
            <a:r>
              <a:rPr lang="pl-PL" sz="2000" dirty="0">
                <a:latin typeface="+mj-lt"/>
              </a:rPr>
              <a:t>, że </a:t>
            </a:r>
            <a:r>
              <a:rPr lang="pl-PL" sz="2000" dirty="0" smtClean="0">
                <a:latin typeface="+mj-lt"/>
              </a:rPr>
              <a:t>zamiast budować </a:t>
            </a:r>
            <a:r>
              <a:rPr lang="pl-PL" sz="2000" dirty="0">
                <a:latin typeface="+mj-lt"/>
              </a:rPr>
              <a:t>nowe zakłady karne, lepiej jest zwolnić część więźniów przed </a:t>
            </a:r>
            <a:r>
              <a:rPr lang="pl-PL" sz="2000" dirty="0" smtClean="0">
                <a:latin typeface="+mj-lt"/>
              </a:rPr>
              <a:t>czasem.  Oczywiście, przedterminowe </a:t>
            </a:r>
            <a:r>
              <a:rPr lang="pl-PL" sz="2000" dirty="0">
                <a:latin typeface="+mj-lt"/>
              </a:rPr>
              <a:t>zwolnienia mogą być przyczyną większej przestępczości niż miało by </a:t>
            </a:r>
            <a:r>
              <a:rPr lang="pl-PL" sz="2000" dirty="0" smtClean="0">
                <a:latin typeface="+mj-lt"/>
              </a:rPr>
              <a:t>to miejsce</a:t>
            </a:r>
            <a:r>
              <a:rPr lang="pl-PL" sz="2000" dirty="0">
                <a:latin typeface="+mj-lt"/>
              </a:rPr>
              <a:t>, gdyby dana grupa była ciągle izolowana. Program przedterminowych zwolnień </a:t>
            </a:r>
            <a:r>
              <a:rPr lang="pl-PL" sz="2000" dirty="0" smtClean="0">
                <a:latin typeface="+mj-lt"/>
              </a:rPr>
              <a:t>był badany </a:t>
            </a:r>
            <a:r>
              <a:rPr lang="pl-PL" sz="2000" dirty="0">
                <a:latin typeface="+mj-lt"/>
              </a:rPr>
              <a:t>przez naukowców, którzy doszli do wniosku, że istotnie nastąpił wzrost </a:t>
            </a:r>
            <a:r>
              <a:rPr lang="pl-PL" sz="2000" dirty="0" smtClean="0">
                <a:latin typeface="+mj-lt"/>
              </a:rPr>
              <a:t>liczby przestępstw</a:t>
            </a:r>
            <a:r>
              <a:rPr lang="pl-PL" sz="2000" dirty="0">
                <a:latin typeface="+mj-lt"/>
              </a:rPr>
              <a:t>, których dopuszczały się przedterminowo zwolnione osoby. Niemniej, </a:t>
            </a:r>
            <a:r>
              <a:rPr lang="pl-PL" sz="2000" dirty="0" smtClean="0">
                <a:latin typeface="+mj-lt"/>
              </a:rPr>
              <a:t>według naukowców</a:t>
            </a:r>
            <a:r>
              <a:rPr lang="pl-PL" sz="2000" dirty="0">
                <a:latin typeface="+mj-lt"/>
              </a:rPr>
              <a:t>, koszty zwiększonej </a:t>
            </a:r>
            <a:r>
              <a:rPr lang="pl-PL" sz="2000" dirty="0" smtClean="0">
                <a:latin typeface="+mj-lt"/>
              </a:rPr>
              <a:t>liczby przestępstw </a:t>
            </a:r>
            <a:r>
              <a:rPr lang="pl-PL" sz="2000" dirty="0">
                <a:latin typeface="+mj-lt"/>
              </a:rPr>
              <a:t>były niższe niż oszczędności dla </a:t>
            </a:r>
            <a:r>
              <a:rPr lang="pl-PL" sz="2000" dirty="0" smtClean="0">
                <a:latin typeface="+mj-lt"/>
              </a:rPr>
              <a:t>rządu wynikające </a:t>
            </a:r>
            <a:r>
              <a:rPr lang="pl-PL" sz="2000" dirty="0">
                <a:latin typeface="+mj-lt"/>
              </a:rPr>
              <a:t>z braku konieczności budowy nowych więzień… </a:t>
            </a:r>
            <a:endParaRPr lang="pl-PL" sz="2000" dirty="0" smtClean="0">
              <a:latin typeface="+mj-lt"/>
            </a:endParaRPr>
          </a:p>
          <a:p>
            <a:r>
              <a:rPr lang="pl-PL" sz="2000" dirty="0" smtClean="0">
                <a:latin typeface="+mj-lt"/>
              </a:rPr>
              <a:t>W </a:t>
            </a:r>
            <a:r>
              <a:rPr lang="pl-PL" sz="2000" dirty="0">
                <a:latin typeface="+mj-lt"/>
              </a:rPr>
              <a:t>tamtym czasie jedyne szacunki kosztów poszczególnych </a:t>
            </a:r>
            <a:r>
              <a:rPr lang="pl-PL" sz="2000" dirty="0" smtClean="0">
                <a:latin typeface="+mj-lt"/>
              </a:rPr>
              <a:t>typów przestępstw </a:t>
            </a:r>
            <a:r>
              <a:rPr lang="pl-PL" sz="2000" dirty="0">
                <a:latin typeface="+mj-lt"/>
              </a:rPr>
              <a:t>bazowały na bezpośrednich stratach materialnych dla ofiary. Dlatego też, </a:t>
            </a:r>
            <a:r>
              <a:rPr lang="pl-PL" sz="2000" dirty="0" smtClean="0">
                <a:latin typeface="+mj-lt"/>
              </a:rPr>
              <a:t>koszt przestępstwa </a:t>
            </a:r>
            <a:r>
              <a:rPr lang="pl-PL" sz="2000" dirty="0">
                <a:latin typeface="+mj-lt"/>
              </a:rPr>
              <a:t>zgwałcenia został oszacowany na zaledwie 350 </a:t>
            </a:r>
            <a:r>
              <a:rPr lang="pl-PL" sz="2000" dirty="0" smtClean="0">
                <a:latin typeface="+mj-lt"/>
              </a:rPr>
              <a:t>dolarów… </a:t>
            </a:r>
          </a:p>
          <a:p>
            <a:r>
              <a:rPr lang="pl-PL" sz="2000" dirty="0" smtClean="0">
                <a:latin typeface="+mj-lt"/>
              </a:rPr>
              <a:t>Ostatnio</a:t>
            </a:r>
            <a:r>
              <a:rPr lang="pl-PL" sz="2000" dirty="0">
                <a:latin typeface="+mj-lt"/>
              </a:rPr>
              <a:t>, w roku </a:t>
            </a:r>
            <a:r>
              <a:rPr lang="pl-PL" sz="2000" dirty="0" smtClean="0">
                <a:latin typeface="+mj-lt"/>
              </a:rPr>
              <a:t>2004 opublikowałem </a:t>
            </a:r>
            <a:r>
              <a:rPr lang="pl-PL" sz="2000" dirty="0">
                <a:latin typeface="+mj-lt"/>
              </a:rPr>
              <a:t>aktualne szacunki, które pokazywały, że społeczeństwo jest skłonne </a:t>
            </a:r>
            <a:r>
              <a:rPr lang="pl-PL" sz="2000" dirty="0" smtClean="0">
                <a:latin typeface="+mj-lt"/>
              </a:rPr>
              <a:t>zapłacić za </a:t>
            </a:r>
            <a:r>
              <a:rPr lang="pl-PL" sz="2000" dirty="0">
                <a:latin typeface="+mj-lt"/>
              </a:rPr>
              <a:t>zmniejszenie liczby włamań o jedno sumę 25 tysięcy dolarów, a za jedno poważne </a:t>
            </a:r>
            <a:r>
              <a:rPr lang="pl-PL" sz="2000" dirty="0" smtClean="0">
                <a:latin typeface="+mj-lt"/>
              </a:rPr>
              <a:t>pobicie mniej </a:t>
            </a:r>
            <a:r>
              <a:rPr lang="pl-PL" sz="2000" dirty="0">
                <a:latin typeface="+mj-lt"/>
              </a:rPr>
              <a:t>sumę 70 </a:t>
            </a:r>
            <a:r>
              <a:rPr lang="pl-PL" sz="2000" dirty="0" smtClean="0">
                <a:latin typeface="+mj-lt"/>
              </a:rPr>
              <a:t>tysięcy dolarów</a:t>
            </a:r>
            <a:r>
              <a:rPr lang="pl-PL" sz="2000" dirty="0">
                <a:latin typeface="+mj-lt"/>
              </a:rPr>
              <a:t>. Sumy te rosną do 237 tysięcy dolarów w </a:t>
            </a:r>
            <a:r>
              <a:rPr lang="pl-PL" sz="2000" dirty="0" smtClean="0">
                <a:latin typeface="+mj-lt"/>
              </a:rPr>
              <a:t>przypadku zgwałcenia </a:t>
            </a:r>
            <a:r>
              <a:rPr lang="pl-PL" sz="2000" dirty="0">
                <a:latin typeface="+mj-lt"/>
              </a:rPr>
              <a:t>i blisko 10 milionów dolarów w przypadku </a:t>
            </a:r>
            <a:r>
              <a:rPr lang="pl-PL" sz="2000" dirty="0" smtClean="0">
                <a:latin typeface="+mj-lt"/>
              </a:rPr>
              <a:t>zabójstwa.”</a:t>
            </a:r>
          </a:p>
          <a:p>
            <a:endParaRPr lang="pl-PL" sz="2000" dirty="0">
              <a:latin typeface="+mj-lt"/>
            </a:endParaRPr>
          </a:p>
          <a:p>
            <a:r>
              <a:rPr lang="pl-PL" dirty="0" smtClean="0">
                <a:latin typeface="+mj-lt"/>
              </a:rPr>
              <a:t>M. </a:t>
            </a:r>
            <a:r>
              <a:rPr lang="pl-PL" dirty="0">
                <a:latin typeface="+mj-lt"/>
              </a:rPr>
              <a:t>Cohen, </a:t>
            </a:r>
            <a:r>
              <a:rPr lang="pl-PL" i="1" dirty="0">
                <a:latin typeface="+mj-lt"/>
              </a:rPr>
              <a:t>Ekonomiczne podejście do przestępczości i wymiaru </a:t>
            </a:r>
            <a:r>
              <a:rPr lang="pl-PL" i="1" dirty="0" smtClean="0">
                <a:latin typeface="+mj-lt"/>
              </a:rPr>
              <a:t>sprawiedliwości</a:t>
            </a:r>
            <a:r>
              <a:rPr lang="pl-PL" dirty="0">
                <a:latin typeface="+mj-lt"/>
              </a:rPr>
              <a:t>, </a:t>
            </a:r>
            <a:r>
              <a:rPr lang="pl-PL" dirty="0" smtClean="0">
                <a:latin typeface="+mj-lt"/>
                <a:hlinkClick r:id="rId2"/>
              </a:rPr>
              <a:t>www.rpo.gov.pl/pliki/1197460053.pdf</a:t>
            </a:r>
            <a:r>
              <a:rPr lang="pl-PL" dirty="0" smtClean="0">
                <a:latin typeface="+mj-lt"/>
              </a:rPr>
              <a:t> </a:t>
            </a:r>
            <a:endParaRPr lang="pl-PL" i="1" dirty="0">
              <a:latin typeface="+mj-lt"/>
            </a:endParaRPr>
          </a:p>
        </p:txBody>
      </p:sp>
    </p:spTree>
    <p:extLst>
      <p:ext uri="{BB962C8B-B14F-4D97-AF65-F5344CB8AC3E}">
        <p14:creationId xmlns:p14="http://schemas.microsoft.com/office/powerpoint/2010/main" val="672733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2956"/>
            <a:ext cx="10515600" cy="832514"/>
          </a:xfrm>
        </p:spPr>
        <p:txBody>
          <a:bodyPr>
            <a:normAutofit/>
          </a:bodyPr>
          <a:lstStyle/>
          <a:p>
            <a:pPr algn="ctr"/>
            <a:r>
              <a:rPr lang="pl-PL" sz="3600" dirty="0" smtClean="0"/>
              <a:t>Analizy i rzeczywistość</a:t>
            </a:r>
            <a:endParaRPr lang="pl-PL" sz="3600" dirty="0"/>
          </a:p>
        </p:txBody>
      </p:sp>
      <p:sp>
        <p:nvSpPr>
          <p:cNvPr id="3" name="Symbol zastępczy zawartości 2"/>
          <p:cNvSpPr>
            <a:spLocks noGrp="1"/>
          </p:cNvSpPr>
          <p:nvPr>
            <p:ph idx="1"/>
          </p:nvPr>
        </p:nvSpPr>
        <p:spPr>
          <a:xfrm>
            <a:off x="423081" y="1105470"/>
            <a:ext cx="11409527" cy="5752530"/>
          </a:xfrm>
        </p:spPr>
        <p:txBody>
          <a:bodyPr>
            <a:normAutofit/>
          </a:bodyPr>
          <a:lstStyle/>
          <a:p>
            <a:pPr marL="0" indent="0">
              <a:buNone/>
            </a:pPr>
            <a:r>
              <a:rPr lang="pl-PL" sz="2400" dirty="0"/>
              <a:t>„W ekonomicznych </a:t>
            </a:r>
            <a:r>
              <a:rPr lang="pl-PL" sz="2400" dirty="0" smtClean="0"/>
              <a:t>analizach </a:t>
            </a:r>
            <a:r>
              <a:rPr lang="pl-PL" sz="2400" dirty="0" err="1" smtClean="0"/>
              <a:t>zachowań</a:t>
            </a:r>
            <a:r>
              <a:rPr lang="pl-PL" sz="2400" dirty="0" smtClean="0"/>
              <a:t> przestępczych </a:t>
            </a:r>
            <a:r>
              <a:rPr lang="pl-PL" sz="2400" dirty="0"/>
              <a:t>przyjmowane jest założenie, że potencjalni </a:t>
            </a:r>
            <a:r>
              <a:rPr lang="pl-PL" sz="2400" dirty="0" smtClean="0"/>
              <a:t>przestępcy działają </a:t>
            </a:r>
            <a:r>
              <a:rPr lang="pl-PL" sz="2400" dirty="0"/>
              <a:t>w sposób racjonalny. Według modelu ekonomicznego jednostkę </a:t>
            </a:r>
            <a:r>
              <a:rPr lang="pl-PL" sz="2400" dirty="0" smtClean="0"/>
              <a:t>racjonalną charakteryzuje </a:t>
            </a:r>
            <a:r>
              <a:rPr lang="pl-PL" sz="2400" dirty="0"/>
              <a:t>umiejętność automatycznej aktualizacji wyobrażeń o </a:t>
            </a:r>
            <a:r>
              <a:rPr lang="pl-PL" sz="2400" dirty="0" smtClean="0"/>
              <a:t>prawdopodobieństwie wraz </a:t>
            </a:r>
            <a:r>
              <a:rPr lang="pl-PL" sz="2400" dirty="0"/>
              <a:t>z napływem wszelkich nowych informacji oraz zachowanie zgodne z </a:t>
            </a:r>
            <a:r>
              <a:rPr lang="pl-PL" sz="2400" dirty="0" smtClean="0"/>
              <a:t>założeniami teorii </a:t>
            </a:r>
            <a:r>
              <a:rPr lang="pl-PL" sz="2400" dirty="0"/>
              <a:t>oczekiwanej użyteczności... </a:t>
            </a:r>
            <a:r>
              <a:rPr lang="pl-PL" sz="2400" dirty="0" smtClean="0"/>
              <a:t>wzrost prawdopodobieństwa schwytania </a:t>
            </a:r>
            <a:r>
              <a:rPr lang="pl-PL" sz="2400" dirty="0"/>
              <a:t>i osądzenia potencjalnego sprawcy (podobnie jak i wzrost </a:t>
            </a:r>
            <a:r>
              <a:rPr lang="pl-PL" sz="2400" dirty="0" smtClean="0"/>
              <a:t>surowości kary </a:t>
            </a:r>
            <a:r>
              <a:rPr lang="pl-PL" sz="2400" dirty="0"/>
              <a:t>za popełnienie przestępstwa) przyczyni się do spadku oczekiwanej </a:t>
            </a:r>
            <a:r>
              <a:rPr lang="pl-PL" sz="2400" dirty="0" smtClean="0"/>
              <a:t>użyteczności z </a:t>
            </a:r>
            <a:r>
              <a:rPr lang="pl-PL" sz="2400" dirty="0"/>
              <a:t>działań nielegalnych i tym samym powinien doprowadzić do </a:t>
            </a:r>
            <a:r>
              <a:rPr lang="pl-PL" sz="2400" dirty="0" smtClean="0"/>
              <a:t>spadku liczby </a:t>
            </a:r>
            <a:r>
              <a:rPr lang="pl-PL" sz="2400" dirty="0"/>
              <a:t>popełnianych przestępstw… </a:t>
            </a:r>
            <a:r>
              <a:rPr lang="pl-PL" sz="2400" dirty="0" smtClean="0"/>
              <a:t>wzrost </a:t>
            </a:r>
            <a:r>
              <a:rPr lang="pl-PL" sz="2400" dirty="0"/>
              <a:t>efektywności pracy organów ścigania powinien przyczynić się do spadku </a:t>
            </a:r>
            <a:r>
              <a:rPr lang="pl-PL" sz="2400" dirty="0" smtClean="0"/>
              <a:t>przestępczości. </a:t>
            </a:r>
            <a:r>
              <a:rPr lang="pl-PL" sz="2400" u="sng" dirty="0" smtClean="0"/>
              <a:t>Natomiast </a:t>
            </a:r>
            <a:r>
              <a:rPr lang="pl-PL" sz="2400" u="sng" dirty="0"/>
              <a:t>analizując szeregi czasowe wskaźnika wykrywalności sprawców i natężenia </a:t>
            </a:r>
            <a:r>
              <a:rPr lang="pl-PL" sz="2400" u="sng" dirty="0" smtClean="0"/>
              <a:t>przestępstw stwierdzonych </a:t>
            </a:r>
            <a:r>
              <a:rPr lang="pl-PL" sz="2400" u="sng" dirty="0"/>
              <a:t>ogółem w Polsce w latach 1990-2012 zauważono, że wzrost </a:t>
            </a:r>
            <a:r>
              <a:rPr lang="pl-PL" sz="2400" u="sng" dirty="0" smtClean="0"/>
              <a:t>prawdopodobieństwa schwytania </a:t>
            </a:r>
            <a:r>
              <a:rPr lang="pl-PL" sz="2400" u="sng" dirty="0"/>
              <a:t>i osądzenia sprawcy może (wbrew założeniom teoretycznych modeli przestępczości) </a:t>
            </a:r>
            <a:r>
              <a:rPr lang="pl-PL" sz="2400" u="sng" dirty="0" smtClean="0"/>
              <a:t>prowadzić do </a:t>
            </a:r>
            <a:r>
              <a:rPr lang="pl-PL" sz="2400" u="sng" dirty="0"/>
              <a:t>wzrostu liczby przestępstw ujętych w statystykach </a:t>
            </a:r>
            <a:r>
              <a:rPr lang="pl-PL" sz="2400" u="sng" dirty="0" smtClean="0"/>
              <a:t>policyjnych</a:t>
            </a:r>
            <a:r>
              <a:rPr lang="pl-PL" sz="2400" dirty="0" smtClean="0"/>
              <a:t>…”</a:t>
            </a:r>
          </a:p>
          <a:p>
            <a:pPr marL="0" indent="0">
              <a:buNone/>
            </a:pPr>
            <a:endParaRPr lang="pl-PL" sz="2400" dirty="0" smtClean="0"/>
          </a:p>
          <a:p>
            <a:pPr marL="0" indent="0">
              <a:buNone/>
            </a:pPr>
            <a:r>
              <a:rPr lang="pl-PL" sz="2000" dirty="0" smtClean="0"/>
              <a:t>K. Kądziołka, </a:t>
            </a:r>
            <a:r>
              <a:rPr lang="pl-PL" sz="2000" i="1" dirty="0" smtClean="0"/>
              <a:t>Modele ekonomiczne w analizie zjawiska przestępczości</a:t>
            </a:r>
            <a:r>
              <a:rPr lang="pl-PL" sz="2000" dirty="0" smtClean="0"/>
              <a:t>, Studia Ekonomiczne 2014.</a:t>
            </a:r>
            <a:endParaRPr lang="pl-PL" sz="2000" dirty="0"/>
          </a:p>
          <a:p>
            <a:pPr marL="0" indent="0">
              <a:buNone/>
            </a:pPr>
            <a:endParaRPr lang="pl-PL" sz="2400" dirty="0"/>
          </a:p>
        </p:txBody>
      </p:sp>
    </p:spTree>
    <p:extLst>
      <p:ext uri="{BB962C8B-B14F-4D97-AF65-F5344CB8AC3E}">
        <p14:creationId xmlns:p14="http://schemas.microsoft.com/office/powerpoint/2010/main" val="903897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630195" y="172232"/>
            <a:ext cx="8919523" cy="6273187"/>
          </a:xfrm>
          <a:prstGeom prst="rect">
            <a:avLst/>
          </a:prstGeom>
        </p:spPr>
      </p:pic>
    </p:spTree>
    <p:extLst>
      <p:ext uri="{BB962C8B-B14F-4D97-AF65-F5344CB8AC3E}">
        <p14:creationId xmlns:p14="http://schemas.microsoft.com/office/powerpoint/2010/main" val="3785197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15024" y="210119"/>
            <a:ext cx="5838825" cy="3162300"/>
          </a:xfrm>
          <a:prstGeom prst="rect">
            <a:avLst/>
          </a:prstGeom>
        </p:spPr>
      </p:pic>
      <p:pic>
        <p:nvPicPr>
          <p:cNvPr id="5" name="Obraz 4"/>
          <p:cNvPicPr>
            <a:picLocks noChangeAspect="1"/>
          </p:cNvPicPr>
          <p:nvPr/>
        </p:nvPicPr>
        <p:blipFill>
          <a:blip r:embed="rId3"/>
          <a:stretch>
            <a:fillRect/>
          </a:stretch>
        </p:blipFill>
        <p:spPr>
          <a:xfrm>
            <a:off x="215024" y="3495249"/>
            <a:ext cx="7668052" cy="3257746"/>
          </a:xfrm>
          <a:prstGeom prst="rect">
            <a:avLst/>
          </a:prstGeom>
        </p:spPr>
      </p:pic>
      <p:pic>
        <p:nvPicPr>
          <p:cNvPr id="6" name="Obraz 5"/>
          <p:cNvPicPr>
            <a:picLocks noChangeAspect="1"/>
          </p:cNvPicPr>
          <p:nvPr/>
        </p:nvPicPr>
        <p:blipFill>
          <a:blip r:embed="rId4"/>
          <a:stretch>
            <a:fillRect/>
          </a:stretch>
        </p:blipFill>
        <p:spPr>
          <a:xfrm>
            <a:off x="6933062" y="210120"/>
            <a:ext cx="5104263" cy="3325384"/>
          </a:xfrm>
          <a:prstGeom prst="rect">
            <a:avLst/>
          </a:prstGeom>
        </p:spPr>
      </p:pic>
    </p:spTree>
    <p:extLst>
      <p:ext uri="{BB962C8B-B14F-4D97-AF65-F5344CB8AC3E}">
        <p14:creationId xmlns:p14="http://schemas.microsoft.com/office/powerpoint/2010/main" val="260383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2388" y="559559"/>
            <a:ext cx="11108140" cy="5841241"/>
          </a:xfrm>
        </p:spPr>
        <p:txBody>
          <a:bodyPr>
            <a:normAutofit/>
          </a:bodyPr>
          <a:lstStyle/>
          <a:p>
            <a:pPr marL="0" indent="0">
              <a:buNone/>
            </a:pPr>
            <a:r>
              <a:rPr lang="pl-PL" sz="2600" b="1" dirty="0" smtClean="0"/>
              <a:t>Konstytucja RP</a:t>
            </a:r>
          </a:p>
          <a:p>
            <a:pPr marL="0" indent="0">
              <a:buNone/>
            </a:pPr>
            <a:endParaRPr lang="pl-PL" sz="2600" b="1" dirty="0" smtClean="0"/>
          </a:p>
          <a:p>
            <a:pPr marL="0" indent="0">
              <a:buNone/>
            </a:pPr>
            <a:r>
              <a:rPr lang="pl-PL" sz="2600" dirty="0" smtClean="0"/>
              <a:t>Art</a:t>
            </a:r>
            <a:r>
              <a:rPr lang="pl-PL" sz="2600" dirty="0"/>
              <a:t>. 118.</a:t>
            </a:r>
          </a:p>
          <a:p>
            <a:pPr marL="514350" indent="-514350">
              <a:buAutoNum type="arabicPeriod"/>
            </a:pPr>
            <a:r>
              <a:rPr lang="pl-PL" sz="2600" dirty="0" smtClean="0"/>
              <a:t>Inicjatywa </a:t>
            </a:r>
            <a:r>
              <a:rPr lang="pl-PL" sz="2600" dirty="0"/>
              <a:t>ustawodawcza przysługuje posłom, Senatowi, Prezydentowi Rzeczypospolitej i Radzie </a:t>
            </a:r>
            <a:r>
              <a:rPr lang="pl-PL" sz="2600" dirty="0" smtClean="0"/>
              <a:t>Ministrów.</a:t>
            </a:r>
          </a:p>
          <a:p>
            <a:pPr marL="514350" indent="-514350">
              <a:buAutoNum type="arabicPeriod"/>
            </a:pPr>
            <a:r>
              <a:rPr lang="pl-PL" sz="2600" dirty="0" smtClean="0"/>
              <a:t>Inicjatywa </a:t>
            </a:r>
            <a:r>
              <a:rPr lang="pl-PL" sz="2600" dirty="0"/>
              <a:t>ustawodawcza przysługuje również grupie co najmniej 100 000 obywateli mających prawo wybierania do Sejmu. Tryb postępowania w tej sprawie określa </a:t>
            </a:r>
            <a:r>
              <a:rPr lang="pl-PL" sz="2600" dirty="0" smtClean="0"/>
              <a:t>ustawa.</a:t>
            </a:r>
          </a:p>
          <a:p>
            <a:pPr marL="514350" indent="-514350">
              <a:buAutoNum type="arabicPeriod"/>
            </a:pPr>
            <a:r>
              <a:rPr lang="pl-PL" sz="2600" dirty="0" smtClean="0"/>
              <a:t>Wnioskodawcy </a:t>
            </a:r>
            <a:r>
              <a:rPr lang="pl-PL" sz="2600" dirty="0"/>
              <a:t>przedkładając Sejmowi projekt ustawy, przedstawiają skutki finansowe jej wykonania.</a:t>
            </a:r>
          </a:p>
        </p:txBody>
      </p:sp>
    </p:spTree>
    <p:extLst>
      <p:ext uri="{BB962C8B-B14F-4D97-AF65-F5344CB8AC3E}">
        <p14:creationId xmlns:p14="http://schemas.microsoft.com/office/powerpoint/2010/main" val="2916389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577809" y="519326"/>
            <a:ext cx="7880090" cy="5711584"/>
          </a:xfrm>
          <a:prstGeom prst="rect">
            <a:avLst/>
          </a:prstGeom>
        </p:spPr>
      </p:pic>
    </p:spTree>
    <p:extLst>
      <p:ext uri="{BB962C8B-B14F-4D97-AF65-F5344CB8AC3E}">
        <p14:creationId xmlns:p14="http://schemas.microsoft.com/office/powerpoint/2010/main" val="2272460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607521" y="139321"/>
            <a:ext cx="9037733" cy="6555108"/>
          </a:xfrm>
          <a:prstGeom prst="rect">
            <a:avLst/>
          </a:prstGeom>
        </p:spPr>
      </p:pic>
    </p:spTree>
    <p:extLst>
      <p:ext uri="{BB962C8B-B14F-4D97-AF65-F5344CB8AC3E}">
        <p14:creationId xmlns:p14="http://schemas.microsoft.com/office/powerpoint/2010/main" val="3729268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187284" y="179624"/>
            <a:ext cx="9021241" cy="6509302"/>
          </a:xfrm>
          <a:prstGeom prst="rect">
            <a:avLst/>
          </a:prstGeom>
        </p:spPr>
      </p:pic>
    </p:spTree>
    <p:extLst>
      <p:ext uri="{BB962C8B-B14F-4D97-AF65-F5344CB8AC3E}">
        <p14:creationId xmlns:p14="http://schemas.microsoft.com/office/powerpoint/2010/main" val="891157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1310185" y="127095"/>
            <a:ext cx="9212097" cy="6618879"/>
          </a:xfrm>
          <a:prstGeom prst="rect">
            <a:avLst/>
          </a:prstGeom>
        </p:spPr>
      </p:pic>
    </p:spTree>
    <p:extLst>
      <p:ext uri="{BB962C8B-B14F-4D97-AF65-F5344CB8AC3E}">
        <p14:creationId xmlns:p14="http://schemas.microsoft.com/office/powerpoint/2010/main" val="1373273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18615" y="504968"/>
            <a:ext cx="11094493" cy="5985894"/>
          </a:xfrm>
        </p:spPr>
        <p:txBody>
          <a:bodyPr>
            <a:normAutofit fontScale="92500" lnSpcReduction="10000"/>
          </a:bodyPr>
          <a:lstStyle/>
          <a:p>
            <a:pPr marL="0" indent="0">
              <a:buNone/>
            </a:pPr>
            <a:r>
              <a:rPr lang="pl-PL" b="1" dirty="0"/>
              <a:t>Najważniejsze wnioski z badania Kantar </a:t>
            </a:r>
            <a:r>
              <a:rPr lang="pl-PL" b="1" dirty="0" err="1"/>
              <a:t>Millward</a:t>
            </a:r>
            <a:r>
              <a:rPr lang="pl-PL" b="1" dirty="0"/>
              <a:t> Brown (badanie zrealizowane wśród pracowników wylosowanych centrów handlowych na terenie całej Polski, metodą wywiadów bezpośrednich w dniach 31 lipca – 6 sierpnia 2017 r. Wielkość próby n=800, błąd pomiaru 3.5</a:t>
            </a:r>
            <a:r>
              <a:rPr lang="pl-PL" b="1" dirty="0" smtClean="0"/>
              <a:t>%)</a:t>
            </a:r>
          </a:p>
          <a:p>
            <a:pPr marL="0" indent="0">
              <a:buNone/>
            </a:pPr>
            <a:endParaRPr lang="pl-PL" b="1" dirty="0"/>
          </a:p>
          <a:p>
            <a:pPr marL="0" indent="0">
              <a:buNone/>
            </a:pPr>
            <a:r>
              <a:rPr lang="pl-PL" dirty="0" smtClean="0"/>
              <a:t>» w </a:t>
            </a:r>
            <a:r>
              <a:rPr lang="pl-PL" dirty="0"/>
              <a:t>centrach handlowych pracują głównie osoby młode (18–24 lata – 32 proc., 25-30 lat – 31 proc.).</a:t>
            </a:r>
          </a:p>
          <a:p>
            <a:pPr marL="0" indent="0">
              <a:buNone/>
            </a:pPr>
            <a:r>
              <a:rPr lang="pl-PL" dirty="0" smtClean="0"/>
              <a:t>» młody </a:t>
            </a:r>
            <a:r>
              <a:rPr lang="pl-PL" dirty="0"/>
              <a:t>wiek pracowników uzasadnia w dużej mierze brak zobowiązań rodzinnych – 50 proc. stanowią single (jedynie 29 proc. żyje w związku małżeńskim).</a:t>
            </a:r>
          </a:p>
          <a:p>
            <a:pPr marL="0" indent="0">
              <a:buNone/>
            </a:pPr>
            <a:r>
              <a:rPr lang="pl-PL" dirty="0" smtClean="0"/>
              <a:t>»  71 </a:t>
            </a:r>
            <a:r>
              <a:rPr lang="pl-PL" dirty="0"/>
              <a:t>proc. nie posiada dzieci, natomiast niewielka grupa pracujących rodziców ma dzieci w zasadzie w 100% w wieku szkolnym (55 proc.) i przedszkolnym (40 proc.).</a:t>
            </a:r>
          </a:p>
          <a:p>
            <a:pPr marL="0" indent="0">
              <a:buNone/>
            </a:pPr>
            <a:r>
              <a:rPr lang="pl-PL" dirty="0" smtClean="0"/>
              <a:t>» 1/3 </a:t>
            </a:r>
            <a:r>
              <a:rPr lang="pl-PL" dirty="0"/>
              <a:t>pracowników nadal zdobywa wykształcenie – być może dlatego właśnie wybrali pracę w centrum handlowym – elastyczny czas pracy był najważniejszy dla osób w wieku do 30 r. ż.</a:t>
            </a:r>
          </a:p>
          <a:p>
            <a:pPr marL="0" indent="0">
              <a:buNone/>
            </a:pPr>
            <a:endParaRPr lang="pl-PL" b="1" dirty="0"/>
          </a:p>
        </p:txBody>
      </p:sp>
    </p:spTree>
    <p:extLst>
      <p:ext uri="{BB962C8B-B14F-4D97-AF65-F5344CB8AC3E}">
        <p14:creationId xmlns:p14="http://schemas.microsoft.com/office/powerpoint/2010/main" val="3270789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a:t>
            </a:r>
            <a:endParaRPr lang="pl-PL" dirty="0"/>
          </a:p>
        </p:txBody>
      </p:sp>
      <p:sp>
        <p:nvSpPr>
          <p:cNvPr id="3" name="Symbol zastępczy zawartości 2"/>
          <p:cNvSpPr>
            <a:spLocks noGrp="1"/>
          </p:cNvSpPr>
          <p:nvPr>
            <p:ph idx="1"/>
          </p:nvPr>
        </p:nvSpPr>
        <p:spPr>
          <a:xfrm>
            <a:off x="491319" y="1828800"/>
            <a:ext cx="11150221" cy="4681182"/>
          </a:xfrm>
        </p:spPr>
        <p:txBody>
          <a:bodyPr>
            <a:normAutofit/>
          </a:bodyPr>
          <a:lstStyle/>
          <a:p>
            <a:pPr marL="0" indent="0">
              <a:buNone/>
            </a:pPr>
            <a:r>
              <a:rPr lang="pl-PL" dirty="0"/>
              <a:t>„</a:t>
            </a:r>
            <a:r>
              <a:rPr lang="pl-PL" u="sng" dirty="0"/>
              <a:t>Oddziaływanie proponowanych rozwiązań na rynek pracy może mieć zarówno pozytywne, jak i negatywne </a:t>
            </a:r>
            <a:r>
              <a:rPr lang="pl-PL" u="sng" dirty="0" smtClean="0"/>
              <a:t>aspekty. Ostateczny </a:t>
            </a:r>
            <a:r>
              <a:rPr lang="pl-PL" u="sng" dirty="0"/>
              <a:t>efekt dla rynku pracy, w tym poziomu zatrudnienia w handlu, zależeć będzie od indywidualnych </a:t>
            </a:r>
            <a:r>
              <a:rPr lang="pl-PL" u="sng" dirty="0" err="1" smtClean="0"/>
              <a:t>zachowań</a:t>
            </a:r>
            <a:r>
              <a:rPr lang="pl-PL" u="sng" dirty="0" smtClean="0"/>
              <a:t> przedsiębiorców </a:t>
            </a:r>
            <a:r>
              <a:rPr lang="pl-PL" u="sng" dirty="0"/>
              <a:t>i konsumentów</a:t>
            </a:r>
            <a:r>
              <a:rPr lang="pl-PL" dirty="0"/>
              <a:t>. Nie przewiduje się zwiększenia liczby osób bezrobotnych w konsekwencji </a:t>
            </a:r>
            <a:r>
              <a:rPr lang="pl-PL" dirty="0" smtClean="0"/>
              <a:t>zmiany przepisów</a:t>
            </a:r>
            <a:r>
              <a:rPr lang="pl-PL" dirty="0"/>
              <a:t>. W obecnej stosunkowo dobrej sytuacji na rynku pracy, przy uwzględnieniu zmian demograficznych (</a:t>
            </a:r>
            <a:r>
              <a:rPr lang="pl-PL" dirty="0" smtClean="0"/>
              <a:t>coroczny spadek </a:t>
            </a:r>
            <a:r>
              <a:rPr lang="pl-PL" dirty="0"/>
              <a:t>liczby osób w wieku 15-64 lata), można przypuszczać, że osoby, które stracą pracę w jednym miejscu, </a:t>
            </a:r>
            <a:r>
              <a:rPr lang="pl-PL" dirty="0" smtClean="0"/>
              <a:t>powinny szybko </a:t>
            </a:r>
            <a:r>
              <a:rPr lang="pl-PL" dirty="0"/>
              <a:t>znaleźć inne zajęcie</a:t>
            </a:r>
            <a:r>
              <a:rPr lang="pl-PL" dirty="0" smtClean="0"/>
              <a:t>.”</a:t>
            </a:r>
          </a:p>
          <a:p>
            <a:pPr marL="0" indent="0">
              <a:buNone/>
            </a:pPr>
            <a:r>
              <a:rPr lang="pl-PL" sz="2000" b="1" dirty="0" smtClean="0"/>
              <a:t>OSR </a:t>
            </a:r>
            <a:r>
              <a:rPr lang="pl-PL" sz="2000" b="1" dirty="0"/>
              <a:t>z dnia 27.02.2017 do </a:t>
            </a:r>
            <a:r>
              <a:rPr lang="pl-PL" sz="2000" b="1" dirty="0" smtClean="0"/>
              <a:t>obywatelskiego projektu </a:t>
            </a:r>
            <a:r>
              <a:rPr lang="pl-PL" sz="2000" b="1" dirty="0"/>
              <a:t>ustawy o ograniczeniu handlu w niedziele (druk </a:t>
            </a:r>
            <a:r>
              <a:rPr lang="pl-PL" sz="2000" b="1" dirty="0" smtClean="0"/>
              <a:t>sejmowy nr </a:t>
            </a:r>
            <a:r>
              <a:rPr lang="pl-PL" sz="2000" b="1" dirty="0"/>
              <a:t>870)</a:t>
            </a:r>
          </a:p>
        </p:txBody>
      </p:sp>
    </p:spTree>
    <p:extLst>
      <p:ext uri="{BB962C8B-B14F-4D97-AF65-F5344CB8AC3E}">
        <p14:creationId xmlns:p14="http://schemas.microsoft.com/office/powerpoint/2010/main" val="3840307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5496" y="2480528"/>
            <a:ext cx="10515600" cy="1325563"/>
          </a:xfrm>
        </p:spPr>
        <p:txBody>
          <a:bodyPr/>
          <a:lstStyle/>
          <a:p>
            <a:pPr algn="ctr"/>
            <a:r>
              <a:rPr lang="pl-PL" b="1" dirty="0" smtClean="0"/>
              <a:t>Przedsiębiorcy</a:t>
            </a:r>
            <a:endParaRPr lang="pl-PL" b="1" dirty="0"/>
          </a:p>
        </p:txBody>
      </p:sp>
    </p:spTree>
    <p:extLst>
      <p:ext uri="{BB962C8B-B14F-4D97-AF65-F5344CB8AC3E}">
        <p14:creationId xmlns:p14="http://schemas.microsoft.com/office/powerpoint/2010/main" val="2797892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560552" y="228742"/>
            <a:ext cx="11358617" cy="2637288"/>
          </a:xfrm>
          <a:prstGeom prst="rect">
            <a:avLst/>
          </a:prstGeom>
        </p:spPr>
      </p:pic>
      <p:pic>
        <p:nvPicPr>
          <p:cNvPr id="5" name="Obraz 4"/>
          <p:cNvPicPr>
            <a:picLocks noChangeAspect="1"/>
          </p:cNvPicPr>
          <p:nvPr/>
        </p:nvPicPr>
        <p:blipFill>
          <a:blip r:embed="rId3"/>
          <a:stretch>
            <a:fillRect/>
          </a:stretch>
        </p:blipFill>
        <p:spPr>
          <a:xfrm>
            <a:off x="2812433" y="3013578"/>
            <a:ext cx="8665334" cy="3667001"/>
          </a:xfrm>
          <a:prstGeom prst="rect">
            <a:avLst/>
          </a:prstGeom>
        </p:spPr>
      </p:pic>
    </p:spTree>
    <p:extLst>
      <p:ext uri="{BB962C8B-B14F-4D97-AF65-F5344CB8AC3E}">
        <p14:creationId xmlns:p14="http://schemas.microsoft.com/office/powerpoint/2010/main" val="2608568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62778" y="138042"/>
            <a:ext cx="9663610" cy="2091576"/>
          </a:xfrm>
          <a:prstGeom prst="rect">
            <a:avLst/>
          </a:prstGeom>
        </p:spPr>
      </p:pic>
      <p:pic>
        <p:nvPicPr>
          <p:cNvPr id="5" name="Obraz 4"/>
          <p:cNvPicPr>
            <a:picLocks noChangeAspect="1"/>
          </p:cNvPicPr>
          <p:nvPr/>
        </p:nvPicPr>
        <p:blipFill>
          <a:blip r:embed="rId3"/>
          <a:stretch>
            <a:fillRect/>
          </a:stretch>
        </p:blipFill>
        <p:spPr>
          <a:xfrm>
            <a:off x="4129377" y="2328080"/>
            <a:ext cx="7415776" cy="4407090"/>
          </a:xfrm>
          <a:prstGeom prst="rect">
            <a:avLst/>
          </a:prstGeom>
        </p:spPr>
      </p:pic>
    </p:spTree>
    <p:extLst>
      <p:ext uri="{BB962C8B-B14F-4D97-AF65-F5344CB8AC3E}">
        <p14:creationId xmlns:p14="http://schemas.microsoft.com/office/powerpoint/2010/main" val="588078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541504" y="685374"/>
            <a:ext cx="10384936" cy="5346935"/>
          </a:xfrm>
          <a:prstGeom prst="rect">
            <a:avLst/>
          </a:prstGeom>
        </p:spPr>
      </p:pic>
    </p:spTree>
    <p:extLst>
      <p:ext uri="{BB962C8B-B14F-4D97-AF65-F5344CB8AC3E}">
        <p14:creationId xmlns:p14="http://schemas.microsoft.com/office/powerpoint/2010/main" val="188131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6602" y="341195"/>
            <a:ext cx="11586950" cy="6073253"/>
          </a:xfrm>
        </p:spPr>
        <p:txBody>
          <a:bodyPr>
            <a:noAutofit/>
          </a:bodyPr>
          <a:lstStyle/>
          <a:p>
            <a:pPr marL="0" indent="0">
              <a:buNone/>
            </a:pPr>
            <a:r>
              <a:rPr lang="pl-PL" sz="2100" b="1" dirty="0" smtClean="0"/>
              <a:t>Regulamin Sejmu</a:t>
            </a:r>
          </a:p>
          <a:p>
            <a:pPr marL="0" indent="0">
              <a:buNone/>
            </a:pPr>
            <a:r>
              <a:rPr lang="pl-PL" sz="2100" dirty="0"/>
              <a:t>Art.  34. </a:t>
            </a:r>
          </a:p>
          <a:p>
            <a:pPr marL="0" indent="0">
              <a:buNone/>
            </a:pPr>
            <a:r>
              <a:rPr lang="pl-PL" sz="2100" dirty="0"/>
              <a:t>1.  Projekty ustaw i uchwał składa się w formie pisemnej na ręce Marszałka Sejmu; wnosząc projekt wnioskodawca wskazuje swego przedstawiciela upoważnionego do reprezentowania go w pracach nad tym projektem.</a:t>
            </a:r>
          </a:p>
          <a:p>
            <a:pPr marL="0" indent="0">
              <a:buNone/>
            </a:pPr>
            <a:r>
              <a:rPr lang="pl-PL" sz="2100" dirty="0"/>
              <a:t>2.  Do projektu ustawy dołącza się uzasadnienie, które powinno:</a:t>
            </a:r>
          </a:p>
          <a:p>
            <a:pPr marL="0" indent="0">
              <a:buNone/>
            </a:pPr>
            <a:r>
              <a:rPr lang="pl-PL" sz="2100" dirty="0"/>
              <a:t>1) wyjaśniać potrzebę i cel wydania ustawy,</a:t>
            </a:r>
          </a:p>
          <a:p>
            <a:pPr marL="0" indent="0">
              <a:buNone/>
            </a:pPr>
            <a:r>
              <a:rPr lang="pl-PL" sz="2100" dirty="0"/>
              <a:t>2) przedstawiać rzeczywisty stan w dziedzinie, która ma być unormowana,</a:t>
            </a:r>
          </a:p>
          <a:p>
            <a:pPr marL="0" indent="0">
              <a:buNone/>
            </a:pPr>
            <a:r>
              <a:rPr lang="pl-PL" sz="2100" dirty="0"/>
              <a:t>3) wykazywać różnicę pomiędzy dotychczasowym a projektowanym stanem prawnym,</a:t>
            </a:r>
          </a:p>
          <a:p>
            <a:pPr marL="0" indent="0">
              <a:buNone/>
            </a:pPr>
            <a:r>
              <a:rPr lang="pl-PL" sz="2100" dirty="0"/>
              <a:t>4) przedstawiać przewidywane skutki społeczne, gospodarcze, finansowe i prawne,</a:t>
            </a:r>
          </a:p>
          <a:p>
            <a:pPr marL="0" indent="0">
              <a:buNone/>
            </a:pPr>
            <a:r>
              <a:rPr lang="pl-PL" sz="2100" dirty="0"/>
              <a:t>5) wskazywać źródła finansowania, jeżeli projekt ustawy pociąga za sobą obciążenie budżetu państwa lub budżetów jednostek samorządu terytorialnego,</a:t>
            </a:r>
          </a:p>
          <a:p>
            <a:pPr marL="0" indent="0">
              <a:buNone/>
            </a:pPr>
            <a:r>
              <a:rPr lang="pl-PL" sz="2100" dirty="0"/>
              <a:t>6) przedstawiać założenia projektów podstawowych aktów wykonawczych,</a:t>
            </a:r>
          </a:p>
          <a:p>
            <a:pPr marL="0" indent="0">
              <a:buNone/>
            </a:pPr>
            <a:r>
              <a:rPr lang="pl-PL" sz="2100" dirty="0"/>
              <a:t>7) zawierać oświadczenie o zgodności projektu ustawy z prawem Unii Europejskiej albo oświadczenie, że przedmiot projektowanej regulacji nie jest objęty prawem Unii Europejskiej</a:t>
            </a:r>
            <a:r>
              <a:rPr lang="pl-PL" sz="2100" dirty="0" smtClean="0"/>
              <a:t>.</a:t>
            </a:r>
            <a:endParaRPr lang="pl-PL" sz="2100" dirty="0"/>
          </a:p>
        </p:txBody>
      </p:sp>
    </p:spTree>
    <p:extLst>
      <p:ext uri="{BB962C8B-B14F-4D97-AF65-F5344CB8AC3E}">
        <p14:creationId xmlns:p14="http://schemas.microsoft.com/office/powerpoint/2010/main" val="1693703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271995" y="150197"/>
            <a:ext cx="5291243" cy="4066962"/>
          </a:xfrm>
          <a:prstGeom prst="rect">
            <a:avLst/>
          </a:prstGeom>
        </p:spPr>
      </p:pic>
      <p:pic>
        <p:nvPicPr>
          <p:cNvPr id="6" name="Obraz 5"/>
          <p:cNvPicPr>
            <a:picLocks noChangeAspect="1"/>
          </p:cNvPicPr>
          <p:nvPr/>
        </p:nvPicPr>
        <p:blipFill>
          <a:blip r:embed="rId3"/>
          <a:stretch>
            <a:fillRect/>
          </a:stretch>
        </p:blipFill>
        <p:spPr>
          <a:xfrm>
            <a:off x="2983103" y="4364795"/>
            <a:ext cx="8338377" cy="2384023"/>
          </a:xfrm>
          <a:prstGeom prst="rect">
            <a:avLst/>
          </a:prstGeom>
        </p:spPr>
      </p:pic>
    </p:spTree>
    <p:extLst>
      <p:ext uri="{BB962C8B-B14F-4D97-AF65-F5344CB8AC3E}">
        <p14:creationId xmlns:p14="http://schemas.microsoft.com/office/powerpoint/2010/main" val="345801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508165" y="404599"/>
            <a:ext cx="5269277" cy="6064440"/>
          </a:xfrm>
          <a:prstGeom prst="rect">
            <a:avLst/>
          </a:prstGeom>
        </p:spPr>
      </p:pic>
      <p:pic>
        <p:nvPicPr>
          <p:cNvPr id="5" name="Obraz 4"/>
          <p:cNvPicPr>
            <a:picLocks noChangeAspect="1"/>
          </p:cNvPicPr>
          <p:nvPr/>
        </p:nvPicPr>
        <p:blipFill>
          <a:blip r:embed="rId3"/>
          <a:stretch>
            <a:fillRect/>
          </a:stretch>
        </p:blipFill>
        <p:spPr>
          <a:xfrm>
            <a:off x="4041954" y="2279248"/>
            <a:ext cx="7968218" cy="2513391"/>
          </a:xfrm>
          <a:prstGeom prst="rect">
            <a:avLst/>
          </a:prstGeom>
        </p:spPr>
      </p:pic>
    </p:spTree>
    <p:extLst>
      <p:ext uri="{BB962C8B-B14F-4D97-AF65-F5344CB8AC3E}">
        <p14:creationId xmlns:p14="http://schemas.microsoft.com/office/powerpoint/2010/main" val="1558842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634763" y="309420"/>
            <a:ext cx="10458450" cy="1571625"/>
          </a:xfrm>
          <a:prstGeom prst="rect">
            <a:avLst/>
          </a:prstGeom>
        </p:spPr>
      </p:pic>
      <p:pic>
        <p:nvPicPr>
          <p:cNvPr id="5" name="Obraz 4"/>
          <p:cNvPicPr>
            <a:picLocks noChangeAspect="1"/>
          </p:cNvPicPr>
          <p:nvPr/>
        </p:nvPicPr>
        <p:blipFill>
          <a:blip r:embed="rId3"/>
          <a:stretch>
            <a:fillRect/>
          </a:stretch>
        </p:blipFill>
        <p:spPr>
          <a:xfrm>
            <a:off x="429621" y="2138718"/>
            <a:ext cx="5600700" cy="4610100"/>
          </a:xfrm>
          <a:prstGeom prst="rect">
            <a:avLst/>
          </a:prstGeom>
        </p:spPr>
      </p:pic>
      <p:pic>
        <p:nvPicPr>
          <p:cNvPr id="6" name="Obraz 5"/>
          <p:cNvPicPr>
            <a:picLocks noChangeAspect="1"/>
          </p:cNvPicPr>
          <p:nvPr/>
        </p:nvPicPr>
        <p:blipFill>
          <a:blip r:embed="rId4"/>
          <a:stretch>
            <a:fillRect/>
          </a:stretch>
        </p:blipFill>
        <p:spPr>
          <a:xfrm>
            <a:off x="6300361" y="2138718"/>
            <a:ext cx="5705475" cy="3000375"/>
          </a:xfrm>
          <a:prstGeom prst="rect">
            <a:avLst/>
          </a:prstGeom>
        </p:spPr>
      </p:pic>
    </p:spTree>
    <p:extLst>
      <p:ext uri="{BB962C8B-B14F-4D97-AF65-F5344CB8AC3E}">
        <p14:creationId xmlns:p14="http://schemas.microsoft.com/office/powerpoint/2010/main" val="2461978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59647" y="2188761"/>
            <a:ext cx="9898753" cy="4517552"/>
          </a:xfrm>
          <a:prstGeom prst="rect">
            <a:avLst/>
          </a:prstGeom>
        </p:spPr>
      </p:pic>
      <p:pic>
        <p:nvPicPr>
          <p:cNvPr id="5" name="Obraz 4"/>
          <p:cNvPicPr>
            <a:picLocks noChangeAspect="1"/>
          </p:cNvPicPr>
          <p:nvPr/>
        </p:nvPicPr>
        <p:blipFill>
          <a:blip r:embed="rId3"/>
          <a:stretch>
            <a:fillRect/>
          </a:stretch>
        </p:blipFill>
        <p:spPr>
          <a:xfrm>
            <a:off x="1318470" y="209123"/>
            <a:ext cx="10639425" cy="1581150"/>
          </a:xfrm>
          <a:prstGeom prst="rect">
            <a:avLst/>
          </a:prstGeom>
        </p:spPr>
      </p:pic>
    </p:spTree>
    <p:extLst>
      <p:ext uri="{BB962C8B-B14F-4D97-AF65-F5344CB8AC3E}">
        <p14:creationId xmlns:p14="http://schemas.microsoft.com/office/powerpoint/2010/main" val="1581230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85981" y="162732"/>
            <a:ext cx="7772841" cy="5401159"/>
          </a:xfrm>
          <a:prstGeom prst="rect">
            <a:avLst/>
          </a:prstGeom>
        </p:spPr>
      </p:pic>
      <p:pic>
        <p:nvPicPr>
          <p:cNvPr id="5" name="Obraz 4"/>
          <p:cNvPicPr>
            <a:picLocks noChangeAspect="1"/>
          </p:cNvPicPr>
          <p:nvPr/>
        </p:nvPicPr>
        <p:blipFill>
          <a:blip r:embed="rId3"/>
          <a:stretch>
            <a:fillRect/>
          </a:stretch>
        </p:blipFill>
        <p:spPr>
          <a:xfrm>
            <a:off x="7167966" y="0"/>
            <a:ext cx="4904641" cy="6755610"/>
          </a:xfrm>
          <a:prstGeom prst="rect">
            <a:avLst/>
          </a:prstGeom>
        </p:spPr>
      </p:pic>
    </p:spTree>
    <p:extLst>
      <p:ext uri="{BB962C8B-B14F-4D97-AF65-F5344CB8AC3E}">
        <p14:creationId xmlns:p14="http://schemas.microsoft.com/office/powerpoint/2010/main" val="274909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88754" y="143764"/>
            <a:ext cx="11755271" cy="6489510"/>
          </a:xfrm>
        </p:spPr>
        <p:txBody>
          <a:bodyPr>
            <a:noAutofit/>
          </a:bodyPr>
          <a:lstStyle/>
          <a:p>
            <a:pPr marL="0" indent="0">
              <a:buNone/>
            </a:pPr>
            <a:r>
              <a:rPr lang="pl-PL" sz="1800" b="1" dirty="0"/>
              <a:t>Regulamin pracy Rady Ministrów</a:t>
            </a:r>
          </a:p>
          <a:p>
            <a:pPr marL="0" indent="0">
              <a:buNone/>
            </a:pPr>
            <a:r>
              <a:rPr lang="pl-PL" sz="1800" dirty="0" smtClean="0"/>
              <a:t>§  </a:t>
            </a:r>
            <a:r>
              <a:rPr lang="pl-PL" sz="1800" dirty="0"/>
              <a:t>28. </a:t>
            </a:r>
          </a:p>
          <a:p>
            <a:pPr marL="0" indent="0">
              <a:buNone/>
            </a:pPr>
            <a:r>
              <a:rPr lang="pl-PL" sz="1800" dirty="0"/>
              <a:t>1.  Odrębną część uzasadnienia projektu aktu normatywnego oraz odrębną część projektu założeń projektu ustawy stanowi ocena skutków regulacji, która przedstawia wyniki oceny przewidywanych skutków społeczno-gospodarczych, o której mowa w § 24 ust. 3, zwana dalej "OSR".</a:t>
            </a:r>
          </a:p>
          <a:p>
            <a:pPr marL="0" indent="0">
              <a:buNone/>
            </a:pPr>
            <a:r>
              <a:rPr lang="pl-PL" sz="1800" dirty="0"/>
              <a:t>2.  OSR zawiera w szczególności:</a:t>
            </a:r>
          </a:p>
          <a:p>
            <a:pPr marL="0" indent="0">
              <a:buNone/>
            </a:pPr>
            <a:r>
              <a:rPr lang="pl-PL" sz="1800" dirty="0"/>
              <a:t>1) wskazanie podmiotów, na które oddziałuje projektowany akt normatywny;</a:t>
            </a:r>
          </a:p>
          <a:p>
            <a:pPr marL="0" indent="0">
              <a:buNone/>
            </a:pPr>
            <a:r>
              <a:rPr lang="pl-PL" sz="1800" dirty="0"/>
              <a:t>2) informacje o konsultacjach przeprowadzonych przed opracowaniem projektu, a także o zakresie konsultacji publicznych i opiniowania projektu, w tym o obowiązku zasięgnięcia opinii określonych podmiotów wynikającym z przepisów odrębnych</a:t>
            </a:r>
            <a:r>
              <a:rPr lang="pl-PL" sz="1800" dirty="0" smtClean="0"/>
              <a:t>;</a:t>
            </a:r>
          </a:p>
          <a:p>
            <a:pPr marL="0" indent="0">
              <a:buNone/>
            </a:pPr>
            <a:r>
              <a:rPr lang="pl-PL" sz="1800" dirty="0"/>
              <a:t>2a) </a:t>
            </a:r>
            <a:r>
              <a:rPr lang="pl-PL" sz="1800" dirty="0" smtClean="0"/>
              <a:t>informacje </a:t>
            </a:r>
            <a:r>
              <a:rPr lang="pl-PL" sz="1800" dirty="0"/>
              <a:t>o wynikach analiz możliwości osiągnięcia celu projektu za pomocą innych środków;</a:t>
            </a:r>
            <a:endParaRPr lang="pl-PL" sz="1800" dirty="0"/>
          </a:p>
          <a:p>
            <a:pPr marL="0" indent="0">
              <a:buNone/>
            </a:pPr>
            <a:r>
              <a:rPr lang="pl-PL" sz="1800" dirty="0"/>
              <a:t>3) przedstawienie wyników analizy wpływu projektowanego aktu normatywnego na podmioty, o których mowa w pkt 1, oraz wpływu projektu na istotne obszary oddziaływania, w szczególności na:</a:t>
            </a:r>
          </a:p>
          <a:p>
            <a:pPr marL="0" indent="0">
              <a:buNone/>
            </a:pPr>
            <a:r>
              <a:rPr lang="pl-PL" sz="1800" dirty="0"/>
              <a:t>a) sektor finansów publicznych, w tym budżet państwa i budżety jednostek samorządu terytorialnego,</a:t>
            </a:r>
          </a:p>
          <a:p>
            <a:pPr marL="0" indent="0">
              <a:buNone/>
            </a:pPr>
            <a:r>
              <a:rPr lang="pl-PL" sz="1800" dirty="0"/>
              <a:t>b) rynek pracy,</a:t>
            </a:r>
          </a:p>
          <a:p>
            <a:pPr marL="0" indent="0">
              <a:buNone/>
            </a:pPr>
            <a:r>
              <a:rPr lang="pl-PL" sz="1800" dirty="0"/>
              <a:t>c) konkurencyjność gospodarki i przedsiębiorczość, w tym funkcjonowanie przedsiębiorców,</a:t>
            </a:r>
          </a:p>
          <a:p>
            <a:pPr marL="0" indent="0">
              <a:buNone/>
            </a:pPr>
            <a:r>
              <a:rPr lang="pl-PL" sz="1800" dirty="0"/>
              <a:t>d) </a:t>
            </a:r>
            <a:r>
              <a:rPr lang="pl-PL" sz="1800" dirty="0" smtClean="0"/>
              <a:t>sytuację </a:t>
            </a:r>
            <a:r>
              <a:rPr lang="pl-PL" sz="1800" dirty="0"/>
              <a:t>ekonomiczną i społeczną rodziny, a także osób niepełnosprawnych oraz osób starszych;</a:t>
            </a:r>
          </a:p>
          <a:p>
            <a:pPr marL="0" indent="0">
              <a:buNone/>
            </a:pPr>
            <a:r>
              <a:rPr lang="pl-PL" sz="1800" dirty="0"/>
              <a:t>4) wskazanie źródeł finansowania, zwłaszcza jeżeli projekt pociąga za sobą obciążenie budżetu państwa lub budżetów jednostek samorządu terytorialnego;</a:t>
            </a:r>
          </a:p>
          <a:p>
            <a:pPr marL="0" indent="0">
              <a:buNone/>
            </a:pPr>
            <a:r>
              <a:rPr lang="pl-PL" sz="1800" dirty="0"/>
              <a:t>5) wskazanie źródeł danych i przyjętych do obliczeń założeń</a:t>
            </a:r>
            <a:r>
              <a:rPr lang="pl-PL" sz="1800" dirty="0" smtClean="0"/>
              <a:t>.</a:t>
            </a:r>
            <a:endParaRPr lang="pl-PL" sz="1800" dirty="0"/>
          </a:p>
        </p:txBody>
      </p:sp>
    </p:spTree>
    <p:extLst>
      <p:ext uri="{BB962C8B-B14F-4D97-AF65-F5344CB8AC3E}">
        <p14:creationId xmlns:p14="http://schemas.microsoft.com/office/powerpoint/2010/main" val="318052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9495" y="1421333"/>
            <a:ext cx="11627893" cy="4626591"/>
          </a:xfrm>
        </p:spPr>
        <p:txBody>
          <a:bodyPr>
            <a:noAutofit/>
          </a:bodyPr>
          <a:lstStyle/>
          <a:p>
            <a:pPr marL="0" indent="0">
              <a:buNone/>
            </a:pPr>
            <a:r>
              <a:rPr lang="pl-PL" sz="2400" dirty="0"/>
              <a:t>3.  OSR projektu założeń projektu ustawy oraz projektu ustawy zawiera także:</a:t>
            </a:r>
          </a:p>
          <a:p>
            <a:pPr marL="0" indent="0">
              <a:buNone/>
            </a:pPr>
            <a:r>
              <a:rPr lang="pl-PL" sz="2400" dirty="0"/>
              <a:t>1) zidentyfikowanie rozwiązywanego problemu;</a:t>
            </a:r>
          </a:p>
          <a:p>
            <a:pPr marL="0" indent="0">
              <a:buNone/>
            </a:pPr>
            <a:r>
              <a:rPr lang="pl-PL" sz="2400" dirty="0"/>
              <a:t>2) określenie celu i istoty interwencji;</a:t>
            </a:r>
          </a:p>
          <a:p>
            <a:pPr marL="0" indent="0">
              <a:buNone/>
            </a:pPr>
            <a:r>
              <a:rPr lang="pl-PL" sz="2400" dirty="0"/>
              <a:t>3) porównanie z rozwiązaniami przyjętymi w innych krajach.</a:t>
            </a:r>
          </a:p>
          <a:p>
            <a:pPr marL="0" indent="0">
              <a:buNone/>
            </a:pPr>
            <a:r>
              <a:rPr lang="pl-PL" sz="2400" dirty="0"/>
              <a:t>4.  OSR projektu założeń projektu ustawy, projektu ustawy albo projektu rozporządzenia, który nie jest przedstawiany do konsultacji publicznych, zawiera wskazanie przyczyn rezygnacji z prowadzenia konsultacji publicznych.</a:t>
            </a:r>
          </a:p>
          <a:p>
            <a:pPr marL="0" indent="0">
              <a:buNone/>
            </a:pPr>
            <a:r>
              <a:rPr lang="pl-PL" sz="2400" dirty="0"/>
              <a:t>5.  OSR przedstawia się na formularzu, którego wzór Szef Kancelarii Prezesa Rady Ministrów zamieszcza w Biuletynie Informacji Publicznej na stronie podmiotowej Kancelarii Prezesa Rady Ministrów</a:t>
            </a:r>
            <a:r>
              <a:rPr lang="pl-PL" sz="2400" dirty="0" smtClean="0"/>
              <a:t>.</a:t>
            </a:r>
            <a:endParaRPr lang="pl-PL" sz="2400" dirty="0"/>
          </a:p>
        </p:txBody>
      </p:sp>
    </p:spTree>
    <p:extLst>
      <p:ext uri="{BB962C8B-B14F-4D97-AF65-F5344CB8AC3E}">
        <p14:creationId xmlns:p14="http://schemas.microsoft.com/office/powerpoint/2010/main" val="218358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9495" y="705175"/>
            <a:ext cx="11627893" cy="5513232"/>
          </a:xfrm>
        </p:spPr>
        <p:txBody>
          <a:bodyPr>
            <a:noAutofit/>
          </a:bodyPr>
          <a:lstStyle/>
          <a:p>
            <a:pPr marL="0" lvl="0" indent="0">
              <a:buNone/>
            </a:pPr>
            <a:r>
              <a:rPr lang="pl-PL" sz="18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29. </a:t>
            </a:r>
          </a:p>
          <a:p>
            <a:pPr marL="0" lvl="0" indent="0">
              <a:buNone/>
            </a:pPr>
            <a:r>
              <a:rPr lang="pl-PL" sz="1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1.  Koordynację sporządzania OSR zapewnia:</a:t>
            </a:r>
          </a:p>
          <a:p>
            <a:pPr marL="0" lvl="0" indent="0">
              <a:buNone/>
            </a:pPr>
            <a:r>
              <a:rPr lang="pl-PL" sz="1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1) wyznaczony przez Prezesa Rady Ministrów członek Rady Ministrów albo</a:t>
            </a:r>
          </a:p>
          <a:p>
            <a:pPr marL="0" lvl="0" indent="0">
              <a:buNone/>
            </a:pPr>
            <a:r>
              <a:rPr lang="pl-PL" sz="1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2) wyznaczony przez Prezesa Rady Ministrów sekretarz albo podsekretarz stanu w Kancelarii Prezesa Rady Ministrów albo</a:t>
            </a:r>
          </a:p>
          <a:p>
            <a:pPr marL="0" lvl="0" indent="0">
              <a:buNone/>
            </a:pPr>
            <a:r>
              <a:rPr lang="pl-PL" sz="1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3) Szef Kancelarii Prezesa Rady Ministrów</a:t>
            </a:r>
          </a:p>
          <a:p>
            <a:pPr lvl="0">
              <a:buFontTx/>
              <a:buChar char="-"/>
            </a:pPr>
            <a:r>
              <a:rPr lang="pl-PL" sz="1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zwany </a:t>
            </a:r>
            <a:r>
              <a:rPr lang="pl-PL" sz="1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dalej "koordynatorem OSR</a:t>
            </a:r>
            <a:r>
              <a:rPr lang="pl-PL" sz="1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p>
          <a:p>
            <a:pPr lvl="0">
              <a:buFontTx/>
              <a:buChar char="-"/>
            </a:pPr>
            <a:endParaRPr lang="pl-PL" sz="1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0" lvl="0" indent="0">
              <a:buNone/>
            </a:pPr>
            <a:r>
              <a:rPr lang="pl-PL" sz="1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2.  Na wniosek koordynatora OSR organ wnioskujący sporządza OSR do projektu dokumentu rządowego innego niż akt normatywny lub projekt założeń projektu ustawy. Przepisy dotyczące dokonywania oceny przewidywanych skutków społeczno-gospodarczych oraz sporządzania i dokonywania oceny OSR projektu aktu normatywnego stosuje się odpowiednio.</a:t>
            </a:r>
          </a:p>
          <a:p>
            <a:pPr marL="0" lvl="0" indent="0">
              <a:buNone/>
            </a:pPr>
            <a:r>
              <a:rPr lang="pl-PL" sz="1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3.  Koordynator OSR może sporządzić OSR do projektu dokumentu rządowego opracowanego przez inny organ wnioskujący, jeżeli ze względu na wagę dokumentu uzna to za uzasadnione lub sporządzenie takiej OSR poleci mu Prezes Rady Ministrów.</a:t>
            </a:r>
            <a:endParaRPr lang="pl-PL" sz="1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Tree>
    <p:extLst>
      <p:ext uri="{BB962C8B-B14F-4D97-AF65-F5344CB8AC3E}">
        <p14:creationId xmlns:p14="http://schemas.microsoft.com/office/powerpoint/2010/main" val="255037139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łębokość">
  <a:themeElements>
    <a:clrScheme name="Głębokość">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łębokość">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ość">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2588</TotalTime>
  <Words>3942</Words>
  <Application>Microsoft Office PowerPoint</Application>
  <PresentationFormat>Panoramiczny</PresentationFormat>
  <Paragraphs>187</Paragraphs>
  <Slides>64</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64</vt:i4>
      </vt:variant>
    </vt:vector>
  </HeadingPairs>
  <TitlesOfParts>
    <vt:vector size="72" baseType="lpstr">
      <vt:lpstr>Batang</vt:lpstr>
      <vt:lpstr>Aharoni</vt:lpstr>
      <vt:lpstr>Arial</vt:lpstr>
      <vt:lpstr>Calibri</vt:lpstr>
      <vt:lpstr>Calibri Light</vt:lpstr>
      <vt:lpstr>Corbel</vt:lpstr>
      <vt:lpstr>Motyw pakietu Office</vt:lpstr>
      <vt:lpstr>Głębokość</vt:lpstr>
      <vt:lpstr>EKONOMICZNA  ANALIZA  PRAWA</vt:lpstr>
      <vt:lpstr>Ekonomiczna analiza prawa – wykorzystanie w praktyce prawniczej  (w procesie stanowienia oraz stosowania prawa) </vt:lpstr>
      <vt:lpstr>Zastosowanie EAP w procesie stanowienia prawa</vt:lpstr>
      <vt:lpstr>Ocena skutków regulacji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Brak planowania legislacyjnego i fikcja uzasadnień</vt:lpstr>
      <vt:lpstr>Doświadczenia polskie</vt:lpstr>
      <vt:lpstr>Lobbing jako element społeczeństwa obywatelskiego</vt:lpstr>
      <vt:lpstr>Lobbing w praktyce…</vt:lpstr>
      <vt:lpstr>Stosunek do lobbingu</vt:lpstr>
      <vt:lpstr>Wyobrażenia na temat lobbingu</vt:lpstr>
      <vt:lpstr>Ustawa z dnia 7 lipca 2005 r. o działalności lobbingowej w procesie stanowienia prawa</vt:lpstr>
      <vt:lpstr>Prezentacja programu PowerPoint</vt:lpstr>
      <vt:lpstr>„Praktyka pierwszych dni obowiązywania ustawy przyniosła nieprzychylne dla władzy fakty. Lobbyści sprawdzili dokładnie czy ustawa była stosowana przez organy państwa od pierwszego dnia obowiązywania. Jeśli ktoś chciał wykonywać profesjonalną działalność lobbingową zgodnie z ustawą, już od dnia jej wejścia w życie, to jest od 7 marca 2006 r., nie miał takiej możliwości. Nie przygotowano na czas formularzy zgłoszeniowych. Konto bankowe przeznaczone na opłaty rejestracyjne zostało podane w dniu 7 marca… Zarejestrowana aktywność lobbystów sejmowych w 2006 r. jest mniej niż znikoma. Dwóch lobbystów wzięło udział w posiedzeniach dwóch komisji sejmowych, przy czym żaden z nich nie złożył żadnego wniosku i nie zabrał głosu… Ustawa niewątpliwie wymaga zmian, a ich wprowadzenie jest pilne”  M. Wiszowaty, Działalność lobbingowa w procesie stanowienia prawa, Wydawnictwo Sejmowe, Warszawa 2010.</vt:lpstr>
      <vt:lpstr>„W świetle wątpliwości jakie nasuwa powyższa analiza rozwiązań ustawy o działalności lobbingowej w procesie stanowienia prawa można odnieść wrażenie, że w dużej mierze mamy do czynienia z pozorną regulacją ze strony ustawodawcy… W świetle ustawowego ujęcia definicji zawodowej działalności lobbingowej – która faktycznie zawiera istotne i szerokie wyłączenia – oraz braku jakichkolwiek realnych przywilejów dla zawodowych lobbistów, można mieć wątpliwości, czy jakikolwiek podmiot, z obecnie prowadzących działalność lobbingową, zdecyduje się na poddanie wpisowi do rejestru podmiotów wykonujących zawodową działalność lobbingową”   M.Zubik, Ustawa o działalności lobbingowej, ISP, s. 12</vt:lpstr>
      <vt:lpstr>Zapewnienia (bez pokrycia) projektodawcy</vt:lpstr>
      <vt:lpstr>Prezentacja programu PowerPoint</vt:lpstr>
      <vt:lpstr>CASE STUDY Ograniczenie handlu w niedziele: (potencjalne) skutki ekonomiczno-społeczne</vt:lpstr>
      <vt:lpstr>Ustawa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Uzasadnienie projektu ustawy</vt:lpstr>
      <vt:lpstr>Uzasadnienie projektu ustawy</vt:lpstr>
      <vt:lpstr>Dotychczasowy stan prawny  (Kodeks pracy przed wejściem w życie ustawy)</vt:lpstr>
      <vt:lpstr>Dotychczasowy stan prawny  (Kodeks pracy przed wejściem w życie ustawy)</vt:lpstr>
      <vt:lpstr>Uzasadnienie projektu ustawy</vt:lpstr>
      <vt:lpstr>Uzasadnienie projektu ustawy</vt:lpstr>
      <vt:lpstr>Uzasadnienie projektu ustawy</vt:lpstr>
      <vt:lpstr>Uzasadnienie projektu ustawy</vt:lpstr>
      <vt:lpstr>Prognozy</vt:lpstr>
      <vt:lpstr>Uzasadnienie projektu ustawy – przewidywanie skutków</vt:lpstr>
      <vt:lpstr>Uzasadnienie projektu ustawy – przewidywanie skutków</vt:lpstr>
      <vt:lpstr>Uzasadnienie projektu ustawy – przewidywanie skutków</vt:lpstr>
      <vt:lpstr>Problem metodologii</vt:lpstr>
      <vt:lpstr>Analizy i rzeczywistość</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vt:lpstr>
      <vt:lpstr>Przedsiębiorcy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Uniwersytet Warszawski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EKONOMICZNA  ANALIZA  PRAWA</dc:title>
  <dc:creator>Krzysztof Koźmiński</dc:creator>
  <cp:lastModifiedBy>Krzysztof Koźmiński</cp:lastModifiedBy>
  <cp:revision>430</cp:revision>
  <dcterms:created xsi:type="dcterms:W3CDTF">2019-02-20T08:56:24Z</dcterms:created>
  <dcterms:modified xsi:type="dcterms:W3CDTF">2019-05-18T19:31:38Z</dcterms:modified>
</cp:coreProperties>
</file>