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63" r:id="rId4"/>
    <p:sldId id="270" r:id="rId5"/>
    <p:sldId id="289" r:id="rId6"/>
    <p:sldId id="271" r:id="rId7"/>
    <p:sldId id="272" r:id="rId8"/>
    <p:sldId id="274" r:id="rId9"/>
    <p:sldId id="275" r:id="rId10"/>
    <p:sldId id="276" r:id="rId11"/>
    <p:sldId id="277" r:id="rId12"/>
    <p:sldId id="278" r:id="rId13"/>
    <p:sldId id="323" r:id="rId14"/>
    <p:sldId id="279" r:id="rId15"/>
    <p:sldId id="298" r:id="rId16"/>
    <p:sldId id="296" r:id="rId17"/>
    <p:sldId id="297" r:id="rId18"/>
    <p:sldId id="317" r:id="rId19"/>
    <p:sldId id="299" r:id="rId20"/>
    <p:sldId id="300" r:id="rId21"/>
    <p:sldId id="280" r:id="rId22"/>
    <p:sldId id="286" r:id="rId23"/>
    <p:sldId id="324" r:id="rId24"/>
    <p:sldId id="318" r:id="rId25"/>
    <p:sldId id="319" r:id="rId26"/>
    <p:sldId id="315" r:id="rId27"/>
    <p:sldId id="326" r:id="rId28"/>
    <p:sldId id="301" r:id="rId29"/>
    <p:sldId id="303" r:id="rId30"/>
    <p:sldId id="304" r:id="rId31"/>
    <p:sldId id="322" r:id="rId32"/>
    <p:sldId id="305" r:id="rId33"/>
    <p:sldId id="306" r:id="rId34"/>
    <p:sldId id="307" r:id="rId35"/>
    <p:sldId id="308" r:id="rId36"/>
    <p:sldId id="309" r:id="rId37"/>
    <p:sldId id="312" r:id="rId38"/>
    <p:sldId id="321" r:id="rId39"/>
    <p:sldId id="320" r:id="rId40"/>
    <p:sldId id="325" r:id="rId41"/>
    <p:sldId id="313" r:id="rId42"/>
    <p:sldId id="316" r:id="rId43"/>
    <p:sldId id="314" r:id="rId4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98" d="100"/>
          <a:sy n="98" d="100"/>
        </p:scale>
        <p:origin x="110" y="134"/>
      </p:cViewPr>
      <p:guideLst/>
    </p:cSldViewPr>
  </p:slideViewPr>
  <p:notesTextViewPr>
    <p:cViewPr>
      <p:scale>
        <a:sx n="1" d="1"/>
        <a:sy n="1" d="1"/>
      </p:scale>
      <p:origin x="0" y="0"/>
    </p:cViewPr>
  </p:notesTextViewPr>
  <p:sorterViewPr>
    <p:cViewPr varScale="1">
      <p:scale>
        <a:sx n="100" d="100"/>
        <a:sy n="100" d="100"/>
      </p:scale>
      <p:origin x="0" y="-676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2821-EBB0-49AE-A029-9B2AF526BF96}" type="datetimeFigureOut">
              <a:rPr lang="pl-PL" smtClean="0"/>
              <a:t>08.05.2019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712E-1140-4CD4-8C0E-04272F14C7A0}" type="slidenum">
              <a:rPr lang="pl-PL" smtClean="0"/>
              <a:t>‹#›</a:t>
            </a:fld>
            <a:endParaRPr lang="pl-PL"/>
          </a:p>
        </p:txBody>
      </p:sp>
    </p:spTree>
    <p:extLst>
      <p:ext uri="{BB962C8B-B14F-4D97-AF65-F5344CB8AC3E}">
        <p14:creationId xmlns:p14="http://schemas.microsoft.com/office/powerpoint/2010/main" val="534180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A8BD8C-816C-4602-BF54-647F1C8A0651}" type="slidenum">
              <a:rPr lang="pl-PL" smtClean="0"/>
              <a:t>36</a:t>
            </a:fld>
            <a:endParaRPr lang="pl-PL"/>
          </a:p>
        </p:txBody>
      </p:sp>
    </p:spTree>
    <p:extLst>
      <p:ext uri="{BB962C8B-B14F-4D97-AF65-F5344CB8AC3E}">
        <p14:creationId xmlns:p14="http://schemas.microsoft.com/office/powerpoint/2010/main" val="285329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A8BD8C-816C-4602-BF54-647F1C8A0651}" type="slidenum">
              <a:rPr lang="pl-PL" smtClean="0"/>
              <a:t>37</a:t>
            </a:fld>
            <a:endParaRPr lang="pl-PL"/>
          </a:p>
        </p:txBody>
      </p:sp>
    </p:spTree>
    <p:extLst>
      <p:ext uri="{BB962C8B-B14F-4D97-AF65-F5344CB8AC3E}">
        <p14:creationId xmlns:p14="http://schemas.microsoft.com/office/powerpoint/2010/main" val="2494005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7A8BD8C-816C-4602-BF54-647F1C8A0651}" type="slidenum">
              <a:rPr lang="pl-PL" smtClean="0"/>
              <a:t>40</a:t>
            </a:fld>
            <a:endParaRPr lang="pl-PL"/>
          </a:p>
        </p:txBody>
      </p:sp>
    </p:spTree>
    <p:extLst>
      <p:ext uri="{BB962C8B-B14F-4D97-AF65-F5344CB8AC3E}">
        <p14:creationId xmlns:p14="http://schemas.microsoft.com/office/powerpoint/2010/main" val="3590324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02CA7CC-14E7-4C93-B6F9-F4850FD4E50D}" type="datetimeFigureOut">
              <a:rPr lang="pl-PL" smtClean="0"/>
              <a:t>08.05.2019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177526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2CA7CC-14E7-4C93-B6F9-F4850FD4E50D}" type="datetimeFigureOut">
              <a:rPr lang="pl-PL" smtClean="0"/>
              <a:t>08.05.2019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415236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2CA7CC-14E7-4C93-B6F9-F4850FD4E50D}" type="datetimeFigureOut">
              <a:rPr lang="pl-PL" smtClean="0"/>
              <a:t>08.05.2019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2385334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50629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573177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928151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807661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20000" y="2505075"/>
            <a:ext cx="5025216"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6" name="Content Placeholder 5"/>
          <p:cNvSpPr>
            <a:spLocks noGrp="1"/>
          </p:cNvSpPr>
          <p:nvPr>
            <p:ph sz="quarter" idx="4"/>
          </p:nvPr>
        </p:nvSpPr>
        <p:spPr>
          <a:xfrm>
            <a:off x="6319840" y="2505075"/>
            <a:ext cx="503554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951354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080613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3" name="Footer Placeholder 2"/>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Slide Number Placeholder 3"/>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430778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62045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2CA7CC-14E7-4C93-B6F9-F4850FD4E50D}" type="datetimeFigureOut">
              <a:rPr lang="pl-PL" smtClean="0"/>
              <a:t>08.05.2019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31617548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7444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109223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139736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white"/>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Tree>
    <p:extLst>
      <p:ext uri="{BB962C8B-B14F-4D97-AF65-F5344CB8AC3E}">
        <p14:creationId xmlns:p14="http://schemas.microsoft.com/office/powerpoint/2010/main" val="1826865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655251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3119799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892173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910108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13377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02CA7CC-14E7-4C93-B6F9-F4850FD4E50D}" type="datetimeFigureOut">
              <a:rPr lang="pl-PL" smtClean="0"/>
              <a:t>08.05.2019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423191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02CA7CC-14E7-4C93-B6F9-F4850FD4E50D}" type="datetimeFigureOut">
              <a:rPr lang="pl-PL" smtClean="0"/>
              <a:t>08.05.2019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90236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02CA7CC-14E7-4C93-B6F9-F4850FD4E50D}" type="datetimeFigureOut">
              <a:rPr lang="pl-PL" smtClean="0"/>
              <a:t>08.05.2019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39488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02CA7CC-14E7-4C93-B6F9-F4850FD4E50D}" type="datetimeFigureOut">
              <a:rPr lang="pl-PL" smtClean="0"/>
              <a:t>08.05.2019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343347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02CA7CC-14E7-4C93-B6F9-F4850FD4E50D}" type="datetimeFigureOut">
              <a:rPr lang="pl-PL" smtClean="0"/>
              <a:t>08.05.2019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150575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2CA7CC-14E7-4C93-B6F9-F4850FD4E50D}" type="datetimeFigureOut">
              <a:rPr lang="pl-PL" smtClean="0"/>
              <a:t>08.05.2019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2308363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2CA7CC-14E7-4C93-B6F9-F4850FD4E50D}" type="datetimeFigureOut">
              <a:rPr lang="pl-PL" smtClean="0"/>
              <a:t>08.05.2019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AE8B20-B2BB-4983-8BFA-43A3AD41BDB6}" type="slidenum">
              <a:rPr lang="pl-PL" smtClean="0"/>
              <a:t>‹#›</a:t>
            </a:fld>
            <a:endParaRPr lang="pl-PL"/>
          </a:p>
        </p:txBody>
      </p:sp>
    </p:spTree>
    <p:extLst>
      <p:ext uri="{BB962C8B-B14F-4D97-AF65-F5344CB8AC3E}">
        <p14:creationId xmlns:p14="http://schemas.microsoft.com/office/powerpoint/2010/main" val="154667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CA7CC-14E7-4C93-B6F9-F4850FD4E50D}" type="datetimeFigureOut">
              <a:rPr lang="pl-PL" smtClean="0"/>
              <a:t>08.05.2019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8B20-B2BB-4983-8BFA-43A3AD41BDB6}" type="slidenum">
              <a:rPr lang="pl-PL" smtClean="0"/>
              <a:t>‹#›</a:t>
            </a:fld>
            <a:endParaRPr lang="pl-PL"/>
          </a:p>
        </p:txBody>
      </p:sp>
    </p:spTree>
    <p:extLst>
      <p:ext uri="{BB962C8B-B14F-4D97-AF65-F5344CB8AC3E}">
        <p14:creationId xmlns:p14="http://schemas.microsoft.com/office/powerpoint/2010/main" val="4018240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474F4DB-C0E2-4077-891E-2BE5E3BF8ABC}" type="datetimeFigureOut">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08.05.2019</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55EE1BE-85CA-4E9F-9636-F9D5EBB5B140}" type="slidenum">
              <a:rPr lang="pl-PL"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pl-PL">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9883093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www.becker-posner-blog.com/2006/10/should-polygamy-be-legal--posners-comment.html"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www.rpo.gov.pl/pliki/1197460053.pdf" TargetMode="Externa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hyperlink" Target="http://www.rpo.gov.pl/pliki/12087762810.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www.becker-posner-blog.com/2006/01/should-the-purchase-and-sale-of-organs-for-transplant-surgery-be-permitted-becker.html"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3052345"/>
            <a:ext cx="10988040" cy="1233387"/>
          </a:xfrm>
        </p:spPr>
        <p:txBody>
          <a:bodyPr>
            <a:noAutofit/>
          </a:bodyPr>
          <a:lstStyle/>
          <a:p>
            <a:r>
              <a:rPr lang="pl-PL" sz="4800" b="1" dirty="0" smtClean="0">
                <a:solidFill>
                  <a:schemeClr val="tx1"/>
                </a:solidFill>
                <a:effectLst/>
                <a:cs typeface="Aharoni" panose="02010803020104030203" pitchFamily="2" charset="-79"/>
              </a:rPr>
              <a:t>EKONOMICZNA  ANALIZA  PRAWA</a:t>
            </a:r>
            <a:endParaRPr lang="pl-PL" sz="4800" b="1" dirty="0">
              <a:solidFill>
                <a:schemeClr val="tx1"/>
              </a:solidFill>
              <a:effectLst/>
              <a:latin typeface="+mn-lt"/>
              <a:cs typeface="Aharoni" panose="02010803020104030203" pitchFamily="2" charset="-79"/>
            </a:endParaRPr>
          </a:p>
        </p:txBody>
      </p:sp>
      <p:sp>
        <p:nvSpPr>
          <p:cNvPr id="4" name="Podtytuł 3"/>
          <p:cNvSpPr>
            <a:spLocks noGrp="1"/>
          </p:cNvSpPr>
          <p:nvPr>
            <p:ph type="subTitle" idx="1"/>
          </p:nvPr>
        </p:nvSpPr>
        <p:spPr>
          <a:xfrm>
            <a:off x="2758440" y="5158854"/>
            <a:ext cx="9144000" cy="1524211"/>
          </a:xfrm>
        </p:spPr>
        <p:txBody>
          <a:bodyPr>
            <a:noAutofit/>
          </a:bodyPr>
          <a:lstStyle/>
          <a:p>
            <a:r>
              <a:rPr lang="pl-PL" b="1" dirty="0">
                <a:solidFill>
                  <a:schemeClr val="tx1"/>
                </a:solidFill>
                <a:latin typeface="Batang" panose="02030600000101010101" pitchFamily="18" charset="-127"/>
                <a:ea typeface="Batang" panose="02030600000101010101" pitchFamily="18" charset="-127"/>
                <a:cs typeface="Aharoni" panose="02010803020104030203" pitchFamily="2" charset="-79"/>
              </a:rPr>
              <a:t>d</a:t>
            </a:r>
            <a:r>
              <a:rPr lang="pl-PL" b="1" dirty="0" smtClean="0">
                <a:solidFill>
                  <a:schemeClr val="tx1"/>
                </a:solidFill>
                <a:latin typeface="Batang" panose="02030600000101010101" pitchFamily="18" charset="-127"/>
                <a:ea typeface="Batang" panose="02030600000101010101" pitchFamily="18" charset="-127"/>
                <a:cs typeface="Aharoni" panose="02010803020104030203" pitchFamily="2" charset="-79"/>
              </a:rPr>
              <a:t>r Krzysztof Koźmiński</a:t>
            </a:r>
          </a:p>
          <a:p>
            <a:r>
              <a:rPr lang="pl-PL" sz="2400" b="1" dirty="0" smtClean="0">
                <a:solidFill>
                  <a:schemeClr val="tx1"/>
                </a:solidFill>
                <a:latin typeface="Batang" panose="02030600000101010101" pitchFamily="18" charset="-127"/>
                <a:ea typeface="Batang" panose="02030600000101010101" pitchFamily="18" charset="-127"/>
                <a:cs typeface="Aharoni" panose="02010803020104030203" pitchFamily="2" charset="-79"/>
              </a:rPr>
              <a:t>Wydział Prawa i Administracji</a:t>
            </a:r>
          </a:p>
          <a:p>
            <a:r>
              <a:rPr lang="pl-PL" sz="2400" b="1" dirty="0" smtClean="0">
                <a:solidFill>
                  <a:schemeClr val="tx1"/>
                </a:solidFill>
                <a:latin typeface="Batang" panose="02030600000101010101" pitchFamily="18" charset="-127"/>
                <a:ea typeface="Batang" panose="02030600000101010101" pitchFamily="18" charset="-127"/>
                <a:cs typeface="Aharoni" panose="02010803020104030203" pitchFamily="2" charset="-79"/>
              </a:rPr>
              <a:t>Uniwersytetu Warszawskiego</a:t>
            </a:r>
            <a:endParaRPr lang="pl-PL" sz="2400" b="1" dirty="0">
              <a:solidFill>
                <a:schemeClr val="tx1"/>
              </a:solidFill>
              <a:latin typeface="Batang" panose="02030600000101010101" pitchFamily="18" charset="-127"/>
              <a:ea typeface="Batang" panose="02030600000101010101" pitchFamily="18" charset="-127"/>
              <a:cs typeface="Aharoni" panose="02010803020104030203" pitchFamily="2" charset="-79"/>
            </a:endParaRPr>
          </a:p>
          <a:p>
            <a:endParaRPr lang="pl-PL" b="1" dirty="0" smtClean="0">
              <a:solidFill>
                <a:schemeClr val="tx1"/>
              </a:solidFill>
              <a:latin typeface="Batang" panose="02030600000101010101" pitchFamily="18" charset="-127"/>
              <a:ea typeface="Batang" panose="02030600000101010101" pitchFamily="18" charset="-127"/>
              <a:cs typeface="Aharoni" panose="02010803020104030203" pitchFamily="2" charset="-79"/>
            </a:endParaRPr>
          </a:p>
        </p:txBody>
      </p:sp>
      <p:pic>
        <p:nvPicPr>
          <p:cNvPr id="5" name="Obraz 4"/>
          <p:cNvPicPr>
            <a:picLocks noChangeAspect="1"/>
          </p:cNvPicPr>
          <p:nvPr/>
        </p:nvPicPr>
        <p:blipFill>
          <a:blip r:embed="rId3"/>
          <a:stretch>
            <a:fillRect/>
          </a:stretch>
        </p:blipFill>
        <p:spPr>
          <a:xfrm>
            <a:off x="215778" y="173588"/>
            <a:ext cx="1653965" cy="1997241"/>
          </a:xfrm>
          <a:prstGeom prst="rect">
            <a:avLst/>
          </a:prstGeom>
        </p:spPr>
      </p:pic>
    </p:spTree>
    <p:extLst>
      <p:ext uri="{BB962C8B-B14F-4D97-AF65-F5344CB8AC3E}">
        <p14:creationId xmlns:p14="http://schemas.microsoft.com/office/powerpoint/2010/main" val="2204622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36979" y="600501"/>
            <a:ext cx="10616821" cy="5576462"/>
          </a:xfrm>
        </p:spPr>
        <p:txBody>
          <a:bodyPr>
            <a:normAutofit/>
          </a:bodyPr>
          <a:lstStyle/>
          <a:p>
            <a:pPr marL="0" indent="0">
              <a:buNone/>
            </a:pPr>
            <a:r>
              <a:rPr lang="pl-PL" dirty="0" smtClean="0"/>
              <a:t>„</a:t>
            </a:r>
            <a:r>
              <a:rPr lang="en-US" dirty="0"/>
              <a:t>Finding a way to increase the supply of organs would reduce wait times and deaths, and it would greatly ease the suffering that many sick individuals now endure while they hope for a transplant. The most effective change, we believe, would be to provide compensation to people who give their </a:t>
            </a:r>
            <a:r>
              <a:rPr lang="en-US" dirty="0" smtClean="0"/>
              <a:t>organs</a:t>
            </a:r>
            <a:r>
              <a:rPr lang="pl-PL" dirty="0" smtClean="0"/>
              <a:t> - </a:t>
            </a:r>
            <a:r>
              <a:rPr lang="en-US" dirty="0" smtClean="0"/>
              <a:t>that is, we recommend establishing a market for organs…</a:t>
            </a:r>
            <a:r>
              <a:rPr lang="pl-PL" dirty="0" smtClean="0"/>
              <a:t> </a:t>
            </a:r>
            <a:r>
              <a:rPr lang="en-US" dirty="0" smtClean="0"/>
              <a:t>Since the number of kidneys available at a reasonable price would be far more than needed to close the gap between the demand and supply of kidneys, there would no longer be any significant waiting time to get a kidney transplant. The number of people on dialysis would decline dramatically, and deaths due to long waits for a transplant would essentially disappear</a:t>
            </a:r>
            <a:r>
              <a:rPr lang="pl-PL" dirty="0" smtClean="0"/>
              <a:t>.”</a:t>
            </a:r>
          </a:p>
          <a:p>
            <a:pPr marL="0" indent="0">
              <a:buNone/>
            </a:pPr>
            <a:endParaRPr lang="pl-PL" sz="2000" dirty="0" smtClean="0"/>
          </a:p>
          <a:p>
            <a:pPr marL="0" indent="0">
              <a:buNone/>
            </a:pPr>
            <a:r>
              <a:rPr lang="pl-PL" sz="2000" dirty="0" smtClean="0"/>
              <a:t>G. Becker, J. Elias, </a:t>
            </a:r>
            <a:r>
              <a:rPr lang="en-US" sz="2000" i="1" dirty="0"/>
              <a:t>Cash for Kidneys: The Case for a Market for </a:t>
            </a:r>
            <a:r>
              <a:rPr lang="en-US" sz="2000" i="1" dirty="0" smtClean="0"/>
              <a:t>Organs</a:t>
            </a:r>
            <a:r>
              <a:rPr lang="pl-PL" sz="2000" dirty="0" smtClean="0"/>
              <a:t>, The Wall </a:t>
            </a:r>
            <a:r>
              <a:rPr lang="pl-PL" sz="2000" dirty="0" err="1" smtClean="0"/>
              <a:t>Street</a:t>
            </a:r>
            <a:r>
              <a:rPr lang="pl-PL" sz="2000" dirty="0" smtClean="0"/>
              <a:t> </a:t>
            </a:r>
            <a:r>
              <a:rPr lang="pl-PL" sz="2000" dirty="0" err="1" smtClean="0"/>
              <a:t>Journal</a:t>
            </a:r>
            <a:r>
              <a:rPr lang="pl-PL" sz="2000" dirty="0"/>
              <a:t>, Jan. 18, </a:t>
            </a:r>
            <a:r>
              <a:rPr lang="pl-PL" sz="2000" dirty="0" smtClean="0"/>
              <a:t>2014.</a:t>
            </a:r>
            <a:endParaRPr lang="pl-PL" sz="2000" i="1" dirty="0"/>
          </a:p>
        </p:txBody>
      </p:sp>
    </p:spTree>
    <p:extLst>
      <p:ext uri="{BB962C8B-B14F-4D97-AF65-F5344CB8AC3E}">
        <p14:creationId xmlns:p14="http://schemas.microsoft.com/office/powerpoint/2010/main" val="2620768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46761"/>
            <a:ext cx="10515600" cy="972356"/>
          </a:xfrm>
        </p:spPr>
        <p:txBody>
          <a:bodyPr>
            <a:normAutofit/>
          </a:bodyPr>
          <a:lstStyle/>
          <a:p>
            <a:pPr algn="ctr"/>
            <a:r>
              <a:rPr lang="pl-PL" sz="3600" dirty="0" smtClean="0"/>
              <a:t>Rynek adopcji dzieci</a:t>
            </a:r>
            <a:endParaRPr lang="pl-PL" sz="3600" dirty="0"/>
          </a:p>
        </p:txBody>
      </p:sp>
      <p:sp>
        <p:nvSpPr>
          <p:cNvPr id="3" name="Symbol zastępczy zawartości 2"/>
          <p:cNvSpPr>
            <a:spLocks noGrp="1"/>
          </p:cNvSpPr>
          <p:nvPr>
            <p:ph idx="1"/>
          </p:nvPr>
        </p:nvSpPr>
        <p:spPr>
          <a:xfrm>
            <a:off x="341194" y="1269242"/>
            <a:ext cx="11559654" cy="5349922"/>
          </a:xfrm>
        </p:spPr>
        <p:txBody>
          <a:bodyPr>
            <a:normAutofit lnSpcReduction="10000"/>
          </a:bodyPr>
          <a:lstStyle/>
          <a:p>
            <a:pPr marL="0" indent="0">
              <a:buNone/>
            </a:pPr>
            <a:r>
              <a:rPr lang="pl-PL" sz="2600" dirty="0" smtClean="0"/>
              <a:t>„</a:t>
            </a:r>
            <a:r>
              <a:rPr lang="en-US" sz="2600" dirty="0"/>
              <a:t>On the demand side, many married couples are unable to have </a:t>
            </a:r>
            <a:r>
              <a:rPr lang="en-US" sz="2600" dirty="0" smtClean="0"/>
              <a:t>children</a:t>
            </a:r>
            <a:r>
              <a:rPr lang="pl-PL" sz="2600" dirty="0" smtClean="0"/>
              <a:t> </a:t>
            </a:r>
            <a:r>
              <a:rPr lang="en-US" sz="2600" dirty="0" smtClean="0"/>
              <a:t>and </a:t>
            </a:r>
            <a:r>
              <a:rPr lang="en-US" sz="2600" dirty="0"/>
              <a:t>want to adopt them. </a:t>
            </a:r>
            <a:r>
              <a:rPr lang="en-US" sz="2600" dirty="0" smtClean="0"/>
              <a:t>Childless </a:t>
            </a:r>
            <a:r>
              <a:rPr lang="en-US" sz="2600" dirty="0"/>
              <a:t>couples who try to adopt through an adoption agency </a:t>
            </a:r>
            <a:r>
              <a:rPr lang="en-US" sz="2600" dirty="0" smtClean="0"/>
              <a:t>find</a:t>
            </a:r>
            <a:r>
              <a:rPr lang="pl-PL" sz="2600" dirty="0" smtClean="0"/>
              <a:t> </a:t>
            </a:r>
            <a:r>
              <a:rPr lang="en-US" sz="2600" dirty="0" smtClean="0"/>
              <a:t>that </a:t>
            </a:r>
            <a:r>
              <a:rPr lang="en-US" sz="2600" dirty="0"/>
              <a:t>they must join a long queue and that even then they may be ineligible </a:t>
            </a:r>
            <a:r>
              <a:rPr lang="en-US" sz="2600" dirty="0" smtClean="0"/>
              <a:t>to</a:t>
            </a:r>
            <a:r>
              <a:rPr lang="pl-PL" sz="2600" dirty="0" smtClean="0"/>
              <a:t> </a:t>
            </a:r>
            <a:r>
              <a:rPr lang="en-US" sz="2600" dirty="0" smtClean="0"/>
              <a:t>adopt-not </a:t>
            </a:r>
            <a:r>
              <a:rPr lang="en-US" sz="2600" dirty="0"/>
              <a:t>because they would be unfit parents but because the </a:t>
            </a:r>
            <a:r>
              <a:rPr lang="en-US" sz="2600" dirty="0" smtClean="0"/>
              <a:t>agencies,</a:t>
            </a:r>
            <a:r>
              <a:rPr lang="pl-PL" sz="2600" dirty="0" smtClean="0"/>
              <a:t> </a:t>
            </a:r>
            <a:r>
              <a:rPr lang="en-US" sz="2600" dirty="0" smtClean="0"/>
              <a:t>having a</a:t>
            </a:r>
            <a:r>
              <a:rPr lang="pl-PL" sz="2600" dirty="0" smtClean="0"/>
              <a:t> </a:t>
            </a:r>
            <a:r>
              <a:rPr lang="en-US" sz="2600" dirty="0" smtClean="0"/>
              <a:t>very </a:t>
            </a:r>
            <a:r>
              <a:rPr lang="en-US" sz="2600" dirty="0"/>
              <a:t>limited supply of babies, set demanding (and </a:t>
            </a:r>
            <a:r>
              <a:rPr lang="en-US" sz="2600" dirty="0" smtClean="0"/>
              <a:t>sometimes</a:t>
            </a:r>
            <a:r>
              <a:rPr lang="pl-PL" sz="2600" dirty="0" smtClean="0"/>
              <a:t> </a:t>
            </a:r>
            <a:r>
              <a:rPr lang="en-US" sz="2600" dirty="0" smtClean="0"/>
              <a:t>arbitrary</a:t>
            </a:r>
            <a:r>
              <a:rPr lang="en-US" sz="2600" dirty="0"/>
              <a:t>) criteria </a:t>
            </a:r>
            <a:r>
              <a:rPr lang="en-US" sz="2600" dirty="0" smtClean="0"/>
              <a:t>of</a:t>
            </a:r>
            <a:r>
              <a:rPr lang="pl-PL" sz="2600" dirty="0" smtClean="0"/>
              <a:t> </a:t>
            </a:r>
            <a:r>
              <a:rPr lang="en-US" sz="2600" dirty="0" smtClean="0"/>
              <a:t>age</a:t>
            </a:r>
            <a:r>
              <a:rPr lang="en-US" sz="2600" dirty="0"/>
              <a:t>, income, race, and religion to limit demand </a:t>
            </a:r>
            <a:r>
              <a:rPr lang="en-US" sz="2600" dirty="0" smtClean="0"/>
              <a:t>to</a:t>
            </a:r>
            <a:r>
              <a:rPr lang="pl-PL" sz="2600" dirty="0" smtClean="0"/>
              <a:t> </a:t>
            </a:r>
            <a:r>
              <a:rPr lang="en-US" sz="2600" dirty="0" smtClean="0"/>
              <a:t>supply…</a:t>
            </a:r>
            <a:r>
              <a:rPr lang="pl-PL" sz="2600" dirty="0" smtClean="0"/>
              <a:t> </a:t>
            </a:r>
            <a:r>
              <a:rPr lang="en-US" sz="2600" dirty="0" smtClean="0"/>
              <a:t>Thus,</a:t>
            </a:r>
            <a:r>
              <a:rPr lang="pl-PL" sz="2600" dirty="0" smtClean="0"/>
              <a:t> </a:t>
            </a:r>
            <a:r>
              <a:rPr lang="en-US" sz="2600" dirty="0" smtClean="0"/>
              <a:t>for </a:t>
            </a:r>
            <a:r>
              <a:rPr lang="en-US" sz="2600" dirty="0"/>
              <a:t>little more than the maintenance and </a:t>
            </a:r>
            <a:r>
              <a:rPr lang="en-US" sz="2600" dirty="0" smtClean="0"/>
              <a:t>medical</a:t>
            </a:r>
            <a:r>
              <a:rPr lang="pl-PL" sz="2600" dirty="0" smtClean="0"/>
              <a:t> </a:t>
            </a:r>
            <a:r>
              <a:rPr lang="en-US" sz="2600" dirty="0" smtClean="0"/>
              <a:t>expenses </a:t>
            </a:r>
            <a:r>
              <a:rPr lang="en-US" sz="2600" dirty="0"/>
              <a:t>of pregnancy </a:t>
            </a:r>
            <a:r>
              <a:rPr lang="en-US" sz="2600" dirty="0" smtClean="0"/>
              <a:t>plus</a:t>
            </a:r>
            <a:r>
              <a:rPr lang="pl-PL" sz="2600" dirty="0" smtClean="0"/>
              <a:t> </a:t>
            </a:r>
            <a:r>
              <a:rPr lang="en-US" sz="2600" dirty="0" smtClean="0"/>
              <a:t>any </a:t>
            </a:r>
            <a:r>
              <a:rPr lang="en-US" sz="2600" dirty="0"/>
              <a:t>lost earnings, and often for less, </a:t>
            </a:r>
            <a:r>
              <a:rPr lang="en-US" sz="2600" dirty="0" smtClean="0"/>
              <a:t>many</a:t>
            </a:r>
            <a:r>
              <a:rPr lang="pl-PL" sz="2600" dirty="0" smtClean="0"/>
              <a:t> </a:t>
            </a:r>
            <a:r>
              <a:rPr lang="en-US" sz="2600" dirty="0" smtClean="0"/>
              <a:t>women </a:t>
            </a:r>
            <a:r>
              <a:rPr lang="en-US" sz="2600" dirty="0"/>
              <a:t>might be induced to </a:t>
            </a:r>
            <a:r>
              <a:rPr lang="en-US" sz="2600" dirty="0" smtClean="0"/>
              <a:t>forgo</a:t>
            </a:r>
            <a:r>
              <a:rPr lang="pl-PL" sz="2600" dirty="0" smtClean="0"/>
              <a:t> </a:t>
            </a:r>
            <a:r>
              <a:rPr lang="en-US" sz="2600" dirty="0" smtClean="0"/>
              <a:t>an </a:t>
            </a:r>
            <a:r>
              <a:rPr lang="en-US" sz="2600" dirty="0"/>
              <a:t>abortion and give up the baby for adoption. Dr. </a:t>
            </a:r>
            <a:r>
              <a:rPr lang="en-US" sz="2600" dirty="0" err="1"/>
              <a:t>Landes</a:t>
            </a:r>
            <a:r>
              <a:rPr lang="en-US" sz="2600" dirty="0"/>
              <a:t> and I </a:t>
            </a:r>
            <a:r>
              <a:rPr lang="en-US" sz="2600" dirty="0" smtClean="0"/>
              <a:t>proposed</a:t>
            </a:r>
            <a:r>
              <a:rPr lang="pl-PL" sz="2600" dirty="0" smtClean="0"/>
              <a:t> </a:t>
            </a:r>
            <a:r>
              <a:rPr lang="en-US" sz="2600" dirty="0" smtClean="0"/>
              <a:t>authorizing </a:t>
            </a:r>
            <a:r>
              <a:rPr lang="en-US" sz="2600" dirty="0"/>
              <a:t>some adoption agencies, on an experimental basis, to use a </a:t>
            </a:r>
            <a:r>
              <a:rPr lang="en-US" sz="2600" dirty="0" smtClean="0"/>
              <a:t>part</a:t>
            </a:r>
            <a:r>
              <a:rPr lang="pl-PL" sz="2600" dirty="0" smtClean="0"/>
              <a:t> </a:t>
            </a:r>
            <a:r>
              <a:rPr lang="en-US" sz="2600" dirty="0" smtClean="0"/>
              <a:t>of </a:t>
            </a:r>
            <a:r>
              <a:rPr lang="en-US" sz="2600" dirty="0"/>
              <a:t>their adoption fees to pay </a:t>
            </a:r>
            <a:r>
              <a:rPr lang="en-US" sz="2600" dirty="0" smtClean="0"/>
              <a:t>women</a:t>
            </a:r>
            <a:r>
              <a:rPr lang="pl-PL" sz="2600" dirty="0" smtClean="0"/>
              <a:t> </a:t>
            </a:r>
            <a:r>
              <a:rPr lang="en-US" sz="2600" dirty="0" smtClean="0"/>
              <a:t>contemplating </a:t>
            </a:r>
            <a:r>
              <a:rPr lang="en-US" sz="2600" dirty="0"/>
              <a:t>abortion to forgo </a:t>
            </a:r>
            <a:r>
              <a:rPr lang="en-US" sz="2600" dirty="0" smtClean="0"/>
              <a:t>the</a:t>
            </a:r>
            <a:r>
              <a:rPr lang="pl-PL" sz="2600" dirty="0" smtClean="0"/>
              <a:t> </a:t>
            </a:r>
            <a:r>
              <a:rPr lang="en-US" sz="2600" dirty="0" smtClean="0"/>
              <a:t>abortion</a:t>
            </a:r>
            <a:r>
              <a:rPr lang="en-US" sz="2600" dirty="0"/>
              <a:t>, have the baby, and put it up for adoption through the </a:t>
            </a:r>
            <a:r>
              <a:rPr lang="en-US" sz="2600" dirty="0" smtClean="0"/>
              <a:t>agency</a:t>
            </a:r>
            <a:r>
              <a:rPr lang="pl-PL" sz="2600" dirty="0" smtClean="0"/>
              <a:t>. I </a:t>
            </a:r>
            <a:r>
              <a:rPr lang="en-US" sz="2600" dirty="0"/>
              <a:t>continue to believe that this would be a good </a:t>
            </a:r>
            <a:r>
              <a:rPr lang="en-US" sz="2600" dirty="0" smtClean="0"/>
              <a:t>experiment…</a:t>
            </a:r>
            <a:r>
              <a:rPr lang="pl-PL" sz="2600" dirty="0" smtClean="0"/>
              <a:t>”</a:t>
            </a:r>
          </a:p>
          <a:p>
            <a:pPr marL="0" indent="0">
              <a:buNone/>
            </a:pPr>
            <a:endParaRPr lang="pl-PL" sz="2600" dirty="0" smtClean="0"/>
          </a:p>
          <a:p>
            <a:pPr marL="0" indent="0">
              <a:buNone/>
            </a:pPr>
            <a:r>
              <a:rPr lang="pl-PL" sz="2000" dirty="0" smtClean="0"/>
              <a:t>R. Posner, </a:t>
            </a:r>
            <a:r>
              <a:rPr lang="en-US" sz="2000" i="1" dirty="0"/>
              <a:t>The Regulation of the Market in </a:t>
            </a:r>
            <a:r>
              <a:rPr lang="en-US" sz="2000" i="1" dirty="0" smtClean="0"/>
              <a:t>Adoptions</a:t>
            </a:r>
            <a:r>
              <a:rPr lang="pl-PL" sz="2000" dirty="0" smtClean="0"/>
              <a:t>, </a:t>
            </a:r>
            <a:r>
              <a:rPr lang="en-US" sz="2000" dirty="0"/>
              <a:t>Boston University Law Review 59 (1987</a:t>
            </a:r>
            <a:r>
              <a:rPr lang="en-US" sz="2000" dirty="0" smtClean="0"/>
              <a:t>)</a:t>
            </a:r>
            <a:r>
              <a:rPr lang="pl-PL" sz="2000" dirty="0" smtClean="0"/>
              <a:t>.</a:t>
            </a:r>
            <a:endParaRPr lang="pl-PL" sz="2000" i="1" dirty="0" smtClean="0"/>
          </a:p>
          <a:p>
            <a:pPr marL="0" indent="0">
              <a:buNone/>
            </a:pPr>
            <a:endParaRPr lang="pl-PL" dirty="0"/>
          </a:p>
        </p:txBody>
      </p:sp>
    </p:spTree>
    <p:extLst>
      <p:ext uri="{BB962C8B-B14F-4D97-AF65-F5344CB8AC3E}">
        <p14:creationId xmlns:p14="http://schemas.microsoft.com/office/powerpoint/2010/main" val="283149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61582" y="2005519"/>
            <a:ext cx="11668836" cy="5322627"/>
          </a:xfrm>
        </p:spPr>
        <p:txBody>
          <a:bodyPr>
            <a:normAutofit/>
          </a:bodyPr>
          <a:lstStyle/>
          <a:p>
            <a:pPr marL="0" indent="0">
              <a:buNone/>
            </a:pPr>
            <a:r>
              <a:rPr lang="pl-PL" dirty="0" smtClean="0"/>
              <a:t>„Kiedyś przeczytałem artykuł </a:t>
            </a:r>
            <a:r>
              <a:rPr lang="pl-PL" dirty="0" err="1" smtClean="0"/>
              <a:t>Landesa</a:t>
            </a:r>
            <a:r>
              <a:rPr lang="pl-PL" dirty="0" smtClean="0"/>
              <a:t> i Posnera o adopcji. Proszę zauważyć, że tytuł tego artykułu jest znakomity, mianowicie </a:t>
            </a:r>
            <a:r>
              <a:rPr lang="pl-PL" i="1" dirty="0" smtClean="0"/>
              <a:t>The </a:t>
            </a:r>
            <a:r>
              <a:rPr lang="pl-PL" i="1" dirty="0" err="1" smtClean="0"/>
              <a:t>Economics</a:t>
            </a:r>
            <a:r>
              <a:rPr lang="pl-PL" i="1" dirty="0" smtClean="0"/>
              <a:t> of Baby </a:t>
            </a:r>
            <a:r>
              <a:rPr lang="pl-PL" i="1" dirty="0" err="1" smtClean="0"/>
              <a:t>Shortage</a:t>
            </a:r>
            <a:r>
              <a:rPr lang="pl-PL" dirty="0" smtClean="0"/>
              <a:t>, czyli ekonomia niedoboru dzieci. Już sam tytuł sugeruje specyficzne podejście. </a:t>
            </a:r>
            <a:r>
              <a:rPr lang="pl-PL" dirty="0" smtClean="0"/>
              <a:t>(…)</a:t>
            </a:r>
          </a:p>
          <a:p>
            <a:pPr marL="0" indent="0">
              <a:buNone/>
            </a:pPr>
            <a:r>
              <a:rPr lang="pl-PL" dirty="0" smtClean="0"/>
              <a:t>Z tego artykułu pamiętam jedną z istotnych tez, że koszty transakcyjne znalezienia rodziców adopcyjnych dla białych zdrowych dzieci są znacznie niższe niż dla czarnych chorych. Bardzo mnie to poruszyło.”</a:t>
            </a:r>
            <a:endParaRPr lang="pl-PL" dirty="0" smtClean="0"/>
          </a:p>
          <a:p>
            <a:pPr marL="0" indent="0">
              <a:buNone/>
            </a:pPr>
            <a:endParaRPr lang="pl-PL" sz="2000" dirty="0" smtClean="0"/>
          </a:p>
          <a:p>
            <a:pPr marL="0" lvl="0" indent="0">
              <a:buNone/>
            </a:pPr>
            <a:r>
              <a:rPr lang="pl-PL" sz="2000" dirty="0" smtClean="0"/>
              <a:t>T. </a:t>
            </a:r>
            <a:r>
              <a:rPr lang="pl-PL" sz="2000" dirty="0" err="1" smtClean="0"/>
              <a:t>Stawecki</a:t>
            </a:r>
            <a:r>
              <a:rPr lang="pl-PL" sz="2000" dirty="0" smtClean="0"/>
              <a:t>, </a:t>
            </a:r>
            <a:r>
              <a:rPr lang="pl-PL" sz="2000" i="1" dirty="0" smtClean="0"/>
              <a:t>Głos w dyskusji</a:t>
            </a:r>
            <a:r>
              <a:rPr lang="pl-PL" sz="2000" dirty="0" smtClean="0"/>
              <a:t>, </a:t>
            </a:r>
            <a:r>
              <a:rPr lang="pl-PL" sz="18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[w:] T. </a:t>
            </a:r>
            <a:r>
              <a:rPr lang="pl-PL" sz="1800" b="1"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rPr>
              <a:t>Giaro</a:t>
            </a:r>
            <a:r>
              <a:rPr lang="pl-PL" sz="18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(red.), </a:t>
            </a:r>
            <a:r>
              <a:rPr lang="pl-PL" sz="1800" b="1"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Ekonomiczna analiza prawa</a:t>
            </a:r>
            <a:r>
              <a:rPr lang="pl-PL" sz="18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Warszawa 2015, s. </a:t>
            </a:r>
            <a:r>
              <a:rPr lang="pl-PL" sz="18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126.</a:t>
            </a:r>
            <a:endParaRPr lang="pl-PL" sz="2000" i="1" dirty="0" smtClean="0"/>
          </a:p>
          <a:p>
            <a:pPr marL="0" indent="0">
              <a:buNone/>
            </a:pPr>
            <a:endParaRPr lang="pl-PL" dirty="0"/>
          </a:p>
        </p:txBody>
      </p:sp>
    </p:spTree>
    <p:extLst>
      <p:ext uri="{BB962C8B-B14F-4D97-AF65-F5344CB8AC3E}">
        <p14:creationId xmlns:p14="http://schemas.microsoft.com/office/powerpoint/2010/main" val="2582568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91069"/>
            <a:ext cx="10515600" cy="1009935"/>
          </a:xfrm>
        </p:spPr>
        <p:txBody>
          <a:bodyPr>
            <a:normAutofit/>
          </a:bodyPr>
          <a:lstStyle/>
          <a:p>
            <a:pPr algn="ctr"/>
            <a:r>
              <a:rPr lang="pl-PL" sz="3600" dirty="0" smtClean="0"/>
              <a:t>Poligamia – perspektywa EAP</a:t>
            </a:r>
            <a:endParaRPr lang="pl-PL" sz="3600" dirty="0"/>
          </a:p>
        </p:txBody>
      </p:sp>
      <p:sp>
        <p:nvSpPr>
          <p:cNvPr id="3" name="Symbol zastępczy zawartości 2"/>
          <p:cNvSpPr>
            <a:spLocks noGrp="1"/>
          </p:cNvSpPr>
          <p:nvPr>
            <p:ph idx="1"/>
          </p:nvPr>
        </p:nvSpPr>
        <p:spPr>
          <a:xfrm>
            <a:off x="259307" y="1419366"/>
            <a:ext cx="11668836" cy="5322627"/>
          </a:xfrm>
        </p:spPr>
        <p:txBody>
          <a:bodyPr>
            <a:normAutofit fontScale="92500" lnSpcReduction="20000"/>
          </a:bodyPr>
          <a:lstStyle/>
          <a:p>
            <a:pPr marL="0" indent="0">
              <a:buNone/>
            </a:pPr>
            <a:r>
              <a:rPr lang="pl-PL" dirty="0" smtClean="0"/>
              <a:t>„</a:t>
            </a:r>
            <a:r>
              <a:rPr lang="en-US" dirty="0"/>
              <a:t>From an economic standpoint, a contract that makes no one worse off increases social welfare, since it must make both of the contracting parties better off; otherwise they would not both agree to the contract. The question has achieved a certain topicality because of the movement to legalize homosexual marriage. One of the standard objections to such marriage is that if homosexual marriage is permitted, why not polygamous marriage? </a:t>
            </a:r>
            <a:r>
              <a:rPr lang="pl-PL" dirty="0" smtClean="0"/>
              <a:t>… </a:t>
            </a:r>
            <a:r>
              <a:rPr lang="en-US" dirty="0" smtClean="0"/>
              <a:t>A </a:t>
            </a:r>
            <a:r>
              <a:rPr lang="en-US" dirty="0"/>
              <a:t>woman who wanted a monogamous marriage could presumably negotiate a marital contract that would forbid the husband to take additional wives without her consent. However, she would have to buy this concession from the husband, which would make her worse off than if he were denied the right (in the absence of a contractual waiver of it) to take additional wives. Allowing polygamy would thus alter the distribution of wealth among women as well as among men</a:t>
            </a:r>
            <a:r>
              <a:rPr lang="en-US" dirty="0" smtClean="0"/>
              <a:t>.</a:t>
            </a:r>
            <a:r>
              <a:rPr lang="pl-PL" dirty="0" smtClean="0"/>
              <a:t>.. </a:t>
            </a:r>
            <a:r>
              <a:rPr lang="en-US" dirty="0"/>
              <a:t>As more and more men attempted to become polygamists, the "price" they would have to pay for a wife would rise, so polygamy would be a distinctly minority </a:t>
            </a:r>
            <a:r>
              <a:rPr lang="en-US" dirty="0" smtClean="0"/>
              <a:t>institution</a:t>
            </a:r>
            <a:r>
              <a:rPr lang="pl-PL" dirty="0" smtClean="0"/>
              <a:t>”</a:t>
            </a:r>
          </a:p>
          <a:p>
            <a:pPr marL="0" indent="0">
              <a:buNone/>
            </a:pPr>
            <a:endParaRPr lang="pl-PL" sz="2000" dirty="0" smtClean="0"/>
          </a:p>
          <a:p>
            <a:pPr marL="0" lvl="0" indent="0">
              <a:buNone/>
            </a:pPr>
            <a:r>
              <a:rPr lang="pl-PL" sz="2000" dirty="0" smtClean="0"/>
              <a:t>R. Posner</a:t>
            </a:r>
            <a:r>
              <a:rPr lang="pl-PL" sz="2000" dirty="0"/>
              <a:t>, </a:t>
            </a:r>
            <a:r>
              <a:rPr lang="pl-PL" sz="2000" i="1" dirty="0" err="1"/>
              <a:t>Should</a:t>
            </a:r>
            <a:r>
              <a:rPr lang="pl-PL" sz="2000" i="1" dirty="0"/>
              <a:t> </a:t>
            </a:r>
            <a:r>
              <a:rPr lang="pl-PL" sz="2000" i="1" dirty="0" err="1"/>
              <a:t>Polygamy</a:t>
            </a:r>
            <a:r>
              <a:rPr lang="pl-PL" sz="2000" i="1" dirty="0"/>
              <a:t> Be </a:t>
            </a:r>
            <a:r>
              <a:rPr lang="pl-PL" sz="2000" i="1" dirty="0" err="1"/>
              <a:t>Legal</a:t>
            </a:r>
            <a:r>
              <a:rPr lang="pl-PL" sz="2000" i="1" dirty="0" smtClean="0"/>
              <a:t>?</a:t>
            </a:r>
            <a:r>
              <a:rPr lang="pl-PL" sz="2000" dirty="0"/>
              <a:t>, The Becker-Posner Blog: </a:t>
            </a:r>
            <a:r>
              <a:rPr lang="pl-PL" sz="2000" dirty="0">
                <a:hlinkClick r:id="rId2"/>
              </a:rPr>
              <a:t>http://www.becker-posner-blog.com/2006/10/should-polygamy-be-legal--</a:t>
            </a:r>
            <a:r>
              <a:rPr lang="pl-PL" sz="2000" dirty="0" smtClean="0">
                <a:hlinkClick r:id="rId2"/>
              </a:rPr>
              <a:t>posners-comment.html</a:t>
            </a:r>
            <a:r>
              <a:rPr lang="pl-PL" sz="2000" dirty="0" smtClean="0"/>
              <a:t> </a:t>
            </a:r>
            <a:r>
              <a:rPr lang="pl-PL" sz="2000" dirty="0">
                <a:solidFill>
                  <a:prstClr val="white"/>
                </a:solidFill>
              </a:rPr>
              <a:t>na dzień 10 maja 2017 r.</a:t>
            </a:r>
          </a:p>
          <a:p>
            <a:pPr marL="0" indent="0">
              <a:buNone/>
            </a:pPr>
            <a:endParaRPr lang="pl-PL" sz="2000" i="1" dirty="0" smtClean="0"/>
          </a:p>
          <a:p>
            <a:pPr marL="0" indent="0">
              <a:buNone/>
            </a:pPr>
            <a:endParaRPr lang="pl-PL" dirty="0"/>
          </a:p>
        </p:txBody>
      </p:sp>
    </p:spTree>
    <p:extLst>
      <p:ext uri="{BB962C8B-B14F-4D97-AF65-F5344CB8AC3E}">
        <p14:creationId xmlns:p14="http://schemas.microsoft.com/office/powerpoint/2010/main" val="2316129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0044" y="136478"/>
            <a:ext cx="10515600" cy="832514"/>
          </a:xfrm>
        </p:spPr>
        <p:txBody>
          <a:bodyPr>
            <a:normAutofit/>
          </a:bodyPr>
          <a:lstStyle/>
          <a:p>
            <a:pPr algn="ctr"/>
            <a:r>
              <a:rPr lang="pl-PL" sz="3600" dirty="0" smtClean="0"/>
              <a:t>Teoria i praktyka</a:t>
            </a:r>
            <a:endParaRPr lang="pl-PL" sz="3600" dirty="0"/>
          </a:p>
        </p:txBody>
      </p:sp>
      <p:sp>
        <p:nvSpPr>
          <p:cNvPr id="3" name="Symbol zastępczy zawartości 2"/>
          <p:cNvSpPr>
            <a:spLocks noGrp="1"/>
          </p:cNvSpPr>
          <p:nvPr>
            <p:ph idx="1"/>
          </p:nvPr>
        </p:nvSpPr>
        <p:spPr>
          <a:xfrm>
            <a:off x="423081" y="1105470"/>
            <a:ext cx="11409527" cy="5752530"/>
          </a:xfrm>
        </p:spPr>
        <p:txBody>
          <a:bodyPr>
            <a:normAutofit/>
          </a:bodyPr>
          <a:lstStyle/>
          <a:p>
            <a:pPr marL="0" indent="0">
              <a:buNone/>
            </a:pPr>
            <a:r>
              <a:rPr lang="pl-PL" sz="2400" dirty="0"/>
              <a:t>„W ekonomicznych </a:t>
            </a:r>
            <a:r>
              <a:rPr lang="pl-PL" sz="2400" dirty="0" smtClean="0"/>
              <a:t>analizach </a:t>
            </a:r>
            <a:r>
              <a:rPr lang="pl-PL" sz="2400" dirty="0" err="1" smtClean="0"/>
              <a:t>zachowań</a:t>
            </a:r>
            <a:r>
              <a:rPr lang="pl-PL" sz="2400" dirty="0" smtClean="0"/>
              <a:t> przestępczych </a:t>
            </a:r>
            <a:r>
              <a:rPr lang="pl-PL" sz="2400" dirty="0"/>
              <a:t>przyjmowane jest założenie, że potencjalni </a:t>
            </a:r>
            <a:r>
              <a:rPr lang="pl-PL" sz="2400" dirty="0" smtClean="0"/>
              <a:t>przestępcy działają </a:t>
            </a:r>
            <a:r>
              <a:rPr lang="pl-PL" sz="2400" dirty="0"/>
              <a:t>w sposób racjonalny. Według modelu ekonomicznego jednostkę </a:t>
            </a:r>
            <a:r>
              <a:rPr lang="pl-PL" sz="2400" dirty="0" smtClean="0"/>
              <a:t>racjonalną charakteryzuje </a:t>
            </a:r>
            <a:r>
              <a:rPr lang="pl-PL" sz="2400" dirty="0"/>
              <a:t>umiejętność automatycznej aktualizacji wyobrażeń o </a:t>
            </a:r>
            <a:r>
              <a:rPr lang="pl-PL" sz="2400" dirty="0" smtClean="0"/>
              <a:t>prawdopodobieństwie wraz </a:t>
            </a:r>
            <a:r>
              <a:rPr lang="pl-PL" sz="2400" dirty="0"/>
              <a:t>z napływem wszelkich nowych informacji oraz zachowanie zgodne z </a:t>
            </a:r>
            <a:r>
              <a:rPr lang="pl-PL" sz="2400" dirty="0" smtClean="0"/>
              <a:t>założeniami teorii </a:t>
            </a:r>
            <a:r>
              <a:rPr lang="pl-PL" sz="2400" dirty="0"/>
              <a:t>oczekiwanej użyteczności... </a:t>
            </a:r>
            <a:r>
              <a:rPr lang="pl-PL" sz="2400" dirty="0" smtClean="0"/>
              <a:t>wzrost prawdopodobieństwa schwytania </a:t>
            </a:r>
            <a:r>
              <a:rPr lang="pl-PL" sz="2400" dirty="0"/>
              <a:t>i osądzenia potencjalnego sprawcy (podobnie jak i wzrost </a:t>
            </a:r>
            <a:r>
              <a:rPr lang="pl-PL" sz="2400" dirty="0" smtClean="0"/>
              <a:t>surowości kary </a:t>
            </a:r>
            <a:r>
              <a:rPr lang="pl-PL" sz="2400" dirty="0"/>
              <a:t>za popełnienie przestępstwa) przyczyni się do spadku oczekiwanej </a:t>
            </a:r>
            <a:r>
              <a:rPr lang="pl-PL" sz="2400" dirty="0" smtClean="0"/>
              <a:t>użyteczności z </a:t>
            </a:r>
            <a:r>
              <a:rPr lang="pl-PL" sz="2400" dirty="0"/>
              <a:t>działań nielegalnych i tym samym powinien doprowadzić do </a:t>
            </a:r>
            <a:r>
              <a:rPr lang="pl-PL" sz="2400" dirty="0" smtClean="0"/>
              <a:t>spadku liczby </a:t>
            </a:r>
            <a:r>
              <a:rPr lang="pl-PL" sz="2400" dirty="0"/>
              <a:t>popełnianych przestępstw… </a:t>
            </a:r>
            <a:r>
              <a:rPr lang="pl-PL" sz="2400" dirty="0" smtClean="0"/>
              <a:t>wzrost </a:t>
            </a:r>
            <a:r>
              <a:rPr lang="pl-PL" sz="2400" dirty="0"/>
              <a:t>efektywności pracy organów ścigania powinien przyczynić się do spadku </a:t>
            </a:r>
            <a:r>
              <a:rPr lang="pl-PL" sz="2400" dirty="0" smtClean="0"/>
              <a:t>przestępczości. </a:t>
            </a:r>
            <a:r>
              <a:rPr lang="pl-PL" sz="2400" u="sng" dirty="0" smtClean="0"/>
              <a:t>Natomiast </a:t>
            </a:r>
            <a:r>
              <a:rPr lang="pl-PL" sz="2400" u="sng" dirty="0"/>
              <a:t>analizując szeregi czasowe wskaźnika wykrywalności sprawców i natężenia </a:t>
            </a:r>
            <a:r>
              <a:rPr lang="pl-PL" sz="2400" u="sng" dirty="0" smtClean="0"/>
              <a:t>przestępstw stwierdzonych </a:t>
            </a:r>
            <a:r>
              <a:rPr lang="pl-PL" sz="2400" u="sng" dirty="0"/>
              <a:t>ogółem w Polsce w latach 1990-2012 zauważono, że wzrost </a:t>
            </a:r>
            <a:r>
              <a:rPr lang="pl-PL" sz="2400" u="sng" dirty="0" smtClean="0"/>
              <a:t>prawdopodobieństwa schwytania </a:t>
            </a:r>
            <a:r>
              <a:rPr lang="pl-PL" sz="2400" u="sng" dirty="0"/>
              <a:t>i osądzenia sprawcy może (wbrew założeniom teoretycznych modeli przestępczości) </a:t>
            </a:r>
            <a:r>
              <a:rPr lang="pl-PL" sz="2400" u="sng" dirty="0" smtClean="0"/>
              <a:t>prowadzić do </a:t>
            </a:r>
            <a:r>
              <a:rPr lang="pl-PL" sz="2400" u="sng" dirty="0"/>
              <a:t>wzrostu liczby przestępstw ujętych w statystykach </a:t>
            </a:r>
            <a:r>
              <a:rPr lang="pl-PL" sz="2400" u="sng" dirty="0" smtClean="0"/>
              <a:t>policyjnych</a:t>
            </a:r>
            <a:r>
              <a:rPr lang="pl-PL" sz="2400" dirty="0" smtClean="0"/>
              <a:t>…”</a:t>
            </a:r>
          </a:p>
          <a:p>
            <a:pPr marL="0" indent="0">
              <a:buNone/>
            </a:pPr>
            <a:endParaRPr lang="pl-PL" sz="2400" dirty="0" smtClean="0"/>
          </a:p>
          <a:p>
            <a:pPr marL="0" indent="0">
              <a:buNone/>
            </a:pPr>
            <a:r>
              <a:rPr lang="pl-PL" sz="2000" dirty="0" smtClean="0"/>
              <a:t>K. Kądziołka, </a:t>
            </a:r>
            <a:r>
              <a:rPr lang="pl-PL" sz="2000" i="1" dirty="0" smtClean="0"/>
              <a:t>Modele ekonomiczne w analizie zjawiska przestępczości</a:t>
            </a:r>
            <a:r>
              <a:rPr lang="pl-PL" sz="2000" dirty="0" smtClean="0"/>
              <a:t>, Studia Ekonomiczne 2014.</a:t>
            </a:r>
            <a:endParaRPr lang="pl-PL" sz="2000" dirty="0"/>
          </a:p>
          <a:p>
            <a:pPr marL="0" indent="0">
              <a:buNone/>
            </a:pPr>
            <a:endParaRPr lang="pl-PL" sz="2400" dirty="0"/>
          </a:p>
        </p:txBody>
      </p:sp>
    </p:spTree>
    <p:extLst>
      <p:ext uri="{BB962C8B-B14F-4D97-AF65-F5344CB8AC3E}">
        <p14:creationId xmlns:p14="http://schemas.microsoft.com/office/powerpoint/2010/main" val="346552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0044" y="136478"/>
            <a:ext cx="10515600" cy="832514"/>
          </a:xfrm>
        </p:spPr>
        <p:txBody>
          <a:bodyPr>
            <a:normAutofit/>
          </a:bodyPr>
          <a:lstStyle/>
          <a:p>
            <a:pPr algn="ctr"/>
            <a:r>
              <a:rPr lang="pl-PL" sz="3600" dirty="0" smtClean="0"/>
              <a:t>Analizy „na sucho”, „tak jakby”</a:t>
            </a:r>
            <a:endParaRPr lang="pl-PL" sz="3600" dirty="0"/>
          </a:p>
        </p:txBody>
      </p:sp>
      <p:sp>
        <p:nvSpPr>
          <p:cNvPr id="3" name="Symbol zastępczy zawartości 2"/>
          <p:cNvSpPr>
            <a:spLocks noGrp="1"/>
          </p:cNvSpPr>
          <p:nvPr>
            <p:ph idx="1"/>
          </p:nvPr>
        </p:nvSpPr>
        <p:spPr>
          <a:xfrm>
            <a:off x="423081" y="1487606"/>
            <a:ext cx="11409527" cy="5006979"/>
          </a:xfrm>
        </p:spPr>
        <p:txBody>
          <a:bodyPr>
            <a:normAutofit/>
          </a:bodyPr>
          <a:lstStyle/>
          <a:p>
            <a:pPr marL="0" indent="0">
              <a:buNone/>
            </a:pPr>
            <a:r>
              <a:rPr lang="pl-PL" dirty="0"/>
              <a:t>„Omawiane tu ekonomiczne modele przestępczości zakładają, że jednostki decydują się na przestrzeganie prawa bądź jego łamanie na podstawie rachunku własnych korzyści (…) Nasz model racjonalnego przestępstwa upraszcza rzeczywistość na wiele sposobów, o czym powinniśmy tutaj wspomnieć. W rzeczywistości przestępczość ma wiele przyczyn (…) Ekonomiści zwykle opisują ekonomiczny model podejmowania decyzji jako obraz uwzględniający zachowania, a nie subiektywne procesy rozumowania. Dlatego mówi się, że konsumenci działają </a:t>
            </a:r>
            <a:r>
              <a:rPr lang="pl-PL" i="1" dirty="0"/>
              <a:t>tak jakby </a:t>
            </a:r>
            <a:r>
              <a:rPr lang="pl-PL" dirty="0"/>
              <a:t>obliczali użyteczności krańcowe. Podobnie przyjęło się, że przestępcy działają </a:t>
            </a:r>
            <a:r>
              <a:rPr lang="pl-PL" i="1" dirty="0"/>
              <a:t>tak jakby </a:t>
            </a:r>
            <a:r>
              <a:rPr lang="pl-PL" dirty="0"/>
              <a:t>porównywali krańcowe korzyści płynące z przestępstwa  oczekiwaną karą</a:t>
            </a:r>
            <a:r>
              <a:rPr lang="pl-PL" dirty="0" smtClean="0"/>
              <a:t>”</a:t>
            </a:r>
          </a:p>
          <a:p>
            <a:pPr marL="0" indent="0">
              <a:buNone/>
            </a:pPr>
            <a:endParaRPr lang="pl-PL" dirty="0" smtClean="0"/>
          </a:p>
          <a:p>
            <a:pPr marL="0" indent="0">
              <a:buNone/>
            </a:pPr>
            <a:r>
              <a:rPr lang="pl-PL" sz="2000" dirty="0" smtClean="0"/>
              <a:t>R</a:t>
            </a:r>
            <a:r>
              <a:rPr lang="pl-PL" sz="2000" dirty="0"/>
              <a:t>. </a:t>
            </a:r>
            <a:r>
              <a:rPr lang="pl-PL" sz="2000" dirty="0" err="1"/>
              <a:t>Cooter</a:t>
            </a:r>
            <a:r>
              <a:rPr lang="pl-PL" sz="2000" dirty="0"/>
              <a:t>, T. Ulen, </a:t>
            </a:r>
            <a:r>
              <a:rPr lang="pl-PL" sz="2000" i="1" dirty="0"/>
              <a:t>Ekonomiczna analiza prawa</a:t>
            </a:r>
            <a:r>
              <a:rPr lang="pl-PL" sz="2000" dirty="0"/>
              <a:t>, Warszawa 2011, s. </a:t>
            </a:r>
            <a:r>
              <a:rPr lang="pl-PL" sz="2000" dirty="0" smtClean="0"/>
              <a:t>607.</a:t>
            </a:r>
            <a:endParaRPr lang="pl-PL" sz="2400" dirty="0"/>
          </a:p>
        </p:txBody>
      </p:sp>
    </p:spTree>
    <p:extLst>
      <p:ext uri="{BB962C8B-B14F-4D97-AF65-F5344CB8AC3E}">
        <p14:creationId xmlns:p14="http://schemas.microsoft.com/office/powerpoint/2010/main" val="358838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9573" y="122830"/>
            <a:ext cx="10515600" cy="1078173"/>
          </a:xfrm>
        </p:spPr>
        <p:txBody>
          <a:bodyPr>
            <a:normAutofit/>
          </a:bodyPr>
          <a:lstStyle/>
          <a:p>
            <a:pPr algn="ctr"/>
            <a:r>
              <a:rPr lang="pl-PL" sz="3600" dirty="0" smtClean="0"/>
              <a:t>Problem metodologii</a:t>
            </a:r>
            <a:endParaRPr lang="pl-PL" sz="3600" dirty="0"/>
          </a:p>
        </p:txBody>
      </p:sp>
      <p:sp>
        <p:nvSpPr>
          <p:cNvPr id="3" name="Prostokąt 2"/>
          <p:cNvSpPr/>
          <p:nvPr/>
        </p:nvSpPr>
        <p:spPr>
          <a:xfrm>
            <a:off x="341194" y="1201003"/>
            <a:ext cx="11641540" cy="5509200"/>
          </a:xfrm>
          <a:prstGeom prst="rect">
            <a:avLst/>
          </a:prstGeom>
        </p:spPr>
        <p:txBody>
          <a:bodyPr wrap="square">
            <a:spAutoFit/>
          </a:bodyPr>
          <a:lstStyle/>
          <a:p>
            <a:r>
              <a:rPr lang="pl-PL" sz="2000" dirty="0" smtClean="0">
                <a:latin typeface="+mj-lt"/>
              </a:rPr>
              <a:t>„Nie </a:t>
            </a:r>
            <a:r>
              <a:rPr lang="pl-PL" sz="2000" dirty="0">
                <a:latin typeface="+mj-lt"/>
              </a:rPr>
              <a:t>uwzględnianie wszystkich korzyści z redukcji </a:t>
            </a:r>
            <a:r>
              <a:rPr lang="pl-PL" sz="2000" dirty="0" smtClean="0">
                <a:latin typeface="+mj-lt"/>
              </a:rPr>
              <a:t>przestępczości może </a:t>
            </a:r>
            <a:r>
              <a:rPr lang="pl-PL" sz="2000" dirty="0">
                <a:latin typeface="+mj-lt"/>
              </a:rPr>
              <a:t>prowadzić do złej </a:t>
            </a:r>
            <a:r>
              <a:rPr lang="pl-PL" sz="2000" dirty="0" smtClean="0">
                <a:latin typeface="+mj-lt"/>
              </a:rPr>
              <a:t>alokacji zasobów</a:t>
            </a:r>
            <a:r>
              <a:rPr lang="pl-PL" sz="2000" dirty="0">
                <a:latin typeface="+mj-lt"/>
              </a:rPr>
              <a:t>. Następujący przykład zilustruje </a:t>
            </a:r>
            <a:r>
              <a:rPr lang="pl-PL" sz="2000" dirty="0" smtClean="0">
                <a:latin typeface="+mj-lt"/>
              </a:rPr>
              <a:t>czemu wyczerpujące </a:t>
            </a:r>
            <a:r>
              <a:rPr lang="pl-PL" sz="2000" dirty="0">
                <a:latin typeface="+mj-lt"/>
              </a:rPr>
              <a:t>szacunki kosztów przestępczości są </a:t>
            </a:r>
            <a:r>
              <a:rPr lang="pl-PL" sz="2000" dirty="0" smtClean="0">
                <a:latin typeface="+mj-lt"/>
              </a:rPr>
              <a:t>tak istotne</a:t>
            </a:r>
            <a:r>
              <a:rPr lang="pl-PL" sz="2000" dirty="0">
                <a:latin typeface="+mj-lt"/>
              </a:rPr>
              <a:t>. Na początku lat 80-tych, </a:t>
            </a:r>
            <a:r>
              <a:rPr lang="pl-PL" sz="2000" dirty="0" smtClean="0">
                <a:latin typeface="+mj-lt"/>
              </a:rPr>
              <a:t>stan Illinois </a:t>
            </a:r>
            <a:r>
              <a:rPr lang="pl-PL" sz="2000" dirty="0">
                <a:latin typeface="+mj-lt"/>
              </a:rPr>
              <a:t>miał problemy z przeludnieniem więzień. Władze </a:t>
            </a:r>
            <a:r>
              <a:rPr lang="pl-PL" sz="2000" dirty="0" smtClean="0">
                <a:latin typeface="+mj-lt"/>
              </a:rPr>
              <a:t>stanowe zdecydowały</a:t>
            </a:r>
            <a:r>
              <a:rPr lang="pl-PL" sz="2000" dirty="0">
                <a:latin typeface="+mj-lt"/>
              </a:rPr>
              <a:t>, że </a:t>
            </a:r>
            <a:r>
              <a:rPr lang="pl-PL" sz="2000" dirty="0" smtClean="0">
                <a:latin typeface="+mj-lt"/>
              </a:rPr>
              <a:t>zamiast budować </a:t>
            </a:r>
            <a:r>
              <a:rPr lang="pl-PL" sz="2000" dirty="0">
                <a:latin typeface="+mj-lt"/>
              </a:rPr>
              <a:t>nowe zakłady karne, lepiej jest zwolnić część więźniów przed </a:t>
            </a:r>
            <a:r>
              <a:rPr lang="pl-PL" sz="2000" dirty="0" smtClean="0">
                <a:latin typeface="+mj-lt"/>
              </a:rPr>
              <a:t>czasem.  Oczywiście, przedterminowe </a:t>
            </a:r>
            <a:r>
              <a:rPr lang="pl-PL" sz="2000" dirty="0">
                <a:latin typeface="+mj-lt"/>
              </a:rPr>
              <a:t>zwolnienia mogą być przyczyną większej przestępczości niż miało by </a:t>
            </a:r>
            <a:r>
              <a:rPr lang="pl-PL" sz="2000" dirty="0" smtClean="0">
                <a:latin typeface="+mj-lt"/>
              </a:rPr>
              <a:t>to miejsce</a:t>
            </a:r>
            <a:r>
              <a:rPr lang="pl-PL" sz="2000" dirty="0">
                <a:latin typeface="+mj-lt"/>
              </a:rPr>
              <a:t>, gdyby dana grupa była ciągle izolowana. Program przedterminowych zwolnień </a:t>
            </a:r>
            <a:r>
              <a:rPr lang="pl-PL" sz="2000" dirty="0" smtClean="0">
                <a:latin typeface="+mj-lt"/>
              </a:rPr>
              <a:t>był badany </a:t>
            </a:r>
            <a:r>
              <a:rPr lang="pl-PL" sz="2000" dirty="0">
                <a:latin typeface="+mj-lt"/>
              </a:rPr>
              <a:t>przez naukowców, którzy doszli do wniosku, że istotnie nastąpił wzrost </a:t>
            </a:r>
            <a:r>
              <a:rPr lang="pl-PL" sz="2000" dirty="0" smtClean="0">
                <a:latin typeface="+mj-lt"/>
              </a:rPr>
              <a:t>liczby przestępstw</a:t>
            </a:r>
            <a:r>
              <a:rPr lang="pl-PL" sz="2000" dirty="0">
                <a:latin typeface="+mj-lt"/>
              </a:rPr>
              <a:t>, których dopuszczały się przedterminowo zwolnione osoby. Niemniej, </a:t>
            </a:r>
            <a:r>
              <a:rPr lang="pl-PL" sz="2000" dirty="0" smtClean="0">
                <a:latin typeface="+mj-lt"/>
              </a:rPr>
              <a:t>według naukowców</a:t>
            </a:r>
            <a:r>
              <a:rPr lang="pl-PL" sz="2000" dirty="0">
                <a:latin typeface="+mj-lt"/>
              </a:rPr>
              <a:t>, koszty zwiększonej </a:t>
            </a:r>
            <a:r>
              <a:rPr lang="pl-PL" sz="2000" dirty="0" smtClean="0">
                <a:latin typeface="+mj-lt"/>
              </a:rPr>
              <a:t>liczby przestępstw </a:t>
            </a:r>
            <a:r>
              <a:rPr lang="pl-PL" sz="2000" dirty="0">
                <a:latin typeface="+mj-lt"/>
              </a:rPr>
              <a:t>były niższe niż oszczędności dla </a:t>
            </a:r>
            <a:r>
              <a:rPr lang="pl-PL" sz="2000" dirty="0" smtClean="0">
                <a:latin typeface="+mj-lt"/>
              </a:rPr>
              <a:t>rządu wynikające </a:t>
            </a:r>
            <a:r>
              <a:rPr lang="pl-PL" sz="2000" dirty="0">
                <a:latin typeface="+mj-lt"/>
              </a:rPr>
              <a:t>z braku konieczności budowy nowych więzień… </a:t>
            </a:r>
            <a:endParaRPr lang="pl-PL" sz="2000" dirty="0" smtClean="0">
              <a:latin typeface="+mj-lt"/>
            </a:endParaRPr>
          </a:p>
          <a:p>
            <a:r>
              <a:rPr lang="pl-PL" sz="2000" dirty="0" smtClean="0">
                <a:latin typeface="+mj-lt"/>
              </a:rPr>
              <a:t>W </a:t>
            </a:r>
            <a:r>
              <a:rPr lang="pl-PL" sz="2000" dirty="0">
                <a:latin typeface="+mj-lt"/>
              </a:rPr>
              <a:t>tamtym czasie jedyne szacunki kosztów poszczególnych </a:t>
            </a:r>
            <a:r>
              <a:rPr lang="pl-PL" sz="2000" dirty="0" smtClean="0">
                <a:latin typeface="+mj-lt"/>
              </a:rPr>
              <a:t>typów przestępstw </a:t>
            </a:r>
            <a:r>
              <a:rPr lang="pl-PL" sz="2000" dirty="0">
                <a:latin typeface="+mj-lt"/>
              </a:rPr>
              <a:t>bazowały na bezpośrednich stratach materialnych dla ofiary. Dlatego też, </a:t>
            </a:r>
            <a:r>
              <a:rPr lang="pl-PL" sz="2000" dirty="0" smtClean="0">
                <a:latin typeface="+mj-lt"/>
              </a:rPr>
              <a:t>koszt przestępstwa </a:t>
            </a:r>
            <a:r>
              <a:rPr lang="pl-PL" sz="2000" dirty="0">
                <a:latin typeface="+mj-lt"/>
              </a:rPr>
              <a:t>zgwałcenia został oszacowany na zaledwie 350 </a:t>
            </a:r>
            <a:r>
              <a:rPr lang="pl-PL" sz="2000" dirty="0" smtClean="0">
                <a:latin typeface="+mj-lt"/>
              </a:rPr>
              <a:t>dolarów… </a:t>
            </a:r>
          </a:p>
          <a:p>
            <a:r>
              <a:rPr lang="pl-PL" sz="2000" dirty="0" smtClean="0">
                <a:latin typeface="+mj-lt"/>
              </a:rPr>
              <a:t>Ostatnio</a:t>
            </a:r>
            <a:r>
              <a:rPr lang="pl-PL" sz="2000" dirty="0">
                <a:latin typeface="+mj-lt"/>
              </a:rPr>
              <a:t>, w roku </a:t>
            </a:r>
            <a:r>
              <a:rPr lang="pl-PL" sz="2000" dirty="0" smtClean="0">
                <a:latin typeface="+mj-lt"/>
              </a:rPr>
              <a:t>2004 opublikowałem </a:t>
            </a:r>
            <a:r>
              <a:rPr lang="pl-PL" sz="2000" dirty="0">
                <a:latin typeface="+mj-lt"/>
              </a:rPr>
              <a:t>aktualne szacunki, które pokazywały, że społeczeństwo jest skłonne </a:t>
            </a:r>
            <a:r>
              <a:rPr lang="pl-PL" sz="2000" dirty="0" smtClean="0">
                <a:latin typeface="+mj-lt"/>
              </a:rPr>
              <a:t>zapłacić za </a:t>
            </a:r>
            <a:r>
              <a:rPr lang="pl-PL" sz="2000" dirty="0">
                <a:latin typeface="+mj-lt"/>
              </a:rPr>
              <a:t>zmniejszenie liczby włamań o jedno sumę 25 tysięcy dolarów, a za jedno poważne </a:t>
            </a:r>
            <a:r>
              <a:rPr lang="pl-PL" sz="2000" dirty="0" smtClean="0">
                <a:latin typeface="+mj-lt"/>
              </a:rPr>
              <a:t>pobicie mniej </a:t>
            </a:r>
            <a:r>
              <a:rPr lang="pl-PL" sz="2000" dirty="0">
                <a:latin typeface="+mj-lt"/>
              </a:rPr>
              <a:t>sumę 70 </a:t>
            </a:r>
            <a:r>
              <a:rPr lang="pl-PL" sz="2000" dirty="0" smtClean="0">
                <a:latin typeface="+mj-lt"/>
              </a:rPr>
              <a:t>tysięcy dolarów</a:t>
            </a:r>
            <a:r>
              <a:rPr lang="pl-PL" sz="2000" dirty="0">
                <a:latin typeface="+mj-lt"/>
              </a:rPr>
              <a:t>. Sumy te rosną do 237 tysięcy dolarów w </a:t>
            </a:r>
            <a:r>
              <a:rPr lang="pl-PL" sz="2000" dirty="0" smtClean="0">
                <a:latin typeface="+mj-lt"/>
              </a:rPr>
              <a:t>przypadku zgwałcenia </a:t>
            </a:r>
            <a:r>
              <a:rPr lang="pl-PL" sz="2000" dirty="0">
                <a:latin typeface="+mj-lt"/>
              </a:rPr>
              <a:t>i blisko 10 milionów dolarów w przypadku </a:t>
            </a:r>
            <a:r>
              <a:rPr lang="pl-PL" sz="2000" dirty="0" smtClean="0">
                <a:latin typeface="+mj-lt"/>
              </a:rPr>
              <a:t>zabójstwa.”</a:t>
            </a:r>
            <a:endParaRPr lang="pl-PL" sz="2000" dirty="0">
              <a:latin typeface="+mj-lt"/>
            </a:endParaRPr>
          </a:p>
          <a:p>
            <a:pPr lvl="0"/>
            <a:r>
              <a:rPr lang="pl-PL" sz="1400" dirty="0" smtClean="0">
                <a:latin typeface="+mj-lt"/>
              </a:rPr>
              <a:t>M. </a:t>
            </a:r>
            <a:r>
              <a:rPr lang="pl-PL" sz="1400" dirty="0">
                <a:latin typeface="+mj-lt"/>
              </a:rPr>
              <a:t>Cohen, </a:t>
            </a:r>
            <a:r>
              <a:rPr lang="pl-PL" sz="1400" i="1" dirty="0">
                <a:latin typeface="+mj-lt"/>
              </a:rPr>
              <a:t>Ekonomiczne podejście do przestępczości i wymiaru </a:t>
            </a:r>
            <a:r>
              <a:rPr lang="pl-PL" sz="1400" i="1" dirty="0" smtClean="0">
                <a:latin typeface="+mj-lt"/>
              </a:rPr>
              <a:t>sprawiedliwości</a:t>
            </a:r>
            <a:r>
              <a:rPr lang="pl-PL" sz="1400" dirty="0">
                <a:latin typeface="+mj-lt"/>
              </a:rPr>
              <a:t>, </a:t>
            </a:r>
            <a:r>
              <a:rPr lang="pl-PL" sz="1400" dirty="0" smtClean="0">
                <a:latin typeface="+mj-lt"/>
                <a:hlinkClick r:id="rId2"/>
              </a:rPr>
              <a:t>www.rpo.gov.pl/pliki/1197460053.pdf</a:t>
            </a:r>
            <a:r>
              <a:rPr lang="pl-PL" sz="1400" dirty="0" smtClean="0">
                <a:latin typeface="+mj-lt"/>
              </a:rPr>
              <a:t> </a:t>
            </a:r>
            <a:r>
              <a:rPr lang="pl-PL" sz="1400" dirty="0">
                <a:solidFill>
                  <a:prstClr val="white"/>
                </a:solidFill>
              </a:rPr>
              <a:t>na dzień 10 maja 2017 r.</a:t>
            </a:r>
          </a:p>
          <a:p>
            <a:endParaRPr lang="pl-PL" i="1" dirty="0">
              <a:latin typeface="+mj-lt"/>
            </a:endParaRPr>
          </a:p>
        </p:txBody>
      </p:sp>
    </p:spTree>
    <p:extLst>
      <p:ext uri="{BB962C8B-B14F-4D97-AF65-F5344CB8AC3E}">
        <p14:creationId xmlns:p14="http://schemas.microsoft.com/office/powerpoint/2010/main" val="2159439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2013" y="928048"/>
            <a:ext cx="11805312" cy="5377218"/>
          </a:xfrm>
        </p:spPr>
        <p:txBody>
          <a:bodyPr/>
          <a:lstStyle/>
          <a:p>
            <a:pPr marL="0" indent="0">
              <a:buNone/>
            </a:pPr>
            <a:r>
              <a:rPr lang="pl-PL" dirty="0" smtClean="0"/>
              <a:t>„Innego </a:t>
            </a:r>
            <a:r>
              <a:rPr lang="pl-PL" dirty="0"/>
              <a:t>rodzaju przykładu dostarcza jedna z najbardziej kontrowersyjnych i głośnych ustaw, jaką jest ustawa o grach losowych. Według opinii dyrektora Departamentu Gier Losowych w Zakładów wzajemnych w Ministerstwie Finansów przewidywano, że w pierwszym roku obowiązywania ustawy dodatkowe wpływy z </a:t>
            </a:r>
            <a:r>
              <a:rPr lang="pl-PL" dirty="0" err="1"/>
              <a:t>wideoloterii</a:t>
            </a:r>
            <a:r>
              <a:rPr lang="pl-PL" dirty="0"/>
              <a:t> wyniosą dla Skarbu państwa od 60 do 240 mln zł, z </a:t>
            </a:r>
            <a:r>
              <a:rPr lang="pl-PL" dirty="0" err="1"/>
              <a:t>telebingu</a:t>
            </a:r>
            <a:r>
              <a:rPr lang="pl-PL" dirty="0"/>
              <a:t> od 1 do 4,4 mln zł, a z gier na automatach od 96 do 288 </a:t>
            </a:r>
            <a:r>
              <a:rPr lang="pl-PL" dirty="0" smtClean="0"/>
              <a:t>mln </a:t>
            </a:r>
            <a:r>
              <a:rPr lang="pl-PL" dirty="0"/>
              <a:t>zł. W rzeczywistości po roku okazało się, że przez rok obowiązywania ustawy żadna firma nie uruchomiła gier, które wprowadzano nowelizacją i do budżetu wpłynęło jedynie 1,1 mln z automatów o niskich wygranych – dane za pierwszy kwartał </a:t>
            </a:r>
            <a:r>
              <a:rPr lang="pl-PL" dirty="0" smtClean="0"/>
              <a:t>2004…”</a:t>
            </a:r>
          </a:p>
          <a:p>
            <a:pPr marL="0" indent="0">
              <a:buNone/>
            </a:pPr>
            <a:endParaRPr lang="pl-PL" dirty="0" smtClean="0"/>
          </a:p>
          <a:p>
            <a:pPr marL="0" indent="0">
              <a:buNone/>
            </a:pPr>
            <a:r>
              <a:rPr lang="pl-PL" sz="2000" b="1" dirty="0" smtClean="0"/>
              <a:t>J. Kochanowski</a:t>
            </a:r>
            <a:r>
              <a:rPr lang="pl-PL" sz="2000" b="1" dirty="0"/>
              <a:t>, </a:t>
            </a:r>
            <a:r>
              <a:rPr lang="pl-PL" sz="2000" b="1" i="1" dirty="0"/>
              <a:t>Jak powinno być </a:t>
            </a:r>
            <a:r>
              <a:rPr lang="pl-PL" sz="2000" b="1" i="1" dirty="0" smtClean="0"/>
              <a:t>tworzone </a:t>
            </a:r>
            <a:r>
              <a:rPr lang="pl-PL" sz="2000" b="1" i="1" dirty="0"/>
              <a:t>prawo w </a:t>
            </a:r>
            <a:r>
              <a:rPr lang="pl-PL" sz="2000" b="1" i="1" dirty="0" smtClean="0"/>
              <a:t>Polsce</a:t>
            </a:r>
            <a:r>
              <a:rPr lang="pl-PL" sz="2000" b="1" dirty="0" smtClean="0"/>
              <a:t>, </a:t>
            </a:r>
            <a:r>
              <a:rPr lang="pl-PL" sz="2000" b="1" dirty="0" smtClean="0">
                <a:hlinkClick r:id="rId2"/>
              </a:rPr>
              <a:t>www.rpo.gov.pl/pliki/12087762810.pdf</a:t>
            </a:r>
            <a:r>
              <a:rPr lang="pl-PL" sz="2000" b="1" dirty="0" smtClean="0"/>
              <a:t> na </a:t>
            </a:r>
            <a:r>
              <a:rPr lang="pl-PL" sz="2000" b="1" dirty="0"/>
              <a:t>dzień 10 maja 2017 r.</a:t>
            </a:r>
          </a:p>
          <a:p>
            <a:pPr marL="0" indent="0">
              <a:buNone/>
            </a:pPr>
            <a:endParaRPr lang="pl-PL" sz="2000" b="1" dirty="0"/>
          </a:p>
        </p:txBody>
      </p:sp>
    </p:spTree>
    <p:extLst>
      <p:ext uri="{BB962C8B-B14F-4D97-AF65-F5344CB8AC3E}">
        <p14:creationId xmlns:p14="http://schemas.microsoft.com/office/powerpoint/2010/main" val="1370148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0044" y="136478"/>
            <a:ext cx="10515600" cy="832514"/>
          </a:xfrm>
        </p:spPr>
        <p:txBody>
          <a:bodyPr>
            <a:normAutofit/>
          </a:bodyPr>
          <a:lstStyle/>
          <a:p>
            <a:pPr algn="ctr"/>
            <a:r>
              <a:rPr lang="pl-PL" sz="3600" dirty="0" smtClean="0"/>
              <a:t>„Sztywne” modele</a:t>
            </a:r>
            <a:endParaRPr lang="pl-PL" sz="3600" dirty="0"/>
          </a:p>
        </p:txBody>
      </p:sp>
      <p:sp>
        <p:nvSpPr>
          <p:cNvPr id="3" name="Symbol zastępczy zawartości 2"/>
          <p:cNvSpPr>
            <a:spLocks noGrp="1"/>
          </p:cNvSpPr>
          <p:nvPr>
            <p:ph idx="1"/>
          </p:nvPr>
        </p:nvSpPr>
        <p:spPr>
          <a:xfrm>
            <a:off x="423081" y="1241946"/>
            <a:ext cx="11409527" cy="5281684"/>
          </a:xfrm>
        </p:spPr>
        <p:txBody>
          <a:bodyPr>
            <a:normAutofit lnSpcReduction="10000"/>
          </a:bodyPr>
          <a:lstStyle/>
          <a:p>
            <a:pPr marL="0" indent="0">
              <a:buNone/>
            </a:pPr>
            <a:r>
              <a:rPr lang="pl-PL" dirty="0"/>
              <a:t>„regulacja jest nie zawsze łatwa do porównania pod kątem kosztów, często nie bierze się pod uwagę pełnego rachunku kosztów, np. pomoc publiczna obejmuje też cały aparat, który przydziela tę pomoc, a tego czasami się nie uwzględnia. Porównuje się sytuacje hipotetyczne, a nie istniejące rzeczywiście, np. w prawie konkurencji, gdzie porównuje się rynek istniejący z rynkiem, który jest w sferze prognoz (…) Powstaje pytanie, na ile możemy kwantyfikować przesłanki i rezultaty regulacji, wyceniać pewne cele czy wartości, np. czystego środowiska, bezpieczeństwa, życia czy zdrowia ludzi. Wiadomo, że są to wartości bezcenne, ale oczywiście na poziomie przedsiębiorstw, czy ubezpieczeń zdrowotnych istnieje potrzeba, żeby wartości te też wyceniać. Poruszamy się na poziomie wartości ustrojowych, np. czy wyceniać i stosować jakąś kosztowną terapię, skoro za te pieniądze można byłoby wyleczyć setki ludzi</a:t>
            </a:r>
            <a:r>
              <a:rPr lang="pl-PL" dirty="0" smtClean="0"/>
              <a:t>”.</a:t>
            </a:r>
          </a:p>
          <a:p>
            <a:pPr marL="0" indent="0">
              <a:buNone/>
            </a:pPr>
            <a:r>
              <a:rPr lang="pl-PL" sz="2000" dirty="0"/>
              <a:t>W. </a:t>
            </a:r>
            <a:r>
              <a:rPr lang="pl-PL" sz="2000" dirty="0" err="1"/>
              <a:t>Szpringer</a:t>
            </a:r>
            <a:r>
              <a:rPr lang="pl-PL" sz="2000" dirty="0"/>
              <a:t>, </a:t>
            </a:r>
            <a:r>
              <a:rPr lang="pl-PL" sz="2000" i="1" dirty="0"/>
              <a:t>Metodologia oceny skutków ekonomiczno-społecznych zmiany prawa – wprowadzenie do dyskusji </a:t>
            </a:r>
            <a:r>
              <a:rPr lang="pl-PL" sz="2000" dirty="0"/>
              <a:t>[w:] </a:t>
            </a:r>
            <a:r>
              <a:rPr lang="pl-PL" sz="2000" i="1" dirty="0"/>
              <a:t>System stanowienia prawa w Polsce. Zielona Księga </a:t>
            </a:r>
            <a:r>
              <a:rPr lang="pl-PL" sz="2000" dirty="0"/>
              <a:t>, Warszawa 2013, s. 48</a:t>
            </a:r>
            <a:endParaRPr lang="pl-PL" sz="2400" dirty="0"/>
          </a:p>
        </p:txBody>
      </p:sp>
    </p:spTree>
    <p:extLst>
      <p:ext uri="{BB962C8B-B14F-4D97-AF65-F5344CB8AC3E}">
        <p14:creationId xmlns:p14="http://schemas.microsoft.com/office/powerpoint/2010/main" val="194754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17765"/>
          </a:xfrm>
        </p:spPr>
        <p:txBody>
          <a:bodyPr>
            <a:normAutofit/>
          </a:bodyPr>
          <a:lstStyle/>
          <a:p>
            <a:pPr algn="ctr"/>
            <a:r>
              <a:rPr lang="pl-PL" sz="3600" i="1" dirty="0" smtClean="0"/>
              <a:t>Homo </a:t>
            </a:r>
            <a:r>
              <a:rPr lang="pl-PL" sz="3600" i="1" dirty="0" err="1" smtClean="0"/>
              <a:t>economicus</a:t>
            </a:r>
            <a:r>
              <a:rPr lang="pl-PL" sz="3600" i="1" dirty="0" smtClean="0"/>
              <a:t> </a:t>
            </a:r>
            <a:r>
              <a:rPr lang="pl-PL" sz="3600" dirty="0" smtClean="0"/>
              <a:t>≠ prawdziwy człowiek</a:t>
            </a:r>
            <a:endParaRPr lang="pl-PL" sz="3600" dirty="0"/>
          </a:p>
        </p:txBody>
      </p:sp>
      <p:sp>
        <p:nvSpPr>
          <p:cNvPr id="3" name="Symbol zastępczy zawartości 2"/>
          <p:cNvSpPr>
            <a:spLocks noGrp="1"/>
          </p:cNvSpPr>
          <p:nvPr>
            <p:ph idx="1"/>
          </p:nvPr>
        </p:nvSpPr>
        <p:spPr>
          <a:xfrm>
            <a:off x="573206" y="1733265"/>
            <a:ext cx="11177516" cy="4722125"/>
          </a:xfrm>
        </p:spPr>
        <p:txBody>
          <a:bodyPr>
            <a:normAutofit/>
          </a:bodyPr>
          <a:lstStyle/>
          <a:p>
            <a:pPr marL="0" indent="0">
              <a:buNone/>
            </a:pPr>
            <a:r>
              <a:rPr lang="pl-PL" sz="3000" dirty="0" smtClean="0"/>
              <a:t>„</a:t>
            </a:r>
            <a:r>
              <a:rPr lang="en-US" sz="3000" dirty="0"/>
              <a:t>First of all, the «</a:t>
            </a:r>
            <a:r>
              <a:rPr lang="en-US" sz="3000" i="1" dirty="0"/>
              <a:t>homo </a:t>
            </a:r>
            <a:r>
              <a:rPr lang="en-US" sz="3000" i="1" dirty="0" err="1"/>
              <a:t>oeconomicus</a:t>
            </a:r>
            <a:r>
              <a:rPr lang="en-US" sz="3000" dirty="0"/>
              <a:t>» theory - according to which people always </a:t>
            </a:r>
            <a:r>
              <a:rPr lang="en-US" sz="3000" dirty="0" smtClean="0"/>
              <a:t>pursue</a:t>
            </a:r>
            <a:r>
              <a:rPr lang="pl-PL" sz="3000" dirty="0" smtClean="0"/>
              <a:t> </a:t>
            </a:r>
            <a:r>
              <a:rPr lang="en-US" sz="3000" dirty="0" smtClean="0"/>
              <a:t>their </a:t>
            </a:r>
            <a:r>
              <a:rPr lang="en-US" sz="3000" dirty="0"/>
              <a:t>own economic interest in a rational way - is </a:t>
            </a:r>
            <a:r>
              <a:rPr lang="en-US" sz="3000" dirty="0" err="1" smtClean="0"/>
              <a:t>limite</a:t>
            </a:r>
            <a:r>
              <a:rPr lang="pl-PL" sz="3000" dirty="0"/>
              <a:t>d</a:t>
            </a:r>
            <a:r>
              <a:rPr lang="en-US" sz="3000" dirty="0" smtClean="0"/>
              <a:t>.</a:t>
            </a:r>
            <a:r>
              <a:rPr lang="pl-PL" sz="3000" dirty="0" smtClean="0"/>
              <a:t> </a:t>
            </a:r>
            <a:r>
              <a:rPr lang="en-US" sz="3000" dirty="0" smtClean="0"/>
              <a:t>In </a:t>
            </a:r>
            <a:r>
              <a:rPr lang="en-US" sz="3000" dirty="0"/>
              <a:t>the past, traditional economic theory postulated that an economic man was also </a:t>
            </a:r>
            <a:r>
              <a:rPr lang="en-US" sz="3000" dirty="0" smtClean="0"/>
              <a:t>a</a:t>
            </a:r>
            <a:r>
              <a:rPr lang="pl-PL" sz="3000" dirty="0" smtClean="0"/>
              <a:t> </a:t>
            </a:r>
            <a:r>
              <a:rPr lang="en-US" sz="3000" dirty="0" smtClean="0"/>
              <a:t>rational </a:t>
            </a:r>
            <a:r>
              <a:rPr lang="en-US" sz="3000" dirty="0"/>
              <a:t>man. This man was characterized by the following aspects: «utility </a:t>
            </a:r>
            <a:r>
              <a:rPr lang="en-US" sz="3000" dirty="0" smtClean="0"/>
              <a:t>maximization,</a:t>
            </a:r>
            <a:r>
              <a:rPr lang="pl-PL" sz="3000" dirty="0" smtClean="0"/>
              <a:t> </a:t>
            </a:r>
            <a:r>
              <a:rPr lang="en-US" sz="3000" dirty="0" smtClean="0"/>
              <a:t>stable </a:t>
            </a:r>
            <a:r>
              <a:rPr lang="en-US" sz="3000" dirty="0"/>
              <a:t>preferences, rational expectations, well-informed on his environment and </a:t>
            </a:r>
            <a:r>
              <a:rPr lang="en-US" sz="3000" dirty="0" smtClean="0"/>
              <a:t>optimal</a:t>
            </a:r>
            <a:r>
              <a:rPr lang="pl-PL" sz="3000" dirty="0" smtClean="0"/>
              <a:t> </a:t>
            </a:r>
            <a:r>
              <a:rPr lang="en-US" sz="3000" dirty="0" smtClean="0"/>
              <a:t>processing </a:t>
            </a:r>
            <a:r>
              <a:rPr lang="en-US" sz="3000" dirty="0"/>
              <a:t>of </a:t>
            </a:r>
            <a:r>
              <a:rPr lang="en-US" sz="3000" dirty="0" smtClean="0"/>
              <a:t>information»</a:t>
            </a:r>
            <a:r>
              <a:rPr lang="pl-PL" sz="3000" dirty="0" smtClean="0"/>
              <a:t>. </a:t>
            </a:r>
            <a:r>
              <a:rPr lang="en-US" sz="3000" dirty="0" smtClean="0"/>
              <a:t>As </a:t>
            </a:r>
            <a:r>
              <a:rPr lang="en-US" sz="3000" dirty="0"/>
              <a:t>is now well known in the legal literature and beyond, researchers in psychology </a:t>
            </a:r>
            <a:r>
              <a:rPr lang="en-US" sz="3000" dirty="0" smtClean="0"/>
              <a:t>and</a:t>
            </a:r>
            <a:r>
              <a:rPr lang="pl-PL" sz="3000" dirty="0" smtClean="0"/>
              <a:t> </a:t>
            </a:r>
            <a:r>
              <a:rPr lang="en-US" sz="3000" dirty="0" err="1" smtClean="0"/>
              <a:t>behavioural</a:t>
            </a:r>
            <a:r>
              <a:rPr lang="en-US" sz="3000" dirty="0" smtClean="0"/>
              <a:t> </a:t>
            </a:r>
            <a:r>
              <a:rPr lang="en-US" sz="3000" dirty="0"/>
              <a:t>economics have uncovered a wide range of departures from </a:t>
            </a:r>
            <a:r>
              <a:rPr lang="en-US" sz="3000" dirty="0" smtClean="0"/>
              <a:t>rational</a:t>
            </a:r>
            <a:r>
              <a:rPr lang="pl-PL" sz="3000" dirty="0" smtClean="0"/>
              <a:t> </a:t>
            </a:r>
            <a:r>
              <a:rPr lang="en-US" sz="3000" dirty="0" smtClean="0"/>
              <a:t>behavior</a:t>
            </a:r>
            <a:r>
              <a:rPr lang="pl-PL" sz="3000" dirty="0" smtClean="0"/>
              <a:t>”</a:t>
            </a:r>
          </a:p>
          <a:p>
            <a:pPr marL="0" indent="0">
              <a:buNone/>
            </a:pPr>
            <a:r>
              <a:rPr lang="pl-PL" sz="2000" b="1" dirty="0" smtClean="0"/>
              <a:t>L. Di Donato, </a:t>
            </a:r>
            <a:r>
              <a:rPr lang="pl-PL" sz="2000" b="1" i="1" dirty="0" smtClean="0"/>
              <a:t>Regulatory </a:t>
            </a:r>
            <a:r>
              <a:rPr lang="pl-PL" sz="2000" b="1" i="1" dirty="0" err="1" smtClean="0"/>
              <a:t>Impact</a:t>
            </a:r>
            <a:r>
              <a:rPr lang="pl-PL" sz="2000" b="1" i="1" dirty="0" smtClean="0"/>
              <a:t> </a:t>
            </a:r>
            <a:r>
              <a:rPr lang="pl-PL" sz="2000" b="1" i="1" dirty="0" err="1" smtClean="0"/>
              <a:t>Assessment</a:t>
            </a:r>
            <a:r>
              <a:rPr lang="pl-PL" sz="2000" b="1" i="1" dirty="0"/>
              <a:t> </a:t>
            </a:r>
            <a:r>
              <a:rPr lang="pl-PL" sz="2000" b="1" i="1" dirty="0" smtClean="0"/>
              <a:t>and </a:t>
            </a:r>
            <a:r>
              <a:rPr lang="pl-PL" sz="2000" b="1" i="1" dirty="0" err="1" smtClean="0"/>
              <a:t>Behavioral</a:t>
            </a:r>
            <a:r>
              <a:rPr lang="pl-PL" sz="2000" b="1" i="1" dirty="0" smtClean="0"/>
              <a:t> </a:t>
            </a:r>
            <a:r>
              <a:rPr lang="pl-PL" sz="2000" b="1" i="1" dirty="0" err="1" smtClean="0"/>
              <a:t>Research</a:t>
            </a:r>
            <a:r>
              <a:rPr lang="pl-PL" sz="2000" b="1" i="1" dirty="0" smtClean="0"/>
              <a:t>: A </a:t>
            </a:r>
            <a:r>
              <a:rPr lang="pl-PL" sz="2000" b="1" i="1" dirty="0" err="1" smtClean="0"/>
              <a:t>new</a:t>
            </a:r>
            <a:r>
              <a:rPr lang="pl-PL" sz="2000" b="1" i="1" dirty="0" smtClean="0"/>
              <a:t> </a:t>
            </a:r>
            <a:r>
              <a:rPr lang="pl-PL" sz="2000" b="1" i="1" dirty="0" err="1" smtClean="0"/>
              <a:t>perspective</a:t>
            </a:r>
            <a:r>
              <a:rPr lang="pl-PL" sz="2000" b="1" dirty="0" smtClean="0"/>
              <a:t>?, p. 4.</a:t>
            </a:r>
            <a:endParaRPr lang="pl-PL" sz="2000" b="1" dirty="0"/>
          </a:p>
        </p:txBody>
      </p:sp>
    </p:spTree>
    <p:extLst>
      <p:ext uri="{BB962C8B-B14F-4D97-AF65-F5344CB8AC3E}">
        <p14:creationId xmlns:p14="http://schemas.microsoft.com/office/powerpoint/2010/main" val="4285657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7479" y="1161245"/>
            <a:ext cx="11135435" cy="4220522"/>
          </a:xfrm>
        </p:spPr>
        <p:txBody>
          <a:bodyPr>
            <a:normAutofit/>
          </a:bodyPr>
          <a:lstStyle/>
          <a:p>
            <a:pPr algn="ctr"/>
            <a:r>
              <a:rPr lang="pl-PL" b="1" dirty="0" smtClean="0"/>
              <a:t>Krytyka </a:t>
            </a:r>
            <a:r>
              <a:rPr lang="pl-PL" b="1" dirty="0" smtClean="0"/>
              <a:t/>
            </a:r>
            <a:br>
              <a:rPr lang="pl-PL" b="1" dirty="0" smtClean="0"/>
            </a:br>
            <a:r>
              <a:rPr lang="pl-PL" b="1" dirty="0" smtClean="0"/>
              <a:t>ekonomicznej </a:t>
            </a:r>
            <a:r>
              <a:rPr lang="pl-PL" b="1" dirty="0" smtClean="0"/>
              <a:t>analizy prawa</a:t>
            </a:r>
            <a:endParaRPr lang="pl-PL" dirty="0"/>
          </a:p>
        </p:txBody>
      </p:sp>
    </p:spTree>
    <p:extLst>
      <p:ext uri="{BB962C8B-B14F-4D97-AF65-F5344CB8AC3E}">
        <p14:creationId xmlns:p14="http://schemas.microsoft.com/office/powerpoint/2010/main" val="977307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8200" y="1460310"/>
            <a:ext cx="10515600" cy="4790364"/>
          </a:xfrm>
        </p:spPr>
        <p:txBody>
          <a:bodyPr>
            <a:normAutofit fontScale="90000"/>
          </a:bodyPr>
          <a:lstStyle/>
          <a:p>
            <a:r>
              <a:rPr lang="pl-PL" sz="3200" dirty="0" smtClean="0"/>
              <a:t>„…czy </a:t>
            </a:r>
            <a:r>
              <a:rPr lang="pl-PL" sz="3200" dirty="0"/>
              <a:t>potrzeba idei maksymalizacji dobrobytu społecznego, aby wiedzieć, że najbardziej efektywne ekonomicznie jest prawo, które prowadzi do największego wzrostu dobrobytu społecznego? Czy potrzeba idei </a:t>
            </a:r>
            <a:r>
              <a:rPr lang="pl-PL" sz="3200" dirty="0" err="1"/>
              <a:t>Pareto</a:t>
            </a:r>
            <a:r>
              <a:rPr lang="pl-PL" sz="3200" dirty="0"/>
              <a:t>, aby wiedzieć, że dane rozwiązanie prawne jest dopuszczalne tylko wtedy, gdy powoduje ulepszenie czy też udoskonalenie sytuacji je poprzedzającej? Czy potrzeba idei </a:t>
            </a:r>
            <a:r>
              <a:rPr lang="pl-PL" sz="3200" dirty="0" err="1"/>
              <a:t>Kaldora-Hicksa</a:t>
            </a:r>
            <a:r>
              <a:rPr lang="pl-PL" sz="3200" dirty="0"/>
              <a:t>, aby wiedzieć, że zawiera ona tę samą myśl, chociaż nieco inaczej wyrażoną, co idea </a:t>
            </a:r>
            <a:r>
              <a:rPr lang="pl-PL" sz="3200" dirty="0" err="1"/>
              <a:t>Pareto</a:t>
            </a:r>
            <a:r>
              <a:rPr lang="pl-PL" sz="3200" dirty="0"/>
              <a:t>? I wreszcie, czy potrzeba analizy marginalnej, aby wiedzieć, że rozwiązanie prawne powinno realizować jakiś pożądany cel?”</a:t>
            </a:r>
            <a:br>
              <a:rPr lang="pl-PL" sz="3200" dirty="0"/>
            </a:br>
            <a:r>
              <a:rPr lang="pl-PL" sz="3200" dirty="0" smtClean="0"/>
              <a:t/>
            </a:r>
            <a:br>
              <a:rPr lang="pl-PL" sz="3200" dirty="0" smtClean="0"/>
            </a:br>
            <a:r>
              <a:rPr lang="pl-PL" sz="2200" dirty="0" smtClean="0"/>
              <a:t>R</a:t>
            </a:r>
            <a:r>
              <a:rPr lang="pl-PL" sz="2200" dirty="0"/>
              <a:t>. Tokarczyk, </a:t>
            </a:r>
            <a:r>
              <a:rPr lang="pl-PL" sz="2200" i="1" dirty="0"/>
              <a:t>Jednostronność ekonomicznej analizy prawa</a:t>
            </a:r>
            <a:r>
              <a:rPr lang="pl-PL" sz="2200" dirty="0"/>
              <a:t>, Ruch Prawniczy, Ekonomiczny i Socjologiczny, r. LXIX, z. </a:t>
            </a:r>
            <a:r>
              <a:rPr lang="pl-PL" sz="2200" dirty="0" smtClean="0"/>
              <a:t>4/2007.</a:t>
            </a:r>
            <a:endParaRPr lang="pl-PL" sz="2200" dirty="0"/>
          </a:p>
        </p:txBody>
      </p:sp>
      <p:sp>
        <p:nvSpPr>
          <p:cNvPr id="5" name="Tytuł 1"/>
          <p:cNvSpPr txBox="1">
            <a:spLocks/>
          </p:cNvSpPr>
          <p:nvPr/>
        </p:nvSpPr>
        <p:spPr>
          <a:xfrm>
            <a:off x="838200" y="228647"/>
            <a:ext cx="10515600" cy="11224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pl-PL" sz="3600" dirty="0" smtClean="0"/>
              <a:t>Przerost formy nad treścią?</a:t>
            </a:r>
            <a:endParaRPr lang="pl-PL" sz="3600" dirty="0"/>
          </a:p>
        </p:txBody>
      </p:sp>
    </p:spTree>
    <p:extLst>
      <p:ext uri="{BB962C8B-B14F-4D97-AF65-F5344CB8AC3E}">
        <p14:creationId xmlns:p14="http://schemas.microsoft.com/office/powerpoint/2010/main" val="586532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9182"/>
            <a:ext cx="10515600" cy="928049"/>
          </a:xfrm>
        </p:spPr>
        <p:txBody>
          <a:bodyPr>
            <a:normAutofit/>
          </a:bodyPr>
          <a:lstStyle/>
          <a:p>
            <a:pPr algn="ctr"/>
            <a:r>
              <a:rPr lang="pl-PL" sz="3600" dirty="0" smtClean="0"/>
              <a:t>Opór i niechęć praktyków</a:t>
            </a:r>
            <a:endParaRPr lang="pl-PL" sz="3600" dirty="0"/>
          </a:p>
        </p:txBody>
      </p:sp>
      <p:sp>
        <p:nvSpPr>
          <p:cNvPr id="3" name="Symbol zastępczy zawartości 2"/>
          <p:cNvSpPr>
            <a:spLocks noGrp="1"/>
          </p:cNvSpPr>
          <p:nvPr>
            <p:ph idx="1"/>
          </p:nvPr>
        </p:nvSpPr>
        <p:spPr>
          <a:xfrm>
            <a:off x="504967" y="1037231"/>
            <a:ext cx="11313994" cy="5663819"/>
          </a:xfrm>
        </p:spPr>
        <p:txBody>
          <a:bodyPr>
            <a:normAutofit fontScale="77500" lnSpcReduction="20000"/>
          </a:bodyPr>
          <a:lstStyle/>
          <a:p>
            <a:pPr marL="0" indent="0">
              <a:buNone/>
            </a:pPr>
            <a:r>
              <a:rPr lang="pl-PL" dirty="0" smtClean="0"/>
              <a:t>[o sędziach]: </a:t>
            </a:r>
          </a:p>
          <a:p>
            <a:pPr marL="0" indent="0">
              <a:lnSpc>
                <a:spcPct val="120000"/>
              </a:lnSpc>
              <a:buNone/>
            </a:pPr>
            <a:r>
              <a:rPr lang="pl-PL" dirty="0" smtClean="0"/>
              <a:t>„Nikt z nich wszakże nie miał za sobą doświadczenia pracy dla klienta: banku, kredytobiorcy, bankruta, oszusta itp. Nikt z nich nie spędził lat na negocjowaniu konkretnych transakcji, na szukaniu dającego się zaakceptować </a:t>
            </a:r>
            <a:r>
              <a:rPr lang="pl-PL" i="1" dirty="0" smtClean="0"/>
              <a:t>ex </a:t>
            </a:r>
            <a:r>
              <a:rPr lang="pl-PL" i="1" dirty="0" err="1" smtClean="0"/>
              <a:t>ante</a:t>
            </a:r>
            <a:r>
              <a:rPr lang="pl-PL" i="1" dirty="0" smtClean="0"/>
              <a:t> </a:t>
            </a:r>
            <a:r>
              <a:rPr lang="pl-PL" dirty="0" smtClean="0"/>
              <a:t>rozkładu i równowagi ryzyka różnych uczestników obrotu… sędziowie przyzwyczajeni do myślenia w kategoriach względnie odrębnych dziedzin (gałęzi) prawa i strukturalizujących je ustaw lub kodeksów, niechętnie posługują się pojęciem „transakcji”… Z tego powodu więc koncepcja kosztów transakcyjnych nie przemawia zbyt silnie do przekonania sędziów, w tym sędziów reformatorów… ich dystans wobec posługiwania się kategoriami ekonomicznej analiza prawa może się okazać typowy dla krajów Europy kontynentalnej… słaba znajomość ekonomii… słabe zakorzenienie filozofii utylitarnej i liberalizmu… czy wreszcie trudność zaakceptowania przez środowiska prawnicze, odwołujące się do zasad słuszności i sprawiedliwości, modelu </a:t>
            </a:r>
            <a:r>
              <a:rPr lang="pl-PL" i="1" dirty="0" smtClean="0"/>
              <a:t>homo oeconomicus</a:t>
            </a:r>
            <a:r>
              <a:rPr lang="pl-PL" dirty="0" smtClean="0"/>
              <a:t>, czyli człowieka racjonalnie poruszającego się w świecie cen i rynków oraz dążącego do maksymalizacji osiąganych korzyści.”</a:t>
            </a:r>
          </a:p>
          <a:p>
            <a:pPr marL="0" indent="0">
              <a:buNone/>
            </a:pPr>
            <a:endParaRPr lang="pl-PL" dirty="0" smtClean="0"/>
          </a:p>
          <a:p>
            <a:pPr marL="0" indent="0">
              <a:buNone/>
            </a:pPr>
            <a:r>
              <a:rPr lang="pl-PL" sz="2600" dirty="0" smtClean="0"/>
              <a:t>T. </a:t>
            </a:r>
            <a:r>
              <a:rPr lang="pl-PL" sz="2600" dirty="0" err="1" smtClean="0"/>
              <a:t>Stawecki</a:t>
            </a:r>
            <a:r>
              <a:rPr lang="pl-PL" sz="2600" dirty="0" smtClean="0"/>
              <a:t>, </a:t>
            </a:r>
            <a:r>
              <a:rPr lang="pl-PL" sz="2600" i="1" dirty="0" smtClean="0"/>
              <a:t>Sędziowie w procesie reformowania prawa </a:t>
            </a:r>
            <a:r>
              <a:rPr lang="pl-PL" sz="2600" dirty="0" smtClean="0"/>
              <a:t>[w:] J. Stelmach, M. </a:t>
            </a:r>
            <a:r>
              <a:rPr lang="pl-PL" sz="2600" dirty="0" err="1" smtClean="0"/>
              <a:t>Soniewicka</a:t>
            </a:r>
            <a:r>
              <a:rPr lang="pl-PL" sz="2600" dirty="0" smtClean="0"/>
              <a:t> (red.), </a:t>
            </a:r>
            <a:r>
              <a:rPr lang="pl-PL" sz="2600" i="1" dirty="0" smtClean="0"/>
              <a:t>Analiza ekonomiczna w zastosowaniach prawniczych</a:t>
            </a:r>
            <a:r>
              <a:rPr lang="pl-PL" sz="2600" dirty="0" smtClean="0"/>
              <a:t>, Warszawa 2007, s. 189.</a:t>
            </a:r>
            <a:endParaRPr lang="pl-PL" sz="2600" dirty="0"/>
          </a:p>
        </p:txBody>
      </p:sp>
    </p:spTree>
    <p:extLst>
      <p:ext uri="{BB962C8B-B14F-4D97-AF65-F5344CB8AC3E}">
        <p14:creationId xmlns:p14="http://schemas.microsoft.com/office/powerpoint/2010/main" val="1568960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4967" y="1037231"/>
            <a:ext cx="11313994" cy="5663819"/>
          </a:xfrm>
        </p:spPr>
        <p:txBody>
          <a:bodyPr>
            <a:normAutofit/>
          </a:bodyPr>
          <a:lstStyle/>
          <a:p>
            <a:pPr marL="0" indent="0">
              <a:lnSpc>
                <a:spcPct val="120000"/>
              </a:lnSpc>
              <a:buNone/>
            </a:pPr>
            <a:r>
              <a:rPr lang="pl-PL" dirty="0" smtClean="0"/>
              <a:t>„Mam na biurku parę orzeczeń właśnie w sprawach umów dystrybucyjnych. Sądy kompletnie nie rozumieją podstawowych zasad ekonomii, prawa popytu i podaży, prawa wartości. Przykro mi to stwierdzać, ale nasi sędziowie reprezentują analfabetyzm ekonomiczny. Gdy zestawiam ich pracę z orzeczeniami Sądu Arbitrażowego, gdzie zasiadają często praktycy prawa, to jest niebo i ziemia, poziomu orzecznictwa nie da się porównać (…)</a:t>
            </a:r>
          </a:p>
          <a:p>
            <a:pPr marL="0" indent="0">
              <a:lnSpc>
                <a:spcPct val="120000"/>
              </a:lnSpc>
              <a:buNone/>
            </a:pPr>
            <a:r>
              <a:rPr lang="pl-PL" dirty="0" smtClean="0"/>
              <a:t>Moja uwaga jest więc taka: organizujmy takie konferencje dla sędziów edukujmy ich.</a:t>
            </a:r>
            <a:r>
              <a:rPr lang="pl-PL" dirty="0" smtClean="0"/>
              <a:t>”</a:t>
            </a:r>
            <a:endParaRPr lang="pl-PL" dirty="0" smtClean="0"/>
          </a:p>
          <a:p>
            <a:pPr marL="0" indent="0">
              <a:buNone/>
            </a:pPr>
            <a:endParaRPr lang="pl-PL" dirty="0" smtClean="0"/>
          </a:p>
          <a:p>
            <a:pPr marL="0" indent="0">
              <a:buNone/>
            </a:pPr>
            <a:r>
              <a:rPr lang="pl-PL" sz="2200" dirty="0" smtClean="0"/>
              <a:t>W. Kocot, </a:t>
            </a:r>
            <a:r>
              <a:rPr lang="pl-PL" sz="2200" i="1" dirty="0"/>
              <a:t>Głos w dyskusji</a:t>
            </a:r>
            <a:r>
              <a:rPr lang="pl-PL" sz="2200" dirty="0"/>
              <a:t>, [w:] T. </a:t>
            </a:r>
            <a:r>
              <a:rPr lang="pl-PL" sz="2200" dirty="0" err="1"/>
              <a:t>Giaro</a:t>
            </a:r>
            <a:r>
              <a:rPr lang="pl-PL" sz="2200" dirty="0"/>
              <a:t> (red.), </a:t>
            </a:r>
            <a:r>
              <a:rPr lang="pl-PL" sz="2200" i="1" dirty="0"/>
              <a:t>Ekonomiczna analiza prawa</a:t>
            </a:r>
            <a:r>
              <a:rPr lang="pl-PL" sz="2200" dirty="0"/>
              <a:t>, Warszawa 2015, </a:t>
            </a:r>
            <a:r>
              <a:rPr lang="pl-PL" sz="2200" dirty="0" smtClean="0"/>
              <a:t>s. 128</a:t>
            </a:r>
            <a:r>
              <a:rPr lang="pl-PL" sz="2200" dirty="0" smtClean="0"/>
              <a:t>.</a:t>
            </a:r>
            <a:endParaRPr lang="pl-PL" sz="2200" dirty="0"/>
          </a:p>
        </p:txBody>
      </p:sp>
    </p:spTree>
    <p:extLst>
      <p:ext uri="{BB962C8B-B14F-4D97-AF65-F5344CB8AC3E}">
        <p14:creationId xmlns:p14="http://schemas.microsoft.com/office/powerpoint/2010/main" val="396192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Brak planowania legislacyjnego i fikcja uzasadnień</a:t>
            </a:r>
            <a:endParaRPr lang="pl-PL" sz="3600" dirty="0"/>
          </a:p>
        </p:txBody>
      </p:sp>
      <p:sp>
        <p:nvSpPr>
          <p:cNvPr id="3" name="Symbol zastępczy zawartości 2"/>
          <p:cNvSpPr>
            <a:spLocks noGrp="1"/>
          </p:cNvSpPr>
          <p:nvPr>
            <p:ph idx="1"/>
          </p:nvPr>
        </p:nvSpPr>
        <p:spPr>
          <a:xfrm>
            <a:off x="838199" y="1690688"/>
            <a:ext cx="10857931" cy="4764703"/>
          </a:xfrm>
        </p:spPr>
        <p:txBody>
          <a:bodyPr/>
          <a:lstStyle/>
          <a:p>
            <a:pPr marL="0" indent="0">
              <a:buNone/>
            </a:pPr>
            <a:r>
              <a:rPr lang="pl-PL" sz="3000" dirty="0" smtClean="0"/>
              <a:t>„…słabym punktem polskiego procesu stanowienia prawa jest ocena rzeczywistych finansowych i organizacyjnych skutków legislacji. Projektodawca bezkarnie może twierdzić – wbrew oczywistym faktom– że projekt nie spowoduje skutków finansowych. Parlament rzadko kwestionuje takie stwierdzenia. Kancelaria Sejmu nie jest w ogóle wyposażona w zawodowy zespół analityczny, który byłby w stanie ocenić skutki projektu poselskiego”</a:t>
            </a:r>
          </a:p>
          <a:p>
            <a:pPr marL="0" indent="0">
              <a:buNone/>
            </a:pPr>
            <a:r>
              <a:rPr lang="pl-PL" sz="1800" b="1" dirty="0" smtClean="0"/>
              <a:t>I. Lipowicz, </a:t>
            </a:r>
            <a:r>
              <a:rPr lang="pl-PL" sz="1800" b="1" i="1" dirty="0" smtClean="0"/>
              <a:t>Uwagi o polskim systemie stanowienia prawa</a:t>
            </a:r>
            <a:r>
              <a:rPr lang="pl-PL" sz="1800" b="1" dirty="0" smtClean="0"/>
              <a:t>, Państwo i Prawo, nr 7/2012, s. 18.</a:t>
            </a:r>
            <a:endParaRPr lang="pl-PL" sz="1800" b="1" dirty="0"/>
          </a:p>
        </p:txBody>
      </p:sp>
    </p:spTree>
    <p:extLst>
      <p:ext uri="{BB962C8B-B14F-4D97-AF65-F5344CB8AC3E}">
        <p14:creationId xmlns:p14="http://schemas.microsoft.com/office/powerpoint/2010/main" val="1830517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Zapewnienia (bez pokrycia) projektodawcy</a:t>
            </a:r>
            <a:endParaRPr lang="pl-PL" sz="3600" dirty="0"/>
          </a:p>
        </p:txBody>
      </p:sp>
      <p:sp>
        <p:nvSpPr>
          <p:cNvPr id="3" name="Symbol zastępczy zawartości 2"/>
          <p:cNvSpPr>
            <a:spLocks noGrp="1"/>
          </p:cNvSpPr>
          <p:nvPr>
            <p:ph idx="1"/>
          </p:nvPr>
        </p:nvSpPr>
        <p:spPr>
          <a:xfrm>
            <a:off x="838200" y="1825625"/>
            <a:ext cx="10515600" cy="4657062"/>
          </a:xfrm>
        </p:spPr>
        <p:txBody>
          <a:bodyPr>
            <a:normAutofit lnSpcReduction="10000"/>
          </a:bodyPr>
          <a:lstStyle/>
          <a:p>
            <a:r>
              <a:rPr lang="pl-PL" dirty="0" smtClean="0"/>
              <a:t>„Nie </a:t>
            </a:r>
            <a:r>
              <a:rPr lang="pl-PL" dirty="0"/>
              <a:t>przewiduje się wpływu projektu na rynek </a:t>
            </a:r>
            <a:r>
              <a:rPr lang="pl-PL" dirty="0" smtClean="0"/>
              <a:t>pracy”</a:t>
            </a:r>
          </a:p>
          <a:p>
            <a:r>
              <a:rPr lang="pl-PL" dirty="0" smtClean="0"/>
              <a:t>„Wejście </a:t>
            </a:r>
            <a:r>
              <a:rPr lang="pl-PL" dirty="0"/>
              <a:t>w życie projektowanej ustawy </a:t>
            </a:r>
            <a:r>
              <a:rPr lang="pl-PL" dirty="0" smtClean="0"/>
              <a:t>powinno przyczynić </a:t>
            </a:r>
            <a:r>
              <a:rPr lang="pl-PL" dirty="0"/>
              <a:t>się do uproszczenia przepisów</a:t>
            </a:r>
            <a:r>
              <a:rPr lang="pl-PL" dirty="0" smtClean="0"/>
              <a:t>…”</a:t>
            </a:r>
          </a:p>
          <a:p>
            <a:r>
              <a:rPr lang="pl-PL" dirty="0" smtClean="0"/>
              <a:t>„Wejście </a:t>
            </a:r>
            <a:r>
              <a:rPr lang="pl-PL" dirty="0"/>
              <a:t>w życie projektowanej regulacji nie wywoła </a:t>
            </a:r>
            <a:r>
              <a:rPr lang="pl-PL" dirty="0" smtClean="0"/>
              <a:t>skutków społecznych </a:t>
            </a:r>
            <a:r>
              <a:rPr lang="pl-PL" dirty="0"/>
              <a:t>i </a:t>
            </a:r>
            <a:r>
              <a:rPr lang="pl-PL" dirty="0" smtClean="0"/>
              <a:t>ekonomicznych”</a:t>
            </a:r>
          </a:p>
          <a:p>
            <a:r>
              <a:rPr lang="pl-PL" dirty="0" smtClean="0"/>
              <a:t>„Regulacja </a:t>
            </a:r>
            <a:r>
              <a:rPr lang="pl-PL" dirty="0"/>
              <a:t>nie wpłynie na konkurencyjność </a:t>
            </a:r>
            <a:r>
              <a:rPr lang="pl-PL" dirty="0" smtClean="0"/>
              <a:t>gospodarki”</a:t>
            </a:r>
          </a:p>
          <a:p>
            <a:r>
              <a:rPr lang="pl-PL" dirty="0" smtClean="0"/>
              <a:t>„Projekt nie jest sprzeczny z prawem Unii Europejskiej”</a:t>
            </a:r>
          </a:p>
          <a:p>
            <a:r>
              <a:rPr lang="pl-PL" dirty="0" smtClean="0"/>
              <a:t>„Przepisy mają na celu transpozycję dyrektywy…”</a:t>
            </a:r>
          </a:p>
          <a:p>
            <a:r>
              <a:rPr lang="pl-PL" dirty="0" smtClean="0"/>
              <a:t>„Celem </a:t>
            </a:r>
            <a:r>
              <a:rPr lang="pl-PL" dirty="0"/>
              <a:t>projektu ustawy jest dostosowanie systemu prawnego do wyroku </a:t>
            </a:r>
            <a:r>
              <a:rPr lang="pl-PL" dirty="0" smtClean="0"/>
              <a:t>Trybunału Konstytucyjnego…”</a:t>
            </a:r>
            <a:endParaRPr lang="pl-PL" dirty="0"/>
          </a:p>
        </p:txBody>
      </p:sp>
    </p:spTree>
    <p:extLst>
      <p:ext uri="{BB962C8B-B14F-4D97-AF65-F5344CB8AC3E}">
        <p14:creationId xmlns:p14="http://schemas.microsoft.com/office/powerpoint/2010/main" val="3343665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38196" y="148007"/>
            <a:ext cx="10515600" cy="902871"/>
          </a:xfrm>
        </p:spPr>
        <p:txBody>
          <a:bodyPr>
            <a:noAutofit/>
          </a:bodyPr>
          <a:lstStyle/>
          <a:p>
            <a:pPr algn="ctr"/>
            <a:r>
              <a:rPr lang="pl-PL" sz="3600" dirty="0" smtClean="0"/>
              <a:t>Wybrane przeszkody</a:t>
            </a:r>
            <a:endParaRPr lang="pl-PL" sz="3600" dirty="0"/>
          </a:p>
        </p:txBody>
      </p:sp>
      <p:sp>
        <p:nvSpPr>
          <p:cNvPr id="2" name="Prostokąt 1"/>
          <p:cNvSpPr/>
          <p:nvPr/>
        </p:nvSpPr>
        <p:spPr>
          <a:xfrm>
            <a:off x="459470" y="1164134"/>
            <a:ext cx="11273051" cy="5693866"/>
          </a:xfrm>
          <a:prstGeom prst="rect">
            <a:avLst/>
          </a:prstGeom>
        </p:spPr>
        <p:txBody>
          <a:bodyPr wrap="square">
            <a:spAutoFit/>
          </a:bodyPr>
          <a:lstStyle/>
          <a:p>
            <a:pPr marL="342900" indent="-342900">
              <a:buFontTx/>
              <a:buChar char="-"/>
            </a:pPr>
            <a:r>
              <a:rPr lang="pl-PL" sz="2600" dirty="0" smtClean="0"/>
              <a:t>uniwersytecka edukacja prawnicza</a:t>
            </a:r>
          </a:p>
          <a:p>
            <a:pPr marL="342900" indent="-342900">
              <a:buFontTx/>
              <a:buChar char="-"/>
            </a:pPr>
            <a:endParaRPr lang="pl-PL" sz="2600" dirty="0" smtClean="0"/>
          </a:p>
          <a:p>
            <a:pPr marL="342900" indent="-342900">
              <a:buFontTx/>
              <a:buChar char="-"/>
            </a:pPr>
            <a:r>
              <a:rPr lang="pl-PL" sz="2600" dirty="0" smtClean="0"/>
              <a:t>model kariery prawniczej</a:t>
            </a:r>
          </a:p>
          <a:p>
            <a:pPr marL="342900" indent="-342900">
              <a:buFontTx/>
              <a:buChar char="-"/>
            </a:pPr>
            <a:endParaRPr lang="pl-PL" sz="2600" dirty="0" smtClean="0"/>
          </a:p>
          <a:p>
            <a:pPr marL="342900" indent="-342900">
              <a:buFontTx/>
              <a:buChar char="-"/>
            </a:pPr>
            <a:r>
              <a:rPr lang="pl-PL" sz="2600" dirty="0"/>
              <a:t>p</a:t>
            </a:r>
            <a:r>
              <a:rPr lang="pl-PL" sz="2600" dirty="0" smtClean="0"/>
              <a:t>rzynależność do kontynentalnej tradycji prawnej</a:t>
            </a:r>
          </a:p>
          <a:p>
            <a:pPr marL="342900" indent="-342900">
              <a:buFontTx/>
              <a:buChar char="-"/>
            </a:pPr>
            <a:endParaRPr lang="pl-PL" sz="2600" dirty="0" smtClean="0"/>
          </a:p>
          <a:p>
            <a:pPr marL="342900" indent="-342900">
              <a:buFontTx/>
              <a:buChar char="-"/>
            </a:pPr>
            <a:r>
              <a:rPr lang="pl-PL" sz="2600" dirty="0"/>
              <a:t>s</a:t>
            </a:r>
            <a:r>
              <a:rPr lang="pl-PL" sz="2600" dirty="0" smtClean="0"/>
              <a:t>łaba znajomość myśli anglosaskiej i niewielki wpływ liberalnych koncepcji ekonomicznych</a:t>
            </a:r>
          </a:p>
          <a:p>
            <a:pPr marL="342900" indent="-342900">
              <a:buFontTx/>
              <a:buChar char="-"/>
            </a:pPr>
            <a:endParaRPr lang="pl-PL" sz="2600" dirty="0" smtClean="0"/>
          </a:p>
          <a:p>
            <a:pPr marL="342900" indent="-342900">
              <a:buFontTx/>
              <a:buChar char="-"/>
            </a:pPr>
            <a:r>
              <a:rPr lang="pl-PL" sz="2600" dirty="0"/>
              <a:t>s</a:t>
            </a:r>
            <a:r>
              <a:rPr lang="pl-PL" sz="2600" dirty="0" smtClean="0"/>
              <a:t>łabości procesu prawodawczego</a:t>
            </a:r>
          </a:p>
          <a:p>
            <a:pPr marL="342900" indent="-342900">
              <a:buFontTx/>
              <a:buChar char="-"/>
            </a:pPr>
            <a:endParaRPr lang="pl-PL" sz="2600" dirty="0" smtClean="0"/>
          </a:p>
          <a:p>
            <a:pPr marL="342900" indent="-342900">
              <a:buFontTx/>
              <a:buChar char="-"/>
            </a:pPr>
            <a:r>
              <a:rPr lang="pl-PL" sz="2600" dirty="0"/>
              <a:t>k</a:t>
            </a:r>
            <a:r>
              <a:rPr lang="pl-PL" sz="2600" dirty="0" smtClean="0"/>
              <a:t>onserwatywne społeczeństwo i uprzedzenia</a:t>
            </a:r>
          </a:p>
          <a:p>
            <a:pPr marL="342900" indent="-342900">
              <a:buFontTx/>
              <a:buChar char="-"/>
            </a:pPr>
            <a:endParaRPr lang="pl-PL" sz="2600" dirty="0" smtClean="0"/>
          </a:p>
          <a:p>
            <a:pPr marL="342900" indent="-342900">
              <a:buFontTx/>
              <a:buChar char="-"/>
            </a:pPr>
            <a:r>
              <a:rPr lang="pl-PL" sz="2600" dirty="0"/>
              <a:t>o</a:t>
            </a:r>
            <a:r>
              <a:rPr lang="pl-PL" sz="2600" dirty="0" smtClean="0"/>
              <a:t>czekiwania społeczne i wyobrażenie państwa</a:t>
            </a:r>
            <a:endParaRPr lang="pl-PL" sz="2600" dirty="0"/>
          </a:p>
        </p:txBody>
      </p:sp>
    </p:spTree>
    <p:extLst>
      <p:ext uri="{BB962C8B-B14F-4D97-AF65-F5344CB8AC3E}">
        <p14:creationId xmlns:p14="http://schemas.microsoft.com/office/powerpoint/2010/main" val="3652133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2872" y="1622738"/>
            <a:ext cx="11372507" cy="4657256"/>
          </a:xfrm>
        </p:spPr>
        <p:txBody>
          <a:bodyPr>
            <a:normAutofit lnSpcReduction="10000"/>
          </a:bodyPr>
          <a:lstStyle/>
          <a:p>
            <a:pPr marL="0" indent="0">
              <a:buNone/>
            </a:pPr>
            <a:r>
              <a:rPr lang="pl-PL" dirty="0" smtClean="0"/>
              <a:t>„</a:t>
            </a:r>
            <a:r>
              <a:rPr lang="pl-PL" dirty="0" smtClean="0"/>
              <a:t>Autorzy przeprowadzają np. ekonomiczną analizę prawa karnego całkowicie oderwaną od istniejącej siatki pojęć. Każdy ma prawo przyjąć własną konwencję i powiedzieć, że takiego a takiego pojęcia będzie używał tak a tak. Ale trzeba to zrobić w sposób dyskursywny. Natomiast są niestety w naszym piśmiennictwie pozycje, w dodatku adresowane specjalnie dla studentów, kompletnie abstrahujące od siatki pojęciowej. Czyn bezprawny definiowany jest np. jako czyn generujący wyższe koszty społeczne niż wzrost bogactwa społecznego, a przestępstwo racjonalne – jako przestępstwo popełnione dla maksymalizacji zysku bez ograniczających wyrzutów sumienia lub zinternalizowanej moralności.</a:t>
            </a:r>
            <a:r>
              <a:rPr lang="pl-PL" dirty="0" smtClean="0"/>
              <a:t>”</a:t>
            </a:r>
            <a:endParaRPr lang="pl-PL" dirty="0" smtClean="0"/>
          </a:p>
          <a:p>
            <a:pPr marL="0" indent="0">
              <a:buNone/>
            </a:pPr>
            <a:r>
              <a:rPr lang="pl-PL" sz="2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M. </a:t>
            </a:r>
            <a:r>
              <a:rPr lang="pl-PL" sz="2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Król-</a:t>
            </a:r>
            <a:r>
              <a:rPr lang="pl-PL" sz="2200"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Bogomilska</a:t>
            </a:r>
            <a:r>
              <a:rPr lang="pl-PL" sz="2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2200"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Głos w dyskusji</a:t>
            </a:r>
            <a:r>
              <a:rPr lang="pl-PL" sz="2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2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[w:] T. </a:t>
            </a:r>
            <a:r>
              <a:rPr lang="pl-PL" sz="2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rPr>
              <a:t>Giaro</a:t>
            </a:r>
            <a:r>
              <a:rPr lang="pl-PL" sz="2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(red.), </a:t>
            </a:r>
            <a:r>
              <a:rPr lang="pl-PL" sz="2200"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Ekonomiczna analiza prawa</a:t>
            </a:r>
            <a:r>
              <a:rPr lang="pl-PL" sz="2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Warszawa 2015, s</a:t>
            </a:r>
            <a:r>
              <a:rPr lang="pl-PL" sz="2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220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255.</a:t>
            </a:r>
            <a:endParaRPr lang="pl-PL" sz="1600" b="1" dirty="0"/>
          </a:p>
        </p:txBody>
      </p:sp>
      <p:sp>
        <p:nvSpPr>
          <p:cNvPr id="4" name="Tytuł 1"/>
          <p:cNvSpPr>
            <a:spLocks noGrp="1"/>
          </p:cNvSpPr>
          <p:nvPr>
            <p:ph type="title"/>
          </p:nvPr>
        </p:nvSpPr>
        <p:spPr>
          <a:xfrm>
            <a:off x="838200" y="259308"/>
            <a:ext cx="10515600" cy="928049"/>
          </a:xfrm>
        </p:spPr>
        <p:txBody>
          <a:bodyPr>
            <a:normAutofit/>
          </a:bodyPr>
          <a:lstStyle/>
          <a:p>
            <a:pPr algn="ctr"/>
            <a:r>
              <a:rPr lang="pl-PL" sz="3600" dirty="0" smtClean="0"/>
              <a:t>Różnice w języku prawnikó</a:t>
            </a:r>
            <a:r>
              <a:rPr lang="pl-PL" sz="3600" dirty="0" smtClean="0"/>
              <a:t>w i ekonomistów</a:t>
            </a:r>
            <a:endParaRPr lang="pl-PL" sz="3600" dirty="0"/>
          </a:p>
        </p:txBody>
      </p:sp>
    </p:spTree>
    <p:extLst>
      <p:ext uri="{BB962C8B-B14F-4D97-AF65-F5344CB8AC3E}">
        <p14:creationId xmlns:p14="http://schemas.microsoft.com/office/powerpoint/2010/main" val="722877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2872" y="1622738"/>
            <a:ext cx="11372507" cy="4657256"/>
          </a:xfrm>
        </p:spPr>
        <p:txBody>
          <a:bodyPr>
            <a:normAutofit/>
          </a:bodyPr>
          <a:lstStyle/>
          <a:p>
            <a:pPr marL="0" indent="0">
              <a:buNone/>
            </a:pPr>
            <a:r>
              <a:rPr lang="pl-PL" smtClean="0"/>
              <a:t>„</a:t>
            </a:r>
            <a:r>
              <a:rPr lang="en-US" smtClean="0"/>
              <a:t>in </a:t>
            </a:r>
            <a:r>
              <a:rPr lang="en-US" dirty="0"/>
              <a:t>the Polish </a:t>
            </a:r>
            <a:r>
              <a:rPr lang="en-US" dirty="0" smtClean="0"/>
              <a:t>legal</a:t>
            </a:r>
            <a:r>
              <a:rPr lang="pl-PL" dirty="0" smtClean="0"/>
              <a:t> </a:t>
            </a:r>
            <a:r>
              <a:rPr lang="en-US" dirty="0" smtClean="0"/>
              <a:t>theory </a:t>
            </a:r>
            <a:r>
              <a:rPr lang="en-US" dirty="0"/>
              <a:t>throughout the 20th century, the most influential school of </a:t>
            </a:r>
            <a:r>
              <a:rPr lang="en-US" dirty="0" smtClean="0"/>
              <a:t>thought,</a:t>
            </a:r>
            <a:r>
              <a:rPr lang="pl-PL" dirty="0" smtClean="0"/>
              <a:t> </a:t>
            </a:r>
            <a:r>
              <a:rPr lang="en-US" dirty="0" smtClean="0"/>
              <a:t>both </a:t>
            </a:r>
            <a:r>
              <a:rPr lang="en-US" dirty="0"/>
              <a:t>in the theory and practice of lawmaking, was undoubtedly legal </a:t>
            </a:r>
            <a:r>
              <a:rPr lang="en-US" dirty="0" smtClean="0"/>
              <a:t>positivism.</a:t>
            </a:r>
            <a:r>
              <a:rPr lang="pl-PL" dirty="0" smtClean="0"/>
              <a:t> </a:t>
            </a:r>
            <a:r>
              <a:rPr lang="en-US" dirty="0" smtClean="0"/>
              <a:t>Positivism </a:t>
            </a:r>
            <a:r>
              <a:rPr lang="en-US" dirty="0"/>
              <a:t>has been so predominant that it is difficult to speak of </a:t>
            </a:r>
            <a:r>
              <a:rPr lang="en-US" dirty="0" smtClean="0"/>
              <a:t>it</a:t>
            </a:r>
            <a:r>
              <a:rPr lang="pl-PL" dirty="0" smtClean="0"/>
              <a:t> </a:t>
            </a:r>
            <a:r>
              <a:rPr lang="en-US" dirty="0" smtClean="0"/>
              <a:t>as </a:t>
            </a:r>
            <a:r>
              <a:rPr lang="en-US" dirty="0"/>
              <a:t>a legal philosophy - it has rather become the basic conceptual scheme </a:t>
            </a:r>
            <a:r>
              <a:rPr lang="en-US" dirty="0" smtClean="0"/>
              <a:t>of</a:t>
            </a:r>
            <a:r>
              <a:rPr lang="pl-PL" dirty="0" smtClean="0"/>
              <a:t> </a:t>
            </a:r>
            <a:r>
              <a:rPr lang="en-US" dirty="0" smtClean="0"/>
              <a:t>the </a:t>
            </a:r>
            <a:r>
              <a:rPr lang="en-US" dirty="0"/>
              <a:t>Polish legal </a:t>
            </a:r>
            <a:r>
              <a:rPr lang="en-US" dirty="0" smtClean="0"/>
              <a:t>culture</a:t>
            </a:r>
            <a:r>
              <a:rPr lang="pl-PL" dirty="0"/>
              <a:t> </a:t>
            </a:r>
            <a:r>
              <a:rPr lang="pl-PL" dirty="0" smtClean="0"/>
              <a:t>(…) </a:t>
            </a:r>
          </a:p>
          <a:p>
            <a:pPr marL="0" indent="0">
              <a:buNone/>
            </a:pPr>
            <a:r>
              <a:rPr lang="en-US" dirty="0" smtClean="0"/>
              <a:t>The </a:t>
            </a:r>
            <a:r>
              <a:rPr lang="en-US" dirty="0"/>
              <a:t>Law &amp; Economics </a:t>
            </a:r>
            <a:r>
              <a:rPr lang="en-US" dirty="0" smtClean="0"/>
              <a:t>movement,</a:t>
            </a:r>
            <a:r>
              <a:rPr lang="pl-PL" dirty="0" smtClean="0"/>
              <a:t> </a:t>
            </a:r>
            <a:r>
              <a:rPr lang="en-US" dirty="0" smtClean="0"/>
              <a:t>which </a:t>
            </a:r>
            <a:r>
              <a:rPr lang="en-US" dirty="0"/>
              <a:t>originated in the United States in the late 1950s, has </a:t>
            </a:r>
            <a:r>
              <a:rPr lang="en-US" dirty="0" smtClean="0"/>
              <a:t>remained</a:t>
            </a:r>
            <a:r>
              <a:rPr lang="pl-PL" dirty="0" smtClean="0"/>
              <a:t> </a:t>
            </a:r>
            <a:r>
              <a:rPr lang="en-US" dirty="0" smtClean="0"/>
              <a:t>relatively </a:t>
            </a:r>
            <a:r>
              <a:rPr lang="en-US" dirty="0"/>
              <a:t>unknown in Poland till a few years ago</a:t>
            </a:r>
            <a:r>
              <a:rPr lang="pl-PL" dirty="0" smtClean="0"/>
              <a:t> (…) </a:t>
            </a:r>
            <a:r>
              <a:rPr lang="en-US" dirty="0"/>
              <a:t>As we mentioned, the </a:t>
            </a:r>
            <a:r>
              <a:rPr lang="en-US" dirty="0" smtClean="0"/>
              <a:t>economic</a:t>
            </a:r>
            <a:r>
              <a:rPr lang="pl-PL" dirty="0" smtClean="0"/>
              <a:t> </a:t>
            </a:r>
            <a:r>
              <a:rPr lang="en-US" dirty="0" smtClean="0"/>
              <a:t>analysis </a:t>
            </a:r>
            <a:r>
              <a:rPr lang="en-US" dirty="0"/>
              <a:t>of law has a very limited influence on the Polish legal </a:t>
            </a:r>
            <a:r>
              <a:rPr lang="en-US" dirty="0" smtClean="0"/>
              <a:t>practice,</a:t>
            </a:r>
            <a:r>
              <a:rPr lang="pl-PL" dirty="0" smtClean="0"/>
              <a:t> </a:t>
            </a:r>
            <a:r>
              <a:rPr lang="en-US" dirty="0" smtClean="0"/>
              <a:t>both </a:t>
            </a:r>
            <a:r>
              <a:rPr lang="en-US" dirty="0"/>
              <a:t>at the level of legislative procedure and adjudication</a:t>
            </a:r>
            <a:r>
              <a:rPr lang="en-US" dirty="0" smtClean="0"/>
              <a:t>.</a:t>
            </a:r>
            <a:r>
              <a:rPr lang="pl-PL" dirty="0" smtClean="0"/>
              <a:t>”</a:t>
            </a:r>
          </a:p>
          <a:p>
            <a:pPr marL="0" indent="0">
              <a:buNone/>
            </a:pPr>
            <a:r>
              <a:rPr lang="pl-PL" sz="1600" b="1" dirty="0" smtClean="0"/>
              <a:t>B. Brożek, R. Zyzik</a:t>
            </a:r>
            <a:r>
              <a:rPr lang="pl-PL" sz="1600" b="1" i="1" dirty="0" smtClean="0"/>
              <a:t>, </a:t>
            </a:r>
            <a:r>
              <a:rPr lang="en-US" sz="1600" b="1" i="1" dirty="0" smtClean="0"/>
              <a:t>The </a:t>
            </a:r>
            <a:r>
              <a:rPr lang="en-US" sz="1600" b="1" i="1" dirty="0"/>
              <a:t>Theory and Practice of Lawmaking: A Polish </a:t>
            </a:r>
            <a:r>
              <a:rPr lang="en-US" sz="1600" b="1" i="1" dirty="0" smtClean="0"/>
              <a:t>Perspective</a:t>
            </a:r>
            <a:r>
              <a:rPr lang="pl-PL" sz="1600" b="1" dirty="0" smtClean="0"/>
              <a:t>, </a:t>
            </a:r>
            <a:r>
              <a:rPr lang="fr-FR" sz="1600" b="1" dirty="0"/>
              <a:t>European Public Law Series / Bibliothèque de Droit Public Européen, vol. CII</a:t>
            </a:r>
            <a:r>
              <a:rPr lang="pl-PL" sz="1600" b="1" dirty="0" smtClean="0"/>
              <a:t>, p. 80.</a:t>
            </a:r>
            <a:endParaRPr lang="pl-PL" sz="1600" b="1" dirty="0"/>
          </a:p>
        </p:txBody>
      </p:sp>
      <p:sp>
        <p:nvSpPr>
          <p:cNvPr id="4" name="Tytuł 1"/>
          <p:cNvSpPr>
            <a:spLocks noGrp="1"/>
          </p:cNvSpPr>
          <p:nvPr>
            <p:ph type="title"/>
          </p:nvPr>
        </p:nvSpPr>
        <p:spPr>
          <a:xfrm>
            <a:off x="838200" y="259308"/>
            <a:ext cx="10515600" cy="928049"/>
          </a:xfrm>
        </p:spPr>
        <p:txBody>
          <a:bodyPr>
            <a:normAutofit/>
          </a:bodyPr>
          <a:lstStyle/>
          <a:p>
            <a:pPr algn="ctr"/>
            <a:r>
              <a:rPr lang="pl-PL" sz="3600" dirty="0" smtClean="0"/>
              <a:t>Tendencje w nauce prawa</a:t>
            </a:r>
            <a:endParaRPr lang="pl-PL" sz="3600" dirty="0"/>
          </a:p>
        </p:txBody>
      </p:sp>
    </p:spTree>
    <p:extLst>
      <p:ext uri="{BB962C8B-B14F-4D97-AF65-F5344CB8AC3E}">
        <p14:creationId xmlns:p14="http://schemas.microsoft.com/office/powerpoint/2010/main" val="2996275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36478"/>
            <a:ext cx="10515600" cy="1078173"/>
          </a:xfrm>
        </p:spPr>
        <p:txBody>
          <a:bodyPr>
            <a:normAutofit/>
          </a:bodyPr>
          <a:lstStyle/>
          <a:p>
            <a:pPr algn="ctr"/>
            <a:r>
              <a:rPr lang="pl-PL" sz="3600" dirty="0" smtClean="0"/>
              <a:t>Law &amp; </a:t>
            </a:r>
            <a:r>
              <a:rPr lang="pl-PL" sz="3600" dirty="0" err="1" smtClean="0"/>
              <a:t>Economics</a:t>
            </a:r>
            <a:r>
              <a:rPr lang="pl-PL" sz="3600" dirty="0" smtClean="0"/>
              <a:t> a kontynentalna tradycja</a:t>
            </a:r>
            <a:endParaRPr lang="pl-PL" sz="3600" dirty="0"/>
          </a:p>
        </p:txBody>
      </p:sp>
      <p:sp>
        <p:nvSpPr>
          <p:cNvPr id="3" name="Symbol zastępczy zawartości 2"/>
          <p:cNvSpPr>
            <a:spLocks noGrp="1"/>
          </p:cNvSpPr>
          <p:nvPr>
            <p:ph idx="1"/>
          </p:nvPr>
        </p:nvSpPr>
        <p:spPr>
          <a:xfrm>
            <a:off x="450375" y="1433016"/>
            <a:ext cx="11273051" cy="5186147"/>
          </a:xfrm>
        </p:spPr>
        <p:txBody>
          <a:bodyPr>
            <a:normAutofit fontScale="92500" lnSpcReduction="10000"/>
          </a:bodyPr>
          <a:lstStyle/>
          <a:p>
            <a:pPr marL="0" indent="0">
              <a:buNone/>
            </a:pPr>
            <a:r>
              <a:rPr lang="pl-PL" dirty="0" smtClean="0"/>
              <a:t>„</a:t>
            </a:r>
            <a:r>
              <a:rPr lang="en-US" dirty="0"/>
              <a:t>From its inception, a foundational claim </a:t>
            </a:r>
            <a:r>
              <a:rPr lang="en-US" dirty="0" smtClean="0"/>
              <a:t>of</a:t>
            </a:r>
            <a:r>
              <a:rPr lang="pl-PL" dirty="0" smtClean="0"/>
              <a:t> </a:t>
            </a:r>
            <a:r>
              <a:rPr lang="en-US" dirty="0" smtClean="0"/>
              <a:t>law </a:t>
            </a:r>
            <a:r>
              <a:rPr lang="en-US" dirty="0"/>
              <a:t>and economics is that the common </a:t>
            </a:r>
            <a:r>
              <a:rPr lang="pl-PL" dirty="0" smtClean="0"/>
              <a:t> </a:t>
            </a:r>
            <a:r>
              <a:rPr lang="en-US" dirty="0" smtClean="0"/>
              <a:t>law </a:t>
            </a:r>
            <a:r>
              <a:rPr lang="en-US" dirty="0"/>
              <a:t>tends to the promotion of economic </a:t>
            </a:r>
            <a:r>
              <a:rPr lang="en-US" dirty="0" smtClean="0"/>
              <a:t>efficiency</a:t>
            </a:r>
            <a:r>
              <a:rPr lang="pl-PL" dirty="0" smtClean="0"/>
              <a:t>.”</a:t>
            </a:r>
          </a:p>
          <a:p>
            <a:pPr marL="0" indent="0">
              <a:buNone/>
            </a:pPr>
            <a:r>
              <a:rPr lang="pl-PL" sz="1700" b="1" dirty="0" smtClean="0"/>
              <a:t>T.J. </a:t>
            </a:r>
            <a:r>
              <a:rPr lang="pl-PL" sz="1700" b="1" dirty="0" err="1" smtClean="0"/>
              <a:t>Zywicki</a:t>
            </a:r>
            <a:r>
              <a:rPr lang="pl-PL" sz="1700" b="1" dirty="0" smtClean="0"/>
              <a:t>, E.P. </a:t>
            </a:r>
            <a:r>
              <a:rPr lang="pl-PL" sz="1700" b="1" dirty="0" err="1" smtClean="0"/>
              <a:t>Stringham</a:t>
            </a:r>
            <a:r>
              <a:rPr lang="pl-PL" sz="1700" b="1" dirty="0" smtClean="0"/>
              <a:t>, </a:t>
            </a:r>
            <a:r>
              <a:rPr lang="en-US" sz="1700" b="1" i="1" dirty="0"/>
              <a:t>Common Law and Economic </a:t>
            </a:r>
            <a:r>
              <a:rPr lang="en-US" sz="1700" b="1" i="1" dirty="0" smtClean="0"/>
              <a:t>Efficiency</a:t>
            </a:r>
            <a:r>
              <a:rPr lang="pl-PL" sz="1700" b="1" i="1" dirty="0" smtClean="0"/>
              <a:t>,</a:t>
            </a:r>
            <a:r>
              <a:rPr lang="pl-PL" sz="1700" b="1" dirty="0" smtClean="0"/>
              <a:t> </a:t>
            </a:r>
            <a:r>
              <a:rPr lang="en-US" sz="1700" b="1" dirty="0"/>
              <a:t>George Mason University Law and Economics </a:t>
            </a:r>
            <a:r>
              <a:rPr lang="pl-PL" sz="1700" b="1" dirty="0" smtClean="0"/>
              <a:t> </a:t>
            </a:r>
            <a:r>
              <a:rPr lang="en-US" sz="1700" b="1" dirty="0" smtClean="0"/>
              <a:t>Research </a:t>
            </a:r>
            <a:r>
              <a:rPr lang="en-US" sz="1700" b="1" dirty="0"/>
              <a:t>Paper Series </a:t>
            </a:r>
            <a:r>
              <a:rPr lang="pl-PL" sz="1700" b="1" dirty="0" smtClean="0"/>
              <a:t>, N0. 10-43 (2010).</a:t>
            </a:r>
            <a:endParaRPr lang="pl-PL" sz="1700" dirty="0" smtClean="0"/>
          </a:p>
          <a:p>
            <a:pPr marL="0" indent="0">
              <a:buNone/>
            </a:pPr>
            <a:endParaRPr lang="pl-PL" dirty="0"/>
          </a:p>
          <a:p>
            <a:pPr marL="0" indent="0">
              <a:buNone/>
            </a:pPr>
            <a:r>
              <a:rPr lang="pl-PL" dirty="0" smtClean="0"/>
              <a:t>„</a:t>
            </a:r>
            <a:r>
              <a:rPr lang="en-US" dirty="0" smtClean="0"/>
              <a:t>The theory is that the common law is best (not perfectly) explained as a system for maximizing the wealth of society. Statutory or constitutional as distinct from common law fields are less likely to promote efficiency, yet even they, as we shall see, are permeated by economic concerns and illuminated by economic analysis</a:t>
            </a:r>
            <a:r>
              <a:rPr lang="pl-PL" dirty="0" smtClean="0"/>
              <a:t> (…) The Continental </a:t>
            </a:r>
            <a:r>
              <a:rPr lang="pl-PL" dirty="0" err="1" smtClean="0"/>
              <a:t>tradition</a:t>
            </a:r>
            <a:r>
              <a:rPr lang="pl-PL" dirty="0" smtClean="0"/>
              <a:t> </a:t>
            </a:r>
            <a:r>
              <a:rPr lang="pl-PL" dirty="0" err="1" smtClean="0"/>
              <a:t>assigns</a:t>
            </a:r>
            <a:r>
              <a:rPr lang="pl-PL" dirty="0" smtClean="0"/>
              <a:t> a </a:t>
            </a:r>
            <a:r>
              <a:rPr lang="pl-PL" dirty="0" err="1" smtClean="0"/>
              <a:t>narrow</a:t>
            </a:r>
            <a:r>
              <a:rPr lang="pl-PL" dirty="0" smtClean="0"/>
              <a:t> role to </a:t>
            </a:r>
            <a:r>
              <a:rPr lang="pl-PL" dirty="0" err="1" smtClean="0"/>
              <a:t>judges</a:t>
            </a:r>
            <a:r>
              <a:rPr lang="pl-PL" dirty="0" smtClean="0"/>
              <a:t>, a role </a:t>
            </a:r>
            <a:r>
              <a:rPr lang="pl-PL" dirty="0" err="1" smtClean="0"/>
              <a:t>reflected</a:t>
            </a:r>
            <a:r>
              <a:rPr lang="pl-PL" dirty="0" smtClean="0"/>
              <a:t> in the </a:t>
            </a:r>
            <a:r>
              <a:rPr lang="pl-PL" dirty="0" err="1" smtClean="0"/>
              <a:t>emphasis</a:t>
            </a:r>
            <a:r>
              <a:rPr lang="pl-PL" dirty="0" smtClean="0"/>
              <a:t> </a:t>
            </a:r>
            <a:r>
              <a:rPr lang="pl-PL" dirty="0" err="1" smtClean="0"/>
              <a:t>that</a:t>
            </a:r>
            <a:r>
              <a:rPr lang="pl-PL" dirty="0" smtClean="0"/>
              <a:t> the Continental </a:t>
            </a:r>
            <a:r>
              <a:rPr lang="pl-PL" dirty="0" err="1" smtClean="0"/>
              <a:t>legal</a:t>
            </a:r>
            <a:r>
              <a:rPr lang="pl-PL" dirty="0" smtClean="0"/>
              <a:t> </a:t>
            </a:r>
            <a:r>
              <a:rPr lang="pl-PL" dirty="0" err="1" smtClean="0"/>
              <a:t>systems</a:t>
            </a:r>
            <a:r>
              <a:rPr lang="pl-PL" dirty="0" smtClean="0"/>
              <a:t> place on </a:t>
            </a:r>
            <a:r>
              <a:rPr lang="pl-PL" dirty="0" err="1" smtClean="0"/>
              <a:t>detailed</a:t>
            </a:r>
            <a:r>
              <a:rPr lang="pl-PL" dirty="0" smtClean="0"/>
              <a:t> </a:t>
            </a:r>
            <a:r>
              <a:rPr lang="pl-PL" dirty="0" err="1" smtClean="0"/>
              <a:t>legislative</a:t>
            </a:r>
            <a:r>
              <a:rPr lang="pl-PL" dirty="0" smtClean="0"/>
              <a:t> </a:t>
            </a:r>
            <a:r>
              <a:rPr lang="pl-PL" dirty="0" err="1" smtClean="0"/>
              <a:t>codes</a:t>
            </a:r>
            <a:r>
              <a:rPr lang="pl-PL" dirty="0" smtClean="0"/>
              <a:t> as the principal </a:t>
            </a:r>
            <a:r>
              <a:rPr lang="pl-PL" dirty="0" err="1" smtClean="0"/>
              <a:t>source</a:t>
            </a:r>
            <a:r>
              <a:rPr lang="pl-PL" dirty="0" smtClean="0"/>
              <a:t> of law, </a:t>
            </a:r>
            <a:r>
              <a:rPr lang="pl-PL" dirty="0" err="1" smtClean="0"/>
              <a:t>rather</a:t>
            </a:r>
            <a:r>
              <a:rPr lang="pl-PL" dirty="0" smtClean="0"/>
              <a:t> </a:t>
            </a:r>
            <a:r>
              <a:rPr lang="pl-PL" dirty="0" err="1" smtClean="0"/>
              <a:t>than</a:t>
            </a:r>
            <a:r>
              <a:rPr lang="pl-PL" dirty="0" smtClean="0"/>
              <a:t> </a:t>
            </a:r>
            <a:r>
              <a:rPr lang="pl-PL" dirty="0" err="1" smtClean="0"/>
              <a:t>case</a:t>
            </a:r>
            <a:r>
              <a:rPr lang="pl-PL" dirty="0" smtClean="0"/>
              <a:t> law. </a:t>
            </a:r>
            <a:r>
              <a:rPr lang="pl-PL" dirty="0" err="1" smtClean="0"/>
              <a:t>That</a:t>
            </a:r>
            <a:r>
              <a:rPr lang="pl-PL" dirty="0" smtClean="0"/>
              <a:t> </a:t>
            </a:r>
            <a:r>
              <a:rPr lang="pl-PL" dirty="0" err="1" smtClean="0"/>
              <a:t>emphasis</a:t>
            </a:r>
            <a:r>
              <a:rPr lang="pl-PL" dirty="0" smtClean="0"/>
              <a:t> </a:t>
            </a:r>
            <a:r>
              <a:rPr lang="pl-PL" dirty="0" err="1" smtClean="0"/>
              <a:t>deprives</a:t>
            </a:r>
            <a:r>
              <a:rPr lang="pl-PL" dirty="0" smtClean="0"/>
              <a:t> </a:t>
            </a:r>
            <a:r>
              <a:rPr lang="pl-PL" dirty="0" err="1" smtClean="0"/>
              <a:t>judges</a:t>
            </a:r>
            <a:r>
              <a:rPr lang="pl-PL" dirty="0" smtClean="0"/>
              <a:t> of the </a:t>
            </a:r>
            <a:r>
              <a:rPr lang="pl-PL" dirty="0" err="1" smtClean="0"/>
              <a:t>significant</a:t>
            </a:r>
            <a:r>
              <a:rPr lang="pl-PL" dirty="0" smtClean="0"/>
              <a:t> </a:t>
            </a:r>
            <a:r>
              <a:rPr lang="pl-PL" dirty="0" err="1" smtClean="0"/>
              <a:t>policymaking</a:t>
            </a:r>
            <a:r>
              <a:rPr lang="pl-PL" dirty="0" smtClean="0"/>
              <a:t> role </a:t>
            </a:r>
            <a:r>
              <a:rPr lang="pl-PL" dirty="0" err="1" smtClean="0"/>
              <a:t>that</a:t>
            </a:r>
            <a:r>
              <a:rPr lang="pl-PL" dirty="0" smtClean="0"/>
              <a:t> </a:t>
            </a:r>
            <a:r>
              <a:rPr lang="pl-PL" dirty="0" err="1" smtClean="0"/>
              <a:t>they</a:t>
            </a:r>
            <a:r>
              <a:rPr lang="pl-PL" dirty="0" smtClean="0"/>
              <a:t> </a:t>
            </a:r>
            <a:r>
              <a:rPr lang="pl-PL" dirty="0" err="1" smtClean="0"/>
              <a:t>enjoy</a:t>
            </a:r>
            <a:r>
              <a:rPr lang="pl-PL" dirty="0" smtClean="0"/>
              <a:t> in a system of </a:t>
            </a:r>
            <a:r>
              <a:rPr lang="pl-PL" dirty="0" err="1" smtClean="0"/>
              <a:t>case</a:t>
            </a:r>
            <a:r>
              <a:rPr lang="pl-PL" dirty="0" smtClean="0"/>
              <a:t> law.”</a:t>
            </a:r>
          </a:p>
          <a:p>
            <a:pPr marL="0" indent="0">
              <a:buNone/>
            </a:pPr>
            <a:r>
              <a:rPr lang="pl-PL" sz="1700" b="1" dirty="0" smtClean="0"/>
              <a:t>R. Posner, </a:t>
            </a:r>
            <a:r>
              <a:rPr lang="pl-PL" sz="1700" b="1" i="1" dirty="0" smtClean="0"/>
              <a:t>The </a:t>
            </a:r>
            <a:r>
              <a:rPr lang="pl-PL" sz="1700" b="1" i="1" dirty="0" err="1" smtClean="0"/>
              <a:t>Economic</a:t>
            </a:r>
            <a:r>
              <a:rPr lang="pl-PL" sz="1700" b="1" i="1" dirty="0" smtClean="0"/>
              <a:t> </a:t>
            </a:r>
            <a:r>
              <a:rPr lang="pl-PL" sz="1700" b="1" i="1" dirty="0" err="1" smtClean="0"/>
              <a:t>Approach</a:t>
            </a:r>
            <a:r>
              <a:rPr lang="pl-PL" sz="1700" b="1" i="1" dirty="0" smtClean="0"/>
              <a:t> to Law</a:t>
            </a:r>
            <a:r>
              <a:rPr lang="pl-PL" sz="1700" b="1" dirty="0"/>
              <a:t> </a:t>
            </a:r>
            <a:r>
              <a:rPr lang="pl-PL" sz="1700" b="1" dirty="0" smtClean="0"/>
              <a:t>[in:] </a:t>
            </a:r>
            <a:r>
              <a:rPr lang="en-US" sz="1700" b="1" i="1" dirty="0" smtClean="0"/>
              <a:t>The </a:t>
            </a:r>
            <a:r>
              <a:rPr lang="en-US" sz="1700" b="1" i="1" dirty="0"/>
              <a:t>Economic Analysis of Law</a:t>
            </a:r>
            <a:r>
              <a:rPr lang="pl-PL" sz="1700" b="1" dirty="0" smtClean="0"/>
              <a:t> , </a:t>
            </a:r>
            <a:r>
              <a:rPr lang="pl-PL" sz="1700" b="1" dirty="0" err="1" smtClean="0"/>
              <a:t>Eight</a:t>
            </a:r>
            <a:r>
              <a:rPr lang="pl-PL" sz="1700" b="1" dirty="0" smtClean="0"/>
              <a:t> Edition, p. 32-34.</a:t>
            </a:r>
            <a:endParaRPr lang="pl-PL" sz="1700" b="1" dirty="0"/>
          </a:p>
        </p:txBody>
      </p:sp>
    </p:spTree>
    <p:extLst>
      <p:ext uri="{BB962C8B-B14F-4D97-AF65-F5344CB8AC3E}">
        <p14:creationId xmlns:p14="http://schemas.microsoft.com/office/powerpoint/2010/main" val="1818550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92427" y="1583139"/>
            <a:ext cx="10921285" cy="4779023"/>
          </a:xfrm>
        </p:spPr>
        <p:txBody>
          <a:bodyPr>
            <a:normAutofit lnSpcReduction="10000"/>
          </a:bodyPr>
          <a:lstStyle/>
          <a:p>
            <a:pPr marL="0" indent="0">
              <a:buNone/>
            </a:pPr>
            <a:r>
              <a:rPr lang="pl-PL" dirty="0" smtClean="0"/>
              <a:t>„The </a:t>
            </a:r>
            <a:r>
              <a:rPr lang="pl-PL" dirty="0" err="1" smtClean="0"/>
              <a:t>expansion</a:t>
            </a:r>
            <a:r>
              <a:rPr lang="pl-PL" dirty="0" smtClean="0"/>
              <a:t> of </a:t>
            </a:r>
            <a:r>
              <a:rPr lang="pl-PL" dirty="0" err="1" smtClean="0"/>
              <a:t>statism</a:t>
            </a:r>
            <a:r>
              <a:rPr lang="pl-PL" dirty="0" smtClean="0"/>
              <a:t> </a:t>
            </a:r>
            <a:r>
              <a:rPr lang="pl-PL" dirty="0" err="1" smtClean="0"/>
              <a:t>has</a:t>
            </a:r>
            <a:r>
              <a:rPr lang="pl-PL" dirty="0" smtClean="0"/>
              <a:t> </a:t>
            </a:r>
            <a:r>
              <a:rPr lang="pl-PL" dirty="0" err="1" smtClean="0"/>
              <a:t>been</a:t>
            </a:r>
            <a:r>
              <a:rPr lang="pl-PL" dirty="0" smtClean="0"/>
              <a:t> </a:t>
            </a:r>
            <a:r>
              <a:rPr lang="pl-PL" dirty="0" err="1" smtClean="0"/>
              <a:t>related</a:t>
            </a:r>
            <a:r>
              <a:rPr lang="pl-PL" dirty="0" smtClean="0"/>
              <a:t> to the </a:t>
            </a:r>
            <a:r>
              <a:rPr lang="pl-PL" dirty="0" err="1" smtClean="0"/>
              <a:t>spread</a:t>
            </a:r>
            <a:r>
              <a:rPr lang="pl-PL" dirty="0" smtClean="0"/>
              <a:t> of the </a:t>
            </a:r>
            <a:r>
              <a:rPr lang="pl-PL" dirty="0" err="1" smtClean="0"/>
              <a:t>concepts</a:t>
            </a:r>
            <a:r>
              <a:rPr lang="pl-PL" dirty="0" smtClean="0"/>
              <a:t> of the </a:t>
            </a:r>
            <a:r>
              <a:rPr lang="pl-PL" dirty="0" err="1" smtClean="0"/>
              <a:t>state</a:t>
            </a:r>
            <a:r>
              <a:rPr lang="pl-PL" dirty="0" smtClean="0"/>
              <a:t> </a:t>
            </a:r>
            <a:r>
              <a:rPr lang="pl-PL" dirty="0" err="1" smtClean="0"/>
              <a:t>which</a:t>
            </a:r>
            <a:r>
              <a:rPr lang="pl-PL" dirty="0" smtClean="0"/>
              <a:t> </a:t>
            </a:r>
            <a:r>
              <a:rPr lang="pl-PL" dirty="0" err="1" smtClean="0"/>
              <a:t>ascribe</a:t>
            </a:r>
            <a:r>
              <a:rPr lang="pl-PL" dirty="0" smtClean="0"/>
              <a:t> to </a:t>
            </a:r>
            <a:r>
              <a:rPr lang="pl-PL" dirty="0" err="1" smtClean="0"/>
              <a:t>it</a:t>
            </a:r>
            <a:r>
              <a:rPr lang="pl-PL" dirty="0" smtClean="0"/>
              <a:t> a </a:t>
            </a:r>
            <a:r>
              <a:rPr lang="pl-PL" dirty="0" err="1" smtClean="0"/>
              <a:t>large</a:t>
            </a:r>
            <a:r>
              <a:rPr lang="pl-PL" dirty="0" smtClean="0"/>
              <a:t> and </a:t>
            </a:r>
            <a:r>
              <a:rPr lang="pl-PL" dirty="0" err="1" smtClean="0"/>
              <a:t>positive</a:t>
            </a:r>
            <a:r>
              <a:rPr lang="pl-PL" dirty="0" smtClean="0"/>
              <a:t> role in </a:t>
            </a:r>
            <a:r>
              <a:rPr lang="pl-PL" dirty="0" err="1" smtClean="0"/>
              <a:t>society</a:t>
            </a:r>
            <a:r>
              <a:rPr lang="pl-PL" dirty="0" smtClean="0"/>
              <a:t>. </a:t>
            </a:r>
          </a:p>
          <a:p>
            <a:pPr marL="0" indent="0">
              <a:buNone/>
            </a:pPr>
            <a:r>
              <a:rPr lang="pl-PL" dirty="0" smtClean="0"/>
              <a:t>Many </a:t>
            </a:r>
            <a:r>
              <a:rPr lang="pl-PL" dirty="0" err="1" smtClean="0"/>
              <a:t>people</a:t>
            </a:r>
            <a:r>
              <a:rPr lang="pl-PL" dirty="0" smtClean="0"/>
              <a:t>, </a:t>
            </a:r>
            <a:r>
              <a:rPr lang="pl-PL" dirty="0" err="1" smtClean="0"/>
              <a:t>both</a:t>
            </a:r>
            <a:r>
              <a:rPr lang="pl-PL" dirty="0" smtClean="0"/>
              <a:t> in the West and in the </a:t>
            </a:r>
            <a:r>
              <a:rPr lang="pl-PL" dirty="0" err="1" smtClean="0"/>
              <a:t>former</a:t>
            </a:r>
            <a:r>
              <a:rPr lang="pl-PL" dirty="0" smtClean="0"/>
              <a:t> </a:t>
            </a:r>
            <a:r>
              <a:rPr lang="pl-PL" dirty="0" err="1" smtClean="0"/>
              <a:t>socialist</a:t>
            </a:r>
            <a:r>
              <a:rPr lang="pl-PL" dirty="0" smtClean="0"/>
              <a:t> </a:t>
            </a:r>
            <a:r>
              <a:rPr lang="pl-PL" dirty="0" err="1" smtClean="0"/>
              <a:t>countries</a:t>
            </a:r>
            <a:r>
              <a:rPr lang="pl-PL" dirty="0" smtClean="0"/>
              <a:t>, display </a:t>
            </a:r>
            <a:r>
              <a:rPr lang="pl-PL" dirty="0" err="1" smtClean="0"/>
              <a:t>an</a:t>
            </a:r>
            <a:r>
              <a:rPr lang="pl-PL" dirty="0" smtClean="0"/>
              <a:t> </a:t>
            </a:r>
            <a:r>
              <a:rPr lang="pl-PL" dirty="0" err="1" smtClean="0"/>
              <a:t>attitude</a:t>
            </a:r>
            <a:r>
              <a:rPr lang="pl-PL" dirty="0" smtClean="0"/>
              <a:t> </a:t>
            </a:r>
            <a:r>
              <a:rPr lang="pl-PL" dirty="0" err="1" smtClean="0"/>
              <a:t>which</a:t>
            </a:r>
            <a:r>
              <a:rPr lang="pl-PL" dirty="0" smtClean="0"/>
              <a:t> I </a:t>
            </a:r>
            <a:r>
              <a:rPr lang="pl-PL" dirty="0" err="1" smtClean="0"/>
              <a:t>call</a:t>
            </a:r>
            <a:r>
              <a:rPr lang="pl-PL" dirty="0" smtClean="0"/>
              <a:t> - </a:t>
            </a:r>
            <a:r>
              <a:rPr lang="pl-PL" dirty="0" err="1" smtClean="0"/>
              <a:t>somewhat</a:t>
            </a:r>
            <a:r>
              <a:rPr lang="pl-PL" dirty="0" smtClean="0"/>
              <a:t> </a:t>
            </a:r>
            <a:r>
              <a:rPr lang="pl-PL" dirty="0" err="1" smtClean="0"/>
              <a:t>pointedly</a:t>
            </a:r>
            <a:r>
              <a:rPr lang="pl-PL" dirty="0" smtClean="0"/>
              <a:t> – „a </a:t>
            </a:r>
            <a:r>
              <a:rPr lang="pl-PL" dirty="0" err="1" smtClean="0"/>
              <a:t>mentality</a:t>
            </a:r>
            <a:r>
              <a:rPr lang="pl-PL" dirty="0" smtClean="0"/>
              <a:t> of </a:t>
            </a:r>
            <a:r>
              <a:rPr lang="pl-PL" dirty="0" err="1" smtClean="0"/>
              <a:t>Soviet</a:t>
            </a:r>
            <a:r>
              <a:rPr lang="pl-PL" dirty="0" smtClean="0"/>
              <a:t> </a:t>
            </a:r>
            <a:r>
              <a:rPr lang="pl-PL" dirty="0" err="1" smtClean="0"/>
              <a:t>official</a:t>
            </a:r>
            <a:r>
              <a:rPr lang="pl-PL" dirty="0" smtClean="0"/>
              <a:t>”. It </a:t>
            </a:r>
            <a:r>
              <a:rPr lang="pl-PL" dirty="0" err="1" smtClean="0"/>
              <a:t>is</a:t>
            </a:r>
            <a:r>
              <a:rPr lang="pl-PL" dirty="0" smtClean="0"/>
              <a:t> a </a:t>
            </a:r>
            <a:r>
              <a:rPr lang="pl-PL" dirty="0" err="1" smtClean="0"/>
              <a:t>generalized</a:t>
            </a:r>
            <a:r>
              <a:rPr lang="pl-PL" dirty="0" smtClean="0"/>
              <a:t> </a:t>
            </a:r>
            <a:r>
              <a:rPr lang="pl-PL" dirty="0" err="1" smtClean="0"/>
              <a:t>belief</a:t>
            </a:r>
            <a:r>
              <a:rPr lang="pl-PL" dirty="0" smtClean="0"/>
              <a:t>: </a:t>
            </a:r>
            <a:r>
              <a:rPr lang="pl-PL" dirty="0" err="1" smtClean="0"/>
              <a:t>whatever</a:t>
            </a:r>
            <a:r>
              <a:rPr lang="pl-PL" dirty="0" smtClean="0"/>
              <a:t> problem </a:t>
            </a:r>
            <a:r>
              <a:rPr lang="pl-PL" dirty="0" err="1" smtClean="0"/>
              <a:t>there</a:t>
            </a:r>
            <a:r>
              <a:rPr lang="pl-PL" dirty="0" smtClean="0"/>
              <a:t> </a:t>
            </a:r>
            <a:r>
              <a:rPr lang="pl-PL" dirty="0" err="1" smtClean="0"/>
              <a:t>exists</a:t>
            </a:r>
            <a:r>
              <a:rPr lang="pl-PL" dirty="0" smtClean="0"/>
              <a:t> </a:t>
            </a:r>
            <a:r>
              <a:rPr lang="pl-PL" dirty="0" err="1" smtClean="0"/>
              <a:t>only</a:t>
            </a:r>
            <a:r>
              <a:rPr lang="pl-PL" dirty="0" smtClean="0"/>
              <a:t> the </a:t>
            </a:r>
            <a:r>
              <a:rPr lang="pl-PL" dirty="0" err="1" smtClean="0"/>
              <a:t>state</a:t>
            </a:r>
            <a:r>
              <a:rPr lang="pl-PL" dirty="0" smtClean="0"/>
              <a:t> </a:t>
            </a:r>
            <a:r>
              <a:rPr lang="pl-PL" dirty="0" err="1" smtClean="0"/>
              <a:t>can</a:t>
            </a:r>
            <a:r>
              <a:rPr lang="pl-PL" dirty="0" smtClean="0"/>
              <a:t> </a:t>
            </a:r>
            <a:r>
              <a:rPr lang="pl-PL" dirty="0" err="1" smtClean="0"/>
              <a:t>solve</a:t>
            </a:r>
            <a:r>
              <a:rPr lang="pl-PL" dirty="0" smtClean="0"/>
              <a:t> </a:t>
            </a:r>
            <a:r>
              <a:rPr lang="pl-PL" dirty="0" err="1" smtClean="0"/>
              <a:t>it</a:t>
            </a:r>
            <a:r>
              <a:rPr lang="pl-PL" dirty="0" smtClean="0"/>
              <a:t>. The </a:t>
            </a:r>
            <a:r>
              <a:rPr lang="pl-PL" dirty="0" err="1" smtClean="0"/>
              <a:t>state</a:t>
            </a:r>
            <a:r>
              <a:rPr lang="pl-PL" dirty="0" smtClean="0"/>
              <a:t> </a:t>
            </a:r>
            <a:r>
              <a:rPr lang="pl-PL" dirty="0" err="1" smtClean="0"/>
              <a:t>is</a:t>
            </a:r>
            <a:r>
              <a:rPr lang="pl-PL" dirty="0" smtClean="0"/>
              <a:t> </a:t>
            </a:r>
            <a:r>
              <a:rPr lang="pl-PL" dirty="0" err="1" smtClean="0"/>
              <a:t>perceived</a:t>
            </a:r>
            <a:r>
              <a:rPr lang="pl-PL" dirty="0" smtClean="0"/>
              <a:t> as </a:t>
            </a:r>
            <a:r>
              <a:rPr lang="pl-PL" dirty="0" err="1" smtClean="0"/>
              <a:t>deity</a:t>
            </a:r>
            <a:r>
              <a:rPr lang="pl-PL" dirty="0" smtClean="0"/>
              <a:t> (…) </a:t>
            </a:r>
            <a:r>
              <a:rPr lang="pl-PL" dirty="0" err="1" smtClean="0"/>
              <a:t>being</a:t>
            </a:r>
            <a:r>
              <a:rPr lang="pl-PL" dirty="0" smtClean="0"/>
              <a:t> with </a:t>
            </a:r>
            <a:r>
              <a:rPr lang="pl-PL" dirty="0" err="1" smtClean="0"/>
              <a:t>unlimited</a:t>
            </a:r>
            <a:r>
              <a:rPr lang="pl-PL" dirty="0" smtClean="0"/>
              <a:t> </a:t>
            </a:r>
            <a:r>
              <a:rPr lang="pl-PL" dirty="0" err="1" smtClean="0"/>
              <a:t>resources</a:t>
            </a:r>
            <a:r>
              <a:rPr lang="pl-PL" dirty="0" smtClean="0"/>
              <a:t> (…)</a:t>
            </a:r>
          </a:p>
          <a:p>
            <a:pPr marL="0" indent="0">
              <a:buNone/>
            </a:pPr>
            <a:r>
              <a:rPr lang="pl-PL" dirty="0" smtClean="0"/>
              <a:t>The </a:t>
            </a:r>
            <a:r>
              <a:rPr lang="pl-PL" dirty="0" err="1" smtClean="0"/>
              <a:t>mentality</a:t>
            </a:r>
            <a:r>
              <a:rPr lang="pl-PL" dirty="0" smtClean="0"/>
              <a:t> of </a:t>
            </a:r>
            <a:r>
              <a:rPr lang="pl-PL" dirty="0" err="1" smtClean="0"/>
              <a:t>Soviet</a:t>
            </a:r>
            <a:r>
              <a:rPr lang="pl-PL" dirty="0" smtClean="0"/>
              <a:t> </a:t>
            </a:r>
            <a:r>
              <a:rPr lang="pl-PL" dirty="0" err="1" smtClean="0"/>
              <a:t>official</a:t>
            </a:r>
            <a:r>
              <a:rPr lang="pl-PL" dirty="0" smtClean="0"/>
              <a:t> </a:t>
            </a:r>
            <a:r>
              <a:rPr lang="pl-PL" dirty="0" err="1" smtClean="0"/>
              <a:t>results</a:t>
            </a:r>
            <a:r>
              <a:rPr lang="pl-PL" dirty="0" smtClean="0"/>
              <a:t> from </a:t>
            </a:r>
            <a:r>
              <a:rPr lang="pl-PL" dirty="0" err="1" smtClean="0"/>
              <a:t>years</a:t>
            </a:r>
            <a:r>
              <a:rPr lang="pl-PL" dirty="0" smtClean="0"/>
              <a:t> of </a:t>
            </a:r>
            <a:r>
              <a:rPr lang="pl-PL" dirty="0" err="1" smtClean="0"/>
              <a:t>statist</a:t>
            </a:r>
            <a:r>
              <a:rPr lang="pl-PL" dirty="0" smtClean="0"/>
              <a:t> propaganda and from the </a:t>
            </a:r>
            <a:r>
              <a:rPr lang="pl-PL" dirty="0" err="1" smtClean="0"/>
              <a:t>practices</a:t>
            </a:r>
            <a:r>
              <a:rPr lang="pl-PL" dirty="0" smtClean="0"/>
              <a:t> of </a:t>
            </a:r>
            <a:r>
              <a:rPr lang="pl-PL" dirty="0" err="1" smtClean="0"/>
              <a:t>many</a:t>
            </a:r>
            <a:r>
              <a:rPr lang="pl-PL" dirty="0" smtClean="0"/>
              <a:t> </a:t>
            </a:r>
            <a:r>
              <a:rPr lang="pl-PL" dirty="0" err="1" smtClean="0"/>
              <a:t>politicians</a:t>
            </a:r>
            <a:r>
              <a:rPr lang="pl-PL" dirty="0" smtClean="0"/>
              <a:t> </a:t>
            </a:r>
            <a:r>
              <a:rPr lang="pl-PL" dirty="0" err="1" smtClean="0"/>
              <a:t>which</a:t>
            </a:r>
            <a:r>
              <a:rPr lang="pl-PL" dirty="0" smtClean="0"/>
              <a:t> </a:t>
            </a:r>
            <a:r>
              <a:rPr lang="pl-PL" dirty="0" err="1" smtClean="0"/>
              <a:t>pretend</a:t>
            </a:r>
            <a:r>
              <a:rPr lang="pl-PL" dirty="0" smtClean="0"/>
              <a:t> to be </a:t>
            </a:r>
            <a:r>
              <a:rPr lang="pl-PL" dirty="0" err="1" smtClean="0"/>
              <a:t>universal</a:t>
            </a:r>
            <a:r>
              <a:rPr lang="pl-PL" dirty="0" smtClean="0"/>
              <a:t> problem </a:t>
            </a:r>
            <a:r>
              <a:rPr lang="pl-PL" dirty="0" err="1" smtClean="0"/>
              <a:t>solvers</a:t>
            </a:r>
            <a:r>
              <a:rPr lang="pl-PL" dirty="0" smtClean="0"/>
              <a:t> </a:t>
            </a:r>
            <a:r>
              <a:rPr lang="pl-PL" dirty="0" err="1" smtClean="0"/>
              <a:t>if</a:t>
            </a:r>
            <a:r>
              <a:rPr lang="pl-PL" dirty="0" smtClean="0"/>
              <a:t> not, </a:t>
            </a:r>
            <a:r>
              <a:rPr lang="pl-PL" dirty="0" err="1" smtClean="0"/>
              <a:t>outright</a:t>
            </a:r>
            <a:r>
              <a:rPr lang="pl-PL" dirty="0" smtClean="0"/>
              <a:t>, „Santa </a:t>
            </a:r>
            <a:r>
              <a:rPr lang="pl-PL" dirty="0" err="1" smtClean="0"/>
              <a:t>Clauses</a:t>
            </a:r>
            <a:r>
              <a:rPr lang="pl-PL" dirty="0" smtClean="0"/>
              <a:t>” ”.</a:t>
            </a:r>
          </a:p>
          <a:p>
            <a:pPr marL="0" indent="0">
              <a:buNone/>
            </a:pPr>
            <a:endParaRPr lang="pl-PL" sz="1600" dirty="0"/>
          </a:p>
          <a:p>
            <a:pPr marL="0" indent="0">
              <a:buNone/>
            </a:pPr>
            <a:r>
              <a:rPr lang="pl-PL" sz="1600" b="1" dirty="0" smtClean="0"/>
              <a:t>L. Balcerowicz, </a:t>
            </a:r>
            <a:r>
              <a:rPr lang="pl-PL" sz="1600" b="1" i="1" dirty="0" err="1" smtClean="0"/>
              <a:t>Economic</a:t>
            </a:r>
            <a:r>
              <a:rPr lang="pl-PL" sz="1600" b="1" i="1" dirty="0" smtClean="0"/>
              <a:t> </a:t>
            </a:r>
            <a:r>
              <a:rPr lang="pl-PL" sz="1600" b="1" i="1" dirty="0" err="1" smtClean="0"/>
              <a:t>Freedom</a:t>
            </a:r>
            <a:r>
              <a:rPr lang="pl-PL" sz="1600" b="1" i="1" dirty="0" smtClean="0"/>
              <a:t>: </a:t>
            </a:r>
            <a:r>
              <a:rPr lang="pl-PL" sz="1600" b="1" i="1" dirty="0" err="1" smtClean="0"/>
              <a:t>Fundamentally</a:t>
            </a:r>
            <a:r>
              <a:rPr lang="pl-PL" sz="1600" b="1" i="1" dirty="0" smtClean="0"/>
              <a:t> </a:t>
            </a:r>
            <a:r>
              <a:rPr lang="pl-PL" sz="1600" b="1" i="1" dirty="0" err="1" smtClean="0"/>
              <a:t>Important</a:t>
            </a:r>
            <a:r>
              <a:rPr lang="pl-PL" sz="1600" b="1" i="1" dirty="0" smtClean="0"/>
              <a:t> and the Most </a:t>
            </a:r>
            <a:r>
              <a:rPr lang="pl-PL" sz="1600" b="1" i="1" dirty="0" err="1" smtClean="0"/>
              <a:t>Attacked</a:t>
            </a:r>
            <a:r>
              <a:rPr lang="pl-PL" sz="1600" b="1" dirty="0" smtClean="0"/>
              <a:t>,</a:t>
            </a:r>
            <a:r>
              <a:rPr lang="en-US" sz="1600" b="1" dirty="0" smtClean="0"/>
              <a:t> </a:t>
            </a:r>
            <a:r>
              <a:rPr lang="en-US" sz="1600" b="1" dirty="0"/>
              <a:t>Polish Yearbook </a:t>
            </a:r>
            <a:r>
              <a:rPr lang="en-US" sz="1600" b="1" dirty="0" smtClean="0"/>
              <a:t>of Law</a:t>
            </a:r>
            <a:r>
              <a:rPr lang="pl-PL" sz="1600" b="1" dirty="0" smtClean="0"/>
              <a:t> </a:t>
            </a:r>
            <a:r>
              <a:rPr lang="en-US" sz="1600" b="1" dirty="0" smtClean="0"/>
              <a:t>&amp; </a:t>
            </a:r>
            <a:r>
              <a:rPr lang="pl-PL" sz="1600" b="1" dirty="0" smtClean="0"/>
              <a:t> </a:t>
            </a:r>
            <a:r>
              <a:rPr lang="en-US" sz="1600" b="1" dirty="0" smtClean="0"/>
              <a:t>Economics</a:t>
            </a:r>
            <a:r>
              <a:rPr lang="pl-PL" sz="1600" b="1" dirty="0" smtClean="0"/>
              <a:t>, vol. 4 (2013), p. 6-7.</a:t>
            </a:r>
            <a:endParaRPr lang="pl-PL" sz="1600" b="1" dirty="0"/>
          </a:p>
        </p:txBody>
      </p:sp>
      <p:sp>
        <p:nvSpPr>
          <p:cNvPr id="4" name="Tytuł 1"/>
          <p:cNvSpPr>
            <a:spLocks noGrp="1"/>
          </p:cNvSpPr>
          <p:nvPr>
            <p:ph type="title"/>
          </p:nvPr>
        </p:nvSpPr>
        <p:spPr>
          <a:xfrm>
            <a:off x="838200" y="136478"/>
            <a:ext cx="10515600" cy="1078173"/>
          </a:xfrm>
        </p:spPr>
        <p:txBody>
          <a:bodyPr>
            <a:normAutofit/>
          </a:bodyPr>
          <a:lstStyle/>
          <a:p>
            <a:pPr algn="ctr"/>
            <a:r>
              <a:rPr lang="pl-PL" sz="3600" dirty="0" smtClean="0"/>
              <a:t>Wyobrażenie państwa i oczekiwania społeczne</a:t>
            </a:r>
            <a:endParaRPr lang="pl-PL" sz="3600" dirty="0"/>
          </a:p>
        </p:txBody>
      </p:sp>
    </p:spTree>
    <p:extLst>
      <p:ext uri="{BB962C8B-B14F-4D97-AF65-F5344CB8AC3E}">
        <p14:creationId xmlns:p14="http://schemas.microsoft.com/office/powerpoint/2010/main" val="1586634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0376" y="266651"/>
            <a:ext cx="11341290" cy="1325563"/>
          </a:xfrm>
        </p:spPr>
        <p:txBody>
          <a:bodyPr>
            <a:normAutofit/>
          </a:bodyPr>
          <a:lstStyle/>
          <a:p>
            <a:pPr algn="ctr"/>
            <a:r>
              <a:rPr lang="pl-PL" sz="3600" dirty="0" smtClean="0"/>
              <a:t>Ekonomiczna analiza prawa – kontrowersje i problemy</a:t>
            </a:r>
            <a:endParaRPr lang="pl-PL" sz="3600" dirty="0"/>
          </a:p>
        </p:txBody>
      </p:sp>
      <p:sp>
        <p:nvSpPr>
          <p:cNvPr id="3" name="Symbol zastępczy zawartości 2"/>
          <p:cNvSpPr>
            <a:spLocks noGrp="1"/>
          </p:cNvSpPr>
          <p:nvPr>
            <p:ph idx="1"/>
          </p:nvPr>
        </p:nvSpPr>
        <p:spPr>
          <a:xfrm>
            <a:off x="450376" y="1825625"/>
            <a:ext cx="11341290" cy="4351338"/>
          </a:xfrm>
        </p:spPr>
        <p:txBody>
          <a:bodyPr>
            <a:normAutofit/>
          </a:bodyPr>
          <a:lstStyle/>
          <a:p>
            <a:pPr marL="0" indent="0">
              <a:buNone/>
            </a:pPr>
            <a:r>
              <a:rPr lang="pl-PL" sz="3200" dirty="0" smtClean="0"/>
              <a:t>- status EAP ?</a:t>
            </a:r>
          </a:p>
          <a:p>
            <a:pPr>
              <a:buFontTx/>
              <a:buChar char="-"/>
            </a:pPr>
            <a:r>
              <a:rPr lang="pl-PL" sz="3200" dirty="0" smtClean="0"/>
              <a:t>charakter EAP ?</a:t>
            </a:r>
          </a:p>
          <a:p>
            <a:pPr>
              <a:buFontTx/>
              <a:buChar char="-"/>
            </a:pPr>
            <a:r>
              <a:rPr lang="pl-PL" sz="3200" dirty="0" smtClean="0"/>
              <a:t>„fale” EAP ?</a:t>
            </a:r>
          </a:p>
          <a:p>
            <a:pPr>
              <a:buFontTx/>
              <a:buChar char="-"/>
            </a:pPr>
            <a:r>
              <a:rPr lang="pl-PL" sz="3200" dirty="0" smtClean="0"/>
              <a:t>przedstawiciele </a:t>
            </a:r>
            <a:r>
              <a:rPr lang="pl-PL" sz="3200" dirty="0"/>
              <a:t>EAP</a:t>
            </a:r>
            <a:r>
              <a:rPr lang="pl-PL" sz="3200" dirty="0" smtClean="0"/>
              <a:t>?</a:t>
            </a:r>
          </a:p>
          <a:p>
            <a:pPr>
              <a:buFontTx/>
              <a:buChar char="-"/>
            </a:pPr>
            <a:r>
              <a:rPr lang="pl-PL" sz="3200" dirty="0"/>
              <a:t>zróżnicowanie i niejednolitość </a:t>
            </a:r>
            <a:r>
              <a:rPr lang="pl-PL" sz="3200" dirty="0" smtClean="0"/>
              <a:t>EAP</a:t>
            </a:r>
          </a:p>
          <a:p>
            <a:pPr>
              <a:buFontTx/>
              <a:buChar char="-"/>
            </a:pPr>
            <a:r>
              <a:rPr lang="pl-PL" sz="3200" dirty="0" smtClean="0"/>
              <a:t>anglosaski (amerykański) klimat refleksji nad prawem </a:t>
            </a:r>
          </a:p>
          <a:p>
            <a:pPr>
              <a:buFontTx/>
              <a:buChar char="-"/>
            </a:pPr>
            <a:r>
              <a:rPr lang="pl-PL" sz="3200" dirty="0" smtClean="0"/>
              <a:t>niezależna </a:t>
            </a:r>
            <a:r>
              <a:rPr lang="pl-PL" sz="3200" dirty="0"/>
              <a:t>od EAP ekonomiczna refleksja nad prawem</a:t>
            </a:r>
          </a:p>
          <a:p>
            <a:pPr>
              <a:buFontTx/>
              <a:buChar char="-"/>
            </a:pPr>
            <a:endParaRPr lang="pl-PL" sz="3200" dirty="0"/>
          </a:p>
        </p:txBody>
      </p:sp>
    </p:spTree>
    <p:extLst>
      <p:ext uri="{BB962C8B-B14F-4D97-AF65-F5344CB8AC3E}">
        <p14:creationId xmlns:p14="http://schemas.microsoft.com/office/powerpoint/2010/main" val="32034753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35357" y="1747262"/>
            <a:ext cx="10921285" cy="4779023"/>
          </a:xfrm>
        </p:spPr>
        <p:txBody>
          <a:bodyPr>
            <a:normAutofit/>
          </a:bodyPr>
          <a:lstStyle/>
          <a:p>
            <a:pPr marL="0" indent="0">
              <a:buNone/>
            </a:pPr>
            <a:r>
              <a:rPr lang="pl-PL" dirty="0" smtClean="0"/>
              <a:t>„Polityczny czas aktywnych </a:t>
            </a:r>
            <a:r>
              <a:rPr lang="pl-PL" dirty="0" err="1" smtClean="0"/>
              <a:t>progresywistów</a:t>
            </a:r>
            <a:r>
              <a:rPr lang="pl-PL" dirty="0" smtClean="0"/>
              <a:t> nastał wraz z dojściem do władzy Franklina Roosevelta. W Stanach Zjednoczonych wielki kryzys z lat trzydziestych XX wieku interpretowano wówczas powszechnie jako krach kapitalizmu; taka interpretacja przeważa też w opinii publicznej do dziś (…)</a:t>
            </a:r>
          </a:p>
          <a:p>
            <a:pPr marL="0" indent="0">
              <a:buNone/>
            </a:pPr>
            <a:r>
              <a:rPr lang="pl-PL" dirty="0" smtClean="0"/>
              <a:t>Przeświadczenie o krachu kapitalizmu otworzyło ekipie Roosevelta drogę do ekspansji etatyzmu, przypominającego pod wieloma względami (…) ówczesną politykę gospodarczą Mussoliniego i Hitlera.”</a:t>
            </a:r>
          </a:p>
          <a:p>
            <a:pPr marL="0" indent="0">
              <a:buNone/>
            </a:pPr>
            <a:endParaRPr lang="pl-PL" sz="1600" dirty="0"/>
          </a:p>
          <a:p>
            <a:pPr marL="0" indent="0">
              <a:buNone/>
            </a:pPr>
            <a:r>
              <a:rPr lang="pl-PL" sz="1600" b="1" dirty="0" smtClean="0"/>
              <a:t>L. Balcerowicz, </a:t>
            </a:r>
            <a:r>
              <a:rPr lang="pl-PL" sz="1600" b="1" i="1" dirty="0" smtClean="0"/>
              <a:t>Słowo wstępne</a:t>
            </a:r>
            <a:r>
              <a:rPr lang="pl-PL" sz="1600" b="1" dirty="0" smtClean="0"/>
              <a:t>,</a:t>
            </a:r>
            <a:r>
              <a:rPr lang="en-US" sz="1600" b="1" dirty="0" smtClean="0"/>
              <a:t> </a:t>
            </a:r>
            <a:r>
              <a:rPr lang="pl-PL" sz="1600" b="1" dirty="0" smtClean="0"/>
              <a:t>[w:] J. Goldberg, </a:t>
            </a:r>
            <a:r>
              <a:rPr lang="pl-PL" sz="1600" b="1" i="1" dirty="0" smtClean="0"/>
              <a:t>Lewicowy faszyzm</a:t>
            </a:r>
            <a:r>
              <a:rPr lang="pl-PL" sz="1600" b="1" dirty="0" smtClean="0"/>
              <a:t>,  Poznań 2013, s. 8-9.</a:t>
            </a:r>
            <a:endParaRPr lang="pl-PL" sz="1600" b="1" dirty="0"/>
          </a:p>
        </p:txBody>
      </p:sp>
      <p:sp>
        <p:nvSpPr>
          <p:cNvPr id="4" name="Tytuł 1"/>
          <p:cNvSpPr>
            <a:spLocks noGrp="1"/>
          </p:cNvSpPr>
          <p:nvPr>
            <p:ph type="title"/>
          </p:nvPr>
        </p:nvSpPr>
        <p:spPr>
          <a:xfrm>
            <a:off x="838200" y="136478"/>
            <a:ext cx="10515600" cy="1078173"/>
          </a:xfrm>
        </p:spPr>
        <p:txBody>
          <a:bodyPr>
            <a:normAutofit/>
          </a:bodyPr>
          <a:lstStyle/>
          <a:p>
            <a:pPr algn="ctr"/>
            <a:r>
              <a:rPr lang="pl-PL" sz="3600" dirty="0" smtClean="0"/>
              <a:t>Wyobrażenie państwa i oczekiwania społeczne</a:t>
            </a:r>
            <a:endParaRPr lang="pl-PL" sz="3600" dirty="0"/>
          </a:p>
        </p:txBody>
      </p:sp>
    </p:spTree>
    <p:extLst>
      <p:ext uri="{BB962C8B-B14F-4D97-AF65-F5344CB8AC3E}">
        <p14:creationId xmlns:p14="http://schemas.microsoft.com/office/powerpoint/2010/main" val="3838773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t>Post-komunistyczne dziedzictwo: marksizm</a:t>
            </a:r>
            <a:endParaRPr lang="pl-PL" sz="3600" dirty="0"/>
          </a:p>
        </p:txBody>
      </p:sp>
      <p:sp>
        <p:nvSpPr>
          <p:cNvPr id="3" name="Symbol zastępczy zawartości 2"/>
          <p:cNvSpPr>
            <a:spLocks noGrp="1"/>
          </p:cNvSpPr>
          <p:nvPr>
            <p:ph idx="1"/>
          </p:nvPr>
        </p:nvSpPr>
        <p:spPr>
          <a:xfrm>
            <a:off x="838200" y="1825625"/>
            <a:ext cx="10515600" cy="4493288"/>
          </a:xfrm>
        </p:spPr>
        <p:txBody>
          <a:bodyPr>
            <a:normAutofit fontScale="92500" lnSpcReduction="20000"/>
          </a:bodyPr>
          <a:lstStyle/>
          <a:p>
            <a:pPr marL="0" indent="0">
              <a:buNone/>
            </a:pPr>
            <a:r>
              <a:rPr lang="pl-PL" dirty="0"/>
              <a:t>„Ale nie sprzeczajcie się z nami, ujmując na miarę waszych burżuazyjnych pojęć o wolności, wykształceniu, prawie itp. sprawę zniesienia własności burżuazyjnej. Same wasze idee są wytworem burżuazyjnych stosunków produkcji i własności, podobnie jak wasze prawo jest tylko podniesioną do godności ustawy wolą waszej klasy, wolą, której treść określają materialne warunki istnienia waszej klasy.</a:t>
            </a:r>
          </a:p>
          <a:p>
            <a:pPr marL="0" indent="0">
              <a:buNone/>
            </a:pPr>
            <a:r>
              <a:rPr lang="pl-PL" dirty="0"/>
              <a:t>Ze wszystkimi poprzednio panującymi, już unicestwionymi klasami podzielacie stronniczy pogląd, który zamienia wasze stosunki produkcji i własności – historycznie wytwarzane i przemijające z biegiem produkcji – w wieczne prawa przyrody i rozumu. Co zdolni jesteście zrozumieć w stosunku do własności antycznej, co zdolni jesteście zrozumieć w stosunku do własności feudalnej, tego nie możecie zrozumieć, gdy mowa o własności burżuazyjnej. ”</a:t>
            </a:r>
            <a:endParaRPr lang="pl-PL" dirty="0" smtClean="0"/>
          </a:p>
          <a:p>
            <a:pPr marL="0" indent="0">
              <a:buNone/>
            </a:pPr>
            <a:endParaRPr lang="pl-PL" sz="1800" b="1" dirty="0" smtClean="0"/>
          </a:p>
          <a:p>
            <a:pPr marL="0" indent="0" algn="r">
              <a:buNone/>
            </a:pPr>
            <a:r>
              <a:rPr lang="pl-PL" sz="1800" b="1" dirty="0" smtClean="0"/>
              <a:t>K. Marks F. Engels</a:t>
            </a:r>
            <a:r>
              <a:rPr lang="pl-PL" sz="1800" b="1" i="1" dirty="0" smtClean="0"/>
              <a:t>, </a:t>
            </a:r>
            <a:r>
              <a:rPr lang="en-US" sz="1800" b="1" i="1" dirty="0"/>
              <a:t>Manifest </a:t>
            </a:r>
            <a:r>
              <a:rPr lang="en-US" sz="1800" b="1" i="1" dirty="0" err="1"/>
              <a:t>komunistyczny</a:t>
            </a:r>
            <a:r>
              <a:rPr lang="en-US" sz="1800" b="1" i="1" dirty="0"/>
              <a:t>, </a:t>
            </a:r>
            <a:r>
              <a:rPr lang="en-US" sz="1800" b="1" dirty="0"/>
              <a:t>1848</a:t>
            </a:r>
            <a:r>
              <a:rPr lang="pl-PL" sz="1800" b="1" dirty="0" smtClean="0"/>
              <a:t>.</a:t>
            </a:r>
            <a:endParaRPr lang="pl-PL" sz="1800" b="1" dirty="0"/>
          </a:p>
        </p:txBody>
      </p:sp>
    </p:spTree>
    <p:extLst>
      <p:ext uri="{BB962C8B-B14F-4D97-AF65-F5344CB8AC3E}">
        <p14:creationId xmlns:p14="http://schemas.microsoft.com/office/powerpoint/2010/main" val="1024015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28013"/>
            <a:ext cx="10515600" cy="928049"/>
          </a:xfrm>
        </p:spPr>
        <p:txBody>
          <a:bodyPr>
            <a:noAutofit/>
          </a:bodyPr>
          <a:lstStyle/>
          <a:p>
            <a:pPr algn="ctr"/>
            <a:r>
              <a:rPr lang="pl-PL" sz="3600" dirty="0" smtClean="0"/>
              <a:t>Postkomunistyczne dziedzictwo: prawo jako element nadbudowy</a:t>
            </a:r>
            <a:endParaRPr lang="pl-PL" sz="3600" dirty="0"/>
          </a:p>
        </p:txBody>
      </p:sp>
      <p:sp>
        <p:nvSpPr>
          <p:cNvPr id="3" name="Symbol zastępczy zawartości 2"/>
          <p:cNvSpPr>
            <a:spLocks noGrp="1"/>
          </p:cNvSpPr>
          <p:nvPr>
            <p:ph idx="1"/>
          </p:nvPr>
        </p:nvSpPr>
        <p:spPr>
          <a:xfrm>
            <a:off x="439003" y="1801504"/>
            <a:ext cx="11313994" cy="5377217"/>
          </a:xfrm>
        </p:spPr>
        <p:txBody>
          <a:bodyPr>
            <a:normAutofit/>
          </a:bodyPr>
          <a:lstStyle/>
          <a:p>
            <a:pPr marL="0" indent="0">
              <a:lnSpc>
                <a:spcPct val="100000"/>
              </a:lnSpc>
              <a:buNone/>
            </a:pPr>
            <a:r>
              <a:rPr lang="pl-PL" sz="2600" dirty="0"/>
              <a:t>„w społecznym wytwarzaniu swego życia ludzie wchodzą w określone, </a:t>
            </a:r>
            <a:r>
              <a:rPr lang="pl-PL" sz="2600" dirty="0" smtClean="0"/>
              <a:t>konieczne, niezależne </a:t>
            </a:r>
            <a:r>
              <a:rPr lang="pl-PL" sz="2600" dirty="0"/>
              <a:t>od ich woli stosunki, w stosunki produkcji, które </a:t>
            </a:r>
            <a:r>
              <a:rPr lang="pl-PL" sz="2600" dirty="0" smtClean="0"/>
              <a:t>odpowiadają określonemu </a:t>
            </a:r>
            <a:r>
              <a:rPr lang="pl-PL" sz="2600" dirty="0"/>
              <a:t>szczeblowi rozwoju ich materialnych sił wytwórczych. </a:t>
            </a:r>
            <a:r>
              <a:rPr lang="pl-PL" sz="2600" dirty="0" smtClean="0"/>
              <a:t>Całokształt tych </a:t>
            </a:r>
            <a:r>
              <a:rPr lang="pl-PL" sz="2600" dirty="0"/>
              <a:t>stosunków produkcji tworzy ekonomiczną strukturę </a:t>
            </a:r>
            <a:r>
              <a:rPr lang="pl-PL" sz="2600" dirty="0" smtClean="0"/>
              <a:t>społeczeństwa</a:t>
            </a:r>
            <a:r>
              <a:rPr lang="pl-PL" sz="2600" dirty="0"/>
              <a:t>, </a:t>
            </a:r>
            <a:r>
              <a:rPr lang="pl-PL" sz="2600" dirty="0" smtClean="0"/>
              <a:t>realną bazę</a:t>
            </a:r>
            <a:r>
              <a:rPr lang="pl-PL" sz="2600" dirty="0"/>
              <a:t>, na której się wznosi nadbudowa prawna i polityczna, a której </a:t>
            </a:r>
            <a:r>
              <a:rPr lang="pl-PL" sz="2600" dirty="0" smtClean="0"/>
              <a:t>odpowiadają określone </a:t>
            </a:r>
            <a:r>
              <a:rPr lang="pl-PL" sz="2600" dirty="0"/>
              <a:t>formy świadomości społecznej. Sposób produkcji życia </a:t>
            </a:r>
            <a:r>
              <a:rPr lang="pl-PL" sz="2600" dirty="0" smtClean="0"/>
              <a:t>materialnego warunkuje </a:t>
            </a:r>
            <a:r>
              <a:rPr lang="pl-PL" sz="2600" dirty="0"/>
              <a:t>społeczny, polityczny i duchowy proces życia w ogólności. </a:t>
            </a:r>
            <a:r>
              <a:rPr lang="pl-PL" sz="2600" dirty="0" smtClean="0"/>
              <a:t>Nie świadomość </a:t>
            </a:r>
            <a:r>
              <a:rPr lang="pl-PL" sz="2600" dirty="0"/>
              <a:t>ludzi określa ich byt, lecz przeciwnie, ich społeczny byt określa </a:t>
            </a:r>
            <a:r>
              <a:rPr lang="pl-PL" sz="2600" dirty="0" smtClean="0"/>
              <a:t>ich świadomość”</a:t>
            </a:r>
          </a:p>
          <a:p>
            <a:pPr marL="0" indent="0">
              <a:buNone/>
            </a:pPr>
            <a:endParaRPr lang="pl-PL" dirty="0" smtClean="0"/>
          </a:p>
          <a:p>
            <a:pPr marL="0" indent="0">
              <a:buNone/>
            </a:pPr>
            <a:r>
              <a:rPr lang="pl-PL" sz="2000" dirty="0"/>
              <a:t>K. Marks, F. Engels, </a:t>
            </a:r>
            <a:r>
              <a:rPr lang="pl-PL" sz="2000" i="1" dirty="0" smtClean="0"/>
              <a:t>Przyczynek </a:t>
            </a:r>
            <a:r>
              <a:rPr lang="pl-PL" sz="2000" i="1" dirty="0"/>
              <a:t>do krytyki ekonomii </a:t>
            </a:r>
            <a:r>
              <a:rPr lang="pl-PL" sz="2000" i="1" dirty="0" smtClean="0"/>
              <a:t>politycznej</a:t>
            </a:r>
            <a:r>
              <a:rPr lang="pl-PL" sz="2000" dirty="0" smtClean="0"/>
              <a:t>, Warszawa </a:t>
            </a:r>
            <a:r>
              <a:rPr lang="pl-PL" sz="2000" dirty="0"/>
              <a:t>1966, </a:t>
            </a:r>
            <a:r>
              <a:rPr lang="pl-PL" sz="2000" dirty="0" smtClean="0"/>
              <a:t>s. </a:t>
            </a:r>
            <a:r>
              <a:rPr lang="pl-PL" sz="2000" dirty="0"/>
              <a:t>9</a:t>
            </a:r>
            <a:r>
              <a:rPr lang="pl-PL" sz="2000" dirty="0" smtClean="0"/>
              <a:t>.</a:t>
            </a:r>
            <a:endParaRPr lang="pl-PL" sz="2000" dirty="0"/>
          </a:p>
        </p:txBody>
      </p:sp>
    </p:spTree>
    <p:extLst>
      <p:ext uri="{BB962C8B-B14F-4D97-AF65-F5344CB8AC3E}">
        <p14:creationId xmlns:p14="http://schemas.microsoft.com/office/powerpoint/2010/main" val="2333150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32013"/>
            <a:ext cx="10515600" cy="1037230"/>
          </a:xfrm>
        </p:spPr>
        <p:txBody>
          <a:bodyPr>
            <a:normAutofit/>
          </a:bodyPr>
          <a:lstStyle/>
          <a:p>
            <a:pPr algn="ctr"/>
            <a:r>
              <a:rPr lang="pl-PL" sz="3600" dirty="0" smtClean="0"/>
              <a:t>Prawo podporządkowane ekonomii…</a:t>
            </a:r>
            <a:endParaRPr lang="pl-PL" sz="3600" dirty="0"/>
          </a:p>
        </p:txBody>
      </p:sp>
      <p:sp>
        <p:nvSpPr>
          <p:cNvPr id="3" name="Symbol zastępczy zawartości 2"/>
          <p:cNvSpPr>
            <a:spLocks noGrp="1"/>
          </p:cNvSpPr>
          <p:nvPr>
            <p:ph idx="1"/>
          </p:nvPr>
        </p:nvSpPr>
        <p:spPr>
          <a:xfrm>
            <a:off x="409433" y="1433015"/>
            <a:ext cx="11341289" cy="4954137"/>
          </a:xfrm>
        </p:spPr>
        <p:txBody>
          <a:bodyPr>
            <a:normAutofit fontScale="92500" lnSpcReduction="20000"/>
          </a:bodyPr>
          <a:lstStyle/>
          <a:p>
            <a:pPr marL="0" indent="0">
              <a:buNone/>
            </a:pPr>
            <a:r>
              <a:rPr lang="pl-PL" dirty="0" smtClean="0"/>
              <a:t>„</a:t>
            </a:r>
            <a:r>
              <a:rPr lang="en-US" dirty="0"/>
              <a:t>For example, laws on land tenure in the feudal period (a </a:t>
            </a:r>
            <a:r>
              <a:rPr lang="en-US" dirty="0" err="1"/>
              <a:t>superstructural</a:t>
            </a:r>
            <a:r>
              <a:rPr lang="en-US" dirty="0"/>
              <a:t> phenomenon) changed markedly with the development of capitalism. The real foundation for these changes and the explanation of them would be sought in the actual change in the modes and relations of production - the material </a:t>
            </a:r>
            <a:r>
              <a:rPr lang="en-US" dirty="0" smtClean="0"/>
              <a:t>base</a:t>
            </a:r>
            <a:r>
              <a:rPr lang="pl-PL" dirty="0" smtClean="0"/>
              <a:t> (…)  </a:t>
            </a:r>
            <a:r>
              <a:rPr lang="en-US" dirty="0" smtClean="0"/>
              <a:t>Thus</a:t>
            </a:r>
            <a:r>
              <a:rPr lang="en-US" dirty="0"/>
              <a:t>, despite appearances, such legislation aids capitalism: it is in essence still a business </a:t>
            </a:r>
            <a:r>
              <a:rPr lang="en-US" dirty="0" smtClean="0"/>
              <a:t>p</a:t>
            </a:r>
            <a:r>
              <a:rPr lang="pl-PL" dirty="0" err="1" smtClean="0"/>
              <a:t>roposition</a:t>
            </a:r>
            <a:r>
              <a:rPr lang="pl-PL" dirty="0" smtClean="0"/>
              <a:t>”</a:t>
            </a:r>
          </a:p>
          <a:p>
            <a:pPr marL="0" indent="0">
              <a:buNone/>
            </a:pPr>
            <a:r>
              <a:rPr lang="pl-PL" sz="1600" b="1" dirty="0" smtClean="0"/>
              <a:t>A. Vincent</a:t>
            </a:r>
            <a:r>
              <a:rPr lang="pl-PL" sz="1600" b="1" dirty="0"/>
              <a:t>, </a:t>
            </a:r>
            <a:r>
              <a:rPr lang="pl-PL" sz="1600" b="1" i="1" dirty="0"/>
              <a:t>Marx and Law</a:t>
            </a:r>
            <a:r>
              <a:rPr lang="pl-PL" sz="1600" b="1" dirty="0"/>
              <a:t>, </a:t>
            </a:r>
            <a:r>
              <a:rPr lang="en-US" sz="1600" b="1" dirty="0"/>
              <a:t>Journal of Law and Society, Vol. 20, No. 4 (</a:t>
            </a:r>
            <a:r>
              <a:rPr lang="en-US" sz="1600" b="1" dirty="0" smtClean="0"/>
              <a:t>Winter</a:t>
            </a:r>
            <a:r>
              <a:rPr lang="pl-PL" sz="1600" b="1" dirty="0" smtClean="0"/>
              <a:t>)</a:t>
            </a:r>
            <a:r>
              <a:rPr lang="en-US" sz="1600" b="1" dirty="0" smtClean="0"/>
              <a:t>, </a:t>
            </a:r>
            <a:r>
              <a:rPr lang="en-US" sz="1600" b="1" dirty="0"/>
              <a:t>1993</a:t>
            </a:r>
            <a:r>
              <a:rPr lang="pl-PL" sz="1600" b="1" dirty="0" smtClean="0"/>
              <a:t>, s. 382.</a:t>
            </a:r>
          </a:p>
          <a:p>
            <a:pPr marL="0" indent="0">
              <a:buNone/>
            </a:pPr>
            <a:endParaRPr lang="pl-PL" dirty="0" smtClean="0"/>
          </a:p>
          <a:p>
            <a:pPr marL="0" indent="0">
              <a:buNone/>
            </a:pPr>
            <a:r>
              <a:rPr lang="pl-PL" dirty="0" smtClean="0"/>
              <a:t>„</a:t>
            </a:r>
            <a:r>
              <a:rPr lang="en-US" dirty="0"/>
              <a:t>Although essential legal relations are in one sense superstructure, in another sense they are the reflection of structure ("a legal expression" for "relations of production</a:t>
            </a:r>
            <a:r>
              <a:rPr lang="en-US" dirty="0" smtClean="0"/>
              <a:t>")</a:t>
            </a:r>
            <a:r>
              <a:rPr lang="pl-PL" dirty="0" smtClean="0"/>
              <a:t>. (…) </a:t>
            </a:r>
            <a:r>
              <a:rPr lang="en-US" dirty="0" smtClean="0"/>
              <a:t>The </a:t>
            </a:r>
            <a:r>
              <a:rPr lang="en-US" dirty="0"/>
              <a:t>economic structure and essential legal relations are connected without intermediation. In that way essential legal relations are but an expression of the economic structure, even though they are at the same time part of one of the </a:t>
            </a:r>
            <a:r>
              <a:rPr lang="en-US" dirty="0" err="1"/>
              <a:t>superstructural</a:t>
            </a:r>
            <a:r>
              <a:rPr lang="en-US" dirty="0"/>
              <a:t> segments</a:t>
            </a:r>
            <a:r>
              <a:rPr lang="pl-PL" dirty="0" smtClean="0"/>
              <a:t>”</a:t>
            </a:r>
          </a:p>
          <a:p>
            <a:pPr marL="0" indent="0">
              <a:buNone/>
            </a:pPr>
            <a:r>
              <a:rPr lang="pl-PL" sz="1500" b="1" dirty="0" smtClean="0"/>
              <a:t>A. </a:t>
            </a:r>
            <a:r>
              <a:rPr lang="pl-PL" sz="1500" b="1" dirty="0" err="1" smtClean="0"/>
              <a:t>Stone</a:t>
            </a:r>
            <a:r>
              <a:rPr lang="pl-PL" sz="1500" b="1" dirty="0" smtClean="0"/>
              <a:t>,</a:t>
            </a:r>
            <a:r>
              <a:rPr lang="en-US" sz="1500" b="1" dirty="0"/>
              <a:t> </a:t>
            </a:r>
            <a:r>
              <a:rPr lang="en-US" sz="1500" b="1" i="1" dirty="0"/>
              <a:t>The Place of Law in the Marxian Structure-Superstructure Archetype</a:t>
            </a:r>
            <a:r>
              <a:rPr lang="pl-PL" sz="1500" b="1" i="1" dirty="0" smtClean="0"/>
              <a:t> </a:t>
            </a:r>
            <a:r>
              <a:rPr lang="pl-PL" sz="1500" b="1" dirty="0" smtClean="0"/>
              <a:t>, </a:t>
            </a:r>
            <a:r>
              <a:rPr lang="en-US" sz="1500" b="1" dirty="0"/>
              <a:t>Law &amp; Society Review, Vol. 19, No. 1 (1985)</a:t>
            </a:r>
            <a:r>
              <a:rPr lang="pl-PL" sz="1500" b="1" dirty="0" smtClean="0"/>
              <a:t>, s. 55-56.</a:t>
            </a:r>
            <a:endParaRPr lang="pl-PL" sz="1600" b="1" dirty="0"/>
          </a:p>
          <a:p>
            <a:pPr marL="0" indent="0">
              <a:buNone/>
            </a:pPr>
            <a:endParaRPr lang="pl-PL" dirty="0"/>
          </a:p>
        </p:txBody>
      </p:sp>
    </p:spTree>
    <p:extLst>
      <p:ext uri="{BB962C8B-B14F-4D97-AF65-F5344CB8AC3E}">
        <p14:creationId xmlns:p14="http://schemas.microsoft.com/office/powerpoint/2010/main" val="290865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4024" y="1542198"/>
            <a:ext cx="11300346" cy="4954136"/>
          </a:xfrm>
        </p:spPr>
        <p:txBody>
          <a:bodyPr>
            <a:normAutofit/>
          </a:bodyPr>
          <a:lstStyle/>
          <a:p>
            <a:pPr marL="0" indent="0">
              <a:buNone/>
            </a:pPr>
            <a:r>
              <a:rPr lang="pl-PL" dirty="0" smtClean="0"/>
              <a:t>„A zatem zagadnienie prawa łączy się ściśle z zagadnieniem struktury ekonomicznej społeczeństwa, gdyż jest ono odbiciem</a:t>
            </a:r>
            <a:r>
              <a:rPr lang="pl-PL" dirty="0"/>
              <a:t> </a:t>
            </a:r>
            <a:r>
              <a:rPr lang="pl-PL" dirty="0" smtClean="0"/>
              <a:t>warunków materialnych tego społeczeństwa i jego stosunków produkcyjnych”</a:t>
            </a:r>
          </a:p>
          <a:p>
            <a:pPr marL="0" indent="0">
              <a:buNone/>
            </a:pPr>
            <a:r>
              <a:rPr lang="pl-PL" sz="1600" b="1" dirty="0" smtClean="0"/>
              <a:t>G.L. Seidler, </a:t>
            </a:r>
            <a:r>
              <a:rPr lang="pl-PL" sz="1600" b="1" i="1" dirty="0" smtClean="0"/>
              <a:t>Kierunki współczesnej nauki prawa</a:t>
            </a:r>
            <a:r>
              <a:rPr lang="pl-PL" sz="1600" b="1" dirty="0" smtClean="0"/>
              <a:t>, Warszawa 1951,  p. 25.</a:t>
            </a:r>
          </a:p>
          <a:p>
            <a:pPr marL="0" indent="0">
              <a:buNone/>
            </a:pPr>
            <a:endParaRPr lang="pl-PL" dirty="0" smtClean="0"/>
          </a:p>
          <a:p>
            <a:pPr marL="0" indent="0">
              <a:buNone/>
            </a:pPr>
            <a:r>
              <a:rPr lang="pl-PL" dirty="0" smtClean="0"/>
              <a:t>„Konkludując: prawo to system normatywny (system reguł zachowania) a więc całokształt decyzji organów państwowych służący ochronie interesów klas władających środkami produkcji, przez nie ustanowiony i uznawany oraz zabezpieczony ich przymusem ”</a:t>
            </a:r>
          </a:p>
          <a:p>
            <a:pPr marL="0" indent="0">
              <a:buNone/>
            </a:pPr>
            <a:r>
              <a:rPr lang="pl-PL" sz="1600" b="1" dirty="0"/>
              <a:t>S. Ehrlich, </a:t>
            </a:r>
            <a:r>
              <a:rPr lang="pl-PL" sz="1600" b="1" i="1" dirty="0"/>
              <a:t>Wstęp do nauki o państwie i prawie</a:t>
            </a:r>
            <a:r>
              <a:rPr lang="pl-PL" sz="1600" b="1" dirty="0" smtClean="0"/>
              <a:t>, </a:t>
            </a:r>
            <a:r>
              <a:rPr lang="pl-PL" sz="1600" b="1" dirty="0"/>
              <a:t>Warszawa 1970, </a:t>
            </a:r>
            <a:r>
              <a:rPr lang="pl-PL" sz="1600" b="1" dirty="0" smtClean="0"/>
              <a:t>p. </a:t>
            </a:r>
            <a:r>
              <a:rPr lang="pl-PL" sz="1600" b="1" dirty="0"/>
              <a:t>41</a:t>
            </a:r>
          </a:p>
        </p:txBody>
      </p:sp>
      <p:sp>
        <p:nvSpPr>
          <p:cNvPr id="5" name="Tytuł 1"/>
          <p:cNvSpPr>
            <a:spLocks noGrp="1"/>
          </p:cNvSpPr>
          <p:nvPr>
            <p:ph type="title"/>
          </p:nvPr>
        </p:nvSpPr>
        <p:spPr>
          <a:xfrm>
            <a:off x="856397" y="409242"/>
            <a:ext cx="10515600" cy="928048"/>
          </a:xfrm>
        </p:spPr>
        <p:txBody>
          <a:bodyPr>
            <a:normAutofit/>
          </a:bodyPr>
          <a:lstStyle/>
          <a:p>
            <a:pPr algn="ctr"/>
            <a:r>
              <a:rPr lang="pl-PL" sz="3600" dirty="0"/>
              <a:t>Z</a:t>
            </a:r>
            <a:r>
              <a:rPr lang="pl-PL" sz="3600" dirty="0" smtClean="0"/>
              <a:t>ałożenia ideologiczne z przeszłości</a:t>
            </a:r>
            <a:endParaRPr lang="pl-PL" sz="3600" dirty="0"/>
          </a:p>
        </p:txBody>
      </p:sp>
    </p:spTree>
    <p:extLst>
      <p:ext uri="{BB962C8B-B14F-4D97-AF65-F5344CB8AC3E}">
        <p14:creationId xmlns:p14="http://schemas.microsoft.com/office/powerpoint/2010/main" val="215239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447878"/>
            <a:ext cx="10515600" cy="928048"/>
          </a:xfrm>
        </p:spPr>
        <p:txBody>
          <a:bodyPr>
            <a:normAutofit/>
          </a:bodyPr>
          <a:lstStyle/>
          <a:p>
            <a:pPr algn="ctr"/>
            <a:r>
              <a:rPr lang="pl-PL" sz="3600" dirty="0" smtClean="0"/>
              <a:t>Doświadczenia:</a:t>
            </a:r>
            <a:endParaRPr lang="pl-PL" sz="3600" dirty="0"/>
          </a:p>
        </p:txBody>
      </p:sp>
      <p:sp>
        <p:nvSpPr>
          <p:cNvPr id="3" name="Symbol zastępczy zawartości 2"/>
          <p:cNvSpPr>
            <a:spLocks noGrp="1"/>
          </p:cNvSpPr>
          <p:nvPr>
            <p:ph idx="1"/>
          </p:nvPr>
        </p:nvSpPr>
        <p:spPr>
          <a:xfrm>
            <a:off x="445827" y="2150772"/>
            <a:ext cx="11300346" cy="4332682"/>
          </a:xfrm>
        </p:spPr>
        <p:txBody>
          <a:bodyPr>
            <a:normAutofit/>
          </a:bodyPr>
          <a:lstStyle/>
          <a:p>
            <a:pPr marL="0" indent="0">
              <a:buNone/>
            </a:pPr>
            <a:r>
              <a:rPr lang="pl-PL" dirty="0" smtClean="0"/>
              <a:t>„</a:t>
            </a:r>
            <a:r>
              <a:rPr lang="en-US" dirty="0"/>
              <a:t> The problem of evaluation is related to the problem of legal policy (</a:t>
            </a:r>
            <a:r>
              <a:rPr lang="en-US" dirty="0" smtClean="0"/>
              <a:t>I</a:t>
            </a:r>
            <a:r>
              <a:rPr lang="pl-PL" dirty="0" smtClean="0"/>
              <a:t> </a:t>
            </a:r>
            <a:r>
              <a:rPr lang="en-US" dirty="0" smtClean="0"/>
              <a:t>mean </a:t>
            </a:r>
            <a:r>
              <a:rPr lang="en-US" dirty="0"/>
              <a:t>legal policy in a socialist society</a:t>
            </a:r>
            <a:r>
              <a:rPr lang="en-US" dirty="0" smtClean="0"/>
              <a:t>).</a:t>
            </a:r>
            <a:r>
              <a:rPr lang="pl-PL" dirty="0" smtClean="0"/>
              <a:t> </a:t>
            </a:r>
            <a:r>
              <a:rPr lang="en-US" dirty="0" smtClean="0"/>
              <a:t>For </a:t>
            </a:r>
            <a:r>
              <a:rPr lang="en-US" dirty="0"/>
              <a:t>me, the term legal policy </a:t>
            </a:r>
            <a:r>
              <a:rPr lang="en-US" dirty="0" smtClean="0"/>
              <a:t>includes </a:t>
            </a:r>
            <a:r>
              <a:rPr lang="en-US" dirty="0"/>
              <a:t>the task the legislator has set and the objectives he tries to attain by means of the obtaining legal </a:t>
            </a:r>
            <a:r>
              <a:rPr lang="en-US" dirty="0" smtClean="0"/>
              <a:t>norms</a:t>
            </a:r>
            <a:r>
              <a:rPr lang="en-US" dirty="0"/>
              <a:t>. </a:t>
            </a:r>
            <a:endParaRPr lang="pl-PL" dirty="0" smtClean="0"/>
          </a:p>
          <a:p>
            <a:pPr marL="0" indent="0">
              <a:buNone/>
            </a:pPr>
            <a:r>
              <a:rPr lang="en-US" dirty="0" smtClean="0"/>
              <a:t>The </a:t>
            </a:r>
            <a:r>
              <a:rPr lang="en-US" dirty="0"/>
              <a:t>basic objectives of socialist law are clear: the building and consolidation of the socialist economy and the formation of socialist consciousness, in short, fulfilling all the conditions for the realization of true socialism. These basic objectives determine the main direction of the whole system of law</a:t>
            </a:r>
            <a:r>
              <a:rPr lang="en-US" dirty="0" smtClean="0"/>
              <a:t>.</a:t>
            </a:r>
            <a:r>
              <a:rPr lang="pl-PL" dirty="0" smtClean="0"/>
              <a:t>”</a:t>
            </a:r>
          </a:p>
          <a:p>
            <a:pPr marL="0" indent="0">
              <a:buNone/>
            </a:pPr>
            <a:r>
              <a:rPr lang="pl-PL" sz="1600" b="1" dirty="0" smtClean="0"/>
              <a:t>G.L. Seidler, </a:t>
            </a:r>
            <a:r>
              <a:rPr lang="en-US" sz="1600" b="1" i="1" dirty="0"/>
              <a:t>Marxist Legal Thought in Poland</a:t>
            </a:r>
            <a:r>
              <a:rPr lang="pl-PL" sz="1600" b="1" dirty="0" smtClean="0"/>
              <a:t>, </a:t>
            </a:r>
            <a:r>
              <a:rPr lang="en-US" sz="1600" b="1" dirty="0"/>
              <a:t>Slavic Review, Vol. 26, No. 3 (Sep., 1967)</a:t>
            </a:r>
            <a:r>
              <a:rPr lang="pl-PL" sz="1600" b="1" dirty="0" smtClean="0"/>
              <a:t>,  s. 386.</a:t>
            </a:r>
          </a:p>
        </p:txBody>
      </p:sp>
    </p:spTree>
    <p:extLst>
      <p:ext uri="{BB962C8B-B14F-4D97-AF65-F5344CB8AC3E}">
        <p14:creationId xmlns:p14="http://schemas.microsoft.com/office/powerpoint/2010/main" val="3625440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4024" y="1542198"/>
            <a:ext cx="11300346" cy="4954136"/>
          </a:xfrm>
        </p:spPr>
        <p:txBody>
          <a:bodyPr>
            <a:normAutofit/>
          </a:bodyPr>
          <a:lstStyle/>
          <a:p>
            <a:pPr marL="0" indent="0">
              <a:buNone/>
            </a:pPr>
            <a:r>
              <a:rPr lang="pl-PL" dirty="0" smtClean="0"/>
              <a:t>„</a:t>
            </a:r>
            <a:r>
              <a:rPr lang="pl-PL" dirty="0" err="1" smtClean="0"/>
              <a:t>Those</a:t>
            </a:r>
            <a:r>
              <a:rPr lang="pl-PL" dirty="0" smtClean="0"/>
              <a:t> </a:t>
            </a:r>
            <a:r>
              <a:rPr lang="pl-PL" dirty="0" err="1" smtClean="0"/>
              <a:t>philosophical</a:t>
            </a:r>
            <a:r>
              <a:rPr lang="pl-PL" dirty="0" smtClean="0"/>
              <a:t> </a:t>
            </a:r>
            <a:r>
              <a:rPr lang="pl-PL" dirty="0" err="1" smtClean="0"/>
              <a:t>foundations</a:t>
            </a:r>
            <a:r>
              <a:rPr lang="pl-PL" dirty="0" smtClean="0"/>
              <a:t> </a:t>
            </a:r>
            <a:r>
              <a:rPr lang="pl-PL" dirty="0" err="1" smtClean="0"/>
              <a:t>are</a:t>
            </a:r>
            <a:r>
              <a:rPr lang="pl-PL" dirty="0" smtClean="0"/>
              <a:t> </a:t>
            </a:r>
            <a:r>
              <a:rPr lang="pl-PL" dirty="0" err="1" smtClean="0"/>
              <a:t>provided</a:t>
            </a:r>
            <a:r>
              <a:rPr lang="pl-PL" dirty="0" smtClean="0"/>
              <a:t> most of </a:t>
            </a:r>
            <a:r>
              <a:rPr lang="pl-PL" dirty="0" err="1" smtClean="0"/>
              <a:t>all</a:t>
            </a:r>
            <a:r>
              <a:rPr lang="pl-PL" dirty="0" smtClean="0"/>
              <a:t> by </a:t>
            </a:r>
            <a:r>
              <a:rPr lang="pl-PL" dirty="0" err="1" smtClean="0"/>
              <a:t>officially</a:t>
            </a:r>
            <a:r>
              <a:rPr lang="pl-PL" dirty="0" smtClean="0"/>
              <a:t> </a:t>
            </a:r>
            <a:r>
              <a:rPr lang="pl-PL" dirty="0" err="1" smtClean="0"/>
              <a:t>dominating</a:t>
            </a:r>
            <a:r>
              <a:rPr lang="pl-PL" dirty="0" smtClean="0"/>
              <a:t> </a:t>
            </a:r>
            <a:r>
              <a:rPr lang="pl-PL" dirty="0" err="1" smtClean="0"/>
              <a:t>Marxist</a:t>
            </a:r>
            <a:r>
              <a:rPr lang="pl-PL" dirty="0" smtClean="0"/>
              <a:t> </a:t>
            </a:r>
            <a:r>
              <a:rPr lang="pl-PL" dirty="0" err="1" smtClean="0"/>
              <a:t>philosophy</a:t>
            </a:r>
            <a:r>
              <a:rPr lang="pl-PL" dirty="0" smtClean="0"/>
              <a:t>, but </a:t>
            </a:r>
            <a:r>
              <a:rPr lang="pl-PL" dirty="0" err="1" smtClean="0"/>
              <a:t>are</a:t>
            </a:r>
            <a:r>
              <a:rPr lang="pl-PL" dirty="0" smtClean="0"/>
              <a:t> </a:t>
            </a:r>
            <a:r>
              <a:rPr lang="pl-PL" dirty="0" err="1" smtClean="0"/>
              <a:t>also</a:t>
            </a:r>
            <a:r>
              <a:rPr lang="pl-PL" dirty="0" smtClean="0"/>
              <a:t> </a:t>
            </a:r>
            <a:r>
              <a:rPr lang="pl-PL" dirty="0" err="1" smtClean="0"/>
              <a:t>furnished</a:t>
            </a:r>
            <a:r>
              <a:rPr lang="pl-PL" dirty="0" smtClean="0"/>
              <a:t> by </a:t>
            </a:r>
            <a:r>
              <a:rPr lang="pl-PL" dirty="0" err="1" smtClean="0"/>
              <a:t>some</a:t>
            </a:r>
            <a:r>
              <a:rPr lang="pl-PL" dirty="0" smtClean="0"/>
              <a:t> </a:t>
            </a:r>
            <a:r>
              <a:rPr lang="pl-PL" dirty="0" err="1" smtClean="0"/>
              <a:t>Polish</a:t>
            </a:r>
            <a:r>
              <a:rPr lang="pl-PL" dirty="0" smtClean="0"/>
              <a:t> version of </a:t>
            </a:r>
            <a:r>
              <a:rPr lang="pl-PL" dirty="0" err="1" smtClean="0"/>
              <a:t>analytical</a:t>
            </a:r>
            <a:r>
              <a:rPr lang="pl-PL" dirty="0" smtClean="0"/>
              <a:t> </a:t>
            </a:r>
            <a:r>
              <a:rPr lang="pl-PL" dirty="0" err="1" smtClean="0"/>
              <a:t>philosophy</a:t>
            </a:r>
            <a:r>
              <a:rPr lang="pl-PL" dirty="0" smtClean="0"/>
              <a:t>, the </a:t>
            </a:r>
            <a:r>
              <a:rPr lang="pl-PL" dirty="0" err="1" smtClean="0"/>
              <a:t>so-called</a:t>
            </a:r>
            <a:r>
              <a:rPr lang="pl-PL" dirty="0" smtClean="0"/>
              <a:t> </a:t>
            </a:r>
            <a:r>
              <a:rPr lang="pl-PL" dirty="0" err="1" smtClean="0"/>
              <a:t>Lvov-Warsaw</a:t>
            </a:r>
            <a:r>
              <a:rPr lang="pl-PL" dirty="0" smtClean="0"/>
              <a:t> School, and by </a:t>
            </a:r>
            <a:r>
              <a:rPr lang="pl-PL" dirty="0" err="1" smtClean="0"/>
              <a:t>some</a:t>
            </a:r>
            <a:r>
              <a:rPr lang="pl-PL" dirty="0" smtClean="0"/>
              <a:t> </a:t>
            </a:r>
            <a:r>
              <a:rPr lang="pl-PL" dirty="0" err="1" smtClean="0"/>
              <a:t>elements</a:t>
            </a:r>
            <a:r>
              <a:rPr lang="pl-PL" dirty="0" smtClean="0"/>
              <a:t> of </a:t>
            </a:r>
            <a:r>
              <a:rPr lang="pl-PL" dirty="0" err="1" smtClean="0"/>
              <a:t>other</a:t>
            </a:r>
            <a:r>
              <a:rPr lang="pl-PL" dirty="0" smtClean="0"/>
              <a:t> </a:t>
            </a:r>
            <a:r>
              <a:rPr lang="pl-PL" dirty="0" err="1" smtClean="0"/>
              <a:t>philosophical</a:t>
            </a:r>
            <a:r>
              <a:rPr lang="pl-PL" dirty="0" smtClean="0"/>
              <a:t> </a:t>
            </a:r>
            <a:r>
              <a:rPr lang="pl-PL" dirty="0" err="1" smtClean="0"/>
              <a:t>trends</a:t>
            </a:r>
            <a:r>
              <a:rPr lang="pl-PL" dirty="0" smtClean="0"/>
              <a:t>”</a:t>
            </a:r>
          </a:p>
          <a:p>
            <a:pPr marL="0" indent="0">
              <a:buNone/>
            </a:pPr>
            <a:r>
              <a:rPr lang="pl-PL" sz="1600" b="1" dirty="0" smtClean="0"/>
              <a:t>Z. Ziembiński, </a:t>
            </a:r>
            <a:r>
              <a:rPr lang="pl-PL" sz="1600" b="1" i="1" dirty="0" smtClean="0"/>
              <a:t>The </a:t>
            </a:r>
            <a:r>
              <a:rPr lang="pl-PL" sz="1600" b="1" i="1" dirty="0" err="1" smtClean="0"/>
              <a:t>Methodological</a:t>
            </a:r>
            <a:r>
              <a:rPr lang="pl-PL" sz="1600" b="1" i="1" dirty="0" smtClean="0"/>
              <a:t> </a:t>
            </a:r>
            <a:r>
              <a:rPr lang="pl-PL" sz="1600" b="1" i="1" dirty="0" err="1" smtClean="0"/>
              <a:t>Problems</a:t>
            </a:r>
            <a:r>
              <a:rPr lang="pl-PL" sz="1600" b="1" i="1" dirty="0" smtClean="0"/>
              <a:t> of </a:t>
            </a:r>
            <a:r>
              <a:rPr lang="pl-PL" sz="1600" b="1" i="1" dirty="0" err="1" smtClean="0"/>
              <a:t>Theory</a:t>
            </a:r>
            <a:r>
              <a:rPr lang="pl-PL" sz="1600" b="1" i="1" dirty="0" smtClean="0"/>
              <a:t> and </a:t>
            </a:r>
            <a:r>
              <a:rPr lang="pl-PL" sz="1600" b="1" i="1" dirty="0" err="1" smtClean="0"/>
              <a:t>Philosophy</a:t>
            </a:r>
            <a:r>
              <a:rPr lang="pl-PL" sz="1600" b="1" i="1" dirty="0" smtClean="0"/>
              <a:t> </a:t>
            </a:r>
            <a:r>
              <a:rPr lang="pl-PL" sz="1600" b="1" i="1" dirty="0"/>
              <a:t>o</a:t>
            </a:r>
            <a:r>
              <a:rPr lang="pl-PL" sz="1600" b="1" i="1" dirty="0" smtClean="0"/>
              <a:t>f Law: a </a:t>
            </a:r>
            <a:r>
              <a:rPr lang="pl-PL" sz="1600" b="1" i="1" dirty="0" err="1" smtClean="0"/>
              <a:t>Survey</a:t>
            </a:r>
            <a:r>
              <a:rPr lang="pl-PL" sz="1600" b="1" i="1" dirty="0" smtClean="0"/>
              <a:t>  </a:t>
            </a:r>
            <a:r>
              <a:rPr lang="pl-PL" sz="1600" b="1" dirty="0" smtClean="0"/>
              <a:t>[in:] Z. Ziembiński (ed.) </a:t>
            </a:r>
            <a:r>
              <a:rPr lang="en-US" sz="1600" b="1" i="1" dirty="0" smtClean="0"/>
              <a:t>Polish </a:t>
            </a:r>
            <a:r>
              <a:rPr lang="en-US" sz="1600" b="1" i="1" dirty="0"/>
              <a:t>Contributions to the Theory and Philosophy of </a:t>
            </a:r>
            <a:r>
              <a:rPr lang="en-US" sz="1600" b="1" i="1" dirty="0" smtClean="0"/>
              <a:t>Law</a:t>
            </a:r>
            <a:r>
              <a:rPr lang="pl-PL" sz="1600" b="1" dirty="0" smtClean="0"/>
              <a:t>, Amsterdam 1987,  p. 40.</a:t>
            </a:r>
          </a:p>
          <a:p>
            <a:pPr marL="0" indent="0">
              <a:buNone/>
            </a:pPr>
            <a:endParaRPr lang="pl-PL" sz="1600" b="1" dirty="0"/>
          </a:p>
          <a:p>
            <a:pPr marL="0" indent="0">
              <a:buNone/>
            </a:pPr>
            <a:endParaRPr lang="pl-PL" sz="1600" b="1" dirty="0" smtClean="0"/>
          </a:p>
          <a:p>
            <a:pPr marL="0" indent="0">
              <a:buNone/>
            </a:pPr>
            <a:r>
              <a:rPr lang="pl-PL" dirty="0" smtClean="0"/>
              <a:t>„</a:t>
            </a:r>
            <a:r>
              <a:rPr lang="pl-PL" dirty="0" err="1" smtClean="0"/>
              <a:t>Kelsen</a:t>
            </a:r>
            <a:r>
              <a:rPr lang="pl-PL" dirty="0" smtClean="0"/>
              <a:t> </a:t>
            </a:r>
            <a:r>
              <a:rPr lang="pl-PL" dirty="0" err="1" smtClean="0"/>
              <a:t>has</a:t>
            </a:r>
            <a:r>
              <a:rPr lang="pl-PL" dirty="0" smtClean="0"/>
              <a:t> in Poland </a:t>
            </a:r>
            <a:r>
              <a:rPr lang="pl-PL" dirty="0" err="1" smtClean="0"/>
              <a:t>relatively</a:t>
            </a:r>
            <a:r>
              <a:rPr lang="pl-PL" dirty="0" smtClean="0"/>
              <a:t> </a:t>
            </a:r>
            <a:r>
              <a:rPr lang="pl-PL" dirty="0" err="1" smtClean="0"/>
              <a:t>few</a:t>
            </a:r>
            <a:r>
              <a:rPr lang="pl-PL" dirty="0" smtClean="0"/>
              <a:t> </a:t>
            </a:r>
            <a:r>
              <a:rPr lang="pl-PL" dirty="0" err="1" smtClean="0"/>
              <a:t>adherents</a:t>
            </a:r>
            <a:r>
              <a:rPr lang="pl-PL" dirty="0" smtClean="0"/>
              <a:t>, </a:t>
            </a:r>
            <a:r>
              <a:rPr lang="pl-PL" dirty="0" err="1" smtClean="0"/>
              <a:t>whilst</a:t>
            </a:r>
            <a:r>
              <a:rPr lang="pl-PL" dirty="0" smtClean="0"/>
              <a:t> </a:t>
            </a:r>
            <a:r>
              <a:rPr lang="pl-PL" dirty="0" err="1" smtClean="0"/>
              <a:t>many</a:t>
            </a:r>
            <a:r>
              <a:rPr lang="pl-PL" dirty="0" smtClean="0"/>
              <a:t> </a:t>
            </a:r>
            <a:r>
              <a:rPr lang="pl-PL" dirty="0" err="1" smtClean="0"/>
              <a:t>adversaries</a:t>
            </a:r>
            <a:r>
              <a:rPr lang="pl-PL" dirty="0" smtClean="0"/>
              <a:t>. (…) The period of the </a:t>
            </a:r>
            <a:r>
              <a:rPr lang="pl-PL" dirty="0" err="1" smtClean="0"/>
              <a:t>first</a:t>
            </a:r>
            <a:r>
              <a:rPr lang="pl-PL" dirty="0" smtClean="0"/>
              <a:t> </a:t>
            </a:r>
            <a:r>
              <a:rPr lang="pl-PL" dirty="0" err="1" smtClean="0"/>
              <a:t>years</a:t>
            </a:r>
            <a:r>
              <a:rPr lang="pl-PL" dirty="0" smtClean="0"/>
              <a:t> of 20th </a:t>
            </a:r>
            <a:r>
              <a:rPr lang="pl-PL" dirty="0" err="1" smtClean="0"/>
              <a:t>century</a:t>
            </a:r>
            <a:r>
              <a:rPr lang="pl-PL" dirty="0" smtClean="0"/>
              <a:t> </a:t>
            </a:r>
            <a:r>
              <a:rPr lang="pl-PL" dirty="0" err="1" smtClean="0"/>
              <a:t>before</a:t>
            </a:r>
            <a:r>
              <a:rPr lang="pl-PL" dirty="0" smtClean="0"/>
              <a:t> the </a:t>
            </a:r>
            <a:r>
              <a:rPr lang="pl-PL" dirty="0" err="1" smtClean="0"/>
              <a:t>rebirth</a:t>
            </a:r>
            <a:r>
              <a:rPr lang="pl-PL" dirty="0" smtClean="0"/>
              <a:t> of </a:t>
            </a:r>
            <a:r>
              <a:rPr lang="pl-PL" dirty="0" err="1" smtClean="0"/>
              <a:t>Polish</a:t>
            </a:r>
            <a:r>
              <a:rPr lang="pl-PL" dirty="0" smtClean="0"/>
              <a:t> </a:t>
            </a:r>
            <a:r>
              <a:rPr lang="pl-PL" dirty="0" err="1" smtClean="0"/>
              <a:t>State</a:t>
            </a:r>
            <a:r>
              <a:rPr lang="pl-PL" dirty="0" smtClean="0"/>
              <a:t> in </a:t>
            </a:r>
            <a:r>
              <a:rPr lang="pl-PL" dirty="0" err="1" smtClean="0"/>
              <a:t>insignificant</a:t>
            </a:r>
            <a:r>
              <a:rPr lang="pl-PL" dirty="0" smtClean="0"/>
              <a:t> in </a:t>
            </a:r>
            <a:r>
              <a:rPr lang="pl-PL" dirty="0" err="1" smtClean="0"/>
              <a:t>legal</a:t>
            </a:r>
            <a:r>
              <a:rPr lang="pl-PL" dirty="0" smtClean="0"/>
              <a:t> </a:t>
            </a:r>
            <a:r>
              <a:rPr lang="pl-PL" dirty="0" err="1" smtClean="0"/>
              <a:t>theory</a:t>
            </a:r>
            <a:r>
              <a:rPr lang="pl-PL" dirty="0" smtClean="0"/>
              <a:t> and </a:t>
            </a:r>
            <a:r>
              <a:rPr lang="pl-PL" dirty="0" err="1" smtClean="0"/>
              <a:t>its</a:t>
            </a:r>
            <a:r>
              <a:rPr lang="pl-PL" dirty="0" smtClean="0"/>
              <a:t> </a:t>
            </a:r>
            <a:r>
              <a:rPr lang="pl-PL" dirty="0" err="1" smtClean="0"/>
              <a:t>interest</a:t>
            </a:r>
            <a:r>
              <a:rPr lang="pl-PL" dirty="0" smtClean="0"/>
              <a:t> in </a:t>
            </a:r>
            <a:r>
              <a:rPr lang="pl-PL" dirty="0" err="1" smtClean="0"/>
              <a:t>Kelsen</a:t>
            </a:r>
            <a:r>
              <a:rPr lang="pl-PL" dirty="0" smtClean="0"/>
              <a:t>”</a:t>
            </a:r>
          </a:p>
          <a:p>
            <a:pPr marL="0" indent="0">
              <a:buNone/>
            </a:pPr>
            <a:r>
              <a:rPr lang="pl-PL" sz="1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K. Opałek,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Normativism</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against</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the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Background</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of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Methodological</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Inquiries</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in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Polish</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Legal</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1600" b="1" i="1" dirty="0" err="1"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Thought</a:t>
            </a:r>
            <a:r>
              <a:rPr lang="pl-PL" sz="1600" b="1"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pl-PL" sz="1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[in</a:t>
            </a:r>
            <a:r>
              <a:rPr lang="pl-PL"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Z. Ziembiński (ed.) </a:t>
            </a:r>
            <a:r>
              <a:rPr lang="en-US" sz="1600" b="1"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Polish Contributions to the Theory and Philosophy of Law</a:t>
            </a:r>
            <a:r>
              <a:rPr lang="pl-PL"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Amsterdam 1987,  </a:t>
            </a:r>
            <a:r>
              <a:rPr lang="pl-PL" sz="1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p. 16.</a:t>
            </a:r>
            <a:endParaRPr lang="pl-PL" dirty="0" smtClean="0"/>
          </a:p>
          <a:p>
            <a:pPr marL="0" indent="0">
              <a:buNone/>
            </a:pPr>
            <a:endParaRPr lang="pl-PL" dirty="0" smtClean="0"/>
          </a:p>
        </p:txBody>
      </p:sp>
      <p:sp>
        <p:nvSpPr>
          <p:cNvPr id="5" name="Tytuł 1"/>
          <p:cNvSpPr>
            <a:spLocks noGrp="1"/>
          </p:cNvSpPr>
          <p:nvPr>
            <p:ph type="title"/>
          </p:nvPr>
        </p:nvSpPr>
        <p:spPr>
          <a:xfrm>
            <a:off x="838200" y="177422"/>
            <a:ext cx="10515600" cy="928048"/>
          </a:xfrm>
        </p:spPr>
        <p:txBody>
          <a:bodyPr>
            <a:normAutofit/>
          </a:bodyPr>
          <a:lstStyle/>
          <a:p>
            <a:pPr algn="ctr"/>
            <a:r>
              <a:rPr lang="pl-PL" sz="3600" dirty="0" smtClean="0"/>
              <a:t>Polska teoria i filozofia prawa</a:t>
            </a:r>
            <a:endParaRPr lang="pl-PL" sz="3600" dirty="0"/>
          </a:p>
        </p:txBody>
      </p:sp>
    </p:spTree>
    <p:extLst>
      <p:ext uri="{BB962C8B-B14F-4D97-AF65-F5344CB8AC3E}">
        <p14:creationId xmlns:p14="http://schemas.microsoft.com/office/powerpoint/2010/main" val="2206962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77422"/>
            <a:ext cx="10515600" cy="928048"/>
          </a:xfrm>
        </p:spPr>
        <p:txBody>
          <a:bodyPr>
            <a:normAutofit/>
          </a:bodyPr>
          <a:lstStyle/>
          <a:p>
            <a:pPr algn="ctr"/>
            <a:r>
              <a:rPr lang="pl-PL" sz="3600" dirty="0" smtClean="0"/>
              <a:t>Polska teoria i filozofia prawa</a:t>
            </a:r>
            <a:endParaRPr lang="pl-PL" sz="3600" dirty="0"/>
          </a:p>
        </p:txBody>
      </p:sp>
      <p:sp>
        <p:nvSpPr>
          <p:cNvPr id="3" name="Symbol zastępczy zawartości 2"/>
          <p:cNvSpPr>
            <a:spLocks noGrp="1"/>
          </p:cNvSpPr>
          <p:nvPr>
            <p:ph idx="1"/>
          </p:nvPr>
        </p:nvSpPr>
        <p:spPr>
          <a:xfrm>
            <a:off x="559558" y="1760562"/>
            <a:ext cx="11300346" cy="4954136"/>
          </a:xfrm>
        </p:spPr>
        <p:txBody>
          <a:bodyPr>
            <a:normAutofit/>
          </a:bodyPr>
          <a:lstStyle/>
          <a:p>
            <a:pPr marL="0" indent="0">
              <a:buNone/>
            </a:pPr>
            <a:r>
              <a:rPr lang="pl-PL" dirty="0" smtClean="0"/>
              <a:t>„</a:t>
            </a:r>
            <a:r>
              <a:rPr lang="en-US" dirty="0" err="1" smtClean="0"/>
              <a:t>Aleksander</a:t>
            </a:r>
            <a:r>
              <a:rPr lang="en-US" dirty="0" smtClean="0"/>
              <a:t> </a:t>
            </a:r>
            <a:r>
              <a:rPr lang="en-US" dirty="0" err="1"/>
              <a:t>Peczenik’s</a:t>
            </a:r>
            <a:r>
              <a:rPr lang="en-US" dirty="0"/>
              <a:t> academic work, reflecting the Polish analytical tradition in legal philosophy with its concentration on logic, epistemology, and methodology, is wide-ranging and profound. He never abandoned analytical rigor in developing legal philosophy in new </a:t>
            </a:r>
            <a:r>
              <a:rPr lang="en-US" dirty="0" smtClean="0"/>
              <a:t>directions</a:t>
            </a:r>
            <a:r>
              <a:rPr lang="pl-PL" dirty="0" smtClean="0"/>
              <a:t>”</a:t>
            </a:r>
          </a:p>
          <a:p>
            <a:pPr marL="0" indent="0">
              <a:buNone/>
            </a:pPr>
            <a:r>
              <a:rPr lang="pl-PL" sz="1600" b="1" dirty="0"/>
              <a:t>R</a:t>
            </a:r>
            <a:r>
              <a:rPr lang="pl-PL" sz="1600" b="1" dirty="0" smtClean="0"/>
              <a:t>. </a:t>
            </a:r>
            <a:r>
              <a:rPr lang="pl-PL" sz="1600" b="1" dirty="0" err="1" smtClean="0"/>
              <a:t>Alexy</a:t>
            </a:r>
            <a:r>
              <a:rPr lang="pl-PL" sz="1600" b="1" dirty="0" smtClean="0"/>
              <a:t>, </a:t>
            </a:r>
            <a:r>
              <a:rPr lang="pl-PL" sz="1600" b="1" i="1" dirty="0"/>
              <a:t>Aleksander </a:t>
            </a:r>
            <a:r>
              <a:rPr lang="pl-PL" sz="1600" b="1" i="1" dirty="0" err="1"/>
              <a:t>Peczenik</a:t>
            </a:r>
            <a:r>
              <a:rPr lang="pl-PL" sz="1600" b="1" i="1" dirty="0"/>
              <a:t>: In </a:t>
            </a:r>
            <a:r>
              <a:rPr lang="pl-PL" sz="1600" b="1" i="1" dirty="0" smtClean="0"/>
              <a:t>Memoriam, </a:t>
            </a:r>
            <a:r>
              <a:rPr lang="pt-BR" sz="1600" b="1" dirty="0" smtClean="0"/>
              <a:t>Ratio </a:t>
            </a:r>
            <a:r>
              <a:rPr lang="pt-BR" sz="1600" b="1" dirty="0"/>
              <a:t>Juris. Vol. 19 No. 2 June 2006</a:t>
            </a:r>
            <a:r>
              <a:rPr lang="pl-PL" sz="1600" b="1" dirty="0" smtClean="0"/>
              <a:t>,  s. 246.</a:t>
            </a:r>
          </a:p>
          <a:p>
            <a:pPr marL="0" indent="0">
              <a:buNone/>
            </a:pPr>
            <a:endParaRPr lang="pl-PL" dirty="0" smtClean="0"/>
          </a:p>
          <a:p>
            <a:pPr marL="0" indent="0">
              <a:buNone/>
            </a:pPr>
            <a:r>
              <a:rPr lang="pl-PL" dirty="0"/>
              <a:t>„Wpływ filozofii analitycznej na polską teorię prawa jest </a:t>
            </a:r>
            <a:r>
              <a:rPr lang="pl-PL" dirty="0" smtClean="0"/>
              <a:t>niepodważalny. Wydaje </a:t>
            </a:r>
            <a:r>
              <a:rPr lang="pl-PL" dirty="0"/>
              <a:t>się też, że to właśnie </a:t>
            </a:r>
            <a:r>
              <a:rPr lang="pl-PL" dirty="0" smtClean="0"/>
              <a:t>z </a:t>
            </a:r>
            <a:r>
              <a:rPr lang="pl-PL" dirty="0"/>
              <a:t>analityczną tradycją utożsamiana jest najczęściej polska </a:t>
            </a:r>
            <a:r>
              <a:rPr lang="pl-PL" dirty="0" smtClean="0"/>
              <a:t>teoria </a:t>
            </a:r>
            <a:r>
              <a:rPr lang="pl-PL" dirty="0"/>
              <a:t>prawa poza granicami naszego kraju”</a:t>
            </a:r>
            <a:endParaRPr lang="pl-PL" dirty="0" smtClean="0"/>
          </a:p>
          <a:p>
            <a:pPr marL="0" indent="0">
              <a:buNone/>
            </a:pPr>
            <a:r>
              <a:rPr lang="pl-PL" sz="1600" b="1" dirty="0" smtClean="0"/>
              <a:t>P. Jabłoński, </a:t>
            </a:r>
            <a:r>
              <a:rPr lang="pl-PL" sz="1600" b="1" i="1" dirty="0" smtClean="0"/>
              <a:t>Polskie spory o rolę filozofii w teorii prawa</a:t>
            </a:r>
            <a:r>
              <a:rPr lang="pl-PL" sz="1600" b="1" dirty="0" smtClean="0"/>
              <a:t>, Wrocław 2014, s. 20. </a:t>
            </a:r>
          </a:p>
        </p:txBody>
      </p:sp>
    </p:spTree>
    <p:extLst>
      <p:ext uri="{BB962C8B-B14F-4D97-AF65-F5344CB8AC3E}">
        <p14:creationId xmlns:p14="http://schemas.microsoft.com/office/powerpoint/2010/main" val="4202987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31969"/>
            <a:ext cx="10515600" cy="928048"/>
          </a:xfrm>
        </p:spPr>
        <p:txBody>
          <a:bodyPr>
            <a:noAutofit/>
          </a:bodyPr>
          <a:lstStyle/>
          <a:p>
            <a:pPr algn="ctr"/>
            <a:r>
              <a:rPr lang="pl-PL" sz="3600" dirty="0" smtClean="0"/>
              <a:t>Antyteza: wartość autoteliczna prawa i prawa człowieka</a:t>
            </a:r>
            <a:endParaRPr lang="pl-PL" sz="3600" dirty="0"/>
          </a:p>
        </p:txBody>
      </p:sp>
      <p:sp>
        <p:nvSpPr>
          <p:cNvPr id="3" name="Symbol zastępczy zawartości 2"/>
          <p:cNvSpPr>
            <a:spLocks noGrp="1"/>
          </p:cNvSpPr>
          <p:nvPr>
            <p:ph idx="1"/>
          </p:nvPr>
        </p:nvSpPr>
        <p:spPr>
          <a:xfrm>
            <a:off x="445827" y="1699148"/>
            <a:ext cx="11300346" cy="4954136"/>
          </a:xfrm>
        </p:spPr>
        <p:txBody>
          <a:bodyPr>
            <a:normAutofit/>
          </a:bodyPr>
          <a:lstStyle/>
          <a:p>
            <a:pPr marL="0" indent="0">
              <a:buNone/>
            </a:pPr>
            <a:r>
              <a:rPr lang="pl-PL" dirty="0"/>
              <a:t>„Porządek prawny w ogóle, a w nim wiele normatywnych regulacji, jeśli spełniają one wymagania aksjologiczne, są często uważane za posiadające wewnętrzną wartość autoteliczną. Ten pogląd należy do grupy idei, które składają się na doktrynę demokratycznego państwa </a:t>
            </a:r>
            <a:r>
              <a:rPr lang="pl-PL" dirty="0" smtClean="0"/>
              <a:t>prawnego”</a:t>
            </a:r>
          </a:p>
          <a:p>
            <a:pPr marL="0" indent="0">
              <a:buNone/>
            </a:pPr>
            <a:r>
              <a:rPr lang="pl-PL" sz="1600" b="1" dirty="0" smtClean="0"/>
              <a:t>P. Winczorek, </a:t>
            </a:r>
            <a:r>
              <a:rPr lang="pl-PL" sz="1600" b="1" i="1" dirty="0" smtClean="0"/>
              <a:t>Instrumentalne wykorzystywanie prawa w procesie prawotwórczym </a:t>
            </a:r>
            <a:r>
              <a:rPr lang="pl-PL" sz="1600" b="1" dirty="0" smtClean="0"/>
              <a:t>[in:] </a:t>
            </a:r>
            <a:r>
              <a:rPr lang="pl-PL" sz="1600" b="1" i="1" dirty="0" smtClean="0"/>
              <a:t>Prawo i ład społeczny</a:t>
            </a:r>
            <a:r>
              <a:rPr lang="pl-PL" sz="1600" b="1" dirty="0" smtClean="0"/>
              <a:t>, Warszawa 2000,  s. 58.</a:t>
            </a:r>
          </a:p>
          <a:p>
            <a:pPr marL="0" indent="0">
              <a:buNone/>
            </a:pPr>
            <a:endParaRPr lang="pl-PL" dirty="0" smtClean="0"/>
          </a:p>
          <a:p>
            <a:pPr marL="0" indent="0">
              <a:buNone/>
            </a:pPr>
            <a:r>
              <a:rPr lang="pl-PL" dirty="0" smtClean="0"/>
              <a:t>„Państwo </a:t>
            </a:r>
            <a:r>
              <a:rPr lang="pl-PL" dirty="0"/>
              <a:t>prawa </a:t>
            </a:r>
            <a:r>
              <a:rPr lang="pl-PL" dirty="0" smtClean="0"/>
              <a:t>narodziło </a:t>
            </a:r>
            <a:r>
              <a:rPr lang="pl-PL" dirty="0"/>
              <a:t>się jako odpowiedź na arbitralność władzy wykonawczej. Ale teraz prawa człowieka wymagają ochrony przed arbitralnością nie tylko władzy wykonawczej, ale także ustawodawcy </a:t>
            </a:r>
            <a:r>
              <a:rPr lang="pl-PL" dirty="0" smtClean="0"/>
              <a:t>oraz </a:t>
            </a:r>
            <a:r>
              <a:rPr lang="pl-PL" dirty="0"/>
              <a:t>sądów”</a:t>
            </a:r>
            <a:endParaRPr lang="pl-PL" dirty="0" smtClean="0"/>
          </a:p>
          <a:p>
            <a:pPr marL="0" indent="0">
              <a:buNone/>
            </a:pPr>
            <a:r>
              <a:rPr lang="pl-PL" sz="1600" b="1" dirty="0" smtClean="0"/>
              <a:t>E. Łętowska, J. Łętowski</a:t>
            </a:r>
            <a:r>
              <a:rPr lang="pl-PL" sz="1600" b="1" dirty="0"/>
              <a:t>, </a:t>
            </a:r>
            <a:r>
              <a:rPr lang="pl-PL" sz="1600" b="1" i="1" dirty="0"/>
              <a:t>O państwie prawa, administrowaniu i sądach w okresie przekształceń ustrojowych</a:t>
            </a:r>
            <a:r>
              <a:rPr lang="pl-PL" sz="1600" b="1" dirty="0"/>
              <a:t>, Warszawa </a:t>
            </a:r>
            <a:r>
              <a:rPr lang="pl-PL" sz="1600" b="1" dirty="0" smtClean="0"/>
              <a:t>1995, s. 21. </a:t>
            </a:r>
          </a:p>
        </p:txBody>
      </p:sp>
    </p:spTree>
    <p:extLst>
      <p:ext uri="{BB962C8B-B14F-4D97-AF65-F5344CB8AC3E}">
        <p14:creationId xmlns:p14="http://schemas.microsoft.com/office/powerpoint/2010/main" val="3210886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4967" y="1037231"/>
            <a:ext cx="11313994" cy="5663819"/>
          </a:xfrm>
        </p:spPr>
        <p:txBody>
          <a:bodyPr>
            <a:normAutofit lnSpcReduction="10000"/>
          </a:bodyPr>
          <a:lstStyle/>
          <a:p>
            <a:pPr marL="0" indent="0">
              <a:lnSpc>
                <a:spcPct val="120000"/>
              </a:lnSpc>
              <a:buNone/>
            </a:pPr>
            <a:r>
              <a:rPr lang="pl-PL" dirty="0" smtClean="0"/>
              <a:t>„Ekonomia nie jest w stanie rozpoznać wartości i praw fundamentalnych, takich jak demokracja lub prawa człowieka, nawet nazywając je w swoim języku dobrami luksusowymi. Nie sposób za pomocą parametrów ekonomicznych wyrazić sprawiedliwość, odpowiedzialność, solidarność społeczną i podobne wartości. Nie są one sprawą arytmetyki lub statystyki, lecz czymś znacznie większym. Decyzja sądowa nie polega na kalkulacji kosztów lub korzyści, lecz jest często sztuką koncyliacji i udziału czynników ekonomicznie irracjonalnych, a sędzia lub legislator nie są systemowymi egoistami</a:t>
            </a:r>
            <a:r>
              <a:rPr lang="pl-PL" dirty="0" smtClean="0"/>
              <a:t>.</a:t>
            </a:r>
            <a:r>
              <a:rPr lang="pl-PL" dirty="0" smtClean="0"/>
              <a:t>”</a:t>
            </a:r>
            <a:endParaRPr lang="pl-PL" dirty="0" smtClean="0"/>
          </a:p>
          <a:p>
            <a:pPr marL="0" indent="0">
              <a:buNone/>
            </a:pPr>
            <a:endParaRPr lang="pl-PL" dirty="0" smtClean="0"/>
          </a:p>
          <a:p>
            <a:pPr marL="0" indent="0">
              <a:buNone/>
            </a:pPr>
            <a:r>
              <a:rPr lang="pl-PL" sz="2200" dirty="0" smtClean="0"/>
              <a:t>M. </a:t>
            </a:r>
            <a:r>
              <a:rPr lang="pl-PL" sz="2200" dirty="0" err="1" smtClean="0"/>
              <a:t>Rogacka-Rzewnicka</a:t>
            </a:r>
            <a:r>
              <a:rPr lang="pl-PL" sz="2200" dirty="0" smtClean="0"/>
              <a:t>, </a:t>
            </a:r>
            <a:r>
              <a:rPr lang="pl-PL" sz="2200" i="1" dirty="0" smtClean="0"/>
              <a:t>Koncepcje ścigani przestępstw jako czynnik ekonomizacji postępowania karnego</a:t>
            </a:r>
            <a:r>
              <a:rPr lang="pl-PL" sz="2200" dirty="0" smtClean="0"/>
              <a:t>, </a:t>
            </a:r>
            <a:r>
              <a:rPr lang="pl-PL" sz="2200" dirty="0"/>
              <a:t>[w:] T. </a:t>
            </a:r>
            <a:r>
              <a:rPr lang="pl-PL" sz="2200" dirty="0" err="1"/>
              <a:t>Giaro</a:t>
            </a:r>
            <a:r>
              <a:rPr lang="pl-PL" sz="2200" dirty="0"/>
              <a:t> (red.), </a:t>
            </a:r>
            <a:r>
              <a:rPr lang="pl-PL" sz="2200" i="1" dirty="0"/>
              <a:t>Ekonomiczna analiza prawa</a:t>
            </a:r>
            <a:r>
              <a:rPr lang="pl-PL" sz="2200" dirty="0"/>
              <a:t>, Warszawa 2015, </a:t>
            </a:r>
            <a:r>
              <a:rPr lang="pl-PL" sz="2200" dirty="0" smtClean="0"/>
              <a:t>s. 185</a:t>
            </a:r>
            <a:r>
              <a:rPr lang="pl-PL" sz="2200" dirty="0" smtClean="0"/>
              <a:t>.</a:t>
            </a:r>
            <a:endParaRPr lang="pl-PL" sz="2200" dirty="0"/>
          </a:p>
        </p:txBody>
      </p:sp>
    </p:spTree>
    <p:extLst>
      <p:ext uri="{BB962C8B-B14F-4D97-AF65-F5344CB8AC3E}">
        <p14:creationId xmlns:p14="http://schemas.microsoft.com/office/powerpoint/2010/main" val="133587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45660"/>
            <a:ext cx="10515600" cy="982639"/>
          </a:xfrm>
        </p:spPr>
        <p:txBody>
          <a:bodyPr>
            <a:normAutofit/>
          </a:bodyPr>
          <a:lstStyle/>
          <a:p>
            <a:pPr algn="ctr"/>
            <a:r>
              <a:rPr lang="pl-PL" sz="3600" dirty="0" smtClean="0"/>
              <a:t>Kierunki krytyki EAP</a:t>
            </a:r>
            <a:endParaRPr lang="pl-PL" sz="3600" dirty="0"/>
          </a:p>
        </p:txBody>
      </p:sp>
      <p:sp>
        <p:nvSpPr>
          <p:cNvPr id="3" name="Symbol zastępczy zawartości 2"/>
          <p:cNvSpPr>
            <a:spLocks noGrp="1"/>
          </p:cNvSpPr>
          <p:nvPr>
            <p:ph idx="1"/>
          </p:nvPr>
        </p:nvSpPr>
        <p:spPr>
          <a:xfrm>
            <a:off x="452651" y="1228298"/>
            <a:ext cx="11420901" cy="5629701"/>
          </a:xfrm>
        </p:spPr>
        <p:txBody>
          <a:bodyPr>
            <a:normAutofit fontScale="85000" lnSpcReduction="20000"/>
          </a:bodyPr>
          <a:lstStyle/>
          <a:p>
            <a:pPr>
              <a:buFontTx/>
              <a:buChar char="-"/>
            </a:pPr>
            <a:r>
              <a:rPr lang="pl-PL" dirty="0" smtClean="0"/>
              <a:t>zastrzeżenia względem aspektu deskryptywnego (wyjaśniającego, opisowego) oraz normatywnego</a:t>
            </a:r>
          </a:p>
          <a:p>
            <a:pPr>
              <a:buFontTx/>
              <a:buChar char="-"/>
            </a:pPr>
            <a:r>
              <a:rPr lang="pl-PL" dirty="0" smtClean="0"/>
              <a:t>redukcjonizm:</a:t>
            </a:r>
          </a:p>
          <a:p>
            <a:pPr marL="0" indent="0">
              <a:buNone/>
            </a:pPr>
            <a:r>
              <a:rPr lang="pl-PL" dirty="0" smtClean="0"/>
              <a:t>a) </a:t>
            </a:r>
            <a:r>
              <a:rPr lang="pl-PL" dirty="0"/>
              <a:t>w</a:t>
            </a:r>
            <a:r>
              <a:rPr lang="pl-PL" dirty="0" smtClean="0"/>
              <a:t>ątpliwe założenia filozoficzne;</a:t>
            </a:r>
          </a:p>
          <a:p>
            <a:pPr marL="0" indent="0">
              <a:buNone/>
            </a:pPr>
            <a:r>
              <a:rPr lang="pl-PL" dirty="0" smtClean="0"/>
              <a:t>b) lekceważenie tradycyjnych wartości prawa (np. sprawiedliwość, godność) na rzecz efektywności ekonomicznej;</a:t>
            </a:r>
          </a:p>
          <a:p>
            <a:pPr marL="0" indent="0">
              <a:buNone/>
            </a:pPr>
            <a:r>
              <a:rPr lang="pl-PL" dirty="0" smtClean="0"/>
              <a:t>c) </a:t>
            </a:r>
            <a:r>
              <a:rPr lang="pl-PL" dirty="0"/>
              <a:t>f</a:t>
            </a:r>
            <a:r>
              <a:rPr lang="pl-PL" dirty="0" smtClean="0"/>
              <a:t>etyszyzacja „rynku” = „</a:t>
            </a:r>
            <a:r>
              <a:rPr lang="pl-PL" dirty="0" err="1" smtClean="0"/>
              <a:t>kontraktualność</a:t>
            </a:r>
            <a:r>
              <a:rPr lang="pl-PL" dirty="0" smtClean="0"/>
              <a:t>” stosunków międzyludzkich i ekonomizacja życia społecznego</a:t>
            </a:r>
          </a:p>
          <a:p>
            <a:pPr marL="0" indent="0">
              <a:buNone/>
            </a:pPr>
            <a:r>
              <a:rPr lang="pl-PL" dirty="0" smtClean="0"/>
              <a:t>d) funkcja prawa = maksymalizacja bogactwa społecznego</a:t>
            </a:r>
          </a:p>
          <a:p>
            <a:pPr marL="0" indent="0">
              <a:buNone/>
            </a:pPr>
            <a:endParaRPr lang="pl-PL" dirty="0" smtClean="0"/>
          </a:p>
          <a:p>
            <a:pPr>
              <a:buFontTx/>
              <a:buChar char="-"/>
            </a:pPr>
            <a:r>
              <a:rPr lang="pl-PL" dirty="0" smtClean="0"/>
              <a:t>„teoria prawa dla bogatych”</a:t>
            </a:r>
          </a:p>
          <a:p>
            <a:pPr>
              <a:buFontTx/>
              <a:buChar char="-"/>
            </a:pPr>
            <a:r>
              <a:rPr lang="pl-PL" dirty="0"/>
              <a:t>ignorowanie prawa jako zjawiska </a:t>
            </a:r>
            <a:r>
              <a:rPr lang="pl-PL" dirty="0" smtClean="0"/>
              <a:t>kulturowego</a:t>
            </a:r>
          </a:p>
          <a:p>
            <a:pPr>
              <a:buFontTx/>
              <a:buChar char="-"/>
            </a:pPr>
            <a:r>
              <a:rPr lang="pl-PL" dirty="0" smtClean="0"/>
              <a:t>ograniczone zastosowanie (prawo konstytucyjne, rodzinne…?)</a:t>
            </a:r>
          </a:p>
          <a:p>
            <a:pPr>
              <a:buFontTx/>
              <a:buChar char="-"/>
            </a:pPr>
            <a:r>
              <a:rPr lang="pl-PL" dirty="0" smtClean="0"/>
              <a:t>ograniczony entuzjazm kontynentalnych praktyków</a:t>
            </a:r>
          </a:p>
          <a:p>
            <a:pPr>
              <a:buFontTx/>
              <a:buChar char="-"/>
            </a:pPr>
            <a:r>
              <a:rPr lang="pl-PL" dirty="0" smtClean="0"/>
              <a:t>wschodnioeuropejskie historyczne skojarzenia…</a:t>
            </a:r>
            <a:endParaRPr lang="pl-PL" dirty="0"/>
          </a:p>
        </p:txBody>
      </p:sp>
    </p:spTree>
    <p:extLst>
      <p:ext uri="{BB962C8B-B14F-4D97-AF65-F5344CB8AC3E}">
        <p14:creationId xmlns:p14="http://schemas.microsoft.com/office/powerpoint/2010/main" val="41288554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6397" y="435000"/>
            <a:ext cx="10515600" cy="928048"/>
          </a:xfrm>
        </p:spPr>
        <p:txBody>
          <a:bodyPr>
            <a:normAutofit/>
          </a:bodyPr>
          <a:lstStyle/>
          <a:p>
            <a:pPr algn="ctr"/>
            <a:r>
              <a:rPr lang="pl-PL" sz="3600" dirty="0" smtClean="0"/>
              <a:t>Przyszłość?</a:t>
            </a:r>
            <a:endParaRPr lang="pl-PL" sz="3600" dirty="0"/>
          </a:p>
        </p:txBody>
      </p:sp>
      <p:sp>
        <p:nvSpPr>
          <p:cNvPr id="3" name="Symbol zastępczy zawartości 2"/>
          <p:cNvSpPr>
            <a:spLocks noGrp="1"/>
          </p:cNvSpPr>
          <p:nvPr>
            <p:ph idx="1"/>
          </p:nvPr>
        </p:nvSpPr>
        <p:spPr>
          <a:xfrm>
            <a:off x="464024" y="2163650"/>
            <a:ext cx="11300346" cy="4332683"/>
          </a:xfrm>
        </p:spPr>
        <p:txBody>
          <a:bodyPr>
            <a:normAutofit/>
          </a:bodyPr>
          <a:lstStyle/>
          <a:p>
            <a:pPr marL="0" lvl="0" indent="0">
              <a:buNone/>
            </a:pPr>
            <a:r>
              <a:rPr lang="pl-PL" sz="3000" dirty="0" smtClean="0"/>
              <a:t>„</a:t>
            </a:r>
            <a:r>
              <a:rPr lang="en-US" sz="30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We </a:t>
            </a:r>
            <a:r>
              <a:rPr lang="en-US"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are aware that it is unlikely to switch from the positivistic</a:t>
            </a:r>
            <a:r>
              <a:rPr lang="pl-PL"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to some other paradigm in a day. Moreover, any such switch would be</a:t>
            </a:r>
            <a:r>
              <a:rPr lang="pl-PL"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deemed arbitrary. However, we believe also that without a real discussion</a:t>
            </a:r>
            <a:r>
              <a:rPr lang="pl-PL"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on the theoretical principles of lawmaking any visible changes in the Polish</a:t>
            </a:r>
            <a:r>
              <a:rPr lang="pl-PL"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3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legislative practices are impossible</a:t>
            </a:r>
            <a:r>
              <a:rPr lang="pl-PL" sz="30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t>
            </a:r>
          </a:p>
          <a:p>
            <a:pPr marL="0" lvl="0" indent="0">
              <a:buNone/>
            </a:pPr>
            <a:endParaRPr lang="pl-PL" sz="26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pPr marL="0" lvl="0" indent="0">
              <a:buNone/>
            </a:pPr>
            <a:r>
              <a:rPr lang="pl-PL"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 Brożek, R. Zyzik</a:t>
            </a:r>
            <a:r>
              <a:rPr lang="pl-PL" sz="1600" b="1"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1600" b="1"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The Theory and Practice of Lawmaking: A Polish Perspective</a:t>
            </a:r>
            <a:r>
              <a:rPr lang="pl-PL"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fr-FR"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European Public Law Series / Bibliothèque de Droit Public Européen, vol. CII</a:t>
            </a:r>
            <a:r>
              <a:rPr lang="pl-PL"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p</a:t>
            </a:r>
            <a:r>
              <a:rPr lang="pl-PL" sz="1600" b="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90.</a:t>
            </a:r>
            <a:endParaRPr lang="pl-PL" sz="2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p:txBody>
      </p:sp>
    </p:spTree>
    <p:extLst>
      <p:ext uri="{BB962C8B-B14F-4D97-AF65-F5344CB8AC3E}">
        <p14:creationId xmlns:p14="http://schemas.microsoft.com/office/powerpoint/2010/main" val="3820374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a:t>E</a:t>
            </a:r>
            <a:r>
              <a:rPr lang="pl-PL" sz="3600" dirty="0" smtClean="0"/>
              <a:t>konomiczna analiza a demokracja</a:t>
            </a:r>
            <a:endParaRPr lang="pl-PL" sz="3600" dirty="0"/>
          </a:p>
        </p:txBody>
      </p:sp>
      <p:sp>
        <p:nvSpPr>
          <p:cNvPr id="3" name="Symbol zastępczy zawartości 2"/>
          <p:cNvSpPr>
            <a:spLocks noGrp="1"/>
          </p:cNvSpPr>
          <p:nvPr>
            <p:ph idx="1"/>
          </p:nvPr>
        </p:nvSpPr>
        <p:spPr/>
        <p:txBody>
          <a:bodyPr/>
          <a:lstStyle/>
          <a:p>
            <a:pPr>
              <a:buFontTx/>
              <a:buChar char="-"/>
            </a:pPr>
            <a:r>
              <a:rPr lang="pl-PL" dirty="0"/>
              <a:t>ocena skutków regulacji </a:t>
            </a:r>
            <a:endParaRPr lang="pl-PL" dirty="0" smtClean="0"/>
          </a:p>
          <a:p>
            <a:pPr>
              <a:buFontTx/>
              <a:buChar char="-"/>
            </a:pPr>
            <a:r>
              <a:rPr lang="pl-PL" dirty="0" smtClean="0"/>
              <a:t>rzetelna polityka prawa w czasach kryzysu prawa?</a:t>
            </a:r>
          </a:p>
          <a:p>
            <a:pPr>
              <a:buFontTx/>
              <a:buChar char="-"/>
            </a:pPr>
            <a:r>
              <a:rPr lang="pl-PL" dirty="0" smtClean="0"/>
              <a:t>problemy metodologiczne</a:t>
            </a:r>
          </a:p>
          <a:p>
            <a:pPr>
              <a:buFontTx/>
              <a:buChar char="-"/>
            </a:pPr>
            <a:r>
              <a:rPr lang="pl-PL" dirty="0"/>
              <a:t>s</a:t>
            </a:r>
            <a:r>
              <a:rPr lang="pl-PL" dirty="0" smtClean="0"/>
              <a:t>tanowienie prawa: proces „ekspercki” czy „polityczny” (redukcja polityki do rozwiązywania problemów technicznych)</a:t>
            </a:r>
          </a:p>
          <a:p>
            <a:pPr>
              <a:buFontTx/>
              <a:buChar char="-"/>
            </a:pPr>
            <a:r>
              <a:rPr lang="pl-PL" dirty="0"/>
              <a:t>k</a:t>
            </a:r>
            <a:r>
              <a:rPr lang="pl-PL" dirty="0" smtClean="0"/>
              <a:t>osztowność i długotrwałość procesu legislacyjnego</a:t>
            </a:r>
          </a:p>
          <a:p>
            <a:pPr>
              <a:buFontTx/>
              <a:buChar char="-"/>
            </a:pPr>
            <a:r>
              <a:rPr lang="pl-PL" dirty="0"/>
              <a:t>p</a:t>
            </a:r>
            <a:r>
              <a:rPr lang="pl-PL" dirty="0" smtClean="0"/>
              <a:t>rzejrzystość procesu stanowienia prawa i wpływ lobby</a:t>
            </a:r>
          </a:p>
          <a:p>
            <a:pPr>
              <a:buFontTx/>
              <a:buChar char="-"/>
            </a:pPr>
            <a:r>
              <a:rPr lang="pl-PL" dirty="0" smtClean="0"/>
              <a:t>analiza ekonomiczna </a:t>
            </a:r>
            <a:r>
              <a:rPr lang="pl-PL" i="1" dirty="0" smtClean="0"/>
              <a:t>vs. </a:t>
            </a:r>
            <a:r>
              <a:rPr lang="pl-PL" dirty="0" smtClean="0"/>
              <a:t>impuls demokratyczny</a:t>
            </a:r>
            <a:endParaRPr lang="pl-PL" dirty="0"/>
          </a:p>
        </p:txBody>
      </p:sp>
    </p:spTree>
    <p:extLst>
      <p:ext uri="{BB962C8B-B14F-4D97-AF65-F5344CB8AC3E}">
        <p14:creationId xmlns:p14="http://schemas.microsoft.com/office/powerpoint/2010/main" val="41914168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20000" y="2006220"/>
            <a:ext cx="10233800" cy="4238981"/>
          </a:xfrm>
        </p:spPr>
        <p:txBody>
          <a:bodyPr>
            <a:normAutofit/>
          </a:bodyPr>
          <a:lstStyle/>
          <a:p>
            <a:pPr marL="0" indent="0">
              <a:buNone/>
            </a:pPr>
            <a:r>
              <a:rPr lang="pl-PL" dirty="0" smtClean="0"/>
              <a:t>„Ostatecznie zwolenników, jak i przeciwników ekonomicznej analizy prawa łączy co najmniej jedna wspólna cecha – zacietrzewienie (…) Kwestionowane przez przeciwników szkoły ekonomicznej w prawie twierdzenia, że prawo można, a w wielu przypadkach nawet trzeba, interpretować w kategoriach ekonomicznych, jest podobną niedorzecznością, jak przekonanie żywione z kolei przynajmniej przez niektórych zwolenników ekonomicznej analizy, że prawo daje się efektywnie interpretować wyłącznie przy użyciu metod ekonomii”</a:t>
            </a:r>
          </a:p>
          <a:p>
            <a:pPr marL="0" indent="0" algn="just">
              <a:buNone/>
            </a:pPr>
            <a:r>
              <a:rPr lang="pl-PL" sz="2000" dirty="0"/>
              <a:t>J. Stelmach, </a:t>
            </a:r>
            <a:r>
              <a:rPr lang="pl-PL" sz="2000" i="1" dirty="0"/>
              <a:t>Spór o ekonomiczną analizę prawa</a:t>
            </a:r>
            <a:r>
              <a:rPr lang="pl-PL" sz="2000" dirty="0"/>
              <a:t> [w:] J. Stelmach, M. </a:t>
            </a:r>
            <a:r>
              <a:rPr lang="pl-PL" sz="2000" dirty="0" err="1"/>
              <a:t>Soniewicka</a:t>
            </a:r>
            <a:r>
              <a:rPr lang="pl-PL" sz="2000" dirty="0"/>
              <a:t> (red.), </a:t>
            </a:r>
            <a:r>
              <a:rPr lang="pl-PL" sz="2000" i="1" dirty="0"/>
              <a:t>Analiza ekonomiczna w zastosowaniach prawniczych</a:t>
            </a:r>
            <a:r>
              <a:rPr lang="pl-PL" sz="2000" dirty="0"/>
              <a:t>, </a:t>
            </a:r>
            <a:r>
              <a:rPr lang="pl-PL" sz="2000" dirty="0" smtClean="0"/>
              <a:t>Warszawa </a:t>
            </a:r>
            <a:r>
              <a:rPr lang="pl-PL" sz="2000" dirty="0"/>
              <a:t>2007, s. </a:t>
            </a:r>
            <a:r>
              <a:rPr lang="pl-PL" sz="2000" dirty="0" smtClean="0"/>
              <a:t>22.</a:t>
            </a:r>
            <a:endParaRPr lang="pl-PL" sz="2000" dirty="0"/>
          </a:p>
        </p:txBody>
      </p:sp>
      <p:sp>
        <p:nvSpPr>
          <p:cNvPr id="4" name="Tytuł 1"/>
          <p:cNvSpPr>
            <a:spLocks noGrp="1"/>
          </p:cNvSpPr>
          <p:nvPr>
            <p:ph type="title"/>
          </p:nvPr>
        </p:nvSpPr>
        <p:spPr>
          <a:xfrm>
            <a:off x="450376" y="266651"/>
            <a:ext cx="11341290" cy="1325563"/>
          </a:xfrm>
        </p:spPr>
        <p:txBody>
          <a:bodyPr>
            <a:normAutofit/>
          </a:bodyPr>
          <a:lstStyle/>
          <a:p>
            <a:pPr algn="ctr"/>
            <a:r>
              <a:rPr lang="pl-PL" sz="3600" dirty="0" smtClean="0"/>
              <a:t>Law </a:t>
            </a:r>
            <a:r>
              <a:rPr lang="pl-PL" sz="3600" dirty="0"/>
              <a:t>&amp; </a:t>
            </a:r>
            <a:r>
              <a:rPr lang="pl-PL" sz="3600" dirty="0" err="1"/>
              <a:t>E</a:t>
            </a:r>
            <a:r>
              <a:rPr lang="pl-PL" sz="3600" dirty="0" err="1" smtClean="0"/>
              <a:t>conomics</a:t>
            </a:r>
            <a:r>
              <a:rPr lang="pl-PL" sz="3600" dirty="0" smtClean="0"/>
              <a:t> </a:t>
            </a:r>
            <a:r>
              <a:rPr lang="pl-PL" sz="3600" i="1" dirty="0" smtClean="0"/>
              <a:t>-</a:t>
            </a:r>
            <a:r>
              <a:rPr lang="pl-PL" sz="3600" dirty="0" smtClean="0"/>
              <a:t> za czy przeciw?</a:t>
            </a:r>
            <a:endParaRPr lang="pl-PL" sz="3600" dirty="0"/>
          </a:p>
        </p:txBody>
      </p:sp>
    </p:spTree>
    <p:extLst>
      <p:ext uri="{BB962C8B-B14F-4D97-AF65-F5344CB8AC3E}">
        <p14:creationId xmlns:p14="http://schemas.microsoft.com/office/powerpoint/2010/main" val="194973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1847" y="269591"/>
            <a:ext cx="10515600" cy="1204368"/>
          </a:xfrm>
        </p:spPr>
        <p:txBody>
          <a:bodyPr>
            <a:normAutofit/>
          </a:bodyPr>
          <a:lstStyle/>
          <a:p>
            <a:pPr algn="ctr"/>
            <a:r>
              <a:rPr lang="pl-PL" sz="3600" dirty="0" smtClean="0"/>
              <a:t>EAP na mapie współczesnej teorii prawa</a:t>
            </a:r>
            <a:endParaRPr lang="pl-PL" sz="3600" dirty="0"/>
          </a:p>
        </p:txBody>
      </p:sp>
      <p:sp>
        <p:nvSpPr>
          <p:cNvPr id="4" name="pole tekstowe 3"/>
          <p:cNvSpPr txBox="1"/>
          <p:nvPr/>
        </p:nvSpPr>
        <p:spPr>
          <a:xfrm>
            <a:off x="5631974" y="3962792"/>
            <a:ext cx="955343" cy="584775"/>
          </a:xfrm>
          <a:prstGeom prst="rect">
            <a:avLst/>
          </a:prstGeom>
          <a:noFill/>
        </p:spPr>
        <p:txBody>
          <a:bodyPr wrap="square" rtlCol="0">
            <a:spAutoFit/>
          </a:bodyPr>
          <a:lstStyle/>
          <a:p>
            <a:r>
              <a:rPr lang="pl-PL" sz="3200" dirty="0" smtClean="0"/>
              <a:t>EAP</a:t>
            </a:r>
            <a:endParaRPr lang="pl-PL" sz="3200" dirty="0"/>
          </a:p>
        </p:txBody>
      </p:sp>
      <p:sp>
        <p:nvSpPr>
          <p:cNvPr id="6" name="Elipsa 5"/>
          <p:cNvSpPr/>
          <p:nvPr/>
        </p:nvSpPr>
        <p:spPr>
          <a:xfrm>
            <a:off x="5263485" y="3456786"/>
            <a:ext cx="1692323" cy="1596788"/>
          </a:xfrm>
          <a:prstGeom prst="ellipse">
            <a:avLst/>
          </a:prstGeom>
          <a:noFill/>
          <a:ln w="285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p:nvSpPr>
        <p:spPr>
          <a:xfrm>
            <a:off x="4285396" y="1473959"/>
            <a:ext cx="3603009" cy="430887"/>
          </a:xfrm>
          <a:prstGeom prst="rect">
            <a:avLst/>
          </a:prstGeom>
          <a:noFill/>
          <a:ln>
            <a:solidFill>
              <a:srgbClr val="C00000"/>
            </a:solidFill>
          </a:ln>
        </p:spPr>
        <p:txBody>
          <a:bodyPr wrap="square" rtlCol="0">
            <a:spAutoFit/>
          </a:bodyPr>
          <a:lstStyle/>
          <a:p>
            <a:r>
              <a:rPr lang="pl-PL" sz="2200" b="1" dirty="0" smtClean="0">
                <a:solidFill>
                  <a:srgbClr val="C00000"/>
                </a:solidFill>
              </a:rPr>
              <a:t>POZYTYWIZM PRAWNICZY</a:t>
            </a:r>
            <a:endParaRPr lang="pl-PL" sz="2200" b="1" dirty="0">
              <a:solidFill>
                <a:srgbClr val="C00000"/>
              </a:solidFill>
            </a:endParaRPr>
          </a:p>
        </p:txBody>
      </p:sp>
      <p:sp>
        <p:nvSpPr>
          <p:cNvPr id="10" name="pole tekstowe 9"/>
          <p:cNvSpPr txBox="1"/>
          <p:nvPr/>
        </p:nvSpPr>
        <p:spPr>
          <a:xfrm>
            <a:off x="7888405" y="2169994"/>
            <a:ext cx="2402007" cy="430887"/>
          </a:xfrm>
          <a:prstGeom prst="rect">
            <a:avLst/>
          </a:prstGeom>
          <a:noFill/>
          <a:ln>
            <a:solidFill>
              <a:srgbClr val="C00000"/>
            </a:solidFill>
          </a:ln>
        </p:spPr>
        <p:txBody>
          <a:bodyPr wrap="square" rtlCol="0">
            <a:spAutoFit/>
          </a:bodyPr>
          <a:lstStyle/>
          <a:p>
            <a:r>
              <a:rPr lang="pl-PL" sz="2200" b="1" dirty="0" smtClean="0">
                <a:solidFill>
                  <a:srgbClr val="C00000"/>
                </a:solidFill>
              </a:rPr>
              <a:t>IUSNATURALIZM</a:t>
            </a:r>
            <a:endParaRPr lang="pl-PL" sz="2200" b="1" dirty="0">
              <a:solidFill>
                <a:srgbClr val="C00000"/>
              </a:solidFill>
            </a:endParaRPr>
          </a:p>
        </p:txBody>
      </p:sp>
      <p:sp>
        <p:nvSpPr>
          <p:cNvPr id="11" name="pole tekstowe 10"/>
          <p:cNvSpPr txBox="1"/>
          <p:nvPr/>
        </p:nvSpPr>
        <p:spPr>
          <a:xfrm>
            <a:off x="8106769" y="3970821"/>
            <a:ext cx="3411940" cy="430887"/>
          </a:xfrm>
          <a:prstGeom prst="rect">
            <a:avLst/>
          </a:prstGeom>
          <a:noFill/>
          <a:ln>
            <a:solidFill>
              <a:srgbClr val="C00000"/>
            </a:solidFill>
          </a:ln>
        </p:spPr>
        <p:txBody>
          <a:bodyPr wrap="square" rtlCol="0">
            <a:spAutoFit/>
          </a:bodyPr>
          <a:lstStyle/>
          <a:p>
            <a:r>
              <a:rPr lang="pl-PL" sz="2200" b="1" dirty="0" smtClean="0">
                <a:solidFill>
                  <a:srgbClr val="C00000"/>
                </a:solidFill>
              </a:rPr>
              <a:t>CRITICAL LEGAL STUDIES</a:t>
            </a:r>
            <a:endParaRPr lang="pl-PL" sz="2200" b="1" dirty="0">
              <a:solidFill>
                <a:srgbClr val="C00000"/>
              </a:solidFill>
            </a:endParaRPr>
          </a:p>
        </p:txBody>
      </p:sp>
      <p:sp>
        <p:nvSpPr>
          <p:cNvPr id="12" name="pole tekstowe 11"/>
          <p:cNvSpPr txBox="1"/>
          <p:nvPr/>
        </p:nvSpPr>
        <p:spPr>
          <a:xfrm>
            <a:off x="1446663" y="2756848"/>
            <a:ext cx="3016155" cy="430887"/>
          </a:xfrm>
          <a:prstGeom prst="rect">
            <a:avLst/>
          </a:prstGeom>
          <a:noFill/>
          <a:ln>
            <a:solidFill>
              <a:schemeClr val="tx1"/>
            </a:solidFill>
          </a:ln>
        </p:spPr>
        <p:txBody>
          <a:bodyPr wrap="square" rtlCol="0">
            <a:spAutoFit/>
          </a:bodyPr>
          <a:lstStyle/>
          <a:p>
            <a:r>
              <a:rPr lang="pl-PL" sz="2200" b="1" dirty="0" smtClean="0"/>
              <a:t>REALIZM PRAWNICZY</a:t>
            </a:r>
            <a:endParaRPr lang="pl-PL" sz="2200" b="1" dirty="0"/>
          </a:p>
        </p:txBody>
      </p:sp>
      <p:sp>
        <p:nvSpPr>
          <p:cNvPr id="13" name="pole tekstowe 12"/>
          <p:cNvSpPr txBox="1"/>
          <p:nvPr/>
        </p:nvSpPr>
        <p:spPr>
          <a:xfrm>
            <a:off x="327547" y="4787047"/>
            <a:ext cx="4094327" cy="430887"/>
          </a:xfrm>
          <a:prstGeom prst="rect">
            <a:avLst/>
          </a:prstGeom>
          <a:noFill/>
          <a:ln>
            <a:solidFill>
              <a:schemeClr val="tx1"/>
            </a:solidFill>
          </a:ln>
        </p:spPr>
        <p:txBody>
          <a:bodyPr wrap="square" rtlCol="0">
            <a:spAutoFit/>
          </a:bodyPr>
          <a:lstStyle/>
          <a:p>
            <a:r>
              <a:rPr lang="pl-PL" sz="2200" b="1" dirty="0" smtClean="0"/>
              <a:t>HERMENEUTYKA PRAWNICZA</a:t>
            </a:r>
            <a:endParaRPr lang="pl-PL" sz="2200" b="1" dirty="0"/>
          </a:p>
        </p:txBody>
      </p:sp>
      <p:sp>
        <p:nvSpPr>
          <p:cNvPr id="14" name="pole tekstowe 13"/>
          <p:cNvSpPr txBox="1"/>
          <p:nvPr/>
        </p:nvSpPr>
        <p:spPr>
          <a:xfrm>
            <a:off x="7046793" y="4833213"/>
            <a:ext cx="4244453" cy="769441"/>
          </a:xfrm>
          <a:prstGeom prst="rect">
            <a:avLst/>
          </a:prstGeom>
          <a:noFill/>
          <a:ln>
            <a:solidFill>
              <a:schemeClr val="tx1"/>
            </a:solidFill>
          </a:ln>
        </p:spPr>
        <p:txBody>
          <a:bodyPr wrap="square" rtlCol="0">
            <a:spAutoFit/>
          </a:bodyPr>
          <a:lstStyle/>
          <a:p>
            <a:r>
              <a:rPr lang="pl-PL" sz="2200" b="1" dirty="0" smtClean="0"/>
              <a:t>RETORYCZNO-TOPICZNE UJĘCIE PRAWA</a:t>
            </a:r>
            <a:endParaRPr lang="pl-PL" sz="2200" b="1" dirty="0"/>
          </a:p>
        </p:txBody>
      </p:sp>
      <p:sp>
        <p:nvSpPr>
          <p:cNvPr id="15" name="pole tekstowe 14"/>
          <p:cNvSpPr txBox="1"/>
          <p:nvPr/>
        </p:nvSpPr>
        <p:spPr>
          <a:xfrm>
            <a:off x="7724632" y="6023547"/>
            <a:ext cx="4176215" cy="430887"/>
          </a:xfrm>
          <a:prstGeom prst="rect">
            <a:avLst/>
          </a:prstGeom>
          <a:noFill/>
          <a:ln>
            <a:solidFill>
              <a:schemeClr val="tx1"/>
            </a:solidFill>
          </a:ln>
        </p:spPr>
        <p:txBody>
          <a:bodyPr wrap="square" rtlCol="0">
            <a:spAutoFit/>
          </a:bodyPr>
          <a:lstStyle/>
          <a:p>
            <a:r>
              <a:rPr lang="pl-PL" sz="2200" b="1" dirty="0" smtClean="0"/>
              <a:t>INTEGRALNA TEORIA PRAWA</a:t>
            </a:r>
            <a:endParaRPr lang="pl-PL" sz="2200" b="1" dirty="0"/>
          </a:p>
        </p:txBody>
      </p:sp>
      <p:sp>
        <p:nvSpPr>
          <p:cNvPr id="16" name="pole tekstowe 15"/>
          <p:cNvSpPr txBox="1"/>
          <p:nvPr/>
        </p:nvSpPr>
        <p:spPr>
          <a:xfrm>
            <a:off x="245658" y="3739008"/>
            <a:ext cx="4844956" cy="430887"/>
          </a:xfrm>
          <a:prstGeom prst="rect">
            <a:avLst/>
          </a:prstGeom>
          <a:noFill/>
          <a:ln>
            <a:solidFill>
              <a:schemeClr val="tx1"/>
            </a:solidFill>
          </a:ln>
        </p:spPr>
        <p:txBody>
          <a:bodyPr wrap="square" rtlCol="0">
            <a:spAutoFit/>
          </a:bodyPr>
          <a:lstStyle/>
          <a:p>
            <a:r>
              <a:rPr lang="pl-PL" sz="2200" b="1" dirty="0" smtClean="0"/>
              <a:t>JURYSPRUDENCJA SOCJOLOGICZNA</a:t>
            </a:r>
            <a:endParaRPr lang="pl-PL" sz="2200" b="1" dirty="0"/>
          </a:p>
        </p:txBody>
      </p:sp>
      <p:sp>
        <p:nvSpPr>
          <p:cNvPr id="3" name="pole tekstowe 2"/>
          <p:cNvSpPr txBox="1"/>
          <p:nvPr/>
        </p:nvSpPr>
        <p:spPr>
          <a:xfrm>
            <a:off x="851847" y="5592660"/>
            <a:ext cx="4780127" cy="430887"/>
          </a:xfrm>
          <a:prstGeom prst="rect">
            <a:avLst/>
          </a:prstGeom>
          <a:noFill/>
          <a:ln>
            <a:solidFill>
              <a:schemeClr val="tx1"/>
            </a:solidFill>
          </a:ln>
        </p:spPr>
        <p:txBody>
          <a:bodyPr wrap="square" rtlCol="0">
            <a:spAutoFit/>
          </a:bodyPr>
          <a:lstStyle/>
          <a:p>
            <a:r>
              <a:rPr lang="pl-PL" sz="2200" b="1" dirty="0" smtClean="0"/>
              <a:t>TEORIE ARGUMENTACYJNE</a:t>
            </a:r>
            <a:endParaRPr lang="pl-PL" sz="2200" b="1" dirty="0"/>
          </a:p>
        </p:txBody>
      </p:sp>
    </p:spTree>
    <p:extLst>
      <p:ext uri="{BB962C8B-B14F-4D97-AF65-F5344CB8AC3E}">
        <p14:creationId xmlns:p14="http://schemas.microsoft.com/office/powerpoint/2010/main" val="556683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6439" y="146761"/>
            <a:ext cx="10515600" cy="1325563"/>
          </a:xfrm>
        </p:spPr>
        <p:txBody>
          <a:bodyPr>
            <a:normAutofit/>
          </a:bodyPr>
          <a:lstStyle/>
          <a:p>
            <a:pPr algn="ctr"/>
            <a:r>
              <a:rPr lang="pl-PL" sz="3600" dirty="0" smtClean="0"/>
              <a:t>„Uwikłanie” EAP - założenia i inspiracje</a:t>
            </a:r>
            <a:endParaRPr lang="pl-PL" sz="3600" dirty="0"/>
          </a:p>
        </p:txBody>
      </p:sp>
      <p:sp>
        <p:nvSpPr>
          <p:cNvPr id="3" name="Symbol zastępczy zawartości 2"/>
          <p:cNvSpPr>
            <a:spLocks noGrp="1"/>
          </p:cNvSpPr>
          <p:nvPr>
            <p:ph idx="1"/>
          </p:nvPr>
        </p:nvSpPr>
        <p:spPr>
          <a:xfrm>
            <a:off x="1119999" y="1690688"/>
            <a:ext cx="10576131" cy="4914827"/>
          </a:xfrm>
        </p:spPr>
        <p:txBody>
          <a:bodyPr>
            <a:normAutofit/>
          </a:bodyPr>
          <a:lstStyle/>
          <a:p>
            <a:pPr>
              <a:buFontTx/>
              <a:buChar char="-"/>
            </a:pPr>
            <a:r>
              <a:rPr lang="pl-PL" i="1" dirty="0" smtClean="0"/>
              <a:t>homo oeconomicus</a:t>
            </a:r>
          </a:p>
          <a:p>
            <a:pPr>
              <a:buFontTx/>
              <a:buChar char="-"/>
            </a:pPr>
            <a:r>
              <a:rPr lang="pl-PL" dirty="0" smtClean="0"/>
              <a:t> Jeremy Bentham i utylitaryzm (</a:t>
            </a:r>
            <a:r>
              <a:rPr lang="pl-PL" i="1" dirty="0" err="1" smtClean="0"/>
              <a:t>felicific</a:t>
            </a:r>
            <a:r>
              <a:rPr lang="pl-PL" i="1" dirty="0" smtClean="0"/>
              <a:t> </a:t>
            </a:r>
            <a:r>
              <a:rPr lang="pl-PL" i="1" dirty="0" err="1"/>
              <a:t>calculus</a:t>
            </a:r>
            <a:r>
              <a:rPr lang="pl-PL" i="1" dirty="0"/>
              <a:t> </a:t>
            </a:r>
            <a:r>
              <a:rPr lang="pl-PL" dirty="0" smtClean="0"/>
              <a:t>i </a:t>
            </a:r>
            <a:r>
              <a:rPr lang="pl-PL" i="1" dirty="0" err="1" smtClean="0"/>
              <a:t>greatest</a:t>
            </a:r>
            <a:r>
              <a:rPr lang="pl-PL" i="1" dirty="0" smtClean="0"/>
              <a:t> </a:t>
            </a:r>
            <a:r>
              <a:rPr lang="pl-PL" i="1" dirty="0" err="1"/>
              <a:t>happiness</a:t>
            </a:r>
            <a:r>
              <a:rPr lang="pl-PL" i="1" dirty="0"/>
              <a:t> </a:t>
            </a:r>
            <a:r>
              <a:rPr lang="pl-PL" i="1" dirty="0" err="1"/>
              <a:t>principle</a:t>
            </a:r>
            <a:r>
              <a:rPr lang="pl-PL" dirty="0" smtClean="0"/>
              <a:t>)</a:t>
            </a:r>
          </a:p>
          <a:p>
            <a:pPr>
              <a:buFontTx/>
              <a:buChar char="-"/>
            </a:pPr>
            <a:r>
              <a:rPr lang="pl-PL" dirty="0" err="1" smtClean="0"/>
              <a:t>Roscoe</a:t>
            </a:r>
            <a:r>
              <a:rPr lang="pl-PL" dirty="0" smtClean="0"/>
              <a:t> </a:t>
            </a:r>
            <a:r>
              <a:rPr lang="pl-PL" dirty="0" err="1" smtClean="0"/>
              <a:t>Pound</a:t>
            </a:r>
            <a:r>
              <a:rPr lang="pl-PL" dirty="0" smtClean="0"/>
              <a:t>: funkcjonalizm i technokratyzm (</a:t>
            </a:r>
            <a:r>
              <a:rPr lang="pl-PL" i="1" dirty="0" err="1" smtClean="0"/>
              <a:t>social</a:t>
            </a:r>
            <a:r>
              <a:rPr lang="pl-PL" i="1" dirty="0" smtClean="0"/>
              <a:t> </a:t>
            </a:r>
            <a:r>
              <a:rPr lang="pl-PL" i="1" dirty="0" err="1" smtClean="0"/>
              <a:t>control</a:t>
            </a:r>
            <a:r>
              <a:rPr lang="pl-PL" dirty="0" smtClean="0"/>
              <a:t>, </a:t>
            </a:r>
            <a:r>
              <a:rPr lang="pl-PL" i="1" dirty="0" err="1" smtClean="0"/>
              <a:t>social</a:t>
            </a:r>
            <a:r>
              <a:rPr lang="pl-PL" i="1" dirty="0" smtClean="0"/>
              <a:t> </a:t>
            </a:r>
            <a:r>
              <a:rPr lang="pl-PL" i="1" dirty="0" err="1" smtClean="0"/>
              <a:t>improvement</a:t>
            </a:r>
            <a:r>
              <a:rPr lang="pl-PL" i="1" dirty="0"/>
              <a:t> </a:t>
            </a:r>
            <a:r>
              <a:rPr lang="pl-PL" dirty="0"/>
              <a:t>i </a:t>
            </a:r>
            <a:r>
              <a:rPr lang="pl-PL" i="1" dirty="0" err="1"/>
              <a:t>social</a:t>
            </a:r>
            <a:r>
              <a:rPr lang="pl-PL" i="1" dirty="0"/>
              <a:t> </a:t>
            </a:r>
            <a:r>
              <a:rPr lang="pl-PL" i="1" dirty="0" smtClean="0"/>
              <a:t>engineering</a:t>
            </a:r>
            <a:r>
              <a:rPr lang="pl-PL" dirty="0" smtClean="0"/>
              <a:t>)</a:t>
            </a:r>
          </a:p>
          <a:p>
            <a:pPr>
              <a:buFontTx/>
              <a:buChar char="-"/>
            </a:pPr>
            <a:r>
              <a:rPr lang="pl-PL" dirty="0"/>
              <a:t>opozycja wobec </a:t>
            </a:r>
            <a:r>
              <a:rPr lang="pl-PL" dirty="0" smtClean="0"/>
              <a:t>lewicowego nurtu </a:t>
            </a:r>
            <a:r>
              <a:rPr lang="pl-PL" dirty="0"/>
              <a:t>„krytycznych studiów nad prawem” (</a:t>
            </a:r>
            <a:r>
              <a:rPr lang="pl-PL" i="1" dirty="0"/>
              <a:t>Critical </a:t>
            </a:r>
            <a:r>
              <a:rPr lang="pl-PL" i="1" dirty="0" err="1"/>
              <a:t>Legal</a:t>
            </a:r>
            <a:r>
              <a:rPr lang="pl-PL" i="1" dirty="0"/>
              <a:t> </a:t>
            </a:r>
            <a:r>
              <a:rPr lang="pl-PL" i="1" dirty="0" err="1"/>
              <a:t>Studies</a:t>
            </a:r>
            <a:r>
              <a:rPr lang="pl-PL" dirty="0"/>
              <a:t>) </a:t>
            </a:r>
          </a:p>
          <a:p>
            <a:pPr>
              <a:buFontTx/>
              <a:buChar char="-"/>
            </a:pPr>
            <a:r>
              <a:rPr lang="pl-PL" dirty="0" smtClean="0"/>
              <a:t>neoliberalizm ekonomiczny </a:t>
            </a:r>
            <a:r>
              <a:rPr lang="pl-PL" dirty="0"/>
              <a:t>(F. Hayek, M. </a:t>
            </a:r>
            <a:r>
              <a:rPr lang="pl-PL" dirty="0" smtClean="0"/>
              <a:t>Friedman) i libertarianizm </a:t>
            </a:r>
            <a:r>
              <a:rPr lang="pl-PL" dirty="0"/>
              <a:t>(R. </a:t>
            </a:r>
            <a:r>
              <a:rPr lang="pl-PL" dirty="0" err="1"/>
              <a:t>Nozick</a:t>
            </a:r>
            <a:r>
              <a:rPr lang="pl-PL" dirty="0"/>
              <a:t>)</a:t>
            </a:r>
          </a:p>
          <a:p>
            <a:pPr>
              <a:buFontTx/>
              <a:buChar char="-"/>
            </a:pPr>
            <a:r>
              <a:rPr lang="pl-PL" dirty="0" smtClean="0"/>
              <a:t>bliskość </a:t>
            </a:r>
            <a:r>
              <a:rPr lang="pl-PL" dirty="0"/>
              <a:t>z New Public Management </a:t>
            </a:r>
          </a:p>
        </p:txBody>
      </p:sp>
    </p:spTree>
    <p:extLst>
      <p:ext uri="{BB962C8B-B14F-4D97-AF65-F5344CB8AC3E}">
        <p14:creationId xmlns:p14="http://schemas.microsoft.com/office/powerpoint/2010/main" val="3626173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5454" y="313898"/>
            <a:ext cx="10515600" cy="955343"/>
          </a:xfrm>
        </p:spPr>
        <p:txBody>
          <a:bodyPr>
            <a:normAutofit/>
          </a:bodyPr>
          <a:lstStyle/>
          <a:p>
            <a:pPr algn="ctr"/>
            <a:r>
              <a:rPr lang="pl-PL" sz="3600" dirty="0" smtClean="0"/>
              <a:t>Założenia filozoficzne</a:t>
            </a:r>
            <a:endParaRPr lang="pl-PL" sz="3600" dirty="0"/>
          </a:p>
        </p:txBody>
      </p:sp>
      <p:sp>
        <p:nvSpPr>
          <p:cNvPr id="3" name="Symbol zastępczy zawartości 2"/>
          <p:cNvSpPr>
            <a:spLocks noGrp="1"/>
          </p:cNvSpPr>
          <p:nvPr>
            <p:ph idx="1"/>
          </p:nvPr>
        </p:nvSpPr>
        <p:spPr>
          <a:xfrm>
            <a:off x="518615" y="1514900"/>
            <a:ext cx="11109278" cy="5008729"/>
          </a:xfrm>
        </p:spPr>
        <p:txBody>
          <a:bodyPr>
            <a:normAutofit/>
          </a:bodyPr>
          <a:lstStyle/>
          <a:p>
            <a:pPr marL="0" indent="0">
              <a:buNone/>
            </a:pPr>
            <a:r>
              <a:rPr lang="pl-PL" sz="2100" dirty="0" smtClean="0"/>
              <a:t>„Zysk z przestępstwa jest tą siłą, która popycha człowieka do zbrodni; dolegliwość kary jest siłą, którą stosuje się, by go zniechęcić. Jeśli pierwsza z tych sił jest większa, przestępstwo zostanie popełnione, jeśli druga – przestępstwo nie stanie się faktem”</a:t>
            </a:r>
          </a:p>
          <a:p>
            <a:pPr marL="0" indent="0">
              <a:buNone/>
            </a:pPr>
            <a:r>
              <a:rPr lang="pl-PL" sz="2000" dirty="0" smtClean="0"/>
              <a:t>J. Bentham</a:t>
            </a:r>
          </a:p>
          <a:p>
            <a:pPr marL="0" indent="0">
              <a:buNone/>
            </a:pPr>
            <a:endParaRPr lang="pl-PL" sz="2000" dirty="0"/>
          </a:p>
          <a:p>
            <a:pPr marL="0" indent="0">
              <a:buNone/>
            </a:pPr>
            <a:r>
              <a:rPr lang="pl-PL" sz="2100" dirty="0" smtClean="0"/>
              <a:t>„Ekonomia polityczna z </a:t>
            </a:r>
            <a:r>
              <a:rPr lang="pl-PL" sz="2100" dirty="0"/>
              <a:t>góry przyjmuje arbitralną definicję człowieka jako istoty, która </a:t>
            </a:r>
            <a:r>
              <a:rPr lang="pl-PL" sz="2100" dirty="0" smtClean="0"/>
              <a:t>niezmiennie działa </a:t>
            </a:r>
            <a:r>
              <a:rPr lang="pl-PL" sz="2100" dirty="0"/>
              <a:t>tak, by otrzymywać najwyższą ilość rzeczy niezbędnie potrzebnych, </a:t>
            </a:r>
            <a:r>
              <a:rPr lang="pl-PL" sz="2100" dirty="0" smtClean="0"/>
              <a:t>udogodnień oraz </a:t>
            </a:r>
            <a:r>
              <a:rPr lang="pl-PL" sz="2100" dirty="0"/>
              <a:t>luksusów, przy możliwie najmniejszej ilości pracy i </a:t>
            </a:r>
            <a:r>
              <a:rPr lang="pl-PL" sz="2100" dirty="0" smtClean="0"/>
              <a:t>samozaparcia, przy </a:t>
            </a:r>
            <a:r>
              <a:rPr lang="pl-PL" sz="2100" dirty="0"/>
              <a:t>których owe dobra mogą być uzyskane w świetle istniejącego </a:t>
            </a:r>
            <a:r>
              <a:rPr lang="pl-PL" sz="2100" dirty="0" smtClean="0"/>
              <a:t>poziomu wiedzy”</a:t>
            </a:r>
          </a:p>
          <a:p>
            <a:pPr marL="0" indent="0">
              <a:buNone/>
            </a:pPr>
            <a:r>
              <a:rPr lang="pl-PL" sz="2000" dirty="0" smtClean="0"/>
              <a:t>J. S. Mill</a:t>
            </a:r>
          </a:p>
          <a:p>
            <a:pPr marL="0" indent="0">
              <a:buNone/>
            </a:pPr>
            <a:endParaRPr lang="pl-PL" sz="2000" dirty="0" smtClean="0"/>
          </a:p>
          <a:p>
            <a:pPr marL="0" indent="0">
              <a:buNone/>
            </a:pPr>
            <a:r>
              <a:rPr lang="pl-PL" sz="2100" dirty="0" smtClean="0"/>
              <a:t>„…dla racjonalnej nauki prawa staranny interpretator może być człowiekiem teraźniejszości, ale człowiek przyszłości to statystyk i mistrz ekonomii”</a:t>
            </a:r>
          </a:p>
          <a:p>
            <a:pPr marL="0" indent="0">
              <a:buNone/>
            </a:pPr>
            <a:r>
              <a:rPr lang="pl-PL" sz="2000" dirty="0" smtClean="0"/>
              <a:t>O. W. Holmes</a:t>
            </a:r>
          </a:p>
          <a:p>
            <a:pPr marL="0" indent="0">
              <a:buNone/>
            </a:pPr>
            <a:endParaRPr lang="pl-PL" sz="2000" dirty="0"/>
          </a:p>
          <a:p>
            <a:pPr marL="0" indent="0">
              <a:buNone/>
            </a:pPr>
            <a:endParaRPr lang="pl-PL" sz="2000" dirty="0"/>
          </a:p>
        </p:txBody>
      </p:sp>
    </p:spTree>
    <p:extLst>
      <p:ext uri="{BB962C8B-B14F-4D97-AF65-F5344CB8AC3E}">
        <p14:creationId xmlns:p14="http://schemas.microsoft.com/office/powerpoint/2010/main" val="3570636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83692" y="174057"/>
            <a:ext cx="10515600" cy="1149776"/>
          </a:xfrm>
        </p:spPr>
        <p:txBody>
          <a:bodyPr>
            <a:normAutofit/>
          </a:bodyPr>
          <a:lstStyle/>
          <a:p>
            <a:pPr algn="ctr"/>
            <a:r>
              <a:rPr lang="pl-PL" sz="3600" dirty="0" smtClean="0"/>
              <a:t>Rynek małżeński</a:t>
            </a:r>
            <a:endParaRPr lang="pl-PL" sz="3600" dirty="0"/>
          </a:p>
        </p:txBody>
      </p:sp>
      <p:sp>
        <p:nvSpPr>
          <p:cNvPr id="3" name="Symbol zastępczy zawartości 2"/>
          <p:cNvSpPr>
            <a:spLocks noGrp="1"/>
          </p:cNvSpPr>
          <p:nvPr>
            <p:ph idx="1"/>
          </p:nvPr>
        </p:nvSpPr>
        <p:spPr>
          <a:xfrm>
            <a:off x="723331" y="1323833"/>
            <a:ext cx="10836323" cy="5145205"/>
          </a:xfrm>
        </p:spPr>
        <p:txBody>
          <a:bodyPr>
            <a:normAutofit lnSpcReduction="10000"/>
          </a:bodyPr>
          <a:lstStyle/>
          <a:p>
            <a:pPr marL="0" indent="0" algn="just">
              <a:buNone/>
            </a:pPr>
            <a:r>
              <a:rPr lang="pl-PL" sz="2600" dirty="0" smtClean="0"/>
              <a:t>„</a:t>
            </a:r>
            <a:r>
              <a:rPr lang="en-US" sz="2600" dirty="0" smtClean="0"/>
              <a:t>In </a:t>
            </a:r>
            <a:r>
              <a:rPr lang="en-US" sz="2600" dirty="0"/>
              <a:t>recent years, economists have used economic theory more boldly </a:t>
            </a:r>
            <a:r>
              <a:rPr lang="en-US" sz="2600" dirty="0" smtClean="0"/>
              <a:t>to</a:t>
            </a:r>
            <a:r>
              <a:rPr lang="pl-PL" sz="2600" dirty="0" smtClean="0"/>
              <a:t> </a:t>
            </a:r>
            <a:r>
              <a:rPr lang="en-US" sz="2600" dirty="0" smtClean="0"/>
              <a:t>explain </a:t>
            </a:r>
            <a:r>
              <a:rPr lang="en-US" sz="2600" dirty="0"/>
              <a:t>behavior outside the monetary market sector, and </a:t>
            </a:r>
            <a:r>
              <a:rPr lang="en-US" sz="2600" dirty="0" smtClean="0"/>
              <a:t>increasing</a:t>
            </a:r>
            <a:r>
              <a:rPr lang="pl-PL" sz="2600" dirty="0" smtClean="0"/>
              <a:t> </a:t>
            </a:r>
            <a:r>
              <a:rPr lang="en-US" sz="2600" dirty="0" smtClean="0"/>
              <a:t>numbers of</a:t>
            </a:r>
            <a:r>
              <a:rPr lang="pl-PL" sz="2600" dirty="0" smtClean="0"/>
              <a:t> </a:t>
            </a:r>
            <a:r>
              <a:rPr lang="en-US" sz="2600" dirty="0" err="1" smtClean="0"/>
              <a:t>noneconomists</a:t>
            </a:r>
            <a:r>
              <a:rPr lang="en-US" sz="2600" dirty="0" smtClean="0"/>
              <a:t> </a:t>
            </a:r>
            <a:r>
              <a:rPr lang="en-US" sz="2600" dirty="0"/>
              <a:t>have been following their examples. As </a:t>
            </a:r>
            <a:r>
              <a:rPr lang="en-US" sz="2600" dirty="0" smtClean="0"/>
              <a:t>a</a:t>
            </a:r>
            <a:r>
              <a:rPr lang="pl-PL" sz="2600" dirty="0" smtClean="0"/>
              <a:t> </a:t>
            </a:r>
            <a:r>
              <a:rPr lang="en-US" sz="2600" dirty="0" smtClean="0"/>
              <a:t>result</a:t>
            </a:r>
            <a:r>
              <a:rPr lang="en-US" sz="2600" dirty="0"/>
              <a:t>, racial discrimination, fertility, politics, crime, education, </a:t>
            </a:r>
            <a:r>
              <a:rPr lang="en-US" sz="2600" dirty="0" smtClean="0"/>
              <a:t>statistical</a:t>
            </a:r>
            <a:r>
              <a:rPr lang="pl-PL" sz="2600" dirty="0" smtClean="0"/>
              <a:t> </a:t>
            </a:r>
            <a:r>
              <a:rPr lang="en-US" sz="2600" dirty="0" smtClean="0"/>
              <a:t>decision </a:t>
            </a:r>
            <a:r>
              <a:rPr lang="en-US" sz="2600" dirty="0"/>
              <a:t>making, adversary situations, labor-force participation, the </a:t>
            </a:r>
            <a:r>
              <a:rPr lang="en-US" sz="2600" dirty="0" smtClean="0"/>
              <a:t>uses</a:t>
            </a:r>
            <a:r>
              <a:rPr lang="pl-PL" sz="2600" dirty="0" smtClean="0"/>
              <a:t> </a:t>
            </a:r>
            <a:r>
              <a:rPr lang="en-US" sz="2600" dirty="0" smtClean="0"/>
              <a:t>of </a:t>
            </a:r>
            <a:r>
              <a:rPr lang="en-US" sz="2600" dirty="0"/>
              <a:t>"leisure" time, and other behavior are much better </a:t>
            </a:r>
            <a:r>
              <a:rPr lang="en-US" sz="2600" dirty="0" smtClean="0"/>
              <a:t>understood.</a:t>
            </a:r>
            <a:r>
              <a:rPr lang="pl-PL" sz="2600" dirty="0" smtClean="0"/>
              <a:t> </a:t>
            </a:r>
            <a:r>
              <a:rPr lang="en-US" sz="2600" dirty="0" smtClean="0"/>
              <a:t>Indeed</a:t>
            </a:r>
            <a:r>
              <a:rPr lang="en-US" sz="2600" dirty="0"/>
              <a:t>, economic theory may well be on its way to providing a </a:t>
            </a:r>
            <a:r>
              <a:rPr lang="en-US" sz="2600" dirty="0" smtClean="0"/>
              <a:t>unified</a:t>
            </a:r>
            <a:r>
              <a:rPr lang="pl-PL" sz="2600" dirty="0" smtClean="0"/>
              <a:t> </a:t>
            </a:r>
            <a:r>
              <a:rPr lang="en-US" sz="2600" dirty="0" smtClean="0"/>
              <a:t>framework </a:t>
            </a:r>
            <a:r>
              <a:rPr lang="en-US" sz="2600" dirty="0"/>
              <a:t>for all behavior involving scarce resources, nonmarket as </a:t>
            </a:r>
            <a:r>
              <a:rPr lang="en-US" sz="2600" dirty="0" smtClean="0"/>
              <a:t>well</a:t>
            </a:r>
            <a:r>
              <a:rPr lang="pl-PL" sz="2600" dirty="0" smtClean="0"/>
              <a:t> </a:t>
            </a:r>
            <a:r>
              <a:rPr lang="en-US" sz="2600" dirty="0" smtClean="0"/>
              <a:t>as </a:t>
            </a:r>
            <a:r>
              <a:rPr lang="en-US" sz="2600" dirty="0"/>
              <a:t>market, nonmonetary as well as monetary, small group as well </a:t>
            </a:r>
            <a:r>
              <a:rPr lang="en-US" sz="2600" dirty="0" smtClean="0"/>
              <a:t>as</a:t>
            </a:r>
            <a:r>
              <a:rPr lang="pl-PL" sz="2600" dirty="0" smtClean="0"/>
              <a:t> </a:t>
            </a:r>
            <a:r>
              <a:rPr lang="en-US" sz="2600" dirty="0" smtClean="0"/>
              <a:t>competitive…</a:t>
            </a:r>
            <a:r>
              <a:rPr lang="pl-PL" sz="2600" dirty="0" smtClean="0"/>
              <a:t> </a:t>
            </a:r>
          </a:p>
          <a:p>
            <a:pPr marL="0" indent="0" algn="just">
              <a:buNone/>
            </a:pPr>
            <a:r>
              <a:rPr lang="en-US" sz="2600" dirty="0" smtClean="0"/>
              <a:t>In </a:t>
            </a:r>
            <a:r>
              <a:rPr lang="en-US" sz="2600" dirty="0"/>
              <a:t>this essay, it is argued that marriage is no exception and can </a:t>
            </a:r>
            <a:r>
              <a:rPr lang="en-US" sz="2600" dirty="0" smtClean="0"/>
              <a:t>be</a:t>
            </a:r>
            <a:r>
              <a:rPr lang="pl-PL" sz="2600" dirty="0" smtClean="0"/>
              <a:t> </a:t>
            </a:r>
            <a:r>
              <a:rPr lang="en-US" sz="2600" dirty="0" smtClean="0"/>
              <a:t>successfully </a:t>
            </a:r>
            <a:r>
              <a:rPr lang="en-US" sz="2600" dirty="0"/>
              <a:t>analyzed within the framework provided by </a:t>
            </a:r>
            <a:r>
              <a:rPr lang="en-US" sz="2600" dirty="0" smtClean="0"/>
              <a:t>modern</a:t>
            </a:r>
            <a:r>
              <a:rPr lang="pl-PL" sz="2600" dirty="0" smtClean="0"/>
              <a:t> </a:t>
            </a:r>
            <a:r>
              <a:rPr lang="en-US" sz="2600" dirty="0" smtClean="0"/>
              <a:t>economics</a:t>
            </a:r>
            <a:r>
              <a:rPr lang="en-US" sz="2600" dirty="0"/>
              <a:t>. If correct, this is compelling additional evidence on the </a:t>
            </a:r>
            <a:r>
              <a:rPr lang="en-US" sz="2600" dirty="0" smtClean="0"/>
              <a:t>unifying</a:t>
            </a:r>
            <a:r>
              <a:rPr lang="pl-PL" sz="2600" dirty="0" smtClean="0"/>
              <a:t> </a:t>
            </a:r>
            <a:r>
              <a:rPr lang="en-US" sz="2600" dirty="0" smtClean="0"/>
              <a:t>power </a:t>
            </a:r>
            <a:r>
              <a:rPr lang="en-US" sz="2600" dirty="0"/>
              <a:t>of economic </a:t>
            </a:r>
            <a:r>
              <a:rPr lang="en-US" sz="2600" dirty="0" smtClean="0"/>
              <a:t>analysis</a:t>
            </a:r>
            <a:r>
              <a:rPr lang="pl-PL" sz="2600" dirty="0" smtClean="0"/>
              <a:t>.”</a:t>
            </a:r>
          </a:p>
          <a:p>
            <a:pPr marL="0" indent="0" algn="just">
              <a:buNone/>
            </a:pPr>
            <a:endParaRPr lang="pl-PL" sz="2000" dirty="0" smtClean="0"/>
          </a:p>
          <a:p>
            <a:pPr marL="0" indent="0" algn="just">
              <a:buNone/>
            </a:pPr>
            <a:r>
              <a:rPr lang="pl-PL" sz="2000" dirty="0" smtClean="0"/>
              <a:t>G. </a:t>
            </a:r>
            <a:r>
              <a:rPr lang="pl-PL" sz="2000" dirty="0"/>
              <a:t>Becker, </a:t>
            </a:r>
            <a:r>
              <a:rPr lang="pl-PL" sz="2000" i="1" dirty="0"/>
              <a:t>A </a:t>
            </a:r>
            <a:r>
              <a:rPr lang="pl-PL" sz="2000" i="1" dirty="0" err="1"/>
              <a:t>Theory</a:t>
            </a:r>
            <a:r>
              <a:rPr lang="pl-PL" sz="2000" i="1" dirty="0"/>
              <a:t> of </a:t>
            </a:r>
            <a:r>
              <a:rPr lang="pl-PL" sz="2000" i="1" dirty="0" err="1" smtClean="0"/>
              <a:t>Marriage</a:t>
            </a:r>
            <a:r>
              <a:rPr lang="pl-PL" sz="2000" dirty="0"/>
              <a:t> </a:t>
            </a:r>
            <a:r>
              <a:rPr lang="pl-PL" sz="2000" dirty="0" smtClean="0"/>
              <a:t>[w:] T. Schultz, </a:t>
            </a:r>
            <a:r>
              <a:rPr lang="en-US" sz="2000" i="1" dirty="0"/>
              <a:t>Economics of the Family: Marriage, Children, and </a:t>
            </a:r>
            <a:r>
              <a:rPr lang="en-US" sz="2000" i="1" dirty="0" smtClean="0"/>
              <a:t>Human</a:t>
            </a:r>
            <a:r>
              <a:rPr lang="pl-PL" sz="2000" i="1" dirty="0" smtClean="0"/>
              <a:t> </a:t>
            </a:r>
            <a:r>
              <a:rPr lang="en-US" sz="2000" i="1" dirty="0" smtClean="0"/>
              <a:t>Capital</a:t>
            </a:r>
            <a:r>
              <a:rPr lang="pl-PL" sz="2000" dirty="0"/>
              <a:t>, University of Chicago </a:t>
            </a:r>
            <a:r>
              <a:rPr lang="pl-PL" sz="2000" dirty="0" smtClean="0"/>
              <a:t>Press 1974.</a:t>
            </a:r>
            <a:endParaRPr lang="pl-PL" sz="2000" i="1" dirty="0"/>
          </a:p>
        </p:txBody>
      </p:sp>
    </p:spTree>
    <p:extLst>
      <p:ext uri="{BB962C8B-B14F-4D97-AF65-F5344CB8AC3E}">
        <p14:creationId xmlns:p14="http://schemas.microsoft.com/office/powerpoint/2010/main" val="2793323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91069"/>
            <a:ext cx="10515600" cy="1214651"/>
          </a:xfrm>
        </p:spPr>
        <p:txBody>
          <a:bodyPr>
            <a:normAutofit/>
          </a:bodyPr>
          <a:lstStyle/>
          <a:p>
            <a:pPr algn="ctr"/>
            <a:r>
              <a:rPr lang="pl-PL" sz="3600" dirty="0" smtClean="0"/>
              <a:t>Rynek ludzkich organów</a:t>
            </a:r>
            <a:endParaRPr lang="pl-PL" sz="3600" dirty="0"/>
          </a:p>
        </p:txBody>
      </p:sp>
      <p:sp>
        <p:nvSpPr>
          <p:cNvPr id="3" name="Symbol zastępczy zawartości 2"/>
          <p:cNvSpPr>
            <a:spLocks noGrp="1"/>
          </p:cNvSpPr>
          <p:nvPr>
            <p:ph idx="1"/>
          </p:nvPr>
        </p:nvSpPr>
        <p:spPr>
          <a:xfrm>
            <a:off x="736979" y="1869742"/>
            <a:ext cx="10863618" cy="4667535"/>
          </a:xfrm>
        </p:spPr>
        <p:txBody>
          <a:bodyPr/>
          <a:lstStyle/>
          <a:p>
            <a:pPr marL="0" indent="0">
              <a:buNone/>
            </a:pPr>
            <a:r>
              <a:rPr lang="pl-PL" dirty="0" smtClean="0"/>
              <a:t>„…</a:t>
            </a:r>
            <a:r>
              <a:rPr lang="en-US" dirty="0" smtClean="0"/>
              <a:t>If </a:t>
            </a:r>
            <a:r>
              <a:rPr lang="en-US" dirty="0"/>
              <a:t>laws were changed so that organs could be purchased and sold, some people would give not out of altruism, but for the financial gain. The result would be an increased supply of organs. In a free market, the prices of organs for transplants would settle at the levels that would eliminate the excess demand for each type of organ. In a paper on the potential of markets for live organ donations, Julio Elias of the University of Buffalo and I estimate that the going price for live transplants would be about $15,000 for kidneys and about $35,000 for </a:t>
            </a:r>
            <a:r>
              <a:rPr lang="en-US" dirty="0" smtClean="0"/>
              <a:t>livers</a:t>
            </a:r>
            <a:r>
              <a:rPr lang="pl-PL" dirty="0" smtClean="0"/>
              <a:t>…”</a:t>
            </a:r>
          </a:p>
          <a:p>
            <a:pPr marL="0" indent="0">
              <a:buNone/>
            </a:pPr>
            <a:endParaRPr lang="pl-PL" sz="2000" dirty="0" smtClean="0"/>
          </a:p>
          <a:p>
            <a:pPr marL="0" indent="0">
              <a:buNone/>
            </a:pPr>
            <a:r>
              <a:rPr lang="pl-PL" sz="2000" dirty="0" smtClean="0"/>
              <a:t>G. Becker, </a:t>
            </a:r>
            <a:r>
              <a:rPr lang="en-US" sz="2000" i="1" dirty="0"/>
              <a:t>Should the Purchase and Sale of Organs for Transplant Surgery be Permitted</a:t>
            </a:r>
            <a:r>
              <a:rPr lang="en-US" sz="2000" i="1" dirty="0" smtClean="0"/>
              <a:t>?</a:t>
            </a:r>
            <a:r>
              <a:rPr lang="pl-PL" sz="2000" i="1" dirty="0" smtClean="0"/>
              <a:t> ,</a:t>
            </a:r>
            <a:r>
              <a:rPr lang="pl-PL" sz="2000" dirty="0" smtClean="0"/>
              <a:t> The </a:t>
            </a:r>
            <a:r>
              <a:rPr lang="pl-PL" sz="2000" dirty="0"/>
              <a:t>Becker-Posner Blog: </a:t>
            </a:r>
            <a:r>
              <a:rPr lang="pl-PL" sz="2000" dirty="0">
                <a:solidFill>
                  <a:schemeClr val="tx1"/>
                </a:solidFill>
                <a:hlinkClick r:id="rId2"/>
              </a:rPr>
              <a:t>http://</a:t>
            </a:r>
            <a:r>
              <a:rPr lang="pl-PL" sz="2000" dirty="0" smtClean="0">
                <a:solidFill>
                  <a:schemeClr val="tx1"/>
                </a:solidFill>
                <a:hlinkClick r:id="rId2"/>
              </a:rPr>
              <a:t>www.becker-posner-blog.com/2006/01/should-the-purchase-and-sale-of-organs-for-transplant-surgery-be-permitted-becker.html</a:t>
            </a:r>
            <a:r>
              <a:rPr lang="pl-PL" sz="2000" dirty="0" smtClean="0">
                <a:solidFill>
                  <a:schemeClr val="tx1"/>
                </a:solidFill>
              </a:rPr>
              <a:t>, na dzień 10 maja 2017 r.</a:t>
            </a:r>
            <a:endParaRPr lang="pl-PL" sz="2000" dirty="0">
              <a:solidFill>
                <a:schemeClr val="tx1"/>
              </a:solidFill>
            </a:endParaRPr>
          </a:p>
        </p:txBody>
      </p:sp>
    </p:spTree>
    <p:extLst>
      <p:ext uri="{BB962C8B-B14F-4D97-AF65-F5344CB8AC3E}">
        <p14:creationId xmlns:p14="http://schemas.microsoft.com/office/powerpoint/2010/main" val="450418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łębokość">
  <a:themeElements>
    <a:clrScheme name="Głębokość">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Głębokość">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łębokość">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2648</TotalTime>
  <Words>5336</Words>
  <Application>Microsoft Office PowerPoint</Application>
  <PresentationFormat>Panoramiczny</PresentationFormat>
  <Paragraphs>224</Paragraphs>
  <Slides>42</Slides>
  <Notes>3</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42</vt:i4>
      </vt:variant>
    </vt:vector>
  </HeadingPairs>
  <TitlesOfParts>
    <vt:vector size="50" baseType="lpstr">
      <vt:lpstr>Aharoni</vt:lpstr>
      <vt:lpstr>Arial</vt:lpstr>
      <vt:lpstr>Batang</vt:lpstr>
      <vt:lpstr>Calibri</vt:lpstr>
      <vt:lpstr>Calibri Light</vt:lpstr>
      <vt:lpstr>Corbel</vt:lpstr>
      <vt:lpstr>Motyw pakietu Office</vt:lpstr>
      <vt:lpstr>Głębokość</vt:lpstr>
      <vt:lpstr>EKONOMICZNA  ANALIZA  PRAWA</vt:lpstr>
      <vt:lpstr>Krytyka  ekonomicznej analizy prawa</vt:lpstr>
      <vt:lpstr>Ekonomiczna analiza prawa – kontrowersje i problemy</vt:lpstr>
      <vt:lpstr>Kierunki krytyki EAP</vt:lpstr>
      <vt:lpstr>EAP na mapie współczesnej teorii prawa</vt:lpstr>
      <vt:lpstr>„Uwikłanie” EAP - założenia i inspiracje</vt:lpstr>
      <vt:lpstr>Założenia filozoficzne</vt:lpstr>
      <vt:lpstr>Rynek małżeński</vt:lpstr>
      <vt:lpstr>Rynek ludzkich organów</vt:lpstr>
      <vt:lpstr>Prezentacja programu PowerPoint</vt:lpstr>
      <vt:lpstr>Rynek adopcji dzieci</vt:lpstr>
      <vt:lpstr>Prezentacja programu PowerPoint</vt:lpstr>
      <vt:lpstr>Poligamia – perspektywa EAP</vt:lpstr>
      <vt:lpstr>Teoria i praktyka</vt:lpstr>
      <vt:lpstr>Analizy „na sucho”, „tak jakby”</vt:lpstr>
      <vt:lpstr>Problem metodologii</vt:lpstr>
      <vt:lpstr>Prezentacja programu PowerPoint</vt:lpstr>
      <vt:lpstr>„Sztywne” modele</vt:lpstr>
      <vt:lpstr>Homo economicus ≠ prawdziwy człowiek</vt:lpstr>
      <vt:lpstr>„…czy potrzeba idei maksymalizacji dobrobytu społecznego, aby wiedzieć, że najbardziej efektywne ekonomicznie jest prawo, które prowadzi do największego wzrostu dobrobytu społecznego? Czy potrzeba idei Pareto, aby wiedzieć, że dane rozwiązanie prawne jest dopuszczalne tylko wtedy, gdy powoduje ulepszenie czy też udoskonalenie sytuacji je poprzedzającej? Czy potrzeba idei Kaldora-Hicksa, aby wiedzieć, że zawiera ona tę samą myśl, chociaż nieco inaczej wyrażoną, co idea Pareto? I wreszcie, czy potrzeba analizy marginalnej, aby wiedzieć, że rozwiązanie prawne powinno realizować jakiś pożądany cel?”  R. Tokarczyk, Jednostronność ekonomicznej analizy prawa, Ruch Prawniczy, Ekonomiczny i Socjologiczny, r. LXIX, z. 4/2007.</vt:lpstr>
      <vt:lpstr>Opór i niechęć praktyków</vt:lpstr>
      <vt:lpstr>Prezentacja programu PowerPoint</vt:lpstr>
      <vt:lpstr>Brak planowania legislacyjnego i fikcja uzasadnień</vt:lpstr>
      <vt:lpstr>Zapewnienia (bez pokrycia) projektodawcy</vt:lpstr>
      <vt:lpstr>Wybrane przeszkody</vt:lpstr>
      <vt:lpstr>Różnice w języku prawników i ekonomistów</vt:lpstr>
      <vt:lpstr>Tendencje w nauce prawa</vt:lpstr>
      <vt:lpstr>Law &amp; Economics a kontynentalna tradycja</vt:lpstr>
      <vt:lpstr>Wyobrażenie państwa i oczekiwania społeczne</vt:lpstr>
      <vt:lpstr>Wyobrażenie państwa i oczekiwania społeczne</vt:lpstr>
      <vt:lpstr>Post-komunistyczne dziedzictwo: marksizm</vt:lpstr>
      <vt:lpstr>Postkomunistyczne dziedzictwo: prawo jako element nadbudowy</vt:lpstr>
      <vt:lpstr>Prawo podporządkowane ekonomii…</vt:lpstr>
      <vt:lpstr>Założenia ideologiczne z przeszłości</vt:lpstr>
      <vt:lpstr>Doświadczenia:</vt:lpstr>
      <vt:lpstr>Polska teoria i filozofia prawa</vt:lpstr>
      <vt:lpstr>Polska teoria i filozofia prawa</vt:lpstr>
      <vt:lpstr>Antyteza: wartość autoteliczna prawa i prawa człowieka</vt:lpstr>
      <vt:lpstr>Prezentacja programu PowerPoint</vt:lpstr>
      <vt:lpstr>Przyszłość?</vt:lpstr>
      <vt:lpstr>Ekonomiczna analiza a demokracja</vt:lpstr>
      <vt:lpstr>Law &amp; Economics - za czy przeciw?</vt:lpstr>
    </vt:vector>
  </TitlesOfParts>
  <Company>Uniwersytet Warszawski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EKONOMICZNA  ANALIZA  PRAWA</dc:title>
  <dc:creator>Krzysztof Koźmiński</dc:creator>
  <cp:lastModifiedBy>k.kozminski@wpia.uw.edu.pl</cp:lastModifiedBy>
  <cp:revision>434</cp:revision>
  <dcterms:created xsi:type="dcterms:W3CDTF">2019-02-20T08:56:24Z</dcterms:created>
  <dcterms:modified xsi:type="dcterms:W3CDTF">2019-05-08T17:14:37Z</dcterms:modified>
</cp:coreProperties>
</file>