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6"/>
  </p:notesMasterIdLst>
  <p:sldIdLst>
    <p:sldId id="256" r:id="rId3"/>
    <p:sldId id="263" r:id="rId4"/>
    <p:sldId id="301" r:id="rId5"/>
    <p:sldId id="302" r:id="rId6"/>
    <p:sldId id="303" r:id="rId7"/>
    <p:sldId id="319" r:id="rId8"/>
    <p:sldId id="298" r:id="rId9"/>
    <p:sldId id="310" r:id="rId10"/>
    <p:sldId id="305" r:id="rId11"/>
    <p:sldId id="320" r:id="rId12"/>
    <p:sldId id="306" r:id="rId13"/>
    <p:sldId id="307" r:id="rId14"/>
    <p:sldId id="308" r:id="rId15"/>
    <p:sldId id="321" r:id="rId16"/>
    <p:sldId id="309" r:id="rId17"/>
    <p:sldId id="311" r:id="rId18"/>
    <p:sldId id="322" r:id="rId19"/>
    <p:sldId id="323" r:id="rId20"/>
    <p:sldId id="315" r:id="rId21"/>
    <p:sldId id="318" r:id="rId22"/>
    <p:sldId id="317" r:id="rId23"/>
    <p:sldId id="325" r:id="rId24"/>
    <p:sldId id="327" r:id="rId25"/>
    <p:sldId id="326" r:id="rId26"/>
    <p:sldId id="329" r:id="rId27"/>
    <p:sldId id="330" r:id="rId28"/>
    <p:sldId id="365" r:id="rId29"/>
    <p:sldId id="366" r:id="rId30"/>
    <p:sldId id="371" r:id="rId31"/>
    <p:sldId id="369" r:id="rId32"/>
    <p:sldId id="370" r:id="rId33"/>
    <p:sldId id="334" r:id="rId34"/>
    <p:sldId id="335" r:id="rId35"/>
    <p:sldId id="336" r:id="rId36"/>
    <p:sldId id="337" r:id="rId37"/>
    <p:sldId id="338" r:id="rId38"/>
    <p:sldId id="362" r:id="rId39"/>
    <p:sldId id="363" r:id="rId40"/>
    <p:sldId id="378" r:id="rId41"/>
    <p:sldId id="379" r:id="rId42"/>
    <p:sldId id="367" r:id="rId43"/>
    <p:sldId id="368" r:id="rId44"/>
    <p:sldId id="344" r:id="rId45"/>
    <p:sldId id="345" r:id="rId46"/>
    <p:sldId id="346" r:id="rId47"/>
    <p:sldId id="343" r:id="rId48"/>
    <p:sldId id="377" r:id="rId49"/>
    <p:sldId id="324" r:id="rId50"/>
    <p:sldId id="372" r:id="rId51"/>
    <p:sldId id="374" r:id="rId52"/>
    <p:sldId id="376" r:id="rId53"/>
    <p:sldId id="348" r:id="rId54"/>
    <p:sldId id="354" r:id="rId55"/>
    <p:sldId id="355" r:id="rId56"/>
    <p:sldId id="349" r:id="rId57"/>
    <p:sldId id="350" r:id="rId58"/>
    <p:sldId id="351" r:id="rId59"/>
    <p:sldId id="352" r:id="rId60"/>
    <p:sldId id="353" r:id="rId61"/>
    <p:sldId id="359" r:id="rId62"/>
    <p:sldId id="360" r:id="rId63"/>
    <p:sldId id="361" r:id="rId64"/>
    <p:sldId id="364" r:id="rId65"/>
    <p:sldId id="313" r:id="rId66"/>
    <p:sldId id="312" r:id="rId67"/>
    <p:sldId id="314" r:id="rId68"/>
    <p:sldId id="331" r:id="rId69"/>
    <p:sldId id="332" r:id="rId70"/>
    <p:sldId id="333" r:id="rId71"/>
    <p:sldId id="356" r:id="rId72"/>
    <p:sldId id="357" r:id="rId73"/>
    <p:sldId id="340" r:id="rId74"/>
    <p:sldId id="341" r:id="rId7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98" d="100"/>
          <a:sy n="98" d="100"/>
        </p:scale>
        <p:origin x="110" y="134"/>
      </p:cViewPr>
      <p:guideLst/>
    </p:cSldViewPr>
  </p:slideViewPr>
  <p:notesTextViewPr>
    <p:cViewPr>
      <p:scale>
        <a:sx n="1" d="1"/>
        <a:sy n="1" d="1"/>
      </p:scale>
      <p:origin x="0" y="0"/>
    </p:cViewPr>
  </p:notesTextViewPr>
  <p:sorterViewPr>
    <p:cViewPr varScale="1">
      <p:scale>
        <a:sx n="100" d="100"/>
        <a:sy n="100" d="100"/>
      </p:scale>
      <p:origin x="0" y="-676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62821-EBB0-49AE-A029-9B2AF526BF96}" type="datetimeFigureOut">
              <a:rPr lang="pl-PL" smtClean="0"/>
              <a:t>10.04.2019</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8712E-1140-4CD4-8C0E-04272F14C7A0}" type="slidenum">
              <a:rPr lang="pl-PL" smtClean="0"/>
              <a:t>‹#›</a:t>
            </a:fld>
            <a:endParaRPr lang="pl-PL"/>
          </a:p>
        </p:txBody>
      </p:sp>
    </p:spTree>
    <p:extLst>
      <p:ext uri="{BB962C8B-B14F-4D97-AF65-F5344CB8AC3E}">
        <p14:creationId xmlns:p14="http://schemas.microsoft.com/office/powerpoint/2010/main" val="53418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10.04.2019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7752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10.04.2019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415236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10.04.2019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238533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7" name="Date Placeholder 6"/>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50629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7317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28151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07661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20000" y="2505075"/>
            <a:ext cx="5025216"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6" name="Content Placeholder 5"/>
          <p:cNvSpPr>
            <a:spLocks noGrp="1"/>
          </p:cNvSpPr>
          <p:nvPr>
            <p:ph sz="quarter" idx="4"/>
          </p:nvPr>
        </p:nvSpPr>
        <p:spPr>
          <a:xfrm>
            <a:off x="6319840" y="2505075"/>
            <a:ext cx="503554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5135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8061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3077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20455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10.04.2019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16175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7444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09223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39736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1826865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5525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11979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92173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1010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3377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102CA7CC-14E7-4C93-B6F9-F4850FD4E50D}" type="datetimeFigureOut">
              <a:rPr lang="pl-PL" smtClean="0"/>
              <a:t>10.04.2019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423191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102CA7CC-14E7-4C93-B6F9-F4850FD4E50D}" type="datetimeFigureOut">
              <a:rPr lang="pl-PL" smtClean="0"/>
              <a:t>10.04.2019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90236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102CA7CC-14E7-4C93-B6F9-F4850FD4E50D}" type="datetimeFigureOut">
              <a:rPr lang="pl-PL" smtClean="0"/>
              <a:t>10.04.2019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94880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102CA7CC-14E7-4C93-B6F9-F4850FD4E50D}" type="datetimeFigureOut">
              <a:rPr lang="pl-PL" smtClean="0"/>
              <a:t>10.04.2019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43347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02CA7CC-14E7-4C93-B6F9-F4850FD4E50D}" type="datetimeFigureOut">
              <a:rPr lang="pl-PL" smtClean="0"/>
              <a:t>10.04.2019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50575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02CA7CC-14E7-4C93-B6F9-F4850FD4E50D}" type="datetimeFigureOut">
              <a:rPr lang="pl-PL" smtClean="0"/>
              <a:t>10.04.2019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230836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02CA7CC-14E7-4C93-B6F9-F4850FD4E50D}" type="datetimeFigureOut">
              <a:rPr lang="pl-PL" smtClean="0"/>
              <a:t>10.04.2019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546672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CA7CC-14E7-4C93-B6F9-F4850FD4E50D}" type="datetimeFigureOut">
              <a:rPr lang="pl-PL" smtClean="0"/>
              <a:t>10.04.2019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E8B20-B2BB-4983-8BFA-43A3AD41BDB6}" type="slidenum">
              <a:rPr lang="pl-PL" smtClean="0"/>
              <a:t>‹#›</a:t>
            </a:fld>
            <a:endParaRPr lang="pl-PL"/>
          </a:p>
        </p:txBody>
      </p:sp>
    </p:spTree>
    <p:extLst>
      <p:ext uri="{BB962C8B-B14F-4D97-AF65-F5344CB8AC3E}">
        <p14:creationId xmlns:p14="http://schemas.microsoft.com/office/powerpoint/2010/main" val="4018240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10.04.2019</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883093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3052345"/>
            <a:ext cx="10988040" cy="1233387"/>
          </a:xfrm>
        </p:spPr>
        <p:txBody>
          <a:bodyPr>
            <a:noAutofit/>
          </a:bodyPr>
          <a:lstStyle/>
          <a:p>
            <a:r>
              <a:rPr lang="pl-PL" sz="4800" b="1" dirty="0" smtClean="0">
                <a:solidFill>
                  <a:schemeClr val="tx1"/>
                </a:solidFill>
                <a:effectLst/>
                <a:cs typeface="Aharoni" panose="02010803020104030203" pitchFamily="2" charset="-79"/>
              </a:rPr>
              <a:t>EKONOMICZNA  ANALIZA  PRAWA</a:t>
            </a:r>
            <a:endParaRPr lang="pl-PL" sz="4800" b="1" dirty="0">
              <a:solidFill>
                <a:schemeClr val="tx1"/>
              </a:solidFill>
              <a:effectLst/>
              <a:latin typeface="+mn-lt"/>
              <a:cs typeface="Aharoni" panose="02010803020104030203" pitchFamily="2" charset="-79"/>
            </a:endParaRPr>
          </a:p>
        </p:txBody>
      </p:sp>
      <p:sp>
        <p:nvSpPr>
          <p:cNvPr id="4" name="Podtytuł 3"/>
          <p:cNvSpPr>
            <a:spLocks noGrp="1"/>
          </p:cNvSpPr>
          <p:nvPr>
            <p:ph type="subTitle" idx="1"/>
          </p:nvPr>
        </p:nvSpPr>
        <p:spPr>
          <a:xfrm>
            <a:off x="2758440" y="5158854"/>
            <a:ext cx="9144000" cy="1524211"/>
          </a:xfrm>
        </p:spPr>
        <p:txBody>
          <a:bodyPr>
            <a:noAutofit/>
          </a:bodyPr>
          <a:lstStyle/>
          <a:p>
            <a:r>
              <a:rPr lang="pl-PL" b="1" dirty="0">
                <a:solidFill>
                  <a:schemeClr val="tx1"/>
                </a:solidFill>
                <a:latin typeface="Batang" panose="02030600000101010101" pitchFamily="18" charset="-127"/>
                <a:ea typeface="Batang" panose="02030600000101010101" pitchFamily="18" charset="-127"/>
                <a:cs typeface="Aharoni" panose="02010803020104030203" pitchFamily="2" charset="-79"/>
              </a:rPr>
              <a:t>d</a:t>
            </a:r>
            <a:r>
              <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r Krzysztof Koźmiński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Wydział Prawa i Administracji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Uniwersytetu Warszawskiego</a:t>
            </a:r>
            <a:endParaRPr lang="pl-PL" sz="2400" b="1" dirty="0">
              <a:solidFill>
                <a:schemeClr val="tx1"/>
              </a:solidFill>
              <a:latin typeface="Batang" panose="02030600000101010101" pitchFamily="18" charset="-127"/>
              <a:ea typeface="Batang" panose="02030600000101010101" pitchFamily="18" charset="-127"/>
              <a:cs typeface="Aharoni" panose="02010803020104030203" pitchFamily="2" charset="-79"/>
            </a:endParaRPr>
          </a:p>
          <a:p>
            <a:endPar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endParaRPr>
          </a:p>
        </p:txBody>
      </p:sp>
      <p:pic>
        <p:nvPicPr>
          <p:cNvPr id="5" name="Obraz 4"/>
          <p:cNvPicPr>
            <a:picLocks noChangeAspect="1"/>
          </p:cNvPicPr>
          <p:nvPr/>
        </p:nvPicPr>
        <p:blipFill>
          <a:blip r:embed="rId3"/>
          <a:stretch>
            <a:fillRect/>
          </a:stretch>
        </p:blipFill>
        <p:spPr>
          <a:xfrm>
            <a:off x="215778" y="173588"/>
            <a:ext cx="1653965" cy="1997241"/>
          </a:xfrm>
          <a:prstGeom prst="rect">
            <a:avLst/>
          </a:prstGeom>
        </p:spPr>
      </p:pic>
    </p:spTree>
    <p:extLst>
      <p:ext uri="{BB962C8B-B14F-4D97-AF65-F5344CB8AC3E}">
        <p14:creationId xmlns:p14="http://schemas.microsoft.com/office/powerpoint/2010/main" val="2204622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9519035" cy="1030538"/>
          </a:xfrm>
        </p:spPr>
        <p:txBody>
          <a:bodyPr>
            <a:normAutofit/>
          </a:bodyPr>
          <a:lstStyle/>
          <a:p>
            <a:r>
              <a:rPr lang="pl-PL" sz="4800" dirty="0" smtClean="0"/>
              <a:t>Przykład 2: tzw. „umowy nazwane”</a:t>
            </a:r>
            <a:endParaRPr lang="pl-PL" sz="4800" dirty="0"/>
          </a:p>
        </p:txBody>
      </p:sp>
      <p:sp>
        <p:nvSpPr>
          <p:cNvPr id="4" name="Prostokąt 3"/>
          <p:cNvSpPr/>
          <p:nvPr/>
        </p:nvSpPr>
        <p:spPr>
          <a:xfrm>
            <a:off x="401052" y="1330456"/>
            <a:ext cx="11325727" cy="5216813"/>
          </a:xfrm>
          <a:prstGeom prst="rect">
            <a:avLst/>
          </a:prstGeom>
        </p:spPr>
        <p:txBody>
          <a:bodyPr wrap="square">
            <a:spAutoFit/>
          </a:bodyPr>
          <a:lstStyle/>
          <a:p>
            <a:r>
              <a:rPr lang="pl-PL" sz="2900" dirty="0" smtClean="0"/>
              <a:t>„Ekonomiczna analiza prawa jest szczególnie przydatna na gruncie stosunków kontraktowych, gdyż może przyczynić się do wzrostu efektywności wymiany dokonywanej pomiędzy stronami. Z ekonomicznego punktu widzenia przepisy prawa właściwego dla zobowiązań umownych pełnią wiele istotnych funkcji.</a:t>
            </a:r>
          </a:p>
          <a:p>
            <a:r>
              <a:rPr lang="pl-PL" sz="2900" dirty="0" smtClean="0"/>
              <a:t>Przede wszystkim pozwalają</a:t>
            </a:r>
            <a:r>
              <a:rPr lang="pl-PL" sz="2900" dirty="0"/>
              <a:t> </a:t>
            </a:r>
            <a:r>
              <a:rPr lang="pl-PL" sz="2900" dirty="0" smtClean="0"/>
              <a:t>na obniżenie kosztów transakcyjnych związanych z negocjowaniem, zawieraniem oraz kontrolą wykonywania przez strony zobowiązań wynikających z zawartej umowy, w tym dochodzeniem ich wykonania</a:t>
            </a:r>
            <a:r>
              <a:rPr lang="pl-PL" sz="2900" dirty="0"/>
              <a:t>.</a:t>
            </a:r>
            <a:r>
              <a:rPr lang="pl-PL" sz="2900" dirty="0" smtClean="0"/>
              <a:t>”</a:t>
            </a:r>
            <a:endParaRPr lang="pl-PL" sz="2300" dirty="0" smtClean="0"/>
          </a:p>
          <a:p>
            <a:endPar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 Stroiński,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kary umownej jako instrumentu efektywnej alokacji ryzyka niewykonania lub nienależytego wykonania zobowiązania umownego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s. 90.</a:t>
            </a:r>
            <a:endParaRPr lang="pl-PL" b="1" dirty="0"/>
          </a:p>
        </p:txBody>
      </p:sp>
    </p:spTree>
    <p:extLst>
      <p:ext uri="{BB962C8B-B14F-4D97-AF65-F5344CB8AC3E}">
        <p14:creationId xmlns:p14="http://schemas.microsoft.com/office/powerpoint/2010/main" val="226627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570367" cy="1030538"/>
          </a:xfrm>
        </p:spPr>
        <p:txBody>
          <a:bodyPr>
            <a:normAutofit/>
          </a:bodyPr>
          <a:lstStyle/>
          <a:p>
            <a:r>
              <a:rPr lang="pl-PL" sz="4800" dirty="0" smtClean="0"/>
              <a:t>Przykład 2: tzw. „umowy nazwane”</a:t>
            </a:r>
            <a:endParaRPr lang="pl-PL" sz="4800" dirty="0"/>
          </a:p>
        </p:txBody>
      </p:sp>
      <p:sp>
        <p:nvSpPr>
          <p:cNvPr id="4" name="Prostokąt 3"/>
          <p:cNvSpPr/>
          <p:nvPr/>
        </p:nvSpPr>
        <p:spPr>
          <a:xfrm>
            <a:off x="401052" y="1330456"/>
            <a:ext cx="11325727" cy="4847481"/>
          </a:xfrm>
          <a:prstGeom prst="rect">
            <a:avLst/>
          </a:prstGeom>
        </p:spPr>
        <p:txBody>
          <a:bodyPr wrap="square">
            <a:spAutoFit/>
          </a:bodyPr>
          <a:lstStyle/>
          <a:p>
            <a:r>
              <a:rPr lang="pl-PL" sz="2900" dirty="0" smtClean="0"/>
              <a:t>„Są to koszty, które strony wymiany ekonomicznej, ubranej w szaty stosunku prawnego, muszą ponieść, aby wymiana doszła do skutku. Tradycyjnie wyróżnia się trzy rodzaje kosztów transakcyjnych: (1) koszty poszukiwania kontrahenta np. koszty analizy oferty, (2) koszty związane z negocjowaniem porozumienia np. czas przeznaczony na negocjacje inwestycji i koszty wynajętych doradców, (3) koszty związane z wykonaniem umowy, np. dochodzenie wykonania zobowiązania w postępowaniu sądowym.”</a:t>
            </a:r>
          </a:p>
          <a:p>
            <a:endParaRPr lang="pl-PL" sz="2300" dirty="0" smtClean="0"/>
          </a:p>
          <a:p>
            <a:pPr lvl="0"/>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 Stroiński,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kary umownej jako instrumentu efektywnej alokacji ryzyka niewykonania lub nienależytego wykonania zobowiązania umownego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 90.</a:t>
            </a:r>
            <a:endParaRPr lang="pl-PL" b="1" dirty="0">
              <a:solidFill>
                <a:prstClr val="white"/>
              </a:solidFill>
            </a:endParaRPr>
          </a:p>
        </p:txBody>
      </p:sp>
    </p:spTree>
    <p:extLst>
      <p:ext uri="{BB962C8B-B14F-4D97-AF65-F5344CB8AC3E}">
        <p14:creationId xmlns:p14="http://schemas.microsoft.com/office/powerpoint/2010/main" val="164263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0347465" cy="1030538"/>
          </a:xfrm>
        </p:spPr>
        <p:txBody>
          <a:bodyPr>
            <a:normAutofit/>
          </a:bodyPr>
          <a:lstStyle/>
          <a:p>
            <a:r>
              <a:rPr lang="pl-PL" sz="4800" dirty="0" smtClean="0"/>
              <a:t>Przykład 2: tzw. „umowy nazwane”</a:t>
            </a:r>
            <a:endParaRPr lang="pl-PL" sz="4800" dirty="0"/>
          </a:p>
        </p:txBody>
      </p:sp>
      <p:sp>
        <p:nvSpPr>
          <p:cNvPr id="4" name="Prostokąt 3"/>
          <p:cNvSpPr/>
          <p:nvPr/>
        </p:nvSpPr>
        <p:spPr>
          <a:xfrm>
            <a:off x="401052" y="1330456"/>
            <a:ext cx="11325727" cy="4770537"/>
          </a:xfrm>
          <a:prstGeom prst="rect">
            <a:avLst/>
          </a:prstGeom>
        </p:spPr>
        <p:txBody>
          <a:bodyPr wrap="square">
            <a:spAutoFit/>
          </a:bodyPr>
          <a:lstStyle/>
          <a:p>
            <a:r>
              <a:rPr lang="pl-PL" sz="2900" dirty="0" smtClean="0"/>
              <a:t>„W powyższym kontekście przedstawiciele doktryny ekonomicznej analizy prawa wskazują, iż przepisy prawa właściwego dla zobowiązań pozwalają z jednej strony na uniknięcie konieczności każdorazowego negocjowania większości typowych kontraktów umożliwiających funkcjonowanie społeczeństwa (wyodrębnienie w kodeksach cywilnych krajów porządku romańsko-germańskiego zbioru przepisów o umowach nazwanych), jak również na pozostawienie swobody negocjowania przez strony tych postanowień, które uważają za istotne (…)”</a:t>
            </a:r>
            <a:endParaRPr lang="pl-PL" sz="2300" dirty="0" smtClean="0"/>
          </a:p>
          <a:p>
            <a:pPr lvl="0"/>
            <a:endPar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Stroiński,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kary umownej jako instrumentu efektywnej alokacji ryzyka niewykonania lub nienależytego wykonania zobowiązania umownego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 90.</a:t>
            </a:r>
            <a:endParaRPr lang="pl-PL" b="1" dirty="0">
              <a:solidFill>
                <a:prstClr val="white"/>
              </a:solidFill>
            </a:endParaRPr>
          </a:p>
        </p:txBody>
      </p:sp>
    </p:spTree>
    <p:extLst>
      <p:ext uri="{BB962C8B-B14F-4D97-AF65-F5344CB8AC3E}">
        <p14:creationId xmlns:p14="http://schemas.microsoft.com/office/powerpoint/2010/main" val="240861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9354911" cy="1030538"/>
          </a:xfrm>
        </p:spPr>
        <p:txBody>
          <a:bodyPr>
            <a:normAutofit/>
          </a:bodyPr>
          <a:lstStyle/>
          <a:p>
            <a:r>
              <a:rPr lang="pl-PL" sz="4800" dirty="0" smtClean="0"/>
              <a:t>Przykład 3: kara umowna</a:t>
            </a:r>
            <a:endParaRPr lang="pl-PL" sz="4800" dirty="0"/>
          </a:p>
        </p:txBody>
      </p:sp>
      <p:sp>
        <p:nvSpPr>
          <p:cNvPr id="4" name="Prostokąt 3"/>
          <p:cNvSpPr/>
          <p:nvPr/>
        </p:nvSpPr>
        <p:spPr>
          <a:xfrm>
            <a:off x="369790" y="1094155"/>
            <a:ext cx="11325727" cy="5940088"/>
          </a:xfrm>
          <a:prstGeom prst="rect">
            <a:avLst/>
          </a:prstGeom>
        </p:spPr>
        <p:txBody>
          <a:bodyPr wrap="square">
            <a:spAutoFit/>
          </a:bodyPr>
          <a:lstStyle/>
          <a:p>
            <a:r>
              <a:rPr lang="pl-PL" sz="2400" u="sng" dirty="0"/>
              <a:t>Ustawa z dnia 23 kwietnia 1964 r. – Kodeks cywilny</a:t>
            </a:r>
          </a:p>
          <a:p>
            <a:endParaRPr lang="pl-PL" sz="2200" dirty="0" smtClean="0"/>
          </a:p>
          <a:p>
            <a:r>
              <a:rPr lang="pl-PL" sz="2200" dirty="0" smtClean="0"/>
              <a:t>Art</a:t>
            </a:r>
            <a:r>
              <a:rPr lang="pl-PL" sz="2200" dirty="0"/>
              <a:t>.  483.  </a:t>
            </a:r>
            <a:endParaRPr lang="pl-PL" sz="2200" dirty="0" smtClean="0"/>
          </a:p>
          <a:p>
            <a:r>
              <a:rPr lang="pl-PL" sz="2200" dirty="0" smtClean="0"/>
              <a:t>§</a:t>
            </a:r>
            <a:r>
              <a:rPr lang="pl-PL" sz="2200" dirty="0"/>
              <a:t>  1.  Można zastrzec w umowie, że naprawienie szkody wynikłej z niewykonania lub nienależytego wykonania zobowiązania niepieniężnego nastąpi przez zapłatę określonej </a:t>
            </a:r>
            <a:r>
              <a:rPr lang="pl-PL" sz="2200" dirty="0" smtClean="0"/>
              <a:t>sumy (kara umowna).</a:t>
            </a:r>
            <a:endParaRPr lang="pl-PL" sz="2200" dirty="0"/>
          </a:p>
          <a:p>
            <a:r>
              <a:rPr lang="pl-PL" sz="2200" dirty="0"/>
              <a:t>§  2.  Dłużnik nie może bez zgody wierzyciela zwolnić się z zobowiązania przez zapłatę kary umownej</a:t>
            </a:r>
            <a:r>
              <a:rPr lang="pl-PL" sz="2200" dirty="0" smtClean="0"/>
              <a:t>.</a:t>
            </a:r>
          </a:p>
          <a:p>
            <a:endParaRPr lang="pl-PL" sz="2200" dirty="0"/>
          </a:p>
          <a:p>
            <a:r>
              <a:rPr lang="pl-PL" sz="2200" dirty="0"/>
              <a:t>Art.  484.  </a:t>
            </a:r>
            <a:endParaRPr lang="pl-PL" sz="2200" dirty="0" smtClean="0"/>
          </a:p>
          <a:p>
            <a:r>
              <a:rPr lang="pl-PL" sz="2200" dirty="0" smtClean="0"/>
              <a:t>§</a:t>
            </a:r>
            <a:r>
              <a:rPr lang="pl-PL" sz="2200" dirty="0"/>
              <a:t>  1.  W razie niewykonania lub nienależytego wykonania zobowiązania kara umowna należy się wierzycielowi w zastrzeżonej na ten wypadek wysokości bez względu na wysokość poniesionej szkody. Żądanie odszkodowania przenoszącego wysokość zastrzeżonej kary nie jest dopuszczalne, chyba że strony inaczej postanowiły.</a:t>
            </a:r>
          </a:p>
          <a:p>
            <a:r>
              <a:rPr lang="pl-PL" sz="2200" dirty="0"/>
              <a:t>§  2.  Jeżeli zobowiązanie zostało w znacznej części wykonane, dłużnik może żądać zmniejszenia kary umownej; to samo dotyczy wypadku, gdy kara umowna jest rażąco wygórowana.</a:t>
            </a:r>
          </a:p>
          <a:p>
            <a:pPr lvl="0"/>
            <a:endParaRPr lang="pl-PL" b="1" dirty="0">
              <a:solidFill>
                <a:prstClr val="white"/>
              </a:solidFill>
            </a:endParaRPr>
          </a:p>
        </p:txBody>
      </p:sp>
    </p:spTree>
    <p:extLst>
      <p:ext uri="{BB962C8B-B14F-4D97-AF65-F5344CB8AC3E}">
        <p14:creationId xmlns:p14="http://schemas.microsoft.com/office/powerpoint/2010/main" val="221088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9354911" cy="1030538"/>
          </a:xfrm>
        </p:spPr>
        <p:txBody>
          <a:bodyPr>
            <a:normAutofit/>
          </a:bodyPr>
          <a:lstStyle/>
          <a:p>
            <a:r>
              <a:rPr lang="pl-PL" sz="4800" dirty="0" smtClean="0"/>
              <a:t>Przykład 3: kara umowna</a:t>
            </a:r>
            <a:endParaRPr lang="pl-PL" sz="4800" dirty="0"/>
          </a:p>
        </p:txBody>
      </p:sp>
      <p:sp>
        <p:nvSpPr>
          <p:cNvPr id="4" name="Prostokąt 3"/>
          <p:cNvSpPr/>
          <p:nvPr/>
        </p:nvSpPr>
        <p:spPr>
          <a:xfrm>
            <a:off x="393236" y="1094155"/>
            <a:ext cx="11325727" cy="5832366"/>
          </a:xfrm>
          <a:prstGeom prst="rect">
            <a:avLst/>
          </a:prstGeom>
        </p:spPr>
        <p:txBody>
          <a:bodyPr wrap="square">
            <a:spAutoFit/>
          </a:bodyPr>
          <a:lstStyle/>
          <a:p>
            <a:r>
              <a:rPr lang="pl-PL" sz="2900" dirty="0" smtClean="0"/>
              <a:t>„Z ekonomicznego punktu widzenia zamieszczenie przez strony kontraktu zapisu o karze umownej przyczynia się do zmniejszenia kosztów transakcyjnych, w tym kosztów społecznych określenia wysokości szkody w razie zaistnienia między nimi sporu. Dzieje się tak dlatego, iż wysokość odszkodowania określana jest bezpośrednio między stronami, z uniknięciem konieczności angażowania sądu lub biegłego sądowego. W ten sposób korzyści ze stosowania kary umownej wykraczają poza ściśle określony stosunek prawny między stronami, co można ująć jako jej funkcję społeczną, gdyż w pewien sposób </a:t>
            </a:r>
            <a:r>
              <a:rPr lang="pl-PL" sz="2900" dirty="0" smtClean="0"/>
              <a:t>przyczynia </a:t>
            </a:r>
            <a:r>
              <a:rPr lang="pl-PL" sz="2900" dirty="0" smtClean="0"/>
              <a:t>się ona do zmniejszenia (ściślej – do niezwiększania) ogólnych kosztów funkcjonowania wymiaru sprawiedliwości.”</a:t>
            </a:r>
            <a:endPar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Stroiński,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kary umownej jako instrumentu efektywnej alokacji ryzyka niewykonania lub nienależytego wykonania zobowiązania umownego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94.</a:t>
            </a:r>
            <a:endParaRPr lang="pl-PL" b="1" dirty="0">
              <a:solidFill>
                <a:prstClr val="white"/>
              </a:solidFill>
            </a:endParaRPr>
          </a:p>
        </p:txBody>
      </p:sp>
    </p:spTree>
    <p:extLst>
      <p:ext uri="{BB962C8B-B14F-4D97-AF65-F5344CB8AC3E}">
        <p14:creationId xmlns:p14="http://schemas.microsoft.com/office/powerpoint/2010/main" val="1179393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2867526" cy="1030538"/>
          </a:xfrm>
        </p:spPr>
        <p:txBody>
          <a:bodyPr>
            <a:normAutofit/>
          </a:bodyPr>
          <a:lstStyle/>
          <a:p>
            <a:pPr algn="ctr"/>
            <a:r>
              <a:rPr lang="pl-PL" sz="4800" dirty="0" smtClean="0"/>
              <a:t>Przykład 3</a:t>
            </a:r>
            <a:endParaRPr lang="pl-PL" sz="4800" dirty="0"/>
          </a:p>
        </p:txBody>
      </p:sp>
      <p:sp>
        <p:nvSpPr>
          <p:cNvPr id="4" name="Prostokąt 3"/>
          <p:cNvSpPr/>
          <p:nvPr/>
        </p:nvSpPr>
        <p:spPr>
          <a:xfrm>
            <a:off x="408868" y="1774094"/>
            <a:ext cx="11325727" cy="4324261"/>
          </a:xfrm>
          <a:prstGeom prst="rect">
            <a:avLst/>
          </a:prstGeom>
        </p:spPr>
        <p:txBody>
          <a:bodyPr wrap="square">
            <a:spAutoFit/>
          </a:bodyPr>
          <a:lstStyle/>
          <a:p>
            <a:r>
              <a:rPr lang="pl-PL" sz="2900" dirty="0" smtClean="0"/>
              <a:t>„(…) na marginesie niniejszych rozważań można wskazać, iż z teoretycznego punktu widzenia kara umowna może także zwiększać koszty transakcyjne między stronami umowy, gdyż powoduje konieczność negocjacji zarówno jej rodzaju, jak i wysokości, choć praktyka wskazuje, iż nie są to koszty istotne, a strony są w stanie względnie łatwo osiągnąć w powyższym zakresie porozumienie.”</a:t>
            </a:r>
          </a:p>
          <a:p>
            <a:endParaRPr lang="pl-PL" sz="29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endPar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Stroiński,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kary umownej jako instrumentu efektywnej alokacji ryzyka niewykonania lub nienależytego wykonania zobowiązania umownego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96.</a:t>
            </a:r>
            <a:endParaRPr lang="pl-PL" b="1" dirty="0">
              <a:solidFill>
                <a:prstClr val="white"/>
              </a:solidFill>
            </a:endParaRPr>
          </a:p>
        </p:txBody>
      </p:sp>
    </p:spTree>
    <p:extLst>
      <p:ext uri="{BB962C8B-B14F-4D97-AF65-F5344CB8AC3E}">
        <p14:creationId xmlns:p14="http://schemas.microsoft.com/office/powerpoint/2010/main" val="397084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4: zasiedzenie</a:t>
            </a:r>
            <a:endParaRPr lang="pl-PL" sz="4800" dirty="0"/>
          </a:p>
        </p:txBody>
      </p:sp>
      <p:sp>
        <p:nvSpPr>
          <p:cNvPr id="4" name="Prostokąt 3"/>
          <p:cNvSpPr/>
          <p:nvPr/>
        </p:nvSpPr>
        <p:spPr>
          <a:xfrm>
            <a:off x="361976" y="1172309"/>
            <a:ext cx="11325727" cy="6001643"/>
          </a:xfrm>
          <a:prstGeom prst="rect">
            <a:avLst/>
          </a:prstGeom>
        </p:spPr>
        <p:txBody>
          <a:bodyPr wrap="square">
            <a:spAutoFit/>
          </a:bodyPr>
          <a:lstStyle/>
          <a:p>
            <a:r>
              <a:rPr lang="pl-PL" sz="2400" u="sng" dirty="0"/>
              <a:t>Ustawa z dnia 23 kwietnia 1964 r. – Kodeks cywilny</a:t>
            </a:r>
          </a:p>
          <a:p>
            <a:endParaRPr lang="pl-PL" sz="2400" dirty="0"/>
          </a:p>
          <a:p>
            <a:r>
              <a:rPr lang="pl-PL" sz="2400" dirty="0" smtClean="0"/>
              <a:t>Art</a:t>
            </a:r>
            <a:r>
              <a:rPr lang="pl-PL" sz="2400" dirty="0"/>
              <a:t>.  172.  </a:t>
            </a:r>
            <a:endParaRPr lang="pl-PL" sz="2400" dirty="0" smtClean="0"/>
          </a:p>
          <a:p>
            <a:r>
              <a:rPr lang="pl-PL" sz="2400" dirty="0" smtClean="0"/>
              <a:t>§</a:t>
            </a:r>
            <a:r>
              <a:rPr lang="pl-PL" sz="2400" dirty="0"/>
              <a:t>  1.  Posiadacz nieruchomości niebędący jej właścicielem nabywa własność, jeżeli posiada nieruchomość nieprzerwanie od lat dwudziestu jako posiadacz samoistny, chyba że uzyskał posiadanie w złej wierze (zasiedzenie).</a:t>
            </a:r>
          </a:p>
          <a:p>
            <a:r>
              <a:rPr lang="pl-PL" sz="2400" dirty="0"/>
              <a:t>§  2.  Po upływie lat trzydziestu posiadacz nieruchomości nabywa jej własność, choćby uzyskał posiadanie w złej wierze</a:t>
            </a:r>
            <a:r>
              <a:rPr lang="pl-PL" sz="2400" dirty="0" smtClean="0"/>
              <a:t>.</a:t>
            </a:r>
          </a:p>
          <a:p>
            <a:endParaRPr lang="pl-PL" sz="2400" dirty="0"/>
          </a:p>
          <a:p>
            <a:r>
              <a:rPr lang="pl-PL" sz="2400" dirty="0"/>
              <a:t>Art.  174.  </a:t>
            </a:r>
            <a:endParaRPr lang="pl-PL" sz="2400" dirty="0" smtClean="0"/>
          </a:p>
          <a:p>
            <a:r>
              <a:rPr lang="pl-PL" sz="2400" dirty="0" smtClean="0"/>
              <a:t>§</a:t>
            </a:r>
            <a:r>
              <a:rPr lang="pl-PL" sz="2400" dirty="0"/>
              <a:t>  1.  Posiadacz rzeczy ruchomej niebędący jej właścicielem nabywa własność, jeżeli posiada rzecz nieprzerwanie od lat trzech jako posiadacz samoistny, chyba że posiada w złej wierze.</a:t>
            </a:r>
          </a:p>
          <a:p>
            <a:r>
              <a:rPr lang="pl-PL" sz="2400" dirty="0"/>
              <a:t>§  2.  Przepisu § 1 nie stosuje się do rzeczy wpisanej do krajowego rejestru utraconych dóbr kultury.</a:t>
            </a:r>
          </a:p>
          <a:p>
            <a:endParaRPr lang="pl-PL" sz="2400" dirty="0"/>
          </a:p>
        </p:txBody>
      </p:sp>
    </p:spTree>
    <p:extLst>
      <p:ext uri="{BB962C8B-B14F-4D97-AF65-F5344CB8AC3E}">
        <p14:creationId xmlns:p14="http://schemas.microsoft.com/office/powerpoint/2010/main" val="140570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4: zasiedzenie</a:t>
            </a:r>
            <a:endParaRPr lang="pl-PL" sz="4800" dirty="0"/>
          </a:p>
        </p:txBody>
      </p:sp>
      <p:sp>
        <p:nvSpPr>
          <p:cNvPr id="4" name="Prostokąt 3"/>
          <p:cNvSpPr/>
          <p:nvPr/>
        </p:nvSpPr>
        <p:spPr>
          <a:xfrm>
            <a:off x="385423" y="1391139"/>
            <a:ext cx="11325727" cy="5016758"/>
          </a:xfrm>
          <a:prstGeom prst="rect">
            <a:avLst/>
          </a:prstGeom>
        </p:spPr>
        <p:txBody>
          <a:bodyPr wrap="square">
            <a:spAutoFit/>
          </a:bodyPr>
          <a:lstStyle/>
          <a:p>
            <a:r>
              <a:rPr lang="pl-PL" sz="2800" dirty="0" smtClean="0"/>
              <a:t>„Zasiedzenie </a:t>
            </a:r>
            <a:r>
              <a:rPr lang="pl-PL" sz="2800" dirty="0"/>
              <a:t>polega na nabyciu prawa przez nieuprawnionego posiadacza wskutek faktycznego wykonywania tego prawa w ciągu oznaczonego w ustawie czasu (…)</a:t>
            </a:r>
          </a:p>
          <a:p>
            <a:r>
              <a:rPr lang="pl-PL" sz="2800" dirty="0" smtClean="0"/>
              <a:t>Bez </a:t>
            </a:r>
            <a:r>
              <a:rPr lang="pl-PL" sz="2800" dirty="0"/>
              <a:t>wątpienia zasiedzenie odbywa się ze szkodą dla interesu dotychczasowego właściciela. Następuje to wszakże na skutek jego zaniedbania, przejawiającego się długotrwałym tolerowaniem cudzego posiadania. Zatem w kontekście ogólnego interesu społeczno-gospodarczego upada idea trwałej ochrony prawa własności, uzyskuje zaś przewagę tendencja ciągłego porządkowania stosunków własnościowych</a:t>
            </a:r>
            <a:r>
              <a:rPr lang="pl-PL" sz="2800" dirty="0" smtClean="0"/>
              <a:t>.”</a:t>
            </a:r>
          </a:p>
          <a:p>
            <a:endParaRPr lang="pl-PL" sz="2800" dirty="0" smtClean="0"/>
          </a:p>
          <a:p>
            <a:r>
              <a:rPr lang="pl-PL" sz="2000" b="1" dirty="0" smtClean="0"/>
              <a:t>E. Gniewek, komentarz do art. 172 [w:] </a:t>
            </a:r>
            <a:r>
              <a:rPr lang="pl-PL" sz="2000" b="1" i="1" dirty="0"/>
              <a:t>Kodeks cywilny. Księga druga. Własność i inne prawa rzeczowe. </a:t>
            </a:r>
            <a:r>
              <a:rPr lang="pl-PL" sz="2000" b="1" i="1" dirty="0" smtClean="0"/>
              <a:t>Komentarz</a:t>
            </a:r>
            <a:r>
              <a:rPr lang="pl-PL" sz="2000" b="1" dirty="0" smtClean="0"/>
              <a:t>, Lex.</a:t>
            </a:r>
            <a:endParaRPr lang="pl-PL" sz="2000" b="1" dirty="0"/>
          </a:p>
        </p:txBody>
      </p:sp>
    </p:spTree>
    <p:extLst>
      <p:ext uri="{BB962C8B-B14F-4D97-AF65-F5344CB8AC3E}">
        <p14:creationId xmlns:p14="http://schemas.microsoft.com/office/powerpoint/2010/main" val="712721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4: zasiedzenie</a:t>
            </a:r>
            <a:endParaRPr lang="pl-PL" sz="4800" dirty="0"/>
          </a:p>
        </p:txBody>
      </p:sp>
      <p:sp>
        <p:nvSpPr>
          <p:cNvPr id="3" name="Prostokąt 2"/>
          <p:cNvSpPr/>
          <p:nvPr/>
        </p:nvSpPr>
        <p:spPr>
          <a:xfrm>
            <a:off x="4212491" y="1641231"/>
            <a:ext cx="3923323" cy="11957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4704860" y="1946029"/>
            <a:ext cx="2977661" cy="553998"/>
          </a:xfrm>
          <a:prstGeom prst="rect">
            <a:avLst/>
          </a:prstGeom>
          <a:noFill/>
        </p:spPr>
        <p:txBody>
          <a:bodyPr wrap="square" rtlCol="0">
            <a:spAutoFit/>
          </a:bodyPr>
          <a:lstStyle/>
          <a:p>
            <a:pPr algn="ctr"/>
            <a:r>
              <a:rPr lang="pl-PL" sz="3000" dirty="0" smtClean="0"/>
              <a:t>zasiedzenie</a:t>
            </a:r>
            <a:endParaRPr lang="pl-PL" sz="3000" dirty="0"/>
          </a:p>
        </p:txBody>
      </p:sp>
      <p:sp>
        <p:nvSpPr>
          <p:cNvPr id="6" name="Prostokąt 5"/>
          <p:cNvSpPr/>
          <p:nvPr/>
        </p:nvSpPr>
        <p:spPr>
          <a:xfrm>
            <a:off x="621322" y="3935046"/>
            <a:ext cx="4169509" cy="22938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7166707" y="3935046"/>
            <a:ext cx="4169509" cy="22938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p:cNvSpPr txBox="1"/>
          <p:nvPr/>
        </p:nvSpPr>
        <p:spPr>
          <a:xfrm>
            <a:off x="773722" y="4105204"/>
            <a:ext cx="3864708" cy="2123658"/>
          </a:xfrm>
          <a:prstGeom prst="rect">
            <a:avLst/>
          </a:prstGeom>
          <a:noFill/>
        </p:spPr>
        <p:txBody>
          <a:bodyPr wrap="square" rtlCol="0">
            <a:spAutoFit/>
          </a:bodyPr>
          <a:lstStyle/>
          <a:p>
            <a:r>
              <a:rPr lang="pl-PL" sz="2200" dirty="0"/>
              <a:t>z</a:t>
            </a:r>
            <a:r>
              <a:rPr lang="pl-PL" sz="2200" dirty="0" smtClean="0"/>
              <a:t>alety:</a:t>
            </a:r>
          </a:p>
          <a:p>
            <a:r>
              <a:rPr lang="pl-PL" sz="2200" dirty="0" smtClean="0"/>
              <a:t>• obniża koszty ustalenia tytułu prawnego,</a:t>
            </a:r>
          </a:p>
          <a:p>
            <a:r>
              <a:rPr lang="pl-PL" sz="2200" dirty="0" smtClean="0"/>
              <a:t>• zapobiega długotrwałemu niewykorzystywaniu pewnych dóbr</a:t>
            </a:r>
            <a:endParaRPr lang="pl-PL" sz="2200" dirty="0"/>
          </a:p>
        </p:txBody>
      </p:sp>
      <p:sp>
        <p:nvSpPr>
          <p:cNvPr id="9" name="pole tekstowe 8"/>
          <p:cNvSpPr txBox="1"/>
          <p:nvPr/>
        </p:nvSpPr>
        <p:spPr>
          <a:xfrm>
            <a:off x="7381630" y="4020125"/>
            <a:ext cx="3864708" cy="1785104"/>
          </a:xfrm>
          <a:prstGeom prst="rect">
            <a:avLst/>
          </a:prstGeom>
          <a:noFill/>
        </p:spPr>
        <p:txBody>
          <a:bodyPr wrap="square" rtlCol="0">
            <a:spAutoFit/>
          </a:bodyPr>
          <a:lstStyle/>
          <a:p>
            <a:r>
              <a:rPr lang="pl-PL" sz="2200" dirty="0" smtClean="0"/>
              <a:t>wady:</a:t>
            </a:r>
          </a:p>
          <a:p>
            <a:r>
              <a:rPr lang="pl-PL" sz="2200" dirty="0" smtClean="0"/>
              <a:t>• właściciele dóbr muszą aktywnie kontrolować swój majątek, aby nie utracić go w drodze zasiedzenia</a:t>
            </a:r>
            <a:endParaRPr lang="pl-PL" sz="2200" dirty="0"/>
          </a:p>
        </p:txBody>
      </p:sp>
      <p:cxnSp>
        <p:nvCxnSpPr>
          <p:cNvPr id="11" name="Łącznik prosty ze strzałką 10"/>
          <p:cNvCxnSpPr>
            <a:stCxn id="3" idx="2"/>
            <a:endCxn id="6" idx="0"/>
          </p:cNvCxnSpPr>
          <p:nvPr/>
        </p:nvCxnSpPr>
        <p:spPr>
          <a:xfrm flipH="1">
            <a:off x="2706077" y="2836985"/>
            <a:ext cx="3468076" cy="10980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p:cNvCxnSpPr>
            <a:stCxn id="3" idx="2"/>
            <a:endCxn id="7" idx="0"/>
          </p:cNvCxnSpPr>
          <p:nvPr/>
        </p:nvCxnSpPr>
        <p:spPr>
          <a:xfrm>
            <a:off x="6174153" y="2836985"/>
            <a:ext cx="3077309" cy="10980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Prostokąt 14"/>
          <p:cNvSpPr/>
          <p:nvPr/>
        </p:nvSpPr>
        <p:spPr>
          <a:xfrm>
            <a:off x="4888575" y="6406605"/>
            <a:ext cx="8714154" cy="369332"/>
          </a:xfrm>
          <a:prstGeom prst="rect">
            <a:avLst/>
          </a:prstGeom>
        </p:spPr>
        <p:txBody>
          <a:bodyPr wrap="square">
            <a:spAutoFit/>
          </a:bodyPr>
          <a:lstStyle/>
          <a:p>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 Buława K. Szmit,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2012, 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104.</a:t>
            </a:r>
            <a:endParaRPr lang="pl-PL" b="1" dirty="0"/>
          </a:p>
        </p:txBody>
      </p:sp>
    </p:spTree>
    <p:extLst>
      <p:ext uri="{BB962C8B-B14F-4D97-AF65-F5344CB8AC3E}">
        <p14:creationId xmlns:p14="http://schemas.microsoft.com/office/powerpoint/2010/main" val="3187658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fontScale="90000"/>
          </a:bodyPr>
          <a:lstStyle/>
          <a:p>
            <a:r>
              <a:rPr lang="pl-PL" sz="4800" dirty="0" smtClean="0"/>
              <a:t>Przykład </a:t>
            </a:r>
            <a:r>
              <a:rPr lang="pl-PL" sz="4800" dirty="0"/>
              <a:t>5</a:t>
            </a:r>
            <a:r>
              <a:rPr lang="pl-PL" sz="4800" dirty="0" smtClean="0"/>
              <a:t>: prawo konsumenckie i konkurencji </a:t>
            </a:r>
            <a:endParaRPr lang="pl-PL" sz="4800" dirty="0"/>
          </a:p>
        </p:txBody>
      </p:sp>
      <p:pic>
        <p:nvPicPr>
          <p:cNvPr id="5" name="Obraz 4"/>
          <p:cNvPicPr>
            <a:picLocks noChangeAspect="1"/>
          </p:cNvPicPr>
          <p:nvPr/>
        </p:nvPicPr>
        <p:blipFill>
          <a:blip r:embed="rId2"/>
          <a:stretch>
            <a:fillRect/>
          </a:stretch>
        </p:blipFill>
        <p:spPr>
          <a:xfrm>
            <a:off x="269264" y="4538662"/>
            <a:ext cx="6881813" cy="2057905"/>
          </a:xfrm>
          <a:prstGeom prst="rect">
            <a:avLst/>
          </a:prstGeom>
        </p:spPr>
      </p:pic>
      <p:pic>
        <p:nvPicPr>
          <p:cNvPr id="6" name="Obraz 5"/>
          <p:cNvPicPr>
            <a:picLocks noChangeAspect="1"/>
          </p:cNvPicPr>
          <p:nvPr/>
        </p:nvPicPr>
        <p:blipFill>
          <a:blip r:embed="rId3"/>
          <a:stretch>
            <a:fillRect/>
          </a:stretch>
        </p:blipFill>
        <p:spPr>
          <a:xfrm>
            <a:off x="356577" y="1244844"/>
            <a:ext cx="5252699" cy="2952017"/>
          </a:xfrm>
          <a:prstGeom prst="rect">
            <a:avLst/>
          </a:prstGeom>
        </p:spPr>
      </p:pic>
      <p:pic>
        <p:nvPicPr>
          <p:cNvPr id="7" name="Obraz 6"/>
          <p:cNvPicPr>
            <a:picLocks noChangeAspect="1"/>
          </p:cNvPicPr>
          <p:nvPr/>
        </p:nvPicPr>
        <p:blipFill>
          <a:blip r:embed="rId4"/>
          <a:stretch>
            <a:fillRect/>
          </a:stretch>
        </p:blipFill>
        <p:spPr>
          <a:xfrm>
            <a:off x="7742928" y="2875102"/>
            <a:ext cx="3838363" cy="3729282"/>
          </a:xfrm>
          <a:prstGeom prst="rect">
            <a:avLst/>
          </a:prstGeom>
        </p:spPr>
      </p:pic>
    </p:spTree>
    <p:extLst>
      <p:ext uri="{BB962C8B-B14F-4D97-AF65-F5344CB8AC3E}">
        <p14:creationId xmlns:p14="http://schemas.microsoft.com/office/powerpoint/2010/main" val="266408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68740" y="1770845"/>
            <a:ext cx="11135435" cy="4220522"/>
          </a:xfrm>
        </p:spPr>
        <p:txBody>
          <a:bodyPr>
            <a:normAutofit/>
          </a:bodyPr>
          <a:lstStyle/>
          <a:p>
            <a:pPr algn="ctr"/>
            <a:r>
              <a:rPr lang="pl-PL" b="1" dirty="0"/>
              <a:t>Ekonomiczna analiza </a:t>
            </a:r>
            <a:r>
              <a:rPr lang="pl-PL" b="1" dirty="0" smtClean="0"/>
              <a:t>prawa: </a:t>
            </a:r>
            <a:br>
              <a:rPr lang="pl-PL" b="1" dirty="0" smtClean="0"/>
            </a:br>
            <a:r>
              <a:rPr lang="pl-PL" b="1" dirty="0" smtClean="0"/>
              <a:t>zastosowania.</a:t>
            </a:r>
            <a:br>
              <a:rPr lang="pl-PL" b="1" dirty="0" smtClean="0"/>
            </a:br>
            <a:endParaRPr lang="pl-PL" dirty="0"/>
          </a:p>
        </p:txBody>
      </p:sp>
    </p:spTree>
    <p:extLst>
      <p:ext uri="{BB962C8B-B14F-4D97-AF65-F5344CB8AC3E}">
        <p14:creationId xmlns:p14="http://schemas.microsoft.com/office/powerpoint/2010/main" val="977307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fontScale="90000"/>
          </a:bodyPr>
          <a:lstStyle/>
          <a:p>
            <a:r>
              <a:rPr lang="pl-PL" sz="4800" dirty="0" smtClean="0"/>
              <a:t>Przykład </a:t>
            </a:r>
            <a:r>
              <a:rPr lang="pl-PL" sz="4800" dirty="0"/>
              <a:t>5</a:t>
            </a:r>
            <a:r>
              <a:rPr lang="pl-PL" sz="4800" dirty="0" smtClean="0"/>
              <a:t>: prawo konsumenckie i konkurencji </a:t>
            </a:r>
            <a:endParaRPr lang="pl-PL" sz="4800" dirty="0"/>
          </a:p>
        </p:txBody>
      </p:sp>
      <p:sp>
        <p:nvSpPr>
          <p:cNvPr id="4" name="Prostokąt 3"/>
          <p:cNvSpPr/>
          <p:nvPr/>
        </p:nvSpPr>
        <p:spPr>
          <a:xfrm>
            <a:off x="408868" y="1774094"/>
            <a:ext cx="11325727" cy="5109091"/>
          </a:xfrm>
          <a:prstGeom prst="rect">
            <a:avLst/>
          </a:prstGeom>
        </p:spPr>
        <p:txBody>
          <a:bodyPr wrap="square">
            <a:spAutoFit/>
          </a:bodyPr>
          <a:lstStyle/>
          <a:p>
            <a:r>
              <a:rPr lang="pl-PL" sz="2900" dirty="0" smtClean="0"/>
              <a:t>„Ograniczenie konkurencji niesie ze sobą niepożądany koszt społeczny. Celem polityki konkurencji jest zwiększanie efektywności przez promowanie lub ochronę konkurencji (…)</a:t>
            </a:r>
          </a:p>
          <a:p>
            <a:r>
              <a:rPr lang="pl-PL" sz="2900" dirty="0" smtClean="0"/>
              <a:t>Badania w zakresie kosztów transakcyjnych i wzrost zainteresowania ekonomistów informacją wiązały się z szerszym spojrzeniem na problematykę ochrony konsumentów (…) </a:t>
            </a:r>
          </a:p>
          <a:p>
            <a:r>
              <a:rPr lang="pl-PL" sz="2900" dirty="0" smtClean="0"/>
              <a:t>między uczestnikami gry rynkowej istnieją asymetrie informacyjne. Występują one wówczas, gdy jeden z uczestników transakcji posiada więcej informacji o jej przedmiocie (w szczególności o jakości dobra) od drugiego.”</a:t>
            </a:r>
            <a:endPar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Miklaszewicz</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Obowiązki informacyjne w umowach z udziałem konsumentów na tle prawa Unii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Europejskiej</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Warszawa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2008,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56-57.</a:t>
            </a:r>
            <a:endParaRPr lang="pl-PL" b="1" dirty="0">
              <a:solidFill>
                <a:prstClr val="white"/>
              </a:solidFill>
            </a:endParaRPr>
          </a:p>
        </p:txBody>
      </p:sp>
    </p:spTree>
    <p:extLst>
      <p:ext uri="{BB962C8B-B14F-4D97-AF65-F5344CB8AC3E}">
        <p14:creationId xmlns:p14="http://schemas.microsoft.com/office/powerpoint/2010/main" val="204542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fontScale="90000"/>
          </a:bodyPr>
          <a:lstStyle/>
          <a:p>
            <a:r>
              <a:rPr lang="pl-PL" sz="4800" dirty="0" smtClean="0"/>
              <a:t>Przykład </a:t>
            </a:r>
            <a:r>
              <a:rPr lang="pl-PL" sz="4800" dirty="0"/>
              <a:t>5</a:t>
            </a:r>
            <a:r>
              <a:rPr lang="pl-PL" sz="4800" dirty="0" smtClean="0"/>
              <a:t>: prawo konsumenckie i konkurencji </a:t>
            </a:r>
            <a:endParaRPr lang="pl-PL" sz="4800" dirty="0"/>
          </a:p>
        </p:txBody>
      </p:sp>
      <p:sp>
        <p:nvSpPr>
          <p:cNvPr id="4" name="Prostokąt 3"/>
          <p:cNvSpPr/>
          <p:nvPr/>
        </p:nvSpPr>
        <p:spPr>
          <a:xfrm>
            <a:off x="354161" y="1302633"/>
            <a:ext cx="11619008" cy="5386090"/>
          </a:xfrm>
          <a:prstGeom prst="rect">
            <a:avLst/>
          </a:prstGeom>
        </p:spPr>
        <p:txBody>
          <a:bodyPr wrap="square">
            <a:spAutoFit/>
          </a:bodyPr>
          <a:lstStyle/>
          <a:p>
            <a:r>
              <a:rPr lang="pl-PL" sz="2900" dirty="0" smtClean="0"/>
              <a:t>„Nie wszystkie asymetrie są korygowane przez mechanizmy rynkowe, na zasadzie dobrowolnej wymiany uczestników gry rynkowej (np. przez dobrowolne gwarancje). Dotyczy to zwłaszcza poważnych, głębokich asymetrii informacyjnych. Ich istnienie wywołuje negatywne konsekwencje dla rynku, zakłóca jego funkcjonowanie i oddala od optimum społecznego. (…)</a:t>
            </a:r>
          </a:p>
          <a:p>
            <a:r>
              <a:rPr lang="pl-PL" sz="2900" dirty="0" smtClean="0"/>
              <a:t>Koszt zdobycia informacji o składzie masła/</a:t>
            </a:r>
            <a:r>
              <a:rPr lang="pl-PL" sz="2900" dirty="0" err="1" smtClean="0"/>
              <a:t>miksu</a:t>
            </a:r>
            <a:r>
              <a:rPr lang="pl-PL" sz="2900" dirty="0" smtClean="0"/>
              <a:t> tłuszczowego jest – zgodnie z przyjętym przeze mnie poglądem – niski, jeśli wspomniana informacja znajduje się na opakowaniu tego produktu. Koszt ten będzie zatem niższy od spodziewanych korzyści z faktu bycia poinformowanym.”</a:t>
            </a:r>
          </a:p>
          <a:p>
            <a:endPar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Miklaszewicz</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Obowiązki informacyjne w umowach z udziałem konsumentów na tle prawa Unii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Europejskiej</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Warszawa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2008,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57.</a:t>
            </a:r>
            <a:endParaRPr lang="pl-PL" b="1" dirty="0">
              <a:solidFill>
                <a:prstClr val="white"/>
              </a:solidFill>
            </a:endParaRPr>
          </a:p>
        </p:txBody>
      </p:sp>
    </p:spTree>
    <p:extLst>
      <p:ext uri="{BB962C8B-B14F-4D97-AF65-F5344CB8AC3E}">
        <p14:creationId xmlns:p14="http://schemas.microsoft.com/office/powerpoint/2010/main" val="198954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EAP w prawie karnym</a:t>
            </a:r>
            <a:endParaRPr lang="pl-PL" sz="4800" dirty="0"/>
          </a:p>
        </p:txBody>
      </p:sp>
      <p:sp>
        <p:nvSpPr>
          <p:cNvPr id="3" name="Symbol zastępczy zawartości 2"/>
          <p:cNvSpPr>
            <a:spLocks noGrp="1"/>
          </p:cNvSpPr>
          <p:nvPr>
            <p:ph idx="1"/>
          </p:nvPr>
        </p:nvSpPr>
        <p:spPr>
          <a:xfrm>
            <a:off x="534463" y="1969476"/>
            <a:ext cx="11328674" cy="4583723"/>
          </a:xfrm>
        </p:spPr>
        <p:txBody>
          <a:bodyPr>
            <a:normAutofit lnSpcReduction="10000"/>
          </a:bodyPr>
          <a:lstStyle/>
          <a:p>
            <a:pPr marL="0" indent="0">
              <a:buNone/>
            </a:pPr>
            <a:r>
              <a:rPr lang="pl-PL" sz="3600" dirty="0" smtClean="0"/>
              <a:t>„Niech Z oznacza spodziewany zysk z popełnienia przestępstwa, K – stratę związaną z poniesieniem kary, zaś P – prawdopodobieństwo ukarania. Racjonalnie działający przestępca popełni czyn karany tylko wtedy, gdy zysk z jego popełnienia będzie większy od wielkości kary pomnożonej przez prawdopodobieństwo jej nastąpienia:</a:t>
            </a:r>
          </a:p>
          <a:p>
            <a:pPr marL="0" indent="0">
              <a:buNone/>
            </a:pPr>
            <a:r>
              <a:rPr lang="pl-PL" sz="3600" dirty="0" smtClean="0"/>
              <a:t>Przestępstwo zostanie popełnione, jeśli Z › P • K.”</a:t>
            </a:r>
          </a:p>
          <a:p>
            <a:pPr marL="0" indent="0">
              <a:buNone/>
            </a:pPr>
            <a:endParaRPr lang="pl-PL" sz="3000" dirty="0" smtClean="0"/>
          </a:p>
          <a:p>
            <a:pPr marL="0" indent="0">
              <a:buNone/>
            </a:pP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 Stelmach, B. Brożek, W. Załuski, </a:t>
            </a:r>
            <a:r>
              <a:rPr lang="pl-PL" sz="18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Dziesięć wykładów o ekonomii prawa</a:t>
            </a: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2007, s</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144.</a:t>
            </a:r>
            <a:endParaRPr lang="pl-PL" sz="1800" b="1" dirty="0"/>
          </a:p>
        </p:txBody>
      </p:sp>
    </p:spTree>
    <p:extLst>
      <p:ext uri="{BB962C8B-B14F-4D97-AF65-F5344CB8AC3E}">
        <p14:creationId xmlns:p14="http://schemas.microsoft.com/office/powerpoint/2010/main" val="2271313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EAP w prawie karnym</a:t>
            </a:r>
            <a:endParaRPr lang="pl-PL" sz="4800" dirty="0"/>
          </a:p>
        </p:txBody>
      </p:sp>
      <p:sp>
        <p:nvSpPr>
          <p:cNvPr id="3" name="Symbol zastępczy zawartości 2"/>
          <p:cNvSpPr>
            <a:spLocks noGrp="1"/>
          </p:cNvSpPr>
          <p:nvPr>
            <p:ph idx="1"/>
          </p:nvPr>
        </p:nvSpPr>
        <p:spPr>
          <a:xfrm>
            <a:off x="534463" y="1969476"/>
            <a:ext cx="11328674" cy="4583723"/>
          </a:xfrm>
        </p:spPr>
        <p:txBody>
          <a:bodyPr>
            <a:normAutofit/>
          </a:bodyPr>
          <a:lstStyle/>
          <a:p>
            <a:pPr marL="0" indent="0">
              <a:buNone/>
            </a:pPr>
            <a:r>
              <a:rPr lang="pl-PL" sz="3400" dirty="0" smtClean="0"/>
              <a:t>„Zauważmy przy tym, że</a:t>
            </a:r>
            <a:r>
              <a:rPr lang="pl-PL" sz="3400" dirty="0"/>
              <a:t> </a:t>
            </a:r>
            <a:r>
              <a:rPr lang="pl-PL" sz="3400" dirty="0" smtClean="0"/>
              <a:t>zwiększanie wartości </a:t>
            </a:r>
            <a:r>
              <a:rPr lang="pl-PL" sz="3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 • </a:t>
            </a:r>
            <a:r>
              <a:rPr lang="pl-PL" sz="34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związane jest z ponoszeniem nakładów (zaostrzanie kar powoduje konieczność nakładów na system penitencjarny, zaś zwiększenie wykrywalności przestępstw związane jest z dodatkowymi wydatkami na prokuraturę i policję). </a:t>
            </a:r>
            <a:endParaRPr lang="pl-PL" sz="34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indent="0">
              <a:buNone/>
            </a:pPr>
            <a:r>
              <a:rPr lang="pl-PL" sz="34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a:t>
            </a:r>
            <a:r>
              <a:rPr lang="pl-PL" sz="34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związku z </a:t>
            </a:r>
            <a:r>
              <a:rPr lang="pl-PL" sz="34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tym wartość P • </a:t>
            </a:r>
            <a:r>
              <a:rPr lang="pl-PL" sz="34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powinna być jedynie minimalnie większa od Z.</a:t>
            </a:r>
            <a:r>
              <a:rPr lang="pl-PL" sz="3400" dirty="0" smtClean="0"/>
              <a:t>”</a:t>
            </a:r>
          </a:p>
          <a:p>
            <a:pPr marL="0" indent="0">
              <a:buNone/>
            </a:pPr>
            <a:endParaRPr lang="pl-PL" sz="3000" dirty="0" smtClean="0"/>
          </a:p>
          <a:p>
            <a:pPr marL="0" indent="0">
              <a:buNone/>
            </a:pP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 Stelmach, B. Brożek, W. Załuski, </a:t>
            </a:r>
            <a:r>
              <a:rPr lang="pl-PL" sz="18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Dziesięć wykładów o ekonomii prawa</a:t>
            </a: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2007, s</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144.</a:t>
            </a:r>
            <a:endParaRPr lang="pl-PL" sz="1800" b="1" dirty="0"/>
          </a:p>
        </p:txBody>
      </p:sp>
    </p:spTree>
    <p:extLst>
      <p:ext uri="{BB962C8B-B14F-4D97-AF65-F5344CB8AC3E}">
        <p14:creationId xmlns:p14="http://schemas.microsoft.com/office/powerpoint/2010/main" val="4277398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a:bodyPr>
          <a:lstStyle/>
          <a:p>
            <a:r>
              <a:rPr lang="pl-PL" sz="4800" dirty="0" smtClean="0"/>
              <a:t>Przykład </a:t>
            </a:r>
            <a:r>
              <a:rPr lang="pl-PL" sz="4800" dirty="0"/>
              <a:t>1</a:t>
            </a:r>
            <a:r>
              <a:rPr lang="pl-PL" sz="4800" dirty="0" smtClean="0"/>
              <a:t>: kara</a:t>
            </a:r>
            <a:endParaRPr lang="pl-PL" sz="4800" dirty="0"/>
          </a:p>
        </p:txBody>
      </p:sp>
      <p:sp>
        <p:nvSpPr>
          <p:cNvPr id="4" name="Prostokąt 3"/>
          <p:cNvSpPr/>
          <p:nvPr/>
        </p:nvSpPr>
        <p:spPr>
          <a:xfrm>
            <a:off x="354161" y="1302633"/>
            <a:ext cx="11619008" cy="5632311"/>
          </a:xfrm>
          <a:prstGeom prst="rect">
            <a:avLst/>
          </a:prstGeom>
        </p:spPr>
        <p:txBody>
          <a:bodyPr wrap="square">
            <a:spAutoFit/>
          </a:bodyPr>
          <a:lstStyle/>
          <a:p>
            <a:r>
              <a:rPr lang="pl-PL" u="sng" dirty="0" smtClean="0"/>
              <a:t>Ustawa z </a:t>
            </a:r>
            <a:r>
              <a:rPr lang="pl-PL" u="sng" dirty="0"/>
              <a:t>dnia 6 czerwca 1997 </a:t>
            </a:r>
            <a:r>
              <a:rPr lang="pl-PL" u="sng" dirty="0" smtClean="0"/>
              <a:t>r. – Kodeks </a:t>
            </a:r>
            <a:r>
              <a:rPr lang="pl-PL" u="sng" dirty="0"/>
              <a:t>karny</a:t>
            </a:r>
            <a:endParaRPr lang="pl-PL" u="sng" dirty="0" smtClean="0"/>
          </a:p>
          <a:p>
            <a:endParaRPr lang="pl-PL" dirty="0"/>
          </a:p>
          <a:p>
            <a:r>
              <a:rPr lang="pl-PL" dirty="0" smtClean="0"/>
              <a:t>Art</a:t>
            </a:r>
            <a:r>
              <a:rPr lang="pl-PL" dirty="0"/>
              <a:t>.  58. </a:t>
            </a:r>
          </a:p>
          <a:p>
            <a:r>
              <a:rPr lang="pl-PL" dirty="0" smtClean="0"/>
              <a:t>§</a:t>
            </a:r>
            <a:r>
              <a:rPr lang="pl-PL" dirty="0"/>
              <a:t>  1.  Jeżeli ustawa przewiduje możliwość wyboru rodzaju kary, a przestępstwo jest zagrożone karą pozbawienia wolności nieprzekraczającą 5 lat, sąd orzeka karę pozbawienia wolności tylko wtedy, gdy inna kara lub środek karny nie może spełnić celów kary.</a:t>
            </a:r>
          </a:p>
          <a:p>
            <a:r>
              <a:rPr lang="pl-PL" dirty="0"/>
              <a:t>§  2.  (uchylony).</a:t>
            </a:r>
          </a:p>
          <a:p>
            <a:r>
              <a:rPr lang="pl-PL" dirty="0"/>
              <a:t>§  2a.  Kary ograniczenia wolności w postaci obowiązku, o którym mowa w art. 34 § 1a pkt 1, nie orzeka się, jeżeli stan zdrowia oskarżonego lub jego właściwości i warunki osobiste uzasadniają przekonanie, że oskarżony nie wykona tego obowiązku</a:t>
            </a:r>
            <a:r>
              <a:rPr lang="pl-PL" dirty="0" smtClean="0"/>
              <a:t>.</a:t>
            </a:r>
          </a:p>
          <a:p>
            <a:endParaRPr lang="pl-PL" dirty="0" smtClean="0"/>
          </a:p>
          <a:p>
            <a:r>
              <a:rPr lang="pl-PL" u="sng" dirty="0" smtClean="0"/>
              <a:t>Ustawa z </a:t>
            </a:r>
            <a:r>
              <a:rPr lang="pl-PL" u="sng" dirty="0"/>
              <a:t>dnia 6 czerwca 1997 </a:t>
            </a:r>
            <a:r>
              <a:rPr lang="pl-PL" u="sng" dirty="0" smtClean="0"/>
              <a:t>r. – Kodeks </a:t>
            </a:r>
            <a:r>
              <a:rPr lang="pl-PL" u="sng" dirty="0"/>
              <a:t>karny wykonawczy</a:t>
            </a:r>
          </a:p>
          <a:p>
            <a:endParaRPr lang="pl-PL" dirty="0"/>
          </a:p>
          <a:p>
            <a:r>
              <a:rPr lang="pl-PL" dirty="0"/>
              <a:t>Art.  46</a:t>
            </a:r>
            <a:r>
              <a:rPr lang="pl-PL" dirty="0" smtClean="0"/>
              <a:t>.</a:t>
            </a:r>
          </a:p>
          <a:p>
            <a:r>
              <a:rPr lang="pl-PL" dirty="0" smtClean="0"/>
              <a:t>§  </a:t>
            </a:r>
            <a:r>
              <a:rPr lang="pl-PL" dirty="0"/>
              <a:t>1.  Jeżeli egzekucja grzywny okazała się bezskuteczna lub z okoliczności sprawy wynika, że byłaby ona bezskuteczna, sąd zarządza wykonanie zastępczej kary pozbawienia wolności, gdy:</a:t>
            </a:r>
          </a:p>
          <a:p>
            <a:r>
              <a:rPr lang="pl-PL" dirty="0"/>
              <a:t>1) skazany oświadczy, że nie wyraża zgody na podjęcie pracy społecznie użytecznej zamienionej na podstawie art. 45 albo uchyla się od jej wykonania, lub</a:t>
            </a:r>
          </a:p>
          <a:p>
            <a:r>
              <a:rPr lang="pl-PL" dirty="0"/>
              <a:t>2) zamiana grzywny na pracę społecznie użyteczną jest niemożliwa lub niecelowa.</a:t>
            </a:r>
          </a:p>
          <a:p>
            <a:endParaRPr lang="pl-PL" dirty="0"/>
          </a:p>
        </p:txBody>
      </p:sp>
    </p:spTree>
    <p:extLst>
      <p:ext uri="{BB962C8B-B14F-4D97-AF65-F5344CB8AC3E}">
        <p14:creationId xmlns:p14="http://schemas.microsoft.com/office/powerpoint/2010/main" val="1201546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a:bodyPr>
          <a:lstStyle/>
          <a:p>
            <a:r>
              <a:rPr lang="pl-PL" sz="4800" dirty="0" smtClean="0"/>
              <a:t>Przykład </a:t>
            </a:r>
            <a:r>
              <a:rPr lang="pl-PL" sz="4800" dirty="0"/>
              <a:t>1</a:t>
            </a:r>
            <a:r>
              <a:rPr lang="pl-PL" sz="4800" dirty="0" smtClean="0"/>
              <a:t>: kara</a:t>
            </a:r>
            <a:endParaRPr lang="pl-PL" sz="4800" dirty="0"/>
          </a:p>
        </p:txBody>
      </p:sp>
      <p:sp>
        <p:nvSpPr>
          <p:cNvPr id="4" name="Prostokąt 3"/>
          <p:cNvSpPr/>
          <p:nvPr/>
        </p:nvSpPr>
        <p:spPr>
          <a:xfrm>
            <a:off x="354161" y="1302633"/>
            <a:ext cx="11619008" cy="4662815"/>
          </a:xfrm>
          <a:prstGeom prst="rect">
            <a:avLst/>
          </a:prstGeom>
        </p:spPr>
        <p:txBody>
          <a:bodyPr wrap="square">
            <a:spAutoFit/>
          </a:bodyPr>
          <a:lstStyle/>
          <a:p>
            <a:r>
              <a:rPr lang="pl-PL" sz="2900" dirty="0" smtClean="0"/>
              <a:t>„stosowanie kar niepieniężnych, a zwłaszcza kary pozbawienia wolności jest bardziej kosztowne dla społeczeństwa niż stosowanie kar pieniężnych (…)</a:t>
            </a:r>
          </a:p>
          <a:p>
            <a:r>
              <a:rPr lang="pl-PL" sz="2900" dirty="0" smtClean="0"/>
              <a:t>Jeśli wprowadzenie sankcji pieniężnej jest wystarczające, by osiągnąć zadowalający poziom prewencji generalnej, nie należy wprowadzać sankcji niepieniężnych (…)</a:t>
            </a:r>
          </a:p>
          <a:p>
            <a:r>
              <a:rPr lang="pl-PL" sz="2900" dirty="0" smtClean="0"/>
              <a:t>w przypadkach ekstremalnych, gdy nie ma on żadnego majątku, niemożliwe jest odstraszanie potencjalnego sprawcy za pomocą sankcji pieniężnej”</a:t>
            </a:r>
          </a:p>
          <a:p>
            <a:endPar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 Stelmach, B. Brożek, W. Załuski,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Dziesięć wykładów o ekonomii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2007, 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145.</a:t>
            </a:r>
            <a:endParaRPr lang="pl-PL" b="1" dirty="0">
              <a:solidFill>
                <a:prstClr val="white"/>
              </a:solidFill>
            </a:endParaRPr>
          </a:p>
        </p:txBody>
      </p:sp>
    </p:spTree>
    <p:extLst>
      <p:ext uri="{BB962C8B-B14F-4D97-AF65-F5344CB8AC3E}">
        <p14:creationId xmlns:p14="http://schemas.microsoft.com/office/powerpoint/2010/main" val="743654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a:bodyPr>
          <a:lstStyle/>
          <a:p>
            <a:r>
              <a:rPr lang="pl-PL" sz="4800" dirty="0" smtClean="0"/>
              <a:t>Przykład </a:t>
            </a:r>
            <a:r>
              <a:rPr lang="pl-PL" sz="4800" dirty="0"/>
              <a:t>2</a:t>
            </a:r>
            <a:r>
              <a:rPr lang="pl-PL" sz="4800" dirty="0" smtClean="0"/>
              <a:t>: ekonomia prawa karnego</a:t>
            </a:r>
            <a:endParaRPr lang="pl-PL" sz="4800" dirty="0"/>
          </a:p>
        </p:txBody>
      </p:sp>
      <p:sp>
        <p:nvSpPr>
          <p:cNvPr id="4" name="Prostokąt 3"/>
          <p:cNvSpPr/>
          <p:nvPr/>
        </p:nvSpPr>
        <p:spPr>
          <a:xfrm>
            <a:off x="338531" y="1102578"/>
            <a:ext cx="11619008" cy="5755422"/>
          </a:xfrm>
          <a:prstGeom prst="rect">
            <a:avLst/>
          </a:prstGeom>
        </p:spPr>
        <p:txBody>
          <a:bodyPr wrap="square">
            <a:spAutoFit/>
          </a:bodyPr>
          <a:lstStyle/>
          <a:p>
            <a:r>
              <a:rPr lang="pl-PL" sz="2800" dirty="0" smtClean="0"/>
              <a:t>„Z jednej strony mamy koszty społeczne, które są ponoszone w wyniku popełniania przestępstw, a z drugiej – koszty zapobiegania przestępstwom, mierzone, między innymi, nakładami na policję i prokuraturę. System prawa karnego będzie efektywny, jeśli koszty zapobiegania przestępstwom będą niższe niż koszty przestępstw, których dzięki zapobieganiu uniknięto. Innymi słowy, inwestycje w zapobieganie przestępstwom są efektywne do momentu, w którym koszt krańcowy prewencji zrówna się z kosztem krańcowym przestępstwa, którego dzięki tej dodatkowej prewencji uniknięto. (…) koszt krańcowy prewencji to dodatkowy koszt poniesiony przez organy ścigania, zaś koszt krańcowy przestępstwa, to koszt tych przestępstw, których unika się dzięki dodatkowym inwestycjom w prewencję.”</a:t>
            </a:r>
          </a:p>
          <a:p>
            <a:endParaRPr lang="pl-PL" sz="2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B. Brożek,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 karnego</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 Stelmach, M. </a:t>
            </a:r>
            <a:r>
              <a:rPr lang="pl-PL" sz="1600"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Soniewicka</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Analiza ekonomiczna w zastosowaniach prawniczych</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2007, s. 88.</a:t>
            </a:r>
            <a:endParaRPr lang="pl-PL" sz="1600" b="1" dirty="0">
              <a:solidFill>
                <a:prstClr val="white"/>
              </a:solidFill>
            </a:endParaRPr>
          </a:p>
        </p:txBody>
      </p:sp>
    </p:spTree>
    <p:extLst>
      <p:ext uri="{BB962C8B-B14F-4D97-AF65-F5344CB8AC3E}">
        <p14:creationId xmlns:p14="http://schemas.microsoft.com/office/powerpoint/2010/main" val="146720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a:bodyPr>
          <a:lstStyle/>
          <a:p>
            <a:r>
              <a:rPr lang="pl-PL" sz="4800" dirty="0" smtClean="0"/>
              <a:t>Przykład </a:t>
            </a:r>
            <a:r>
              <a:rPr lang="pl-PL" sz="4800" dirty="0"/>
              <a:t>2</a:t>
            </a:r>
            <a:r>
              <a:rPr lang="pl-PL" sz="4800" dirty="0" smtClean="0"/>
              <a:t>: ekonomia prawa karnego</a:t>
            </a:r>
            <a:endParaRPr lang="pl-PL" sz="4800" dirty="0"/>
          </a:p>
        </p:txBody>
      </p:sp>
      <p:sp>
        <p:nvSpPr>
          <p:cNvPr id="4" name="Prostokąt 3"/>
          <p:cNvSpPr/>
          <p:nvPr/>
        </p:nvSpPr>
        <p:spPr>
          <a:xfrm>
            <a:off x="299455" y="1673101"/>
            <a:ext cx="11619008" cy="4031873"/>
          </a:xfrm>
          <a:prstGeom prst="rect">
            <a:avLst/>
          </a:prstGeom>
        </p:spPr>
        <p:txBody>
          <a:bodyPr wrap="square">
            <a:spAutoFit/>
          </a:bodyPr>
          <a:lstStyle/>
          <a:p>
            <a:r>
              <a:rPr lang="pl-PL" sz="2800" dirty="0" smtClean="0"/>
              <a:t>„Zauważmy, że koszty działalności policji i prokuratury to nie jedyne wydatki, które państwo ponosi w związku z istnieniem prawa karnego. Kosztowny jest także system penitencjarny oraz sądownictwo (…)</a:t>
            </a:r>
          </a:p>
          <a:p>
            <a:r>
              <a:rPr lang="pl-PL" sz="2800" dirty="0" smtClean="0"/>
              <a:t>Inwestycje w zapobieganie przestępstwom są efektywne ekonomicznie do momentu, w którym koszt krańcowy prewencji (liczony nakładami na wymiar sprawiedliwości karnej) zrówna się z kosztem krańcowym przestępstw, jakich dzięki tej dodatkowej prewencji uniknięto.”</a:t>
            </a:r>
          </a:p>
          <a:p>
            <a:endParaRPr lang="pl-PL" sz="2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B. Brożek,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 karnego</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 Stelmach, M. </a:t>
            </a:r>
            <a:r>
              <a:rPr lang="pl-PL" sz="1600"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Soniewicka</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Analiza ekonomiczna w zastosowaniach prawniczych, </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Warszawa 2007, s. 88.</a:t>
            </a:r>
            <a:endParaRPr lang="pl-PL" sz="1600" b="1" dirty="0">
              <a:solidFill>
                <a:prstClr val="white"/>
              </a:solidFill>
            </a:endParaRPr>
          </a:p>
        </p:txBody>
      </p:sp>
    </p:spTree>
    <p:extLst>
      <p:ext uri="{BB962C8B-B14F-4D97-AF65-F5344CB8AC3E}">
        <p14:creationId xmlns:p14="http://schemas.microsoft.com/office/powerpoint/2010/main" val="476764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a:bodyPr>
          <a:lstStyle/>
          <a:p>
            <a:r>
              <a:rPr lang="pl-PL" sz="4800" dirty="0" smtClean="0"/>
              <a:t>Przykład </a:t>
            </a:r>
            <a:r>
              <a:rPr lang="pl-PL" sz="4800" dirty="0"/>
              <a:t>2</a:t>
            </a:r>
            <a:r>
              <a:rPr lang="pl-PL" sz="4800" dirty="0" smtClean="0"/>
              <a:t>: ekonomia prawa karnego</a:t>
            </a:r>
            <a:endParaRPr lang="pl-PL" sz="4800" dirty="0"/>
          </a:p>
        </p:txBody>
      </p:sp>
      <p:sp>
        <p:nvSpPr>
          <p:cNvPr id="4" name="Prostokąt 3"/>
          <p:cNvSpPr/>
          <p:nvPr/>
        </p:nvSpPr>
        <p:spPr>
          <a:xfrm>
            <a:off x="299455" y="1618394"/>
            <a:ext cx="11619008" cy="4770537"/>
          </a:xfrm>
          <a:prstGeom prst="rect">
            <a:avLst/>
          </a:prstGeom>
        </p:spPr>
        <p:txBody>
          <a:bodyPr wrap="square">
            <a:spAutoFit/>
          </a:bodyPr>
          <a:lstStyle/>
          <a:p>
            <a:r>
              <a:rPr lang="pl-PL" sz="2600" dirty="0"/>
              <a:t>„</a:t>
            </a:r>
            <a:r>
              <a:rPr lang="pl-PL" sz="2600" dirty="0" smtClean="0"/>
              <a:t>aczkolwiek wszyscy </a:t>
            </a:r>
            <a:r>
              <a:rPr lang="pl-PL" sz="2600" dirty="0"/>
              <a:t>chcielibyśmy, aby przestępczość w ogóle nie istniała, teoria ekonomiczna </a:t>
            </a:r>
            <a:r>
              <a:rPr lang="pl-PL" sz="2600" dirty="0" smtClean="0"/>
              <a:t>uznaje fakt</a:t>
            </a:r>
            <a:r>
              <a:rPr lang="pl-PL" sz="2600" dirty="0"/>
              <a:t>, że cel ten jest nieosiągalny – przede wszystkim ze względu na koszty </a:t>
            </a:r>
            <a:r>
              <a:rPr lang="pl-PL" sz="2600" dirty="0" smtClean="0"/>
              <a:t>zapobiegania, wykrywania </a:t>
            </a:r>
            <a:r>
              <a:rPr lang="pl-PL" sz="2600" dirty="0"/>
              <a:t>i karania działalności </a:t>
            </a:r>
            <a:r>
              <a:rPr lang="pl-PL" sz="2600" dirty="0" smtClean="0"/>
              <a:t>przestępczej</a:t>
            </a:r>
            <a:r>
              <a:rPr lang="pl-PL" sz="2600" dirty="0"/>
              <a:t> </a:t>
            </a:r>
            <a:r>
              <a:rPr lang="pl-PL" sz="2600" dirty="0" smtClean="0"/>
              <a:t>(…)</a:t>
            </a:r>
          </a:p>
          <a:p>
            <a:r>
              <a:rPr lang="pl-PL" sz="2600" dirty="0"/>
              <a:t>Właściciele sklepów </a:t>
            </a:r>
            <a:r>
              <a:rPr lang="pl-PL" sz="2600" dirty="0" smtClean="0"/>
              <a:t>w dzielnicach </a:t>
            </a:r>
            <a:r>
              <a:rPr lang="pl-PL" sz="2600" dirty="0"/>
              <a:t>znanych z nagminności występowania złodziei torebek mogą być przekonani, </a:t>
            </a:r>
            <a:r>
              <a:rPr lang="pl-PL" sz="2600" dirty="0" smtClean="0"/>
              <a:t>że potencjalni </a:t>
            </a:r>
            <a:r>
              <a:rPr lang="pl-PL" sz="2600" dirty="0"/>
              <a:t>klienci trzymają się od nich z daleka i że mogliby osobiście skorzystać na </a:t>
            </a:r>
            <a:r>
              <a:rPr lang="pl-PL" sz="2600" dirty="0" smtClean="0"/>
              <a:t>redukcji przestępczości </a:t>
            </a:r>
            <a:r>
              <a:rPr lang="pl-PL" sz="2600" dirty="0"/>
              <a:t>w ich okolicy. Mogą więc chcieć zainstalować dodatkowe oświetlenie </a:t>
            </a:r>
            <a:r>
              <a:rPr lang="pl-PL" sz="2600" dirty="0" smtClean="0"/>
              <a:t>uliczne lub </a:t>
            </a:r>
            <a:r>
              <a:rPr lang="pl-PL" sz="2600" dirty="0"/>
              <a:t>kamery przemysłowe, także rozważając koszt takich działań prewencyjnych </a:t>
            </a:r>
            <a:r>
              <a:rPr lang="pl-PL" sz="2600" dirty="0" smtClean="0"/>
              <a:t>w stosunku do </a:t>
            </a:r>
            <a:r>
              <a:rPr lang="pl-PL" sz="2600" dirty="0"/>
              <a:t>dodatkowych zysków ze zwiększonego obrotu. Nie zdecydują się jednak na </a:t>
            </a:r>
            <a:r>
              <a:rPr lang="pl-PL" sz="2600" dirty="0" smtClean="0"/>
              <a:t>wprowadzenie takich </a:t>
            </a:r>
            <a:r>
              <a:rPr lang="pl-PL" sz="2600" dirty="0"/>
              <a:t>zabezpieczeń, jeśli koszty przekroczyłyby spodziewane zyski</a:t>
            </a:r>
            <a:r>
              <a:rPr lang="pl-PL" sz="2600" dirty="0" smtClean="0"/>
              <a:t>.”</a:t>
            </a:r>
          </a:p>
          <a:p>
            <a:endParaRPr lang="pl-PL" sz="2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 Cohen, </a:t>
            </a:r>
            <a:r>
              <a:rPr lang="pl-PL" sz="16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Ekonomiczne podejście do przestępczości i wymiaru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sprawiedliwości</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https://</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www.rpo.gov.pl/pliki/1197460053.pdf</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endParaRPr lang="pl-PL" sz="1600" b="1" dirty="0">
              <a:solidFill>
                <a:prstClr val="white"/>
              </a:solidFill>
            </a:endParaRPr>
          </a:p>
        </p:txBody>
      </p:sp>
    </p:spTree>
    <p:extLst>
      <p:ext uri="{BB962C8B-B14F-4D97-AF65-F5344CB8AC3E}">
        <p14:creationId xmlns:p14="http://schemas.microsoft.com/office/powerpoint/2010/main" val="590852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a:bodyPr>
          <a:lstStyle/>
          <a:p>
            <a:r>
              <a:rPr lang="pl-PL" sz="4800" dirty="0" smtClean="0"/>
              <a:t>Przykład </a:t>
            </a:r>
            <a:r>
              <a:rPr lang="pl-PL" sz="4800" dirty="0"/>
              <a:t>2</a:t>
            </a:r>
            <a:r>
              <a:rPr lang="pl-PL" sz="4800" dirty="0" smtClean="0"/>
              <a:t>: ekonomia prawa karnego</a:t>
            </a:r>
            <a:endParaRPr lang="pl-PL" sz="4800" dirty="0"/>
          </a:p>
        </p:txBody>
      </p:sp>
      <p:sp>
        <p:nvSpPr>
          <p:cNvPr id="4" name="Prostokąt 3"/>
          <p:cNvSpPr/>
          <p:nvPr/>
        </p:nvSpPr>
        <p:spPr>
          <a:xfrm>
            <a:off x="244747" y="1383932"/>
            <a:ext cx="11619008" cy="5139869"/>
          </a:xfrm>
          <a:prstGeom prst="rect">
            <a:avLst/>
          </a:prstGeom>
        </p:spPr>
        <p:txBody>
          <a:bodyPr wrap="square">
            <a:spAutoFit/>
          </a:bodyPr>
          <a:lstStyle/>
          <a:p>
            <a:r>
              <a:rPr lang="pl-PL" sz="2600" dirty="0"/>
              <a:t>„Jedno z brytyjskich badań </a:t>
            </a:r>
            <a:r>
              <a:rPr lang="pl-PL" sz="2600" dirty="0" smtClean="0"/>
              <a:t>porównało poprawę </a:t>
            </a:r>
            <a:r>
              <a:rPr lang="pl-PL" sz="2600" dirty="0"/>
              <a:t>oświetlenia ulicznego w dwóch miastach. W ramach eksperymentu </a:t>
            </a:r>
            <a:r>
              <a:rPr lang="pl-PL" sz="2600" dirty="0" smtClean="0"/>
              <a:t>kontrolowanego, oświetlenie </a:t>
            </a:r>
            <a:r>
              <a:rPr lang="pl-PL" sz="2600" dirty="0"/>
              <a:t>uliczne zostało poprawione w określonych rejonach, a pozostawione bez zmian </a:t>
            </a:r>
            <a:r>
              <a:rPr lang="pl-PL" sz="2600" dirty="0" smtClean="0"/>
              <a:t>w innych</a:t>
            </a:r>
            <a:r>
              <a:rPr lang="pl-PL" sz="2600" dirty="0"/>
              <a:t>. Poziom przestępczości był badany w obu obszarach przez okres jednego roku.</a:t>
            </a:r>
          </a:p>
          <a:p>
            <a:r>
              <a:rPr lang="pl-PL" sz="2600" dirty="0"/>
              <a:t>Oszacowano, że poprawione oświetlenie uliczne przyczyniło się do spadku </a:t>
            </a:r>
            <a:r>
              <a:rPr lang="pl-PL" sz="2600" dirty="0" smtClean="0"/>
              <a:t>kradzieży samochodów</a:t>
            </a:r>
            <a:r>
              <a:rPr lang="pl-PL" sz="2600" dirty="0"/>
              <a:t>, wandalizmu, kradzieży oraz włamań o 12 do 46% w porównaniu </a:t>
            </a:r>
            <a:r>
              <a:rPr lang="pl-PL" sz="2600" dirty="0" smtClean="0"/>
              <a:t>do obszarów kontrolnych</a:t>
            </a:r>
            <a:r>
              <a:rPr lang="pl-PL" sz="2600" dirty="0"/>
              <a:t>. Koszt oświetlenia ulicznego zawierał koszty energii, żarówek oraz konserwacji </a:t>
            </a:r>
            <a:r>
              <a:rPr lang="pl-PL" sz="2600" dirty="0" smtClean="0"/>
              <a:t>a także </a:t>
            </a:r>
            <a:r>
              <a:rPr lang="pl-PL" sz="2600" dirty="0"/>
              <a:t>koszty urządzeń i montażu. Badacze ustalili, że roczne korzyści ze </a:t>
            </a:r>
            <a:r>
              <a:rPr lang="pl-PL" sz="2600" dirty="0" smtClean="0"/>
              <a:t>spadku przestępczości </a:t>
            </a:r>
            <a:r>
              <a:rPr lang="pl-PL" sz="2600" dirty="0"/>
              <a:t>przewyższają roczne koszty oświetlenia w stosunku 24 do 1 w </a:t>
            </a:r>
            <a:r>
              <a:rPr lang="pl-PL" sz="2600" dirty="0" smtClean="0"/>
              <a:t>pierwszym mieście </a:t>
            </a:r>
            <a:r>
              <a:rPr lang="pl-PL" sz="2600" dirty="0"/>
              <a:t>i 54 do 1 w drugim. Tak wysoki stosunek korzyści do kosztów powoduje, że </a:t>
            </a:r>
            <a:r>
              <a:rPr lang="pl-PL" sz="2600" dirty="0" smtClean="0"/>
              <a:t>koszty tych </a:t>
            </a:r>
            <a:r>
              <a:rPr lang="pl-PL" sz="2600" dirty="0"/>
              <a:t>działań zwróciły się – uwzględniając koszty kapitału – w jeden rok czy nawet </a:t>
            </a:r>
            <a:r>
              <a:rPr lang="pl-PL" sz="2600" dirty="0" smtClean="0"/>
              <a:t>krócej.”</a:t>
            </a:r>
            <a:endParaRPr lang="pl-PL" sz="2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 Cohen, </a:t>
            </a:r>
            <a:r>
              <a:rPr lang="pl-PL" sz="16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Ekonomiczne podejście do przestępczości i wymiaru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sprawiedliwości</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https://</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www.rpo.gov.pl/pliki/1197460053.pdf</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endParaRPr lang="pl-PL" sz="1600" b="1" dirty="0">
              <a:solidFill>
                <a:prstClr val="white"/>
              </a:solidFill>
            </a:endParaRPr>
          </a:p>
        </p:txBody>
      </p:sp>
    </p:spTree>
    <p:extLst>
      <p:ext uri="{BB962C8B-B14F-4D97-AF65-F5344CB8AC3E}">
        <p14:creationId xmlns:p14="http://schemas.microsoft.com/office/powerpoint/2010/main" val="2285472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6738" y="625231"/>
            <a:ext cx="11327437" cy="5366136"/>
          </a:xfrm>
        </p:spPr>
        <p:txBody>
          <a:bodyPr>
            <a:normAutofit/>
          </a:bodyPr>
          <a:lstStyle/>
          <a:p>
            <a:r>
              <a:rPr lang="pl-PL" sz="4200" b="1" dirty="0" smtClean="0"/>
              <a:t>Zastosowanie ekonomicznej analizy prawa w:</a:t>
            </a:r>
            <a:br>
              <a:rPr lang="pl-PL" sz="4200" b="1" dirty="0" smtClean="0"/>
            </a:br>
            <a:r>
              <a:rPr lang="pl-PL" sz="4200" b="1" dirty="0" smtClean="0"/>
              <a:t/>
            </a:r>
            <a:br>
              <a:rPr lang="pl-PL" sz="4200" b="1" dirty="0" smtClean="0"/>
            </a:br>
            <a:r>
              <a:rPr lang="pl-PL" sz="4200" dirty="0" smtClean="0"/>
              <a:t>1. prawie cywilnym (prywatnym)</a:t>
            </a:r>
            <a:r>
              <a:rPr lang="pl-PL" sz="4200" dirty="0"/>
              <a:t/>
            </a:r>
            <a:br>
              <a:rPr lang="pl-PL" sz="4200" dirty="0"/>
            </a:br>
            <a:r>
              <a:rPr lang="pl-PL" sz="4200" dirty="0" smtClean="0"/>
              <a:t>2. karnym </a:t>
            </a:r>
            <a:br>
              <a:rPr lang="pl-PL" sz="4200" dirty="0" smtClean="0"/>
            </a:br>
            <a:r>
              <a:rPr lang="pl-PL" sz="4200" dirty="0" smtClean="0"/>
              <a:t>3. ustrojowym </a:t>
            </a:r>
            <a:r>
              <a:rPr lang="pl-PL" sz="3200" dirty="0" smtClean="0"/>
              <a:t>(konstytucyjnym i administracyjnym)</a:t>
            </a:r>
            <a:br>
              <a:rPr lang="pl-PL" sz="3200" dirty="0" smtClean="0"/>
            </a:br>
            <a:r>
              <a:rPr lang="pl-PL" sz="4200" dirty="0" smtClean="0"/>
              <a:t>4. </a:t>
            </a:r>
            <a:r>
              <a:rPr lang="pl-PL" sz="4200" dirty="0" err="1" smtClean="0"/>
              <a:t>daninowym</a:t>
            </a:r>
            <a:r>
              <a:rPr lang="pl-PL" sz="4200" dirty="0" smtClean="0"/>
              <a:t/>
            </a:r>
            <a:br>
              <a:rPr lang="pl-PL" sz="4200" dirty="0" smtClean="0"/>
            </a:br>
            <a:r>
              <a:rPr lang="pl-PL" sz="4200" dirty="0" smtClean="0"/>
              <a:t>5. prawie procesowym</a:t>
            </a:r>
            <a:br>
              <a:rPr lang="pl-PL" sz="4200" dirty="0" smtClean="0"/>
            </a:br>
            <a:r>
              <a:rPr lang="pl-PL" sz="4200" dirty="0" smtClean="0"/>
              <a:t>6. międzynarodowym publicznym</a:t>
            </a:r>
            <a:endParaRPr lang="pl-PL" sz="4200" dirty="0"/>
          </a:p>
        </p:txBody>
      </p:sp>
    </p:spTree>
    <p:extLst>
      <p:ext uri="{BB962C8B-B14F-4D97-AF65-F5344CB8AC3E}">
        <p14:creationId xmlns:p14="http://schemas.microsoft.com/office/powerpoint/2010/main" val="553371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10769496" cy="1030538"/>
          </a:xfrm>
        </p:spPr>
        <p:txBody>
          <a:bodyPr>
            <a:normAutofit/>
          </a:bodyPr>
          <a:lstStyle/>
          <a:p>
            <a:r>
              <a:rPr lang="pl-PL" sz="4800" dirty="0" smtClean="0"/>
              <a:t>Przykład </a:t>
            </a:r>
            <a:r>
              <a:rPr lang="pl-PL" sz="4800" dirty="0"/>
              <a:t>2</a:t>
            </a:r>
            <a:r>
              <a:rPr lang="pl-PL" sz="4800" dirty="0" smtClean="0"/>
              <a:t>: ekonomia prawa karnego</a:t>
            </a:r>
            <a:endParaRPr lang="pl-PL" sz="4800" dirty="0"/>
          </a:p>
        </p:txBody>
      </p:sp>
      <p:sp>
        <p:nvSpPr>
          <p:cNvPr id="4" name="Prostokąt 3"/>
          <p:cNvSpPr/>
          <p:nvPr/>
        </p:nvSpPr>
        <p:spPr>
          <a:xfrm>
            <a:off x="299455" y="1673101"/>
            <a:ext cx="11619008" cy="4893647"/>
          </a:xfrm>
          <a:prstGeom prst="rect">
            <a:avLst/>
          </a:prstGeom>
        </p:spPr>
        <p:txBody>
          <a:bodyPr wrap="square">
            <a:spAutoFit/>
          </a:bodyPr>
          <a:lstStyle/>
          <a:p>
            <a:r>
              <a:rPr lang="pl-PL" sz="2800" dirty="0" smtClean="0"/>
              <a:t>„stosowanie kary pozbawienia wolności w konkretnych przypadkach powinno być efektywne ze względu na koszty społeczne. Oznacza to, że sprawca przestępstwa powinien być odizolowany od społeczeństwa tak długo, jak długo spodziewana szkoda, którą mógłby wyrządzić będąc na wolności, przekracza koszty ponoszone przez społeczeństwo na wykonanie kary pozbawienia wolności. (…)</a:t>
            </a:r>
          </a:p>
          <a:p>
            <a:r>
              <a:rPr lang="pl-PL" sz="2800" dirty="0" smtClean="0"/>
              <a:t>Podobna zasada rządzi wydatkami na resocjalizację: koszty te są uzasadnione, dopóki ich wysokość przewyższa spodziewaną szkodę, której dzięki zabiegom resocjalizacyjnym udaje się uniknąć.”</a:t>
            </a:r>
          </a:p>
          <a:p>
            <a:endParaRPr lang="pl-PL" sz="2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B. Brożek,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 karnego</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 Stelmach, M. </a:t>
            </a:r>
            <a:r>
              <a:rPr lang="pl-PL" sz="1600"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Soniewicka</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sz="1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Analiza ekonomiczna w zastosowaniach prawniczych, </a:t>
            </a:r>
            <a:r>
              <a:rPr lang="pl-PL" sz="1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Warszawa 2007, s. 89.</a:t>
            </a:r>
            <a:endParaRPr lang="pl-PL" sz="1600" b="1" dirty="0">
              <a:solidFill>
                <a:prstClr val="white"/>
              </a:solidFill>
            </a:endParaRPr>
          </a:p>
        </p:txBody>
      </p:sp>
    </p:spTree>
    <p:extLst>
      <p:ext uri="{BB962C8B-B14F-4D97-AF65-F5344CB8AC3E}">
        <p14:creationId xmlns:p14="http://schemas.microsoft.com/office/powerpoint/2010/main" val="1925630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7612" y="118324"/>
            <a:ext cx="10769496" cy="1030538"/>
          </a:xfrm>
        </p:spPr>
        <p:txBody>
          <a:bodyPr>
            <a:normAutofit/>
          </a:bodyPr>
          <a:lstStyle/>
          <a:p>
            <a:pPr algn="ctr"/>
            <a:r>
              <a:rPr lang="pl-PL" sz="4800" dirty="0" smtClean="0"/>
              <a:t>Jak „wycenić” koszt przestępstwa?</a:t>
            </a:r>
            <a:endParaRPr lang="pl-PL" sz="4800" dirty="0"/>
          </a:p>
        </p:txBody>
      </p:sp>
      <p:sp>
        <p:nvSpPr>
          <p:cNvPr id="4" name="Prostokąt 3"/>
          <p:cNvSpPr/>
          <p:nvPr/>
        </p:nvSpPr>
        <p:spPr>
          <a:xfrm>
            <a:off x="299455" y="1673101"/>
            <a:ext cx="11619008" cy="4647426"/>
          </a:xfrm>
          <a:prstGeom prst="rect">
            <a:avLst/>
          </a:prstGeom>
        </p:spPr>
        <p:txBody>
          <a:bodyPr wrap="square">
            <a:spAutoFit/>
          </a:bodyPr>
          <a:lstStyle/>
          <a:p>
            <a:r>
              <a:rPr lang="pl-PL" sz="2800" dirty="0"/>
              <a:t>„Innym przykładem sposobu, w jaki koszty przestępczości mogą służyć </a:t>
            </a:r>
            <a:r>
              <a:rPr lang="pl-PL" sz="2800" dirty="0" smtClean="0"/>
              <a:t>debacie politycznej </a:t>
            </a:r>
            <a:r>
              <a:rPr lang="pl-PL" sz="2800" dirty="0"/>
              <a:t>jest badanie pokazujące, że 10% wzrost populacji więziennej powoduje </a:t>
            </a:r>
            <a:r>
              <a:rPr lang="pl-PL" sz="2800" dirty="0" smtClean="0"/>
              <a:t>spadek liczby </a:t>
            </a:r>
            <a:r>
              <a:rPr lang="pl-PL" sz="2800" dirty="0"/>
              <a:t>rozbojów o 7%, pobić i włamań o 4%, kradzieży oraz kradzieży samochodów o </a:t>
            </a:r>
            <a:r>
              <a:rPr lang="pl-PL" sz="2800" dirty="0" smtClean="0"/>
              <a:t>3% każda</a:t>
            </a:r>
            <a:r>
              <a:rPr lang="pl-PL" sz="2800" dirty="0"/>
              <a:t>, zgwałceń o 2,5% oraz zabójstw o 1,5%. Ujmując inaczej, zostało oszacowane, że </a:t>
            </a:r>
            <a:r>
              <a:rPr lang="pl-PL" sz="2800" dirty="0" smtClean="0"/>
              <a:t>przez uwięzienie </a:t>
            </a:r>
            <a:r>
              <a:rPr lang="pl-PL" sz="2800" dirty="0"/>
              <a:t>jednego sprawcy przez rok zapobiega się popełnieniu około 15 przestępstw. W</a:t>
            </a:r>
          </a:p>
          <a:p>
            <a:r>
              <a:rPr lang="pl-PL" sz="2800" dirty="0"/>
              <a:t>tamtym czasie, koszt uwięzienia szacowany był na około 35 tysięcy dolarów rocznie, </a:t>
            </a:r>
            <a:r>
              <a:rPr lang="pl-PL" sz="2800" dirty="0" smtClean="0"/>
              <a:t>w porównaniu </a:t>
            </a:r>
            <a:r>
              <a:rPr lang="pl-PL" sz="2800" dirty="0"/>
              <a:t>do wartości ze zredukowanej przestępczości w wysokości ponad 50 </a:t>
            </a:r>
            <a:r>
              <a:rPr lang="pl-PL" sz="2800" dirty="0" smtClean="0"/>
              <a:t>tysięcy dolarów</a:t>
            </a:r>
            <a:r>
              <a:rPr lang="pl-PL" sz="2800" dirty="0"/>
              <a:t>.”</a:t>
            </a:r>
            <a:endParaRPr lang="pl-PL" sz="2800" dirty="0" smtClean="0"/>
          </a:p>
          <a:p>
            <a:endParaRPr lang="pl-PL" sz="2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 Cohen, </a:t>
            </a:r>
            <a:r>
              <a:rPr lang="pl-PL" sz="16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Ekonomiczne podejście do przestępczości i wymiaru sprawiedliwości</a:t>
            </a:r>
            <a:r>
              <a:rPr lang="pl-PL" sz="16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https://www.rpo.gov.pl/pliki/1197460053.pdf.</a:t>
            </a:r>
            <a:endParaRPr lang="pl-PL" sz="1600" b="1" dirty="0">
              <a:solidFill>
                <a:prstClr val="white"/>
              </a:solidFill>
            </a:endParaRPr>
          </a:p>
        </p:txBody>
      </p:sp>
    </p:spTree>
    <p:extLst>
      <p:ext uri="{BB962C8B-B14F-4D97-AF65-F5344CB8AC3E}">
        <p14:creationId xmlns:p14="http://schemas.microsoft.com/office/powerpoint/2010/main" val="2683634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3</a:t>
            </a:r>
            <a:r>
              <a:rPr lang="pl-PL" sz="4800" dirty="0" smtClean="0"/>
              <a:t>: przestępstwo czy wykroczenie?</a:t>
            </a:r>
            <a:endParaRPr lang="pl-PL" sz="4800" dirty="0"/>
          </a:p>
        </p:txBody>
      </p:sp>
      <p:sp>
        <p:nvSpPr>
          <p:cNvPr id="4" name="Prostokąt 3"/>
          <p:cNvSpPr/>
          <p:nvPr/>
        </p:nvSpPr>
        <p:spPr>
          <a:xfrm>
            <a:off x="377606" y="1359878"/>
            <a:ext cx="11325727" cy="5262979"/>
          </a:xfrm>
          <a:prstGeom prst="rect">
            <a:avLst/>
          </a:prstGeom>
        </p:spPr>
        <p:txBody>
          <a:bodyPr wrap="square">
            <a:spAutoFit/>
          </a:bodyPr>
          <a:lstStyle/>
          <a:p>
            <a:r>
              <a:rPr lang="pl-PL" sz="2400" u="sng" dirty="0"/>
              <a:t>Ustawa z dnia 6 czerwca 1997 r. – Kodeks </a:t>
            </a:r>
            <a:r>
              <a:rPr lang="pl-PL" sz="2400" u="sng" dirty="0" smtClean="0"/>
              <a:t>karny</a:t>
            </a:r>
            <a:endParaRPr lang="pl-PL" sz="2400" dirty="0"/>
          </a:p>
          <a:p>
            <a:r>
              <a:rPr lang="pl-PL" sz="2400" dirty="0" smtClean="0"/>
              <a:t>Art</a:t>
            </a:r>
            <a:r>
              <a:rPr lang="pl-PL" sz="2400" dirty="0"/>
              <a:t>.  278. </a:t>
            </a:r>
            <a:endParaRPr lang="pl-PL" sz="2400" dirty="0" smtClean="0"/>
          </a:p>
          <a:p>
            <a:r>
              <a:rPr lang="pl-PL" sz="2400" dirty="0" smtClean="0"/>
              <a:t>§  </a:t>
            </a:r>
            <a:r>
              <a:rPr lang="pl-PL" sz="2400" dirty="0"/>
              <a:t>1.  Kto zabiera w celu przywłaszczenia cudzą rzecz </a:t>
            </a:r>
            <a:r>
              <a:rPr lang="pl-PL" sz="2400" dirty="0" smtClean="0"/>
              <a:t>ruchomą, podlega </a:t>
            </a:r>
            <a:r>
              <a:rPr lang="pl-PL" sz="2400" dirty="0"/>
              <a:t>karze pozbawienia wolności od 3 miesięcy do lat 5.</a:t>
            </a:r>
          </a:p>
          <a:p>
            <a:r>
              <a:rPr lang="pl-PL" sz="2400" dirty="0"/>
              <a:t>§  2.  Tej samej karze podlega, kto bez zgody osoby uprawnionej uzyskuje cudzy program komputerowy w celu osiągnięcia korzyści majątkowej.</a:t>
            </a:r>
          </a:p>
          <a:p>
            <a:r>
              <a:rPr lang="pl-PL" sz="2400" dirty="0"/>
              <a:t>§  3.  W wypadku mniejszej wagi, </a:t>
            </a:r>
            <a:r>
              <a:rPr lang="pl-PL" sz="2400" dirty="0" smtClean="0"/>
              <a:t>sprawca podlega </a:t>
            </a:r>
            <a:r>
              <a:rPr lang="pl-PL" sz="2400" dirty="0"/>
              <a:t>grzywnie, karze ograniczenia wolności albo pozbawienia wolności do roku</a:t>
            </a:r>
            <a:r>
              <a:rPr lang="pl-PL" sz="2400" dirty="0" smtClean="0"/>
              <a:t>.</a:t>
            </a:r>
          </a:p>
          <a:p>
            <a:endParaRPr lang="pl-PL" sz="2400" dirty="0"/>
          </a:p>
          <a:p>
            <a:endParaRPr lang="pl-PL" sz="2400" dirty="0" smtClean="0"/>
          </a:p>
          <a:p>
            <a:r>
              <a:rPr lang="pl-PL" sz="2400" u="sng" dirty="0" smtClean="0"/>
              <a:t>Ustawa </a:t>
            </a:r>
            <a:r>
              <a:rPr lang="pl-PL" sz="2400" u="sng" dirty="0"/>
              <a:t>z dnia z dnia 20 maja 1971 </a:t>
            </a:r>
            <a:r>
              <a:rPr lang="pl-PL" sz="2400" u="sng" dirty="0" smtClean="0"/>
              <a:t>r. – Kodeks </a:t>
            </a:r>
            <a:r>
              <a:rPr lang="pl-PL" sz="2400" u="sng" dirty="0"/>
              <a:t>wykroczeń</a:t>
            </a:r>
          </a:p>
          <a:p>
            <a:r>
              <a:rPr lang="pl-PL" sz="2400" dirty="0"/>
              <a:t>Art.  119.  </a:t>
            </a:r>
            <a:r>
              <a:rPr lang="pl-PL" sz="2400" dirty="0" smtClean="0"/>
              <a:t>§</a:t>
            </a:r>
            <a:r>
              <a:rPr lang="pl-PL" sz="2400" dirty="0"/>
              <a:t>  1.  </a:t>
            </a:r>
            <a:r>
              <a:rPr lang="pl-PL" sz="2400" dirty="0" smtClean="0"/>
              <a:t>Kto </a:t>
            </a:r>
            <a:r>
              <a:rPr lang="pl-PL" sz="2400" dirty="0"/>
              <a:t>kradnie lub przywłaszcza sobie cudzą rzecz ruchomą, jeżeli jej wartość nie przekracza 500 złotych, podlega karze aresztu, ograniczenia wolności albo grzywny.</a:t>
            </a:r>
          </a:p>
          <a:p>
            <a:endParaRPr lang="pl-PL" sz="24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204663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3</a:t>
            </a:r>
            <a:r>
              <a:rPr lang="pl-PL" sz="4800" dirty="0" smtClean="0"/>
              <a:t>: przestępstwo czy wykroczenie?</a:t>
            </a:r>
            <a:endParaRPr lang="pl-PL" sz="4800" dirty="0"/>
          </a:p>
        </p:txBody>
      </p:sp>
      <p:sp>
        <p:nvSpPr>
          <p:cNvPr id="4" name="Prostokąt 3"/>
          <p:cNvSpPr/>
          <p:nvPr/>
        </p:nvSpPr>
        <p:spPr>
          <a:xfrm>
            <a:off x="377606" y="1359878"/>
            <a:ext cx="11325727" cy="5289653"/>
          </a:xfrm>
          <a:prstGeom prst="rect">
            <a:avLst/>
          </a:prstGeom>
        </p:spPr>
        <p:txBody>
          <a:bodyPr wrap="square">
            <a:spAutoFit/>
          </a:bodyPr>
          <a:lstStyle/>
          <a:p>
            <a:r>
              <a:rPr lang="pl-PL" sz="2700" dirty="0" smtClean="0"/>
              <a:t>„Wnioski płynące z ekonomicznej analizy prawa, uwzględnianej w namyśle nad problematyką zasadności przepołowienia czynu zabronionego, w przypadku tego opracowania w kontekście art. 119 </a:t>
            </a:r>
            <a:r>
              <a:rPr lang="pl-PL" sz="2700" dirty="0" err="1" smtClean="0"/>
              <a:t>k.w</a:t>
            </a:r>
            <a:r>
              <a:rPr lang="pl-PL" sz="2700" dirty="0" smtClean="0"/>
              <a:t>. i 278 k.k., nakazują porównanie sankcji wiążących się z wypełnieniem znamion tych czynów. Zgodnie z art. 119 </a:t>
            </a:r>
            <a:r>
              <a:rPr lang="pl-PL" sz="2700" dirty="0" err="1" smtClean="0"/>
              <a:t>k.w</a:t>
            </a:r>
            <a:r>
              <a:rPr lang="pl-PL" sz="2700" dirty="0" smtClean="0"/>
              <a:t>. kradzież rzeczy ruchomej do wartości nieprzekraczającej ¼ minimalnego wynagrodzenia za pracę podlega karze aresztu (od 5 do 30 dni), ograniczenia wolności (1 miesiąc) albo grzywny (do 5000 zł).</a:t>
            </a:r>
          </a:p>
          <a:p>
            <a:r>
              <a:rPr lang="pl-PL" sz="2700" dirty="0" smtClean="0"/>
              <a:t>W art. 278 k.k. została natomiast przewidziana </a:t>
            </a:r>
            <a:r>
              <a:rPr lang="pl-PL" sz="2700" dirty="0" err="1" smtClean="0"/>
              <a:t>sakcja</a:t>
            </a:r>
            <a:r>
              <a:rPr lang="pl-PL" sz="2700" dirty="0" smtClean="0"/>
              <a:t> kary pozbawienia wolności od 3 miesięcy do lat 5. Sąd może, na podstawie art. 58 § 3 k.k., orzec zamiast kary pozbawienia wolności grzywnę albo karę ograniczenia wolności do lat 2.”</a:t>
            </a:r>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Szczucki,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Problem przepołowionego czynu zabronionego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205.</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899918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3</a:t>
            </a:r>
            <a:r>
              <a:rPr lang="pl-PL" sz="4800" dirty="0" smtClean="0"/>
              <a:t>: przestępstwo czy wykroczenie?</a:t>
            </a:r>
            <a:endParaRPr lang="pl-PL" sz="4800" dirty="0"/>
          </a:p>
        </p:txBody>
      </p:sp>
      <p:sp>
        <p:nvSpPr>
          <p:cNvPr id="4" name="Prostokąt 3"/>
          <p:cNvSpPr/>
          <p:nvPr/>
        </p:nvSpPr>
        <p:spPr>
          <a:xfrm>
            <a:off x="401052" y="1578708"/>
            <a:ext cx="11325727" cy="4458656"/>
          </a:xfrm>
          <a:prstGeom prst="rect">
            <a:avLst/>
          </a:prstGeom>
        </p:spPr>
        <p:txBody>
          <a:bodyPr wrap="square">
            <a:spAutoFit/>
          </a:bodyPr>
          <a:lstStyle/>
          <a:p>
            <a:r>
              <a:rPr lang="pl-PL" sz="2700" dirty="0" smtClean="0"/>
              <a:t>„Przeciwko odpowiedzialności karnej, lecz za odpowiedzialnością wykroczeniową, przemawiać mogą natomiast następujące konkluzje:</a:t>
            </a:r>
          </a:p>
          <a:p>
            <a:pPr marL="514350" indent="-514350">
              <a:buAutoNum type="arabicParenR"/>
            </a:pPr>
            <a:r>
              <a:rPr lang="pl-PL" sz="2700" dirty="0" smtClean="0"/>
              <a:t>dotychczasowa praktyka wskazuje, że postępowania w sprawie kradzieży rzeczy ruchomych o wartości nieznacznie przekraczających 250 zł są często umarzane z powodu znikomej społecznej szkodliwości (…)</a:t>
            </a:r>
          </a:p>
          <a:p>
            <a:pPr marL="514350" indent="-514350">
              <a:buAutoNum type="arabicParenR"/>
            </a:pPr>
            <a:r>
              <a:rPr lang="pl-PL" sz="2700" dirty="0" smtClean="0"/>
              <a:t>jakkolwiek jest to trudne do precyzyjnego oszacowania, wydaje się, że koszty społeczne procesu karnego są znacznie wyższe niż procesu w sprawach o wykroczenia.”</a:t>
            </a:r>
          </a:p>
          <a:p>
            <a:pPr marL="514350" indent="-514350">
              <a:buAutoNum type="arabicParenR"/>
            </a:pPr>
            <a:endParaRPr lang="pl-PL" sz="27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Szczucki,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Problem przepołowionego czynu zabronionego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205.</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155000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3</a:t>
            </a:r>
            <a:r>
              <a:rPr lang="pl-PL" sz="4800" dirty="0" smtClean="0"/>
              <a:t>: przestępstwo czy wykroczenie?</a:t>
            </a:r>
            <a:endParaRPr lang="pl-PL" sz="4800" dirty="0"/>
          </a:p>
        </p:txBody>
      </p:sp>
      <p:sp>
        <p:nvSpPr>
          <p:cNvPr id="4" name="Prostokąt 3"/>
          <p:cNvSpPr/>
          <p:nvPr/>
        </p:nvSpPr>
        <p:spPr>
          <a:xfrm>
            <a:off x="401052" y="1578708"/>
            <a:ext cx="11325727" cy="5289653"/>
          </a:xfrm>
          <a:prstGeom prst="rect">
            <a:avLst/>
          </a:prstGeom>
        </p:spPr>
        <p:txBody>
          <a:bodyPr wrap="square">
            <a:spAutoFit/>
          </a:bodyPr>
          <a:lstStyle/>
          <a:p>
            <a:r>
              <a:rPr lang="pl-PL" sz="2700" dirty="0" smtClean="0"/>
              <a:t>„Argumentem przemawiającym przeciwko ograniczeniu się do odpowiedzialności karnej są także statystyki. Według danych Ministerstwa Sprawiedliwości z 2011 r.: „w sądach rejonowych w sprawach o wykroczenia kradzieży z art. 119 </a:t>
            </a:r>
            <a:r>
              <a:rPr lang="pl-PL" sz="2700" dirty="0" err="1" smtClean="0"/>
              <a:t>k.w</a:t>
            </a:r>
            <a:r>
              <a:rPr lang="pl-PL" sz="2700" dirty="0" smtClean="0"/>
              <a:t>. wszczęto 55 429 postępowań, z czego prawomocnie rozstrzygnięci 54 045 spraw. W 51 000 przypadków orzeczono kary: w 1185 karę aresztu, 15 818 karę ograniczenia wolności, a w 33 186 karę grzywny. Wśród osób, które skazano na karę aresztu, tylko wobec 11,5 proc. Została ona warunkowo zawieszona.</a:t>
            </a:r>
          </a:p>
          <a:p>
            <a:r>
              <a:rPr lang="pl-PL" sz="2700" dirty="0" smtClean="0"/>
              <a:t>Inaczej przedstawia się statystyka dotycząca przestępstwa kradzieży, za które w 2011 r. skazano 37 088 osób (…) jednak aż w przypadku 23 000 z nich, czyli 83 proc. , warunkowo zawieszono wykonanie kary. (…).”</a:t>
            </a:r>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Szczucki,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Problem przepołowionego czynu zabronionego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205-206.</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2843933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3</a:t>
            </a:r>
            <a:r>
              <a:rPr lang="pl-PL" sz="4800" dirty="0" smtClean="0"/>
              <a:t>: przestępstwo czy wykroczenie?</a:t>
            </a:r>
            <a:endParaRPr lang="pl-PL" sz="4800" dirty="0"/>
          </a:p>
        </p:txBody>
      </p:sp>
      <p:sp>
        <p:nvSpPr>
          <p:cNvPr id="4" name="Prostokąt 3"/>
          <p:cNvSpPr/>
          <p:nvPr/>
        </p:nvSpPr>
        <p:spPr>
          <a:xfrm>
            <a:off x="401052" y="1578708"/>
            <a:ext cx="11325727" cy="4366324"/>
          </a:xfrm>
          <a:prstGeom prst="rect">
            <a:avLst/>
          </a:prstGeom>
        </p:spPr>
        <p:txBody>
          <a:bodyPr wrap="square">
            <a:spAutoFit/>
          </a:bodyPr>
          <a:lstStyle/>
          <a:p>
            <a:r>
              <a:rPr lang="pl-PL" sz="3000" dirty="0" smtClean="0"/>
              <a:t>„Konstrukcja przepołowienia w obecnym kształcie może spowodować taką sytuację, iż kradzież rzeczy ruchomej o wartości zbliżającej się do ¼ minimalnego wynagrodzenia za pracę zostanie surowo ukarana na podstawie kodeksu wykroczeń, natomiast kradzież rzeczy o wartości nieznacznie tę kwotę przekraczającej zostanie uznana za zachowanie o znikomej społecznej szkodliwości i nie spotka się z żadną reakcją karną.”</a:t>
            </a:r>
          </a:p>
          <a:p>
            <a:endParaRPr lang="pl-PL" sz="27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Szczucki,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Problem przepołowionego czynu zabronionego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 s</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206.</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3901105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4</a:t>
            </a:r>
            <a:r>
              <a:rPr lang="pl-PL" sz="4800" dirty="0" smtClean="0"/>
              <a:t>: polityka antynarkotykowa</a:t>
            </a:r>
            <a:endParaRPr lang="pl-PL" sz="4800" dirty="0"/>
          </a:p>
        </p:txBody>
      </p:sp>
      <p:sp>
        <p:nvSpPr>
          <p:cNvPr id="4" name="Prostokąt 3"/>
          <p:cNvSpPr/>
          <p:nvPr/>
        </p:nvSpPr>
        <p:spPr>
          <a:xfrm>
            <a:off x="401052" y="1578708"/>
            <a:ext cx="11325727" cy="4578689"/>
          </a:xfrm>
          <a:prstGeom prst="rect">
            <a:avLst/>
          </a:prstGeom>
        </p:spPr>
        <p:txBody>
          <a:bodyPr wrap="square">
            <a:spAutoFit/>
          </a:bodyPr>
          <a:lstStyle/>
          <a:p>
            <a:r>
              <a:rPr lang="pl-PL" sz="3000" dirty="0" smtClean="0"/>
              <a:t>„liczba konsumentów narkotyków w większości krajów świata, szczególnie w ciągu ostatnich trzydziestu lat, raczej nieustannie wzrastała i wzrastały rozmiary różnego rodzaju problemów związanych z użytkowaniem narkotyków. Wszystko to zaś działo się przy równoległym intensyfikowaniu działań mających zapobiegać temu zjawisku tak w postaci intensyfikacji represji karnej konsumentów, jak i towarzyszących jej zabiegów prewencyjnych, edukacyjnych, terapeutycznych itd.”</a:t>
            </a:r>
          </a:p>
          <a:p>
            <a:endParaRPr lang="pl-PL" sz="27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Krajewski,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Sens i bezsens prohibicji. Prawo karne wobec narkotyków i narkomanii</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Kraków 2001, s. 66.</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1975135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4</a:t>
            </a:r>
            <a:r>
              <a:rPr lang="pl-PL" sz="4800" dirty="0" smtClean="0"/>
              <a:t>: polityka antynarkotykowa</a:t>
            </a:r>
            <a:endParaRPr lang="pl-PL" sz="4800" dirty="0"/>
          </a:p>
        </p:txBody>
      </p:sp>
      <p:sp>
        <p:nvSpPr>
          <p:cNvPr id="4" name="Prostokąt 3"/>
          <p:cNvSpPr/>
          <p:nvPr/>
        </p:nvSpPr>
        <p:spPr>
          <a:xfrm>
            <a:off x="401052" y="1578708"/>
            <a:ext cx="11325727" cy="4874155"/>
          </a:xfrm>
          <a:prstGeom prst="rect">
            <a:avLst/>
          </a:prstGeom>
        </p:spPr>
        <p:txBody>
          <a:bodyPr wrap="square">
            <a:spAutoFit/>
          </a:bodyPr>
          <a:lstStyle/>
          <a:p>
            <a:r>
              <a:rPr lang="pl-PL" sz="3000" dirty="0" smtClean="0"/>
              <a:t>„Jeżeli skuteczność prawa oceniać m.in. </a:t>
            </a:r>
            <a:r>
              <a:rPr lang="pl-PL" sz="3000" dirty="0"/>
              <a:t>m</a:t>
            </a:r>
            <a:r>
              <a:rPr lang="pl-PL" sz="3000" dirty="0" smtClean="0"/>
              <a:t>iarą stopnia jego przestrzegania, autorytetu konkretnych przepisów wśród ich adresatów oraz kompletnością przyjętych norm, to w wypadku środków odurzających i substancji psychoaktywnych mamy do czynienia z antytezą przedmiotowej skuteczności, a walka z tzw. „miękkimi narkotykami” może zasługiwać wręcz na miano </a:t>
            </a:r>
            <a:r>
              <a:rPr lang="pl-PL" sz="3000" dirty="0" err="1" smtClean="0"/>
              <a:t>antyprakseologii</a:t>
            </a:r>
            <a:r>
              <a:rPr lang="pl-PL" sz="3000" dirty="0" smtClean="0"/>
              <a:t>. Wynika to przede wszystkim z niemożności prawnego uregulowania wszystkich kwestii związanych z użyciem substancji mogących mieć działanie odurzające (…).”</a:t>
            </a:r>
            <a:endParaRPr lang="pl-PL" sz="27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 Waszkiewicz K. </a:t>
            </a:r>
            <a:r>
              <a:rPr lang="pl-PL"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Gradoń</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Skuteczność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kryminalizacji posiadania środków odurzających - przykład Polski w kontekście tzw. </a:t>
            </a:r>
            <a:r>
              <a:rPr lang="pl-PL" b="1" i="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dopalaczy</a:t>
            </a:r>
            <a:r>
              <a:rPr lang="pl-PL" b="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s. 218.</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3581823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4</a:t>
            </a:r>
            <a:r>
              <a:rPr lang="pl-PL" sz="4800" dirty="0" smtClean="0"/>
              <a:t>: polityka antynarkotykowa</a:t>
            </a:r>
            <a:endParaRPr lang="pl-PL" sz="4800" dirty="0"/>
          </a:p>
        </p:txBody>
      </p:sp>
      <p:sp>
        <p:nvSpPr>
          <p:cNvPr id="4" name="Prostokąt 3"/>
          <p:cNvSpPr/>
          <p:nvPr/>
        </p:nvSpPr>
        <p:spPr>
          <a:xfrm>
            <a:off x="401052" y="1578708"/>
            <a:ext cx="11325727" cy="5002395"/>
          </a:xfrm>
          <a:prstGeom prst="rect">
            <a:avLst/>
          </a:prstGeom>
        </p:spPr>
        <p:txBody>
          <a:bodyPr wrap="square">
            <a:spAutoFit/>
          </a:bodyPr>
          <a:lstStyle/>
          <a:p>
            <a:r>
              <a:rPr lang="pl-PL" sz="3000" dirty="0" smtClean="0"/>
              <a:t>„Obecna polityka Stanów Zjednoczonych zmierza do przerwania związku między zażywaniem uzależniających narkotyków a przestępczością przez ograniczenie podaży narkotyków i przez zmniejszanie popytu na nie. Jednym ze sposobów na to jest wzrost oczekiwanej kary za sprzedaż lub zażywanie narkotyków. Niektórzy dostawcy zrezygnują wówczas z dostarczania narkotyków na rzecz mniej ryzykownych, legalnych zajęć. Jedocześnie wyższa cena na rynku, wynikająca z ograniczeń podaży, może spowodować, że klienci będą kupować mniej narkotyków.”</a:t>
            </a:r>
            <a:endParaRPr lang="pl-PL" sz="2700" dirty="0" smtClean="0"/>
          </a:p>
          <a:p>
            <a:pPr lvl="0">
              <a:lnSpc>
                <a:spcPct val="90000"/>
              </a:lnSpc>
              <a:spcBef>
                <a:spcPts val="1000"/>
              </a:spcBef>
            </a:pP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Cooter</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T. Ulen,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2011, s. 667.</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lnSpc>
                <a:spcPct val="90000"/>
              </a:lnSpc>
              <a:spcBef>
                <a:spcPts val="1000"/>
              </a:spcBef>
            </a:pP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3273815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EAP w prawie cywilnym (prywatnym)</a:t>
            </a:r>
            <a:endParaRPr lang="pl-PL" sz="4800" dirty="0"/>
          </a:p>
        </p:txBody>
      </p:sp>
      <p:sp>
        <p:nvSpPr>
          <p:cNvPr id="3" name="Symbol zastępczy zawartości 2"/>
          <p:cNvSpPr>
            <a:spLocks noGrp="1"/>
          </p:cNvSpPr>
          <p:nvPr>
            <p:ph idx="1"/>
          </p:nvPr>
        </p:nvSpPr>
        <p:spPr>
          <a:xfrm>
            <a:off x="534463" y="1969476"/>
            <a:ext cx="11328674" cy="4583723"/>
          </a:xfrm>
        </p:spPr>
        <p:txBody>
          <a:bodyPr>
            <a:normAutofit/>
          </a:bodyPr>
          <a:lstStyle/>
          <a:p>
            <a:pPr marL="0" indent="0">
              <a:buNone/>
            </a:pPr>
            <a:r>
              <a:rPr lang="pl-PL" sz="3400" dirty="0" smtClean="0"/>
              <a:t>„Uwagę zwraca bliskość przedmiotów zainteresowania prawa prywatnego i nauki ekonomii. Prawo prywatne reguluje ochronę interesów indywidualnych oraz, w znacznym stopniu, stosunki majątkowe. Z kolei ekonomia jest nauką, która bada, co, jak i dla kogo wytwarza społeczeństwo, starając się rozstrzygnąć sprzeczność pomiędzy możliwościami wytwarzania dóbr i usług służących zaspokajaniu tych potrzeb.”</a:t>
            </a:r>
          </a:p>
          <a:p>
            <a:pPr marL="0" indent="0">
              <a:buNone/>
            </a:pPr>
            <a:r>
              <a:rPr lang="pl-PL" sz="1800" b="1" dirty="0" smtClean="0"/>
              <a:t>M. Olechowski, </a:t>
            </a:r>
            <a:r>
              <a:rPr lang="pl-PL" sz="1800" b="1" i="1" dirty="0" smtClean="0"/>
              <a:t>Czy ekonomiczna analiza prawa jest użyteczna dla prawa prywatnego? </a:t>
            </a:r>
            <a:r>
              <a:rPr lang="pl-PL" sz="1800" b="1" dirty="0" smtClean="0"/>
              <a:t>[w</a:t>
            </a:r>
            <a:r>
              <a:rPr lang="pl-PL" sz="1800" b="1" dirty="0"/>
              <a:t>:] T. </a:t>
            </a:r>
            <a:r>
              <a:rPr lang="pl-PL" sz="1800" b="1" dirty="0" err="1"/>
              <a:t>Giaro</a:t>
            </a:r>
            <a:r>
              <a:rPr lang="pl-PL" sz="1800" b="1" dirty="0"/>
              <a:t> (red.), </a:t>
            </a:r>
            <a:r>
              <a:rPr lang="pl-PL" sz="1800" b="1" i="1" dirty="0"/>
              <a:t>Ekonomiczna analiza prawa</a:t>
            </a:r>
            <a:r>
              <a:rPr lang="pl-PL" sz="1800" b="1" dirty="0"/>
              <a:t>, Warszawa </a:t>
            </a:r>
            <a:r>
              <a:rPr lang="pl-PL" sz="1800" b="1" dirty="0" smtClean="0"/>
              <a:t>2015, s. 80.</a:t>
            </a:r>
            <a:endParaRPr lang="pl-PL" sz="1800" b="1" dirty="0"/>
          </a:p>
        </p:txBody>
      </p:sp>
    </p:spTree>
    <p:extLst>
      <p:ext uri="{BB962C8B-B14F-4D97-AF65-F5344CB8AC3E}">
        <p14:creationId xmlns:p14="http://schemas.microsoft.com/office/powerpoint/2010/main" val="3426459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1429"/>
            <a:ext cx="11183711" cy="1030538"/>
          </a:xfrm>
        </p:spPr>
        <p:txBody>
          <a:bodyPr>
            <a:normAutofit/>
          </a:bodyPr>
          <a:lstStyle/>
          <a:p>
            <a:r>
              <a:rPr lang="pl-PL" sz="4800" dirty="0" smtClean="0"/>
              <a:t>Przykład </a:t>
            </a:r>
            <a:r>
              <a:rPr lang="pl-PL" sz="4800" dirty="0"/>
              <a:t>4</a:t>
            </a:r>
            <a:r>
              <a:rPr lang="pl-PL" sz="4800" dirty="0" smtClean="0"/>
              <a:t>: polityka antynarkotykowa</a:t>
            </a:r>
            <a:endParaRPr lang="pl-PL" sz="4800" dirty="0"/>
          </a:p>
        </p:txBody>
      </p:sp>
      <p:sp>
        <p:nvSpPr>
          <p:cNvPr id="4" name="Prostokąt 3"/>
          <p:cNvSpPr/>
          <p:nvPr/>
        </p:nvSpPr>
        <p:spPr>
          <a:xfrm>
            <a:off x="401052" y="1578708"/>
            <a:ext cx="11325727" cy="5002395"/>
          </a:xfrm>
          <a:prstGeom prst="rect">
            <a:avLst/>
          </a:prstGeom>
        </p:spPr>
        <p:txBody>
          <a:bodyPr wrap="square">
            <a:spAutoFit/>
          </a:bodyPr>
          <a:lstStyle/>
          <a:p>
            <a:r>
              <a:rPr lang="pl-PL" sz="3000" dirty="0" smtClean="0"/>
              <a:t>„Polityka państwa, w wyniku której wzrasta cena narkotyków, może przynosić dobry efekt w postaci zmniejszenia ich zażywania przez nieuzależnionych. Konsekwencją tego jest przypuszczalnie mniejsza liczba popełnianych przez nich przestępstw, a także mniejsza liczba nieuzależnionych, którzy stają się uzależnionymi. Jednak polityka podnoszenia cen narkotykowych przynosi również złe skutki w postaci znacznego wzrostu wydatków uzależnionych na narkotyki. Większe wydatki uzależnionych na narkotyki oznaczają więcej przestępstw, których dopuszczają się w celu zdobycia pieniędzy na ich zakup. ”</a:t>
            </a:r>
            <a:endParaRPr lang="pl-PL" sz="2700" dirty="0" smtClean="0"/>
          </a:p>
          <a:p>
            <a:pPr lvl="0">
              <a:lnSpc>
                <a:spcPct val="90000"/>
              </a:lnSpc>
              <a:spcBef>
                <a:spcPts val="1000"/>
              </a:spcBef>
            </a:pP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Cooter</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T. Ulen,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2011, s. 668-669.</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lnSpc>
                <a:spcPct val="90000"/>
              </a:lnSpc>
              <a:spcBef>
                <a:spcPts val="1000"/>
              </a:spcBef>
            </a:pP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1845489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5</a:t>
            </a:r>
            <a:r>
              <a:rPr lang="pl-PL" sz="4800" dirty="0" smtClean="0"/>
              <a:t>: kara śmierci</a:t>
            </a:r>
            <a:endParaRPr lang="pl-PL" sz="4800" dirty="0"/>
          </a:p>
        </p:txBody>
      </p:sp>
      <p:sp>
        <p:nvSpPr>
          <p:cNvPr id="4" name="Prostokąt 3"/>
          <p:cNvSpPr/>
          <p:nvPr/>
        </p:nvSpPr>
        <p:spPr>
          <a:xfrm>
            <a:off x="401052" y="1578708"/>
            <a:ext cx="11325727" cy="4409412"/>
          </a:xfrm>
          <a:prstGeom prst="rect">
            <a:avLst/>
          </a:prstGeom>
        </p:spPr>
        <p:txBody>
          <a:bodyPr wrap="square">
            <a:spAutoFit/>
          </a:bodyPr>
          <a:lstStyle/>
          <a:p>
            <a:r>
              <a:rPr lang="pl-PL" sz="3000" dirty="0"/>
              <a:t>„</a:t>
            </a:r>
            <a:r>
              <a:rPr lang="pl-PL" sz="2800" i="1" dirty="0"/>
              <a:t>Dale O. </a:t>
            </a:r>
            <a:r>
              <a:rPr lang="pl-PL" sz="2800" i="1" dirty="0" err="1"/>
              <a:t>Cloninger</a:t>
            </a:r>
            <a:r>
              <a:rPr lang="pl-PL" sz="2800" i="1" dirty="0"/>
              <a:t>, Roberto </a:t>
            </a:r>
            <a:r>
              <a:rPr lang="pl-PL" sz="2800" i="1" dirty="0" err="1"/>
              <a:t>Marchesini</a:t>
            </a:r>
            <a:r>
              <a:rPr lang="pl-PL" sz="2800" i="1" dirty="0"/>
              <a:t>, </a:t>
            </a:r>
            <a:r>
              <a:rPr lang="pl-PL" sz="2800" i="1" dirty="0" err="1"/>
              <a:t>Execution</a:t>
            </a:r>
            <a:r>
              <a:rPr lang="pl-PL" sz="2800" i="1" dirty="0"/>
              <a:t> and </a:t>
            </a:r>
            <a:r>
              <a:rPr lang="pl-PL" sz="2800" i="1" dirty="0" err="1"/>
              <a:t>Deterrence</a:t>
            </a:r>
            <a:r>
              <a:rPr lang="pl-PL" sz="2800" i="1" dirty="0"/>
              <a:t>: A </a:t>
            </a:r>
            <a:r>
              <a:rPr lang="pl-PL" sz="2800" i="1" dirty="0" err="1"/>
              <a:t>Quasicontrolled</a:t>
            </a:r>
            <a:r>
              <a:rPr lang="pl-PL" sz="2800" i="1" dirty="0"/>
              <a:t> </a:t>
            </a:r>
            <a:r>
              <a:rPr lang="pl-PL" sz="2800" i="1" dirty="0" err="1"/>
              <a:t>Group</a:t>
            </a:r>
            <a:r>
              <a:rPr lang="pl-PL" sz="2800" i="1" dirty="0"/>
              <a:t> Experiment, “Applied </a:t>
            </a:r>
            <a:r>
              <a:rPr lang="pl-PL" sz="2800" i="1" dirty="0" err="1"/>
              <a:t>Economics</a:t>
            </a:r>
            <a:r>
              <a:rPr lang="pl-PL" sz="2800" i="1" dirty="0"/>
              <a:t>”, vol. 33 (</a:t>
            </a:r>
            <a:r>
              <a:rPr lang="pl-PL" sz="2800" i="1" dirty="0" smtClean="0"/>
              <a:t>5/2001).</a:t>
            </a:r>
          </a:p>
          <a:p>
            <a:r>
              <a:rPr lang="pl-PL" sz="2800" dirty="0" smtClean="0"/>
              <a:t>(…)</a:t>
            </a:r>
          </a:p>
          <a:p>
            <a:r>
              <a:rPr lang="pl-PL" sz="2800" dirty="0" smtClean="0"/>
              <a:t>Autorzy </a:t>
            </a:r>
            <a:r>
              <a:rPr lang="pl-PL" sz="2800" dirty="0"/>
              <a:t>wykorzystali fakt, że w pewnym okresie w stanie Texas nie były wykonywane wyroki śmierci, a podczas kolejnego okresu liczba egzekucji uległa podwojeniu. Badając liczbę zabójstw w tych okresach, okazało się, że w pierwszym z nich dokonano większej liczby zabójstw niż można było oczekiwać, a w drugim mniej. Tym samym, potwierdzona zostaje hipoteza o odstraszającym efekcie egzekucji.</a:t>
            </a:r>
            <a:r>
              <a:rPr lang="pl-PL" sz="3000" dirty="0"/>
              <a:t>”</a:t>
            </a:r>
            <a:endParaRPr lang="pl-PL" sz="27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Czabański,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Czy kara śmierci odstrasza? Przegląd badań</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http://jacekczabanski.pl/?</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author=1</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2739863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11183711" cy="1030538"/>
          </a:xfrm>
        </p:spPr>
        <p:txBody>
          <a:bodyPr>
            <a:normAutofit/>
          </a:bodyPr>
          <a:lstStyle/>
          <a:p>
            <a:r>
              <a:rPr lang="pl-PL" sz="4800" dirty="0" smtClean="0"/>
              <a:t>Przykład </a:t>
            </a:r>
            <a:r>
              <a:rPr lang="pl-PL" sz="4800" dirty="0"/>
              <a:t>5</a:t>
            </a:r>
            <a:r>
              <a:rPr lang="pl-PL" sz="4800" dirty="0" smtClean="0"/>
              <a:t>: kara śmierci</a:t>
            </a:r>
            <a:endParaRPr lang="pl-PL" sz="4800" dirty="0"/>
          </a:p>
        </p:txBody>
      </p:sp>
      <p:sp>
        <p:nvSpPr>
          <p:cNvPr id="4" name="Prostokąt 3"/>
          <p:cNvSpPr/>
          <p:nvPr/>
        </p:nvSpPr>
        <p:spPr>
          <a:xfrm>
            <a:off x="401052" y="1578708"/>
            <a:ext cx="11325727" cy="5317353"/>
          </a:xfrm>
          <a:prstGeom prst="rect">
            <a:avLst/>
          </a:prstGeom>
        </p:spPr>
        <p:txBody>
          <a:bodyPr wrap="square">
            <a:spAutoFit/>
          </a:bodyPr>
          <a:lstStyle/>
          <a:p>
            <a:r>
              <a:rPr lang="pl-PL" sz="3000" dirty="0" smtClean="0"/>
              <a:t>„</a:t>
            </a:r>
            <a:r>
              <a:rPr lang="en-US" sz="2400" i="1" dirty="0"/>
              <a:t>H. </a:t>
            </a:r>
            <a:r>
              <a:rPr lang="en-US" sz="2400" i="1" dirty="0" err="1"/>
              <a:t>Naci</a:t>
            </a:r>
            <a:r>
              <a:rPr lang="en-US" sz="2400" i="1" dirty="0"/>
              <a:t> </a:t>
            </a:r>
            <a:r>
              <a:rPr lang="en-US" sz="2400" i="1" dirty="0" err="1"/>
              <a:t>Mocan</a:t>
            </a:r>
            <a:r>
              <a:rPr lang="en-US" sz="2400" i="1" dirty="0"/>
              <a:t> and R. </a:t>
            </a:r>
            <a:r>
              <a:rPr lang="en-US" sz="2400" i="1" dirty="0" err="1"/>
              <a:t>Kaj</a:t>
            </a:r>
            <a:r>
              <a:rPr lang="en-US" sz="2400" i="1" dirty="0"/>
              <a:t> </a:t>
            </a:r>
            <a:r>
              <a:rPr lang="en-US" sz="2400" i="1" dirty="0" err="1"/>
              <a:t>Gittings</a:t>
            </a:r>
            <a:r>
              <a:rPr lang="en-US" sz="2400" i="1" dirty="0"/>
              <a:t>, Getting Off Death Row: Commuted Sentences and the Deterrent Effect of Capital Punishment, “Journal of Law and Economics” vol. 46 ( October 2003</a:t>
            </a:r>
            <a:r>
              <a:rPr lang="en-US" sz="2400" i="1" dirty="0" smtClean="0"/>
              <a:t>)</a:t>
            </a:r>
            <a:r>
              <a:rPr lang="pl-PL" sz="2400" i="1" dirty="0" smtClean="0"/>
              <a:t> </a:t>
            </a:r>
            <a:r>
              <a:rPr lang="pl-PL" sz="2400" dirty="0" smtClean="0"/>
              <a:t>(…)</a:t>
            </a:r>
            <a:endParaRPr lang="pl-PL" sz="2400" i="1" dirty="0" smtClean="0"/>
          </a:p>
          <a:p>
            <a:r>
              <a:rPr lang="pl-PL" sz="3000" dirty="0"/>
              <a:t>W badaniu tym autorzy wykorzystali dane z okresu 1977-1997, w tym miesięczne dane o podejmowanych decyzjach w sprawach skazanych na karę śmierci. (…) Autorzy doszli do wniosku, że </a:t>
            </a:r>
            <a:r>
              <a:rPr lang="pl-PL" sz="3000" dirty="0" smtClean="0"/>
              <a:t>każda przeprowadzona </a:t>
            </a:r>
            <a:r>
              <a:rPr lang="pl-PL" sz="3000" dirty="0"/>
              <a:t>egzekucja zmniejsza liczbę zabójstw w </a:t>
            </a:r>
            <a:r>
              <a:rPr lang="pl-PL" sz="3000" dirty="0" smtClean="0"/>
              <a:t>ciągu kolejnego </a:t>
            </a:r>
            <a:r>
              <a:rPr lang="pl-PL" sz="3000" dirty="0"/>
              <a:t>roku o 5. Każde okazane prawo łaski zwiększa </a:t>
            </a:r>
            <a:r>
              <a:rPr lang="pl-PL" sz="3000" dirty="0" smtClean="0"/>
              <a:t>liczbę zabójstw </a:t>
            </a:r>
            <a:r>
              <a:rPr lang="pl-PL" sz="3000" dirty="0"/>
              <a:t>o 5. Innego typu usunięcie skazanego z listy oczekujących na wykonanie kary zwiększa liczbę zabójstw o </a:t>
            </a:r>
            <a:r>
              <a:rPr lang="pl-PL" sz="3000" dirty="0" smtClean="0"/>
              <a:t>1.”</a:t>
            </a:r>
            <a:endParaRPr lang="pl-PL" sz="3000" dirty="0" smtClean="0"/>
          </a:p>
          <a:p>
            <a:endParaRPr lang="pl-PL" sz="27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Czabański,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Czy kara śmierci odstrasza? Przegląd badań</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http://jacekczabanski.pl/?</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author=1</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76901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a:bodyPr>
          <a:lstStyle/>
          <a:p>
            <a:pPr algn="ctr"/>
            <a:r>
              <a:rPr lang="pl-PL" sz="4800" dirty="0" smtClean="0"/>
              <a:t>EAP w prawie ustrojowym</a:t>
            </a:r>
            <a:endParaRPr lang="pl-PL" sz="4800" dirty="0"/>
          </a:p>
        </p:txBody>
      </p:sp>
      <p:sp>
        <p:nvSpPr>
          <p:cNvPr id="3" name="Symbol zastępczy zawartości 2"/>
          <p:cNvSpPr>
            <a:spLocks noGrp="1"/>
          </p:cNvSpPr>
          <p:nvPr>
            <p:ph idx="1"/>
          </p:nvPr>
        </p:nvSpPr>
        <p:spPr>
          <a:xfrm>
            <a:off x="534463" y="1969476"/>
            <a:ext cx="11328674" cy="4583723"/>
          </a:xfrm>
        </p:spPr>
        <p:txBody>
          <a:bodyPr>
            <a:normAutofit/>
          </a:bodyPr>
          <a:lstStyle/>
          <a:p>
            <a:pPr marL="0" lvl="0" indent="0">
              <a:buNone/>
            </a:pPr>
            <a:r>
              <a:rPr lang="pl-PL" sz="3000" dirty="0" smtClean="0"/>
              <a:t>„</a:t>
            </a: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Konstytucja </a:t>
            </a:r>
            <a:r>
              <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kontrakt społeczno-polityczny, określający reguły kierujące funkcjonowaniem władzy oraz prawa i obowiązki obywateli wobec państwa i siebie wzajemnie, powstający w celu redukowania niepewności co do przyszłego zachowania jednostek i państwa, a dzięki temu obniżający koszty transakcyjne związane z osiąganiem stanu optymalnego w sensie </a:t>
            </a:r>
            <a:r>
              <a:rPr lang="pl-PL"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Pareto</a:t>
            </a:r>
            <a:r>
              <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 różnych interakcjach społecznych o charakterze strategicznym, w których uczestniczą </a:t>
            </a: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jednostki (…).”</a:t>
            </a:r>
          </a:p>
          <a:p>
            <a:pPr marL="0" lvl="0" indent="0">
              <a:buNone/>
            </a:pPr>
            <a:endPar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 Buława, K. Szmit, </a:t>
            </a:r>
            <a:r>
              <a:rPr lang="pl-PL" sz="18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2012, s. 168.</a:t>
            </a:r>
            <a:endPar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870451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64123" y="1443790"/>
            <a:ext cx="11699014" cy="5109409"/>
          </a:xfrm>
        </p:spPr>
        <p:txBody>
          <a:bodyPr>
            <a:normAutofit lnSpcReduction="10000"/>
          </a:bodyPr>
          <a:lstStyle/>
          <a:p>
            <a:pPr marL="0" lvl="0" indent="0">
              <a:buNone/>
            </a:pPr>
            <a:r>
              <a:rPr lang="pl-PL" sz="3000" dirty="0" smtClean="0"/>
              <a:t>„</a:t>
            </a: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Legislatywa stanowi forum, gdzie odbywają się polityczne przetargi przy relatywnie niskich kosztach transakcyjnych. Hierarchiczna budowa egzekutywy pozwala na obniżenie kosztów implementacji prawa. Niezależność sądownictwa zapewnia większe prawdopodobieństwo neutralnej interpretacji prawa. Przy niższych kosztach implementacyjnych oraz neutralnej interpretacji prawa (rola sądownictwa) zobowiązania zaciągane przez członków legislatywy na etapie targowania stają się bardziej wiarygodne. A to jest warunkiem powodzenia politycznych przetargów. (…)</a:t>
            </a:r>
          </a:p>
          <a:p>
            <a:pPr marL="0" lvl="0" indent="0">
              <a:buNone/>
            </a:pP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Poza rolą destabilizatora karteli politycznych, zasada podziału władz wywiera również wpływ na sposób, w jaki władza w państwie jest sprawowana – zamiast zależności hierarchicznych wprowadza ona równorzędność podmiotów i konieczność targowania się w celu wdrażania nowych rozwiązań”</a:t>
            </a:r>
            <a:endPar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a:t>
            </a:r>
            <a:r>
              <a:rPr lang="pl-PL" sz="1800"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Metelska</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-Szaniawska, </a:t>
            </a:r>
            <a:r>
              <a:rPr lang="pl-PL" sz="18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Konstytucyjne czynniki reform gospodarczych w krajach postsocjalistycznych</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Warszawa </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2008, s. 121-122.</a:t>
            </a:r>
            <a:endPar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
        <p:nvSpPr>
          <p:cNvPr id="5" name="Tytuł 1"/>
          <p:cNvSpPr>
            <a:spLocks noGrp="1"/>
          </p:cNvSpPr>
          <p:nvPr>
            <p:ph type="title"/>
          </p:nvPr>
        </p:nvSpPr>
        <p:spPr>
          <a:xfrm>
            <a:off x="134815" y="201002"/>
            <a:ext cx="10515600" cy="1078664"/>
          </a:xfrm>
        </p:spPr>
        <p:txBody>
          <a:bodyPr>
            <a:normAutofit/>
          </a:bodyPr>
          <a:lstStyle/>
          <a:p>
            <a:r>
              <a:rPr lang="pl-PL" sz="4800" dirty="0" smtClean="0"/>
              <a:t>Przykład 1: zasada podziału władzy</a:t>
            </a:r>
            <a:endParaRPr lang="pl-PL" sz="4800" dirty="0"/>
          </a:p>
        </p:txBody>
      </p:sp>
    </p:spTree>
    <p:extLst>
      <p:ext uri="{BB962C8B-B14F-4D97-AF65-F5344CB8AC3E}">
        <p14:creationId xmlns:p14="http://schemas.microsoft.com/office/powerpoint/2010/main" val="1497359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4815" y="201002"/>
            <a:ext cx="10515600" cy="1078664"/>
          </a:xfrm>
        </p:spPr>
        <p:txBody>
          <a:bodyPr>
            <a:normAutofit/>
          </a:bodyPr>
          <a:lstStyle/>
          <a:p>
            <a:r>
              <a:rPr lang="pl-PL" sz="4800" dirty="0" smtClean="0"/>
              <a:t>Przykład 1: zasada podziału władzy</a:t>
            </a:r>
            <a:endParaRPr lang="pl-PL" sz="4800" dirty="0"/>
          </a:p>
        </p:txBody>
      </p:sp>
      <p:sp>
        <p:nvSpPr>
          <p:cNvPr id="3" name="Symbol zastępczy zawartości 2"/>
          <p:cNvSpPr>
            <a:spLocks noGrp="1"/>
          </p:cNvSpPr>
          <p:nvPr>
            <p:ph idx="1"/>
          </p:nvPr>
        </p:nvSpPr>
        <p:spPr>
          <a:xfrm>
            <a:off x="281353" y="1367692"/>
            <a:ext cx="11558337" cy="5357445"/>
          </a:xfrm>
        </p:spPr>
        <p:txBody>
          <a:bodyPr>
            <a:normAutofit fontScale="85000" lnSpcReduction="20000"/>
          </a:bodyPr>
          <a:lstStyle/>
          <a:p>
            <a:pPr marL="0" lvl="0" indent="0">
              <a:buNone/>
            </a:pPr>
            <a:r>
              <a:rPr lang="pl-PL" sz="3000" dirty="0" smtClean="0"/>
              <a:t>„Konsekwencje oddzielenia władzy ustawodawczej od władzy wykonawczej:</a:t>
            </a:r>
          </a:p>
          <a:p>
            <a:pPr marL="0" lvl="0" indent="0">
              <a:buNone/>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 wzrost kosztów transakcyjnych z uwagi na konieczność uzyskania akceptacji obydwu władz dla wprowadzenia nowych rozwiązań legislacyjnych (np. w Polsce konieczność uzyskania podpisu Prezydenta pod uchwaloną przez parlament ustawą);</a:t>
            </a:r>
          </a:p>
          <a:p>
            <a:pPr marL="0" lvl="0" indent="0">
              <a:buNone/>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b) spowolnienie procesu legislacyjnego;</a:t>
            </a:r>
          </a:p>
          <a:p>
            <a:pPr marL="0" lvl="0" indent="0">
              <a:buNone/>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c) obniżenie popytu na nowe akty prawne;</a:t>
            </a:r>
          </a:p>
          <a:p>
            <a:pPr marL="0" lvl="0" indent="0">
              <a:buNone/>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 wpływ na całkowite wydatki obywateli na nowe akty prawne (…)</a:t>
            </a:r>
          </a:p>
          <a:p>
            <a:pPr marL="0" lvl="0" indent="0">
              <a:buNone/>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 przekierowanie całkowitych wydatków na lobbing:</a:t>
            </a:r>
          </a:p>
          <a:p>
            <a:pPr marL="0" lvl="0" indent="0">
              <a:buNone/>
            </a:pPr>
            <a:r>
              <a:rPr lang="pl-PL" sz="30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relatywnie niski koszt blokowania nowych rozwiązań (…)</a:t>
            </a:r>
          </a:p>
          <a:p>
            <a:pPr lvl="0">
              <a:buFontTx/>
              <a:buChar char="-"/>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relatywnie wysoki koszt wydania nowego aktu prawnego (…).</a:t>
            </a:r>
          </a:p>
          <a:p>
            <a:pPr marL="0" lvl="0" indent="0">
              <a:buNone/>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Konkluzja: zasada podziału władz uprzywilejowuje zachowanie </a:t>
            </a:r>
            <a:r>
              <a:rPr lang="pl-PL" sz="3000"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status quo </a:t>
            </a: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działalności legislacyjnej państwa.</a:t>
            </a: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endPar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 Buława, K. Szmit, </a:t>
            </a:r>
            <a:r>
              <a:rPr lang="pl-PL" sz="1800"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2012, s. 164.</a:t>
            </a:r>
            <a:endPar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3555181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14150" y="1269242"/>
            <a:ext cx="10631606" cy="827196"/>
          </a:xfrm>
        </p:spPr>
        <p:txBody>
          <a:bodyPr>
            <a:normAutofit fontScale="85000" lnSpcReduction="10000"/>
          </a:bodyPr>
          <a:lstStyle/>
          <a:p>
            <a:pPr marL="0" indent="0">
              <a:lnSpc>
                <a:spcPct val="170000"/>
              </a:lnSpc>
              <a:buNone/>
            </a:pPr>
            <a:r>
              <a:rPr lang="pl-PL" sz="2400" dirty="0" smtClean="0"/>
              <a:t>Przykład: przetarg między władzą ustawodawczą, a wykonawczą (model z jedną izbą legislatywy).</a:t>
            </a:r>
          </a:p>
          <a:p>
            <a:pPr marL="0" indent="0">
              <a:buNone/>
            </a:pPr>
            <a:endParaRPr lang="pl-PL" dirty="0"/>
          </a:p>
          <a:p>
            <a:pPr marL="0" indent="0">
              <a:buNone/>
            </a:pPr>
            <a:endParaRPr lang="pl-PL" dirty="0"/>
          </a:p>
        </p:txBody>
      </p:sp>
      <p:pic>
        <p:nvPicPr>
          <p:cNvPr id="4" name="Obraz 3"/>
          <p:cNvPicPr>
            <a:picLocks noChangeAspect="1"/>
          </p:cNvPicPr>
          <p:nvPr/>
        </p:nvPicPr>
        <p:blipFill>
          <a:blip r:embed="rId2"/>
          <a:stretch>
            <a:fillRect/>
          </a:stretch>
        </p:blipFill>
        <p:spPr>
          <a:xfrm>
            <a:off x="614149" y="2096437"/>
            <a:ext cx="6858594" cy="2999492"/>
          </a:xfrm>
          <a:prstGeom prst="rect">
            <a:avLst/>
          </a:prstGeom>
        </p:spPr>
      </p:pic>
      <p:sp>
        <p:nvSpPr>
          <p:cNvPr id="8" name="Prostokąt 7"/>
          <p:cNvSpPr/>
          <p:nvPr/>
        </p:nvSpPr>
        <p:spPr>
          <a:xfrm>
            <a:off x="614149" y="5191463"/>
            <a:ext cx="11000096" cy="1428083"/>
          </a:xfrm>
          <a:prstGeom prst="rect">
            <a:avLst/>
          </a:prstGeom>
        </p:spPr>
        <p:txBody>
          <a:bodyPr wrap="square">
            <a:spAutoFit/>
          </a:bodyPr>
          <a:lstStyle/>
          <a:p>
            <a:pPr lvl="0" fontAlgn="base">
              <a:spcBef>
                <a:spcPct val="30000"/>
              </a:spcBef>
              <a:spcAft>
                <a:spcPct val="0"/>
              </a:spcAft>
            </a:pPr>
            <a:r>
              <a:rPr lang="pl-PL" altLang="pl-PL" sz="1400" b="1" dirty="0">
                <a:latin typeface="+mj-lt"/>
              </a:rPr>
              <a:t>Punkty na osi liczbowej reprezentują możliwe rozwiązania prawne (akty prawne) i wiążą się z wielkością wydatków na nowy </a:t>
            </a:r>
            <a:r>
              <a:rPr lang="pl-PL" altLang="pl-PL" sz="1400" b="1" dirty="0" smtClean="0">
                <a:latin typeface="+mj-lt"/>
              </a:rPr>
              <a:t>projekt:</a:t>
            </a:r>
            <a:endParaRPr lang="pl-PL" altLang="pl-PL" sz="1400" b="1" dirty="0">
              <a:latin typeface="+mj-lt"/>
            </a:endParaRPr>
          </a:p>
          <a:p>
            <a:pPr lvl="0" fontAlgn="base">
              <a:spcBef>
                <a:spcPct val="30000"/>
              </a:spcBef>
              <a:spcAft>
                <a:spcPct val="0"/>
              </a:spcAft>
            </a:pPr>
            <a:r>
              <a:rPr lang="pl-PL" altLang="pl-PL" sz="1400" b="1" dirty="0">
                <a:latin typeface="+mj-lt"/>
              </a:rPr>
              <a:t>- E – ustawa najbardziej preferowana przez władzę wykonawczą</a:t>
            </a:r>
          </a:p>
          <a:p>
            <a:pPr lvl="0" fontAlgn="base">
              <a:spcBef>
                <a:spcPct val="30000"/>
              </a:spcBef>
              <a:spcAft>
                <a:spcPct val="0"/>
              </a:spcAft>
              <a:buFontTx/>
              <a:buChar char="-"/>
            </a:pPr>
            <a:r>
              <a:rPr lang="pl-PL" altLang="pl-PL" sz="1400" b="1" dirty="0" err="1">
                <a:latin typeface="+mj-lt"/>
              </a:rPr>
              <a:t>Eo</a:t>
            </a:r>
            <a:r>
              <a:rPr lang="pl-PL" altLang="pl-PL" sz="1400" b="1" dirty="0">
                <a:latin typeface="+mj-lt"/>
              </a:rPr>
              <a:t> – punkt obojętności</a:t>
            </a:r>
          </a:p>
          <a:p>
            <a:pPr lvl="0" fontAlgn="base">
              <a:spcBef>
                <a:spcPct val="30000"/>
              </a:spcBef>
              <a:spcAft>
                <a:spcPct val="0"/>
              </a:spcAft>
              <a:buFontTx/>
              <a:buChar char="-"/>
            </a:pPr>
            <a:r>
              <a:rPr lang="pl-PL" altLang="pl-PL" sz="1400" b="1" dirty="0">
                <a:latin typeface="+mj-lt"/>
              </a:rPr>
              <a:t>L – najbardziej preferowana ustawa przez legislatywę</a:t>
            </a:r>
          </a:p>
          <a:p>
            <a:pPr lvl="0" fontAlgn="base">
              <a:spcBef>
                <a:spcPct val="30000"/>
              </a:spcBef>
              <a:spcAft>
                <a:spcPct val="0"/>
              </a:spcAft>
              <a:buFontTx/>
              <a:buChar char="-"/>
            </a:pPr>
            <a:r>
              <a:rPr lang="pl-PL" altLang="pl-PL" sz="1400" b="1" dirty="0" err="1">
                <a:latin typeface="+mj-lt"/>
              </a:rPr>
              <a:t>Lo</a:t>
            </a:r>
            <a:r>
              <a:rPr lang="pl-PL" altLang="pl-PL" sz="1400" b="1" dirty="0">
                <a:latin typeface="+mj-lt"/>
              </a:rPr>
              <a:t> – punkt obojętności </a:t>
            </a:r>
            <a:r>
              <a:rPr lang="pl-PL" altLang="pl-PL" sz="1400" b="1" dirty="0" smtClean="0">
                <a:latin typeface="+mj-lt"/>
              </a:rPr>
              <a:t>legislatywy.</a:t>
            </a:r>
            <a:endParaRPr lang="pl-PL" altLang="pl-PL" sz="1400" b="1" dirty="0">
              <a:latin typeface="+mj-lt"/>
            </a:endParaRPr>
          </a:p>
        </p:txBody>
      </p:sp>
      <p:sp>
        <p:nvSpPr>
          <p:cNvPr id="7" name="Tytuł 1"/>
          <p:cNvSpPr>
            <a:spLocks noGrp="1"/>
          </p:cNvSpPr>
          <p:nvPr>
            <p:ph type="title"/>
          </p:nvPr>
        </p:nvSpPr>
        <p:spPr>
          <a:xfrm>
            <a:off x="134815" y="201002"/>
            <a:ext cx="10515600" cy="1078664"/>
          </a:xfrm>
        </p:spPr>
        <p:txBody>
          <a:bodyPr>
            <a:normAutofit/>
          </a:bodyPr>
          <a:lstStyle/>
          <a:p>
            <a:r>
              <a:rPr lang="pl-PL" sz="4800" dirty="0" smtClean="0"/>
              <a:t>Przykład 1: zasada podziału władzy</a:t>
            </a:r>
            <a:endParaRPr lang="pl-PL" sz="4800" dirty="0"/>
          </a:p>
        </p:txBody>
      </p:sp>
    </p:spTree>
    <p:extLst>
      <p:ext uri="{BB962C8B-B14F-4D97-AF65-F5344CB8AC3E}">
        <p14:creationId xmlns:p14="http://schemas.microsoft.com/office/powerpoint/2010/main" val="1732572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64123" y="1443790"/>
            <a:ext cx="11699014" cy="5109409"/>
          </a:xfrm>
        </p:spPr>
        <p:txBody>
          <a:bodyPr>
            <a:normAutofit fontScale="92500" lnSpcReduction="10000"/>
          </a:bodyPr>
          <a:lstStyle/>
          <a:p>
            <a:pPr marL="0" lvl="0" indent="0">
              <a:buNone/>
            </a:pPr>
            <a:r>
              <a:rPr lang="pl-PL" sz="3000" dirty="0" smtClean="0"/>
              <a:t>„Kolejne punkty na osi liczbowej prezentują możliwe rozwiązania prawne (akty prawne). (…) odpowiadają one kolejnym poziomom przyjętych wydatków rządowych na nowy projekt. Załóżmy, że punkt E oznacza rozwiązanie najbardziej preferowane przez władzę wykonawczą. (…) W pewnym momencie egzekutywa staje się obojętna wobec aktu prawnego, tj. nie ma dla niej znaczenia, czy ustawa zostanie wprowadzona w życie, czy też nie. Jest to punkt obojętności egzekutywy oznaczony </a:t>
            </a:r>
            <a:r>
              <a:rPr lang="pl-PL" sz="3000" dirty="0"/>
              <a:t>przez </a:t>
            </a:r>
            <a:r>
              <a:rPr lang="pl-PL" sz="3000" dirty="0" err="1" smtClean="0"/>
              <a:t>Eo</a:t>
            </a:r>
            <a:r>
              <a:rPr lang="pl-PL" sz="3000" dirty="0"/>
              <a:t> </a:t>
            </a:r>
            <a:r>
              <a:rPr lang="pl-PL" sz="3000" dirty="0" smtClean="0"/>
              <a:t>(…)</a:t>
            </a:r>
          </a:p>
          <a:p>
            <a:pPr marL="0" lvl="0" indent="0">
              <a:buNone/>
            </a:pP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Przyjmijmy, że punkt L reprezentuje ustawę najbardziej preferowaną przez tę władzę, a </a:t>
            </a:r>
            <a:r>
              <a:rPr lang="pl-PL" sz="30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punkt </a:t>
            </a:r>
            <a:r>
              <a:rPr lang="pl-PL" sz="3000"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Lo</a:t>
            </a:r>
            <a:r>
              <a:rPr lang="pl-PL" sz="30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 jej punkt obojętności. (…)</a:t>
            </a:r>
          </a:p>
          <a:p>
            <a:pPr marL="0" lvl="0" indent="0">
              <a:buNone/>
            </a:pP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Powstały zbiór [E</a:t>
            </a:r>
            <a:r>
              <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Eo</a:t>
            </a: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nazywa się zbiorem przetargowym. Negocjacje między władzą ustawodawczą i wykonawczą będą więc skupione na rozwiązaniach legislacyjnych, które reprezentują punkty należące do tego zbioru.”</a:t>
            </a:r>
            <a:endPar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 </a:t>
            </a:r>
            <a:r>
              <a:rPr lang="pl-PL" sz="1800"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Metelska</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-Szaniawska, </a:t>
            </a:r>
            <a:r>
              <a:rPr lang="pl-PL" sz="18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Konstytucyjne czynniki reform gospodarczych w krajach postsocjalistycznych</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Warszawa </a:t>
            </a:r>
            <a:r>
              <a:rPr lang="pl-PL" sz="18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2008, s. 129-130.</a:t>
            </a:r>
            <a:endParaRPr lang="pl-PL" sz="1800"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
        <p:nvSpPr>
          <p:cNvPr id="5" name="Tytuł 1"/>
          <p:cNvSpPr>
            <a:spLocks noGrp="1"/>
          </p:cNvSpPr>
          <p:nvPr>
            <p:ph type="title"/>
          </p:nvPr>
        </p:nvSpPr>
        <p:spPr>
          <a:xfrm>
            <a:off x="134815" y="201002"/>
            <a:ext cx="10515600" cy="1078664"/>
          </a:xfrm>
        </p:spPr>
        <p:txBody>
          <a:bodyPr>
            <a:normAutofit/>
          </a:bodyPr>
          <a:lstStyle/>
          <a:p>
            <a:r>
              <a:rPr lang="pl-PL" sz="4800" dirty="0" smtClean="0"/>
              <a:t>Przykład 1: zasada podziału władzy</a:t>
            </a:r>
            <a:endParaRPr lang="pl-PL" sz="4800" dirty="0"/>
          </a:p>
        </p:txBody>
      </p:sp>
    </p:spTree>
    <p:extLst>
      <p:ext uri="{BB962C8B-B14F-4D97-AF65-F5344CB8AC3E}">
        <p14:creationId xmlns:p14="http://schemas.microsoft.com/office/powerpoint/2010/main" val="2991201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96478"/>
            <a:ext cx="9573742" cy="1030538"/>
          </a:xfrm>
        </p:spPr>
        <p:txBody>
          <a:bodyPr>
            <a:normAutofit/>
          </a:bodyPr>
          <a:lstStyle/>
          <a:p>
            <a:r>
              <a:rPr lang="pl-PL" sz="4800" dirty="0" smtClean="0"/>
              <a:t>Przykład 2: jawność rejestrów</a:t>
            </a:r>
            <a:endParaRPr lang="pl-PL" sz="4800" dirty="0"/>
          </a:p>
        </p:txBody>
      </p:sp>
      <p:pic>
        <p:nvPicPr>
          <p:cNvPr id="3" name="Obraz 2"/>
          <p:cNvPicPr>
            <a:picLocks noChangeAspect="1"/>
          </p:cNvPicPr>
          <p:nvPr/>
        </p:nvPicPr>
        <p:blipFill>
          <a:blip r:embed="rId2"/>
          <a:stretch>
            <a:fillRect/>
          </a:stretch>
        </p:blipFill>
        <p:spPr>
          <a:xfrm>
            <a:off x="334509" y="1348472"/>
            <a:ext cx="6425800" cy="2048510"/>
          </a:xfrm>
          <a:prstGeom prst="rect">
            <a:avLst/>
          </a:prstGeom>
        </p:spPr>
      </p:pic>
      <p:pic>
        <p:nvPicPr>
          <p:cNvPr id="5" name="Obraz 4"/>
          <p:cNvPicPr>
            <a:picLocks noChangeAspect="1"/>
          </p:cNvPicPr>
          <p:nvPr/>
        </p:nvPicPr>
        <p:blipFill>
          <a:blip r:embed="rId3"/>
          <a:stretch>
            <a:fillRect/>
          </a:stretch>
        </p:blipFill>
        <p:spPr>
          <a:xfrm>
            <a:off x="334510" y="3396982"/>
            <a:ext cx="6425800" cy="737326"/>
          </a:xfrm>
          <a:prstGeom prst="rect">
            <a:avLst/>
          </a:prstGeom>
        </p:spPr>
      </p:pic>
      <p:sp>
        <p:nvSpPr>
          <p:cNvPr id="4" name="Prostokąt 3"/>
          <p:cNvSpPr/>
          <p:nvPr/>
        </p:nvSpPr>
        <p:spPr>
          <a:xfrm>
            <a:off x="234462" y="4479739"/>
            <a:ext cx="11699630" cy="2185214"/>
          </a:xfrm>
          <a:prstGeom prst="rect">
            <a:avLst/>
          </a:prstGeom>
        </p:spPr>
        <p:txBody>
          <a:bodyPr wrap="square">
            <a:spAutoFit/>
          </a:bodyPr>
          <a:lstStyle/>
          <a:p>
            <a:r>
              <a:rPr lang="pl-PL" sz="2400" dirty="0" smtClean="0"/>
              <a:t>„Najistotniejsze </a:t>
            </a:r>
            <a:r>
              <a:rPr lang="pl-PL" sz="2400" dirty="0"/>
              <a:t>postanowienia nowelizacji ustawy o księgach wieczystych i hipotece z 24 maja 2013 r. wejdą w życie 1 lipca 2014 </a:t>
            </a:r>
            <a:r>
              <a:rPr lang="pl-PL" sz="2400" dirty="0" smtClean="0"/>
              <a:t>r. </a:t>
            </a:r>
          </a:p>
          <a:p>
            <a:r>
              <a:rPr lang="pl-PL" sz="2400" dirty="0" smtClean="0"/>
              <a:t>Nowe </a:t>
            </a:r>
            <a:r>
              <a:rPr lang="pl-PL" sz="2400" dirty="0"/>
              <a:t>przepisy umożliwią m.in. samodzielne drukowanie odpisów mających moc dokumentów wydawanych przez sąd czy wyszukiwanie ksiąg wieczystych po zadanych kryteriach przez enumeratywnie wymienione podmioty</a:t>
            </a:r>
            <a:r>
              <a:rPr lang="pl-PL" sz="2400" dirty="0" smtClean="0"/>
              <a:t>.”</a:t>
            </a:r>
          </a:p>
          <a:p>
            <a:r>
              <a:rPr lang="pl-PL" sz="1600" b="1" dirty="0" smtClean="0"/>
              <a:t>K. </a:t>
            </a:r>
            <a:r>
              <a:rPr lang="pl-PL" sz="1600" b="1" dirty="0"/>
              <a:t>Lewandowski, </a:t>
            </a:r>
            <a:r>
              <a:rPr lang="pl-PL" sz="1600" b="1" i="1" dirty="0"/>
              <a:t>Zmniejszą się koszty transakcyjne</a:t>
            </a:r>
            <a:r>
              <a:rPr lang="pl-PL" sz="1600" b="1" dirty="0"/>
              <a:t>, </a:t>
            </a:r>
            <a:r>
              <a:rPr lang="pl-PL" sz="1600" b="1" dirty="0" smtClean="0"/>
              <a:t>Rzeczpospolita z dnia 2 kwietnia 2014 r.</a:t>
            </a:r>
            <a:endParaRPr lang="pl-PL" sz="1600" b="1" dirty="0"/>
          </a:p>
        </p:txBody>
      </p:sp>
    </p:spTree>
    <p:extLst>
      <p:ext uri="{BB962C8B-B14F-4D97-AF65-F5344CB8AC3E}">
        <p14:creationId xmlns:p14="http://schemas.microsoft.com/office/powerpoint/2010/main" val="3775708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96478"/>
            <a:ext cx="10972696" cy="1030538"/>
          </a:xfrm>
        </p:spPr>
        <p:txBody>
          <a:bodyPr>
            <a:normAutofit/>
          </a:bodyPr>
          <a:lstStyle/>
          <a:p>
            <a:r>
              <a:rPr lang="pl-PL" sz="4800" dirty="0" smtClean="0"/>
              <a:t>Przykład 3: działalność reglamentowana</a:t>
            </a:r>
            <a:endParaRPr lang="pl-PL" sz="4800" dirty="0"/>
          </a:p>
        </p:txBody>
      </p:sp>
      <p:sp>
        <p:nvSpPr>
          <p:cNvPr id="6" name="Symbol zastępczy zawartości 2"/>
          <p:cNvSpPr>
            <a:spLocks noGrp="1"/>
          </p:cNvSpPr>
          <p:nvPr>
            <p:ph idx="1"/>
          </p:nvPr>
        </p:nvSpPr>
        <p:spPr>
          <a:xfrm>
            <a:off x="156308" y="1547446"/>
            <a:ext cx="11879383" cy="5486399"/>
          </a:xfrm>
        </p:spPr>
        <p:txBody>
          <a:bodyPr>
            <a:normAutofit/>
          </a:bodyPr>
          <a:lstStyle/>
          <a:p>
            <a:pPr marL="0" indent="0">
              <a:buNone/>
            </a:pPr>
            <a:r>
              <a:rPr lang="pl-PL" sz="3000" dirty="0" smtClean="0"/>
              <a:t>„w ramach </a:t>
            </a:r>
            <a:r>
              <a:rPr lang="pl-PL" sz="3000" i="1" dirty="0" smtClean="0"/>
              <a:t>Law &amp; </a:t>
            </a:r>
            <a:r>
              <a:rPr lang="pl-PL" sz="3000" i="1" dirty="0" err="1" smtClean="0"/>
              <a:t>Economics</a:t>
            </a:r>
            <a:r>
              <a:rPr lang="pl-PL" sz="3000" i="1" dirty="0" smtClean="0"/>
              <a:t> </a:t>
            </a:r>
            <a:r>
              <a:rPr lang="pl-PL" sz="3000" dirty="0" smtClean="0"/>
              <a:t>prawo postrzegane jest jak cena, która może zachęcić lub zniechęcić do określonych </a:t>
            </a:r>
            <a:r>
              <a:rPr lang="pl-PL" sz="3000" dirty="0" err="1" smtClean="0"/>
              <a:t>zachowań</a:t>
            </a:r>
            <a:r>
              <a:rPr lang="pl-PL" sz="3000" dirty="0" smtClean="0"/>
              <a:t> (…)</a:t>
            </a:r>
          </a:p>
          <a:p>
            <a:pPr marL="0" indent="0">
              <a:buNone/>
            </a:pPr>
            <a:r>
              <a:rPr lang="pl-PL" sz="3000" dirty="0"/>
              <a:t>z</a:t>
            </a:r>
            <a:r>
              <a:rPr lang="pl-PL" sz="3000" dirty="0" smtClean="0"/>
              <a:t>ałóżmy, że przedsiębiorca zastanawia się, czy podjąć działalność gospodarczą w obszarze koncesjonowanym, która w przyjętym przez przedsiębiorcę horyzoncie czasowym 5 lat przyniesie 100 000 zł zysku, gdzie szacowane ryzyko nieotrzymania koncesji wynosi 10%, a koszty związane z procedurą koncesyjną wynoszą 10 000 zł. Rachunek ekonomiczny przedsiębiorcy będzie przedstawiał się następująco:</a:t>
            </a:r>
          </a:p>
          <a:p>
            <a:pPr marL="0" indent="0">
              <a:buNone/>
            </a:pPr>
            <a:r>
              <a:rPr lang="pl-PL" sz="3000" dirty="0" smtClean="0"/>
              <a:t>100 000 zł • 0,9 – 10 000 zł = 80 000 zł”</a:t>
            </a:r>
          </a:p>
          <a:p>
            <a:pPr marL="0" indent="0">
              <a:buNone/>
            </a:pPr>
            <a:r>
              <a:rPr lang="pl-PL" sz="1800" b="1" dirty="0" smtClean="0"/>
              <a:t>J. Kabza, </a:t>
            </a:r>
            <a:r>
              <a:rPr lang="pl-PL" sz="1800" b="1" i="1" dirty="0" smtClean="0"/>
              <a:t>Koncesje i zezwolenia. Analiza ekonomiczna</a:t>
            </a:r>
            <a:r>
              <a:rPr lang="pl-PL" sz="1800" b="1" dirty="0" smtClean="0"/>
              <a:t>, Warszawa 2014, s. 99.</a:t>
            </a:r>
            <a:endParaRPr lang="pl-PL" sz="1800" b="1" dirty="0"/>
          </a:p>
        </p:txBody>
      </p:sp>
    </p:spTree>
    <p:extLst>
      <p:ext uri="{BB962C8B-B14F-4D97-AF65-F5344CB8AC3E}">
        <p14:creationId xmlns:p14="http://schemas.microsoft.com/office/powerpoint/2010/main" val="238226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36601" y="-33460"/>
            <a:ext cx="10515600" cy="1018198"/>
          </a:xfrm>
        </p:spPr>
        <p:txBody>
          <a:bodyPr>
            <a:normAutofit fontScale="90000"/>
          </a:bodyPr>
          <a:lstStyle/>
          <a:p>
            <a:pPr algn="ctr"/>
            <a:r>
              <a:rPr lang="pl-PL" sz="4800" dirty="0" smtClean="0"/>
              <a:t>„Ekonomia” rozwiązań Kodeksu cywilnego</a:t>
            </a:r>
            <a:endParaRPr lang="pl-PL" sz="4800" dirty="0"/>
          </a:p>
        </p:txBody>
      </p:sp>
      <p:sp>
        <p:nvSpPr>
          <p:cNvPr id="3" name="Symbol zastępczy zawartości 2"/>
          <p:cNvSpPr>
            <a:spLocks noGrp="1"/>
          </p:cNvSpPr>
          <p:nvPr>
            <p:ph idx="1"/>
          </p:nvPr>
        </p:nvSpPr>
        <p:spPr>
          <a:xfrm>
            <a:off x="179754" y="1109785"/>
            <a:ext cx="11777168" cy="5650523"/>
          </a:xfrm>
        </p:spPr>
        <p:txBody>
          <a:bodyPr>
            <a:normAutofit fontScale="92500" lnSpcReduction="20000"/>
          </a:bodyPr>
          <a:lstStyle/>
          <a:p>
            <a:pPr marL="0" indent="0">
              <a:buNone/>
            </a:pPr>
            <a:r>
              <a:rPr lang="pl-PL" sz="2100" b="1" dirty="0"/>
              <a:t>Art.  72</a:t>
            </a:r>
            <a:r>
              <a:rPr lang="pl-PL" sz="2100" b="1" dirty="0" smtClean="0"/>
              <a:t>.</a:t>
            </a:r>
          </a:p>
          <a:p>
            <a:pPr marL="0" indent="0">
              <a:buNone/>
            </a:pPr>
            <a:r>
              <a:rPr lang="pl-PL" sz="2100" dirty="0" smtClean="0"/>
              <a:t>§</a:t>
            </a:r>
            <a:r>
              <a:rPr lang="pl-PL" sz="2100" dirty="0"/>
              <a:t>  1.  Jeżeli strony prowadzą negocjacje w celu zawarcia oznaczonej umowy, umowa zostaje zawarta, gdy strony dojdą do porozumienia co do wszystkich jej postanowień, które były przedmiotem negocjacji</a:t>
            </a:r>
            <a:r>
              <a:rPr lang="pl-PL" sz="2100" dirty="0" smtClean="0"/>
              <a:t>.</a:t>
            </a:r>
          </a:p>
          <a:p>
            <a:pPr marL="0" indent="0">
              <a:buNone/>
            </a:pPr>
            <a:r>
              <a:rPr lang="pl-PL" sz="2100" dirty="0" smtClean="0"/>
              <a:t>§</a:t>
            </a:r>
            <a:r>
              <a:rPr lang="pl-PL" sz="2100" dirty="0"/>
              <a:t>  2.  Strona, która rozpoczęła lub prowadziła negocjacje z naruszeniem dobrych obyczajów, w szczególności bez zamiaru zawarcia umowy, jest obowiązana do naprawienia szkody, jaką druga strona poniosła przez to, że liczyła na zawarcie umowy</a:t>
            </a:r>
            <a:r>
              <a:rPr lang="pl-PL" sz="2100" dirty="0" smtClean="0"/>
              <a:t>.</a:t>
            </a:r>
          </a:p>
          <a:p>
            <a:pPr marL="0" indent="0">
              <a:buNone/>
            </a:pPr>
            <a:r>
              <a:rPr lang="pl-PL" sz="2100" dirty="0" smtClean="0"/>
              <a:t>(…)</a:t>
            </a:r>
            <a:endParaRPr lang="pl-PL" sz="2100" dirty="0"/>
          </a:p>
          <a:p>
            <a:pPr marL="0" indent="0">
              <a:buNone/>
            </a:pPr>
            <a:r>
              <a:rPr lang="pl-PL" sz="2100" b="1" dirty="0"/>
              <a:t>Art.  140.</a:t>
            </a:r>
            <a:r>
              <a:rPr lang="pl-PL" sz="2100" dirty="0"/>
              <a:t>  </a:t>
            </a:r>
            <a:r>
              <a:rPr lang="pl-PL" sz="2100" dirty="0" smtClean="0"/>
              <a:t>W </a:t>
            </a:r>
            <a:r>
              <a:rPr lang="pl-PL" sz="2100" dirty="0"/>
              <a:t>granicach określonych przez ustawy i zasady współżycia społecznego właściciel może, z wyłączeniem innych osób, korzystać z rzeczy zgodnie ze społeczno-gospodarczym przeznaczeniem swego prawa, w szczególności może pobierać pożytki i inne dochody z rzeczy. W tych samych granicach może rozporządzać rzeczą.</a:t>
            </a:r>
          </a:p>
          <a:p>
            <a:pPr marL="0" indent="0">
              <a:buNone/>
            </a:pPr>
            <a:r>
              <a:rPr lang="pl-PL" sz="2100" dirty="0" smtClean="0"/>
              <a:t>(…)</a:t>
            </a:r>
          </a:p>
          <a:p>
            <a:pPr marL="0" indent="0">
              <a:buNone/>
            </a:pPr>
            <a:r>
              <a:rPr lang="pl-PL" sz="2100" b="1" dirty="0"/>
              <a:t>Art.  143. </a:t>
            </a:r>
            <a:r>
              <a:rPr lang="pl-PL" sz="2100" dirty="0"/>
              <a:t> </a:t>
            </a:r>
            <a:r>
              <a:rPr lang="pl-PL" sz="2100" dirty="0" smtClean="0"/>
              <a:t>W </a:t>
            </a:r>
            <a:r>
              <a:rPr lang="pl-PL" sz="2100" dirty="0"/>
              <a:t>granicach określonych przez społeczno-gospodarcze przeznaczenie gruntu własność gruntu rozciąga się na przestrzeń nad i pod jego powierzchnią. Przepis ten nie uchybia przepisom regulującym prawa do wód</a:t>
            </a:r>
          </a:p>
          <a:p>
            <a:pPr marL="0" indent="0">
              <a:buNone/>
            </a:pPr>
            <a:r>
              <a:rPr lang="pl-PL" sz="2100" dirty="0" smtClean="0"/>
              <a:t>(…)</a:t>
            </a:r>
          </a:p>
          <a:p>
            <a:pPr marL="0" indent="0">
              <a:buNone/>
            </a:pPr>
            <a:r>
              <a:rPr lang="pl-PL" sz="2100" b="1" dirty="0" smtClean="0"/>
              <a:t>Art</a:t>
            </a:r>
            <a:r>
              <a:rPr lang="pl-PL" sz="2100" b="1" dirty="0"/>
              <a:t>.  354</a:t>
            </a:r>
            <a:r>
              <a:rPr lang="pl-PL" sz="2100" b="1" dirty="0" smtClean="0"/>
              <a:t>.</a:t>
            </a:r>
          </a:p>
          <a:p>
            <a:pPr marL="0" indent="0">
              <a:buNone/>
            </a:pPr>
            <a:r>
              <a:rPr lang="pl-PL" sz="2100" dirty="0" smtClean="0"/>
              <a:t>§</a:t>
            </a:r>
            <a:r>
              <a:rPr lang="pl-PL" sz="2100" dirty="0"/>
              <a:t>  1.  Dłużnik powinien wykonać zobowiązanie zgodnie z jego treścią i w sposób odpowiadający jego celowi społeczno-gospodarczemu oraz zasadom współżycia społecznego, a jeżeli istnieją w tym zakresie ustalone zwyczaje - także w sposób odpowiadający tym zwyczajom</a:t>
            </a:r>
            <a:r>
              <a:rPr lang="pl-PL" sz="2100" dirty="0" smtClean="0"/>
              <a:t>.</a:t>
            </a:r>
          </a:p>
          <a:p>
            <a:pPr marL="0" indent="0">
              <a:buNone/>
            </a:pPr>
            <a:r>
              <a:rPr lang="pl-PL" sz="2100" dirty="0" smtClean="0"/>
              <a:t>§</a:t>
            </a:r>
            <a:r>
              <a:rPr lang="pl-PL" sz="2100" dirty="0"/>
              <a:t>  2.  W taki sam sposób powinien współdziałać przy wykonaniu zobowiązania wierzyciel</a:t>
            </a:r>
            <a:r>
              <a:rPr lang="pl-PL" sz="2100" dirty="0" smtClean="0"/>
              <a:t>.</a:t>
            </a:r>
            <a:endParaRPr lang="pl-PL" sz="2100" dirty="0"/>
          </a:p>
          <a:p>
            <a:pPr marL="0" indent="0">
              <a:buNone/>
            </a:pPr>
            <a:endParaRPr lang="pl-PL" sz="1800" b="1" dirty="0"/>
          </a:p>
        </p:txBody>
      </p:sp>
    </p:spTree>
    <p:extLst>
      <p:ext uri="{BB962C8B-B14F-4D97-AF65-F5344CB8AC3E}">
        <p14:creationId xmlns:p14="http://schemas.microsoft.com/office/powerpoint/2010/main" val="2369810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308" y="446570"/>
            <a:ext cx="10972696" cy="1030538"/>
          </a:xfrm>
        </p:spPr>
        <p:txBody>
          <a:bodyPr>
            <a:normAutofit/>
          </a:bodyPr>
          <a:lstStyle/>
          <a:p>
            <a:r>
              <a:rPr lang="pl-PL" sz="4800" dirty="0" smtClean="0"/>
              <a:t>Przykład 3: działalność reglamentowana</a:t>
            </a:r>
            <a:endParaRPr lang="pl-PL" sz="4800" dirty="0"/>
          </a:p>
        </p:txBody>
      </p:sp>
      <p:sp>
        <p:nvSpPr>
          <p:cNvPr id="6" name="Symbol zastępczy zawartości 2"/>
          <p:cNvSpPr>
            <a:spLocks noGrp="1"/>
          </p:cNvSpPr>
          <p:nvPr>
            <p:ph idx="1"/>
          </p:nvPr>
        </p:nvSpPr>
        <p:spPr>
          <a:xfrm>
            <a:off x="156308" y="1992923"/>
            <a:ext cx="11879383" cy="5040922"/>
          </a:xfrm>
        </p:spPr>
        <p:txBody>
          <a:bodyPr>
            <a:normAutofit/>
          </a:bodyPr>
          <a:lstStyle/>
          <a:p>
            <a:pPr marL="0" indent="0">
              <a:buNone/>
            </a:pPr>
            <a:r>
              <a:rPr lang="pl-PL" sz="3000" dirty="0" smtClean="0"/>
              <a:t>„Przyjmijmy, że przedsiębiorca ma alternatywę w postaci możliwości podjęcia działalności nieobjętej obowiązkiem uzyskania koncesji, gdzie spodziewane zyski mają wynieść 90 000 zł, natomiast przedsiębiorca ma pewność rozpoczęcia działalności i nie ponosi kosztów związanych z procedurą dopuszczenia do wykonywania działalności. </a:t>
            </a:r>
          </a:p>
          <a:p>
            <a:pPr marL="0" indent="0">
              <a:buNone/>
            </a:pPr>
            <a:r>
              <a:rPr lang="pl-PL" sz="3000" dirty="0" smtClean="0"/>
              <a:t>Jako że 90 000 &gt; 80 000 przedsiębiorca będzie bardziej skłonny podjąć działalność niewymagającą uzyskania koncesji”</a:t>
            </a:r>
          </a:p>
          <a:p>
            <a:pPr marL="0" indent="0">
              <a:buNone/>
            </a:pPr>
            <a:r>
              <a:rPr lang="pl-PL" sz="1800" b="1" dirty="0" smtClean="0"/>
              <a:t>J. Kabza, </a:t>
            </a:r>
            <a:r>
              <a:rPr lang="pl-PL" sz="1800" b="1" i="1" dirty="0" smtClean="0"/>
              <a:t>Koncesje i zezwolenia. Analiza ekonomiczna</a:t>
            </a:r>
            <a:r>
              <a:rPr lang="pl-PL" sz="1800" b="1" dirty="0" smtClean="0"/>
              <a:t>, Warszawa 2014, s. 99.</a:t>
            </a:r>
            <a:endParaRPr lang="pl-PL" sz="1800" b="1" dirty="0"/>
          </a:p>
        </p:txBody>
      </p:sp>
    </p:spTree>
    <p:extLst>
      <p:ext uri="{BB962C8B-B14F-4D97-AF65-F5344CB8AC3E}">
        <p14:creationId xmlns:p14="http://schemas.microsoft.com/office/powerpoint/2010/main" val="2732524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308" y="180847"/>
            <a:ext cx="10972696" cy="1030538"/>
          </a:xfrm>
        </p:spPr>
        <p:txBody>
          <a:bodyPr>
            <a:normAutofit/>
          </a:bodyPr>
          <a:lstStyle/>
          <a:p>
            <a:r>
              <a:rPr lang="pl-PL" sz="4800" dirty="0" smtClean="0"/>
              <a:t>Przykład 3: działalność reglamentowana</a:t>
            </a:r>
            <a:endParaRPr lang="pl-PL" sz="4800" dirty="0"/>
          </a:p>
        </p:txBody>
      </p:sp>
      <p:sp>
        <p:nvSpPr>
          <p:cNvPr id="6" name="Symbol zastępczy zawartości 2"/>
          <p:cNvSpPr>
            <a:spLocks noGrp="1"/>
          </p:cNvSpPr>
          <p:nvPr>
            <p:ph idx="1"/>
          </p:nvPr>
        </p:nvSpPr>
        <p:spPr>
          <a:xfrm>
            <a:off x="156308" y="1211385"/>
            <a:ext cx="11879383" cy="5822460"/>
          </a:xfrm>
        </p:spPr>
        <p:txBody>
          <a:bodyPr>
            <a:normAutofit/>
          </a:bodyPr>
          <a:lstStyle/>
          <a:p>
            <a:pPr marL="0" indent="0">
              <a:buNone/>
            </a:pPr>
            <a:r>
              <a:rPr lang="pl-PL" dirty="0" smtClean="0"/>
              <a:t>„załóżmy, że przedsiębiorca stoi przed wyborem wykonywania działalności w sposób określony przepisami prawa, nakładającymi na niego pewne szczególne obowiązki, co da mu 20 000 zł zysku w ciągu roku, oraz niezgodnie z przepisami prawa, co da mu 25 </a:t>
            </a:r>
            <a:r>
              <a:rPr lang="pl-PL" dirty="0" err="1" smtClean="0"/>
              <a:t>ooo</a:t>
            </a:r>
            <a:r>
              <a:rPr lang="pl-PL" dirty="0" smtClean="0"/>
              <a:t> zł zysku (dzięki oszczędności kosztów nakładów na realizację tych obowiązków). Przedsiębiorca spodziewa się, iż z prawdopodobieństwem 20% może zostać skontrolowany przez organ administracji, który w przypadku wykrycia naruszenia nałoży na niego sankcję pieniężną w wysokości 10 000 zł. Rachunek ekonomiczny przedsiębiorcy będzie przedstawiał się następująco:</a:t>
            </a:r>
          </a:p>
          <a:p>
            <a:pPr>
              <a:buFontTx/>
              <a:buChar char="-"/>
            </a:pPr>
            <a:r>
              <a:rPr lang="pl-PL" dirty="0" smtClean="0"/>
              <a:t>zachowanie zgodne z prawem: I = 20 000 zł;</a:t>
            </a:r>
          </a:p>
          <a:p>
            <a:pPr>
              <a:buFontTx/>
              <a:buChar char="-"/>
            </a:pPr>
            <a:r>
              <a:rPr lang="pl-PL" dirty="0" smtClean="0"/>
              <a:t>zachowanie niezgodne z prawem: I = 23 000 zł (25 000 – 10 000 zł • </a:t>
            </a:r>
            <a:r>
              <a:rPr lang="pl-PL" smtClean="0"/>
              <a:t>0,2)”</a:t>
            </a:r>
          </a:p>
          <a:p>
            <a:pPr>
              <a:buFontTx/>
              <a:buChar char="-"/>
            </a:pPr>
            <a:endParaRPr lang="pl-PL" dirty="0" smtClean="0"/>
          </a:p>
          <a:p>
            <a:pPr marL="0" indent="0">
              <a:buNone/>
            </a:pPr>
            <a:r>
              <a:rPr lang="pl-PL" sz="1800" b="1" dirty="0" smtClean="0"/>
              <a:t>J. Kabza, </a:t>
            </a:r>
            <a:r>
              <a:rPr lang="pl-PL" sz="1800" b="1" i="1" dirty="0" smtClean="0"/>
              <a:t>Koncesje i zezwolenia. Analiza ekonomiczna</a:t>
            </a:r>
            <a:r>
              <a:rPr lang="pl-PL" sz="1800" b="1" dirty="0" smtClean="0"/>
              <a:t>, Warszawa 2014, s. 99.</a:t>
            </a:r>
            <a:endParaRPr lang="pl-PL" sz="1800" b="1" dirty="0"/>
          </a:p>
        </p:txBody>
      </p:sp>
    </p:spTree>
    <p:extLst>
      <p:ext uri="{BB962C8B-B14F-4D97-AF65-F5344CB8AC3E}">
        <p14:creationId xmlns:p14="http://schemas.microsoft.com/office/powerpoint/2010/main" val="1673683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7861" y="497987"/>
            <a:ext cx="10515600" cy="1078664"/>
          </a:xfrm>
        </p:spPr>
        <p:txBody>
          <a:bodyPr>
            <a:normAutofit fontScale="90000"/>
          </a:bodyPr>
          <a:lstStyle/>
          <a:p>
            <a:pPr algn="ctr"/>
            <a:r>
              <a:rPr lang="pl-PL" sz="4800" dirty="0" smtClean="0"/>
              <a:t>EAP w prawie </a:t>
            </a:r>
            <a:r>
              <a:rPr lang="pl-PL" sz="4800" dirty="0" err="1" smtClean="0"/>
              <a:t>daninowym</a:t>
            </a:r>
            <a:r>
              <a:rPr lang="pl-PL" sz="4800" dirty="0" smtClean="0"/>
              <a:t> (podatkowym)</a:t>
            </a:r>
            <a:endParaRPr lang="pl-PL" sz="4800" dirty="0"/>
          </a:p>
        </p:txBody>
      </p:sp>
      <p:sp>
        <p:nvSpPr>
          <p:cNvPr id="3" name="Symbol zastępczy zawartości 2"/>
          <p:cNvSpPr>
            <a:spLocks noGrp="1"/>
          </p:cNvSpPr>
          <p:nvPr>
            <p:ph idx="1"/>
          </p:nvPr>
        </p:nvSpPr>
        <p:spPr>
          <a:xfrm>
            <a:off x="156308" y="2446214"/>
            <a:ext cx="11879383" cy="4587631"/>
          </a:xfrm>
        </p:spPr>
        <p:txBody>
          <a:bodyPr>
            <a:normAutofit/>
          </a:bodyPr>
          <a:lstStyle/>
          <a:p>
            <a:pPr marL="0" indent="0">
              <a:buNone/>
            </a:pPr>
            <a:r>
              <a:rPr lang="pl-PL" sz="3000" dirty="0" smtClean="0"/>
              <a:t>„(…) prawo może być uznane za efektywne, jeśli spełnia określone wymagania. Tymi wymaganiami mogą być: maksymalizacja dobrobytu społecznego; ulepszenie (udoskonalenie) położenia ekonomicznego co najmniej jednej osoby, przy równoczesnym zachowaniu statusu pozostałych osób, lub zrównanie bądź obniżenie kosztów marginalnych (…)</a:t>
            </a:r>
          </a:p>
          <a:p>
            <a:pPr marL="0" indent="0">
              <a:buNone/>
            </a:pPr>
            <a:r>
              <a:rPr lang="pl-PL" sz="3000" dirty="0"/>
              <a:t>d</a:t>
            </a:r>
            <a:r>
              <a:rPr lang="pl-PL" sz="3000" dirty="0" smtClean="0"/>
              <a:t>otychczasowa organizacja służb finansowych posiada określone mankamenty, które mogą wpłynąć na jej efektywność”</a:t>
            </a:r>
          </a:p>
          <a:p>
            <a:pPr marL="0" indent="0">
              <a:buNone/>
            </a:pPr>
            <a:r>
              <a:rPr lang="pl-PL" sz="1800" b="1" dirty="0" smtClean="0"/>
              <a:t>L. Bielecki, </a:t>
            </a:r>
            <a:r>
              <a:rPr lang="pl-PL" sz="1800" b="1" i="1" dirty="0" smtClean="0"/>
              <a:t>Efektywność prawa </a:t>
            </a:r>
            <a:r>
              <a:rPr lang="pl-PL" sz="1800" b="1" i="1" dirty="0" err="1" smtClean="0"/>
              <a:t>daninowego</a:t>
            </a:r>
            <a:r>
              <a:rPr lang="pl-PL" sz="1800" b="1" i="1" dirty="0" smtClean="0"/>
              <a:t> w przypadku reformy KAS </a:t>
            </a:r>
            <a:r>
              <a:rPr lang="pl-PL" sz="1800" b="1" dirty="0" smtClean="0"/>
              <a:t>[w</a:t>
            </a:r>
            <a:r>
              <a:rPr lang="pl-PL" sz="1800" b="1" dirty="0"/>
              <a:t>:] </a:t>
            </a:r>
            <a:r>
              <a:rPr lang="pl-PL" sz="1800" b="1" dirty="0" smtClean="0"/>
              <a:t>Ł. Pikuła H. Kaczmarczyk (</a:t>
            </a:r>
            <a:r>
              <a:rPr lang="pl-PL" sz="1800" b="1" dirty="0"/>
              <a:t>red.), </a:t>
            </a:r>
            <a:r>
              <a:rPr lang="pl-PL" sz="1800" b="1" i="1" dirty="0" smtClean="0"/>
              <a:t>Granice efektywności w prawie T. </a:t>
            </a:r>
            <a:r>
              <a:rPr lang="pl-PL" sz="1800" b="1" i="1" dirty="0"/>
              <a:t>I</a:t>
            </a:r>
            <a:r>
              <a:rPr lang="pl-PL" sz="1800" b="1" dirty="0" smtClean="0"/>
              <a:t>, Toruń 2016, s. 29 i n.</a:t>
            </a:r>
            <a:endParaRPr lang="pl-PL" sz="1800" b="1" dirty="0"/>
          </a:p>
        </p:txBody>
      </p:sp>
    </p:spTree>
    <p:extLst>
      <p:ext uri="{BB962C8B-B14F-4D97-AF65-F5344CB8AC3E}">
        <p14:creationId xmlns:p14="http://schemas.microsoft.com/office/powerpoint/2010/main" val="1110395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4815" y="201002"/>
            <a:ext cx="10515600" cy="1078664"/>
          </a:xfrm>
        </p:spPr>
        <p:txBody>
          <a:bodyPr>
            <a:normAutofit/>
          </a:bodyPr>
          <a:lstStyle/>
          <a:p>
            <a:r>
              <a:rPr lang="pl-PL" sz="4800" dirty="0" smtClean="0"/>
              <a:t>Przykład 1: efektywność organów</a:t>
            </a:r>
            <a:endParaRPr lang="pl-PL" sz="4800" dirty="0"/>
          </a:p>
        </p:txBody>
      </p:sp>
      <p:sp>
        <p:nvSpPr>
          <p:cNvPr id="5" name="Symbol zastępczy zawartości 2"/>
          <p:cNvSpPr>
            <a:spLocks noGrp="1"/>
          </p:cNvSpPr>
          <p:nvPr>
            <p:ph idx="1"/>
          </p:nvPr>
        </p:nvSpPr>
        <p:spPr>
          <a:xfrm>
            <a:off x="156308" y="1547446"/>
            <a:ext cx="11879383" cy="5486399"/>
          </a:xfrm>
        </p:spPr>
        <p:txBody>
          <a:bodyPr>
            <a:normAutofit fontScale="92500" lnSpcReduction="20000"/>
          </a:bodyPr>
          <a:lstStyle/>
          <a:p>
            <a:pPr marL="0" indent="0">
              <a:buNone/>
            </a:pPr>
            <a:r>
              <a:rPr lang="pl-PL" sz="3000" dirty="0" smtClean="0"/>
              <a:t>„Obecnie zatem funkcjonują trzy odrębne piony organów naszego Państwa (Administracja Podatkowa, Administracja Celna, Kontrola Skarbowa), których zadania nachodzą na siebie i dublują się. Prowadzi to do szeregu niedogodności (…)</a:t>
            </a:r>
          </a:p>
          <a:p>
            <a:pPr marL="0" indent="0">
              <a:buNone/>
            </a:pPr>
            <a:r>
              <a:rPr lang="pl-PL" sz="3000" dirty="0" smtClean="0"/>
              <a:t>Z punktu widzenia płacącego daninę jest to komplikacja, rodzi problemy, sprawia wrażenie barier administracyjnych, jest to niewydolne (przykłady długotrwałych kontroli zwrotów VAT), powtarzających się kontroli dotyczących podatków prowadzonych przez różne organy). Z punktu widzenia kosztów funkcjonowania organizacji utrzymywanie trzech pionów wydaje się nieracjonalne. Procesy obsługi tych pionów (kadry, zamówienia publicznej, rachunkowość budżetowa, systemy informatyczne) łatwo można zunifikować, co w założeniu obniży koszty. (…)</a:t>
            </a:r>
          </a:p>
          <a:p>
            <a:pPr marL="0" indent="0">
              <a:buNone/>
            </a:pPr>
            <a:r>
              <a:rPr lang="pl-PL" sz="3000" dirty="0" smtClean="0"/>
              <a:t>Perspektywa scalenia trzech służb finansowych z punktu widzenia efektywności prawa </a:t>
            </a:r>
            <a:r>
              <a:rPr lang="pl-PL" sz="3000" dirty="0" err="1" smtClean="0"/>
              <a:t>daninowego</a:t>
            </a:r>
            <a:r>
              <a:rPr lang="pl-PL" sz="3000" dirty="0" smtClean="0"/>
              <a:t> celem realizacji mierników tego prawa wydaje się interesująca. ”</a:t>
            </a:r>
          </a:p>
          <a:p>
            <a:pPr marL="0" indent="0">
              <a:buNone/>
            </a:pPr>
            <a:r>
              <a:rPr lang="pl-PL" sz="1800" b="1" dirty="0" smtClean="0"/>
              <a:t>L. Bielecki, </a:t>
            </a:r>
            <a:r>
              <a:rPr lang="pl-PL" sz="1800" b="1" i="1" dirty="0" smtClean="0"/>
              <a:t>Efektywność prawa </a:t>
            </a:r>
            <a:r>
              <a:rPr lang="pl-PL" sz="1800" b="1" i="1" dirty="0" err="1" smtClean="0"/>
              <a:t>daninowego</a:t>
            </a:r>
            <a:r>
              <a:rPr lang="pl-PL" sz="1800" b="1" i="1" dirty="0" smtClean="0"/>
              <a:t> w przypadku reformy KAS </a:t>
            </a:r>
            <a:r>
              <a:rPr lang="pl-PL" sz="1800" b="1" dirty="0" smtClean="0"/>
              <a:t>[w</a:t>
            </a:r>
            <a:r>
              <a:rPr lang="pl-PL" sz="1800" b="1" dirty="0"/>
              <a:t>:] </a:t>
            </a:r>
            <a:r>
              <a:rPr lang="pl-PL" sz="1800" b="1" dirty="0" smtClean="0"/>
              <a:t>Ł. Pikuła H. Kaczmarczyk (</a:t>
            </a:r>
            <a:r>
              <a:rPr lang="pl-PL" sz="1800" b="1" dirty="0"/>
              <a:t>red.), </a:t>
            </a:r>
            <a:r>
              <a:rPr lang="pl-PL" sz="1800" b="1" i="1" dirty="0" smtClean="0"/>
              <a:t>Granice efektywności w prawie T. </a:t>
            </a:r>
            <a:r>
              <a:rPr lang="pl-PL" sz="1800" b="1" i="1" dirty="0"/>
              <a:t>I</a:t>
            </a:r>
            <a:r>
              <a:rPr lang="pl-PL" sz="1800" b="1" dirty="0" smtClean="0"/>
              <a:t>, Toruń 2016, s. 29 i n.</a:t>
            </a:r>
            <a:endParaRPr lang="pl-PL" sz="1800" b="1" dirty="0"/>
          </a:p>
        </p:txBody>
      </p:sp>
    </p:spTree>
    <p:extLst>
      <p:ext uri="{BB962C8B-B14F-4D97-AF65-F5344CB8AC3E}">
        <p14:creationId xmlns:p14="http://schemas.microsoft.com/office/powerpoint/2010/main" val="2288624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4815" y="201002"/>
            <a:ext cx="10515600" cy="1078664"/>
          </a:xfrm>
        </p:spPr>
        <p:txBody>
          <a:bodyPr>
            <a:normAutofit/>
          </a:bodyPr>
          <a:lstStyle/>
          <a:p>
            <a:r>
              <a:rPr lang="pl-PL" sz="4800" dirty="0" smtClean="0"/>
              <a:t>Przykład 1: efektywność organów</a:t>
            </a:r>
            <a:endParaRPr lang="pl-PL" sz="4800" dirty="0"/>
          </a:p>
        </p:txBody>
      </p:sp>
      <p:sp>
        <p:nvSpPr>
          <p:cNvPr id="5" name="Symbol zastępczy zawartości 2"/>
          <p:cNvSpPr>
            <a:spLocks noGrp="1"/>
          </p:cNvSpPr>
          <p:nvPr>
            <p:ph idx="1"/>
          </p:nvPr>
        </p:nvSpPr>
        <p:spPr>
          <a:xfrm>
            <a:off x="156308" y="1547446"/>
            <a:ext cx="11879383" cy="5486399"/>
          </a:xfrm>
        </p:spPr>
        <p:txBody>
          <a:bodyPr>
            <a:normAutofit fontScale="92500" lnSpcReduction="10000"/>
          </a:bodyPr>
          <a:lstStyle/>
          <a:p>
            <a:pPr marL="0" indent="0">
              <a:buNone/>
            </a:pPr>
            <a:r>
              <a:rPr lang="pl-PL" sz="3000" dirty="0"/>
              <a:t>„Wyniki reformy zauważalne są już w pierwszym roku od jej wprowadzenia. Kontroli jest mniej, </a:t>
            </a:r>
            <a:r>
              <a:rPr lang="pl-PL" sz="3000" dirty="0" smtClean="0"/>
              <a:t>ale są </a:t>
            </a:r>
            <a:r>
              <a:rPr lang="pl-PL" sz="3000" dirty="0"/>
              <a:t>bardziej efektywne. Liczba kontroli </a:t>
            </a:r>
            <a:r>
              <a:rPr lang="pl-PL" sz="3000" dirty="0" smtClean="0"/>
              <a:t>zrealizowanych przez </a:t>
            </a:r>
            <a:r>
              <a:rPr lang="pl-PL" sz="3000" dirty="0"/>
              <a:t>urzędy kontroli skarbowej (od 1 marca 2017 r. urzędy celno-skarbowe) zmniejszyła się o ponad o 1/5: z 4 </a:t>
            </a:r>
            <a:r>
              <a:rPr lang="pl-PL" sz="3000" dirty="0" smtClean="0"/>
              <a:t>851 w </a:t>
            </a:r>
            <a:r>
              <a:rPr lang="pl-PL" sz="3000" dirty="0"/>
              <a:t>2016 r. do 3 214 w 2017 r. O ile wpłaty z kontroli wyniosły w 2016 r. </a:t>
            </a:r>
            <a:r>
              <a:rPr lang="pl-PL" sz="3000" dirty="0" smtClean="0"/>
              <a:t>2,3 mld </a:t>
            </a:r>
            <a:r>
              <a:rPr lang="pl-PL" sz="3000" dirty="0"/>
              <a:t>zł, to już po trzech kwartałach 2017 </a:t>
            </a:r>
            <a:r>
              <a:rPr lang="pl-PL" sz="3000" dirty="0" smtClean="0"/>
              <a:t>r. czynności </a:t>
            </a:r>
            <a:r>
              <a:rPr lang="pl-PL" sz="3000" dirty="0"/>
              <a:t>kontrolne uchroniły Skarb Państwa przed </a:t>
            </a:r>
            <a:r>
              <a:rPr lang="pl-PL" sz="3000" dirty="0" smtClean="0"/>
              <a:t>stratą 2,38 </a:t>
            </a:r>
            <a:r>
              <a:rPr lang="pl-PL" sz="3000" dirty="0"/>
              <a:t>mld zł. </a:t>
            </a:r>
            <a:endParaRPr lang="pl-PL" sz="3000" dirty="0" smtClean="0"/>
          </a:p>
          <a:p>
            <a:pPr marL="0" indent="0">
              <a:buNone/>
            </a:pPr>
            <a:r>
              <a:rPr lang="pl-PL" sz="3000" dirty="0" smtClean="0"/>
              <a:t>Z </a:t>
            </a:r>
            <a:r>
              <a:rPr lang="pl-PL" sz="3000" dirty="0"/>
              <a:t>kolei urzędy skarbowe przeprowadziły w </a:t>
            </a:r>
            <a:r>
              <a:rPr lang="pl-PL" sz="3000" dirty="0" smtClean="0"/>
              <a:t>2015 r</a:t>
            </a:r>
            <a:r>
              <a:rPr lang="pl-PL" sz="3000" dirty="0"/>
              <a:t>. 29 260 kontroli. Nieprawidłowości stwierdzono w </a:t>
            </a:r>
            <a:r>
              <a:rPr lang="pl-PL" sz="3000" dirty="0" smtClean="0"/>
              <a:t>76,5 proc</a:t>
            </a:r>
            <a:r>
              <a:rPr lang="pl-PL" sz="3000" dirty="0"/>
              <a:t>. przypadków. W 2017 kontroli było o ponad 1/3 </a:t>
            </a:r>
            <a:r>
              <a:rPr lang="pl-PL" sz="3000" dirty="0" smtClean="0"/>
              <a:t>mniej, przy </a:t>
            </a:r>
            <a:r>
              <a:rPr lang="pl-PL" sz="3000" dirty="0"/>
              <a:t>jednoczesnym wzroście liczby wykrywanych nieprawidłowości do 83,3 </a:t>
            </a:r>
            <a:r>
              <a:rPr lang="pl-PL" sz="3000" dirty="0" smtClean="0"/>
              <a:t>proc.</a:t>
            </a:r>
            <a:endParaRPr lang="pl-PL" sz="3000" dirty="0"/>
          </a:p>
          <a:p>
            <a:pPr marL="0" indent="0">
              <a:buNone/>
            </a:pPr>
            <a:r>
              <a:rPr lang="pl-PL" sz="3000" dirty="0"/>
              <a:t>Przy mniejszej liczbie kontroli, wzrosła częstotliwość wykrywania </a:t>
            </a:r>
            <a:r>
              <a:rPr lang="pl-PL" sz="3000" dirty="0" smtClean="0"/>
              <a:t>przez pracowników </a:t>
            </a:r>
            <a:r>
              <a:rPr lang="pl-PL" sz="3000" dirty="0"/>
              <a:t>urzędów skarbowych nieprawidłowości w trakcie kontroli rozliczeń VAT.”</a:t>
            </a:r>
            <a:endParaRPr lang="pl-PL" sz="3000" dirty="0" smtClean="0"/>
          </a:p>
          <a:p>
            <a:pPr marL="0" indent="0">
              <a:buNone/>
            </a:pPr>
            <a:r>
              <a:rPr lang="pl-PL" sz="1800" b="1" dirty="0" smtClean="0"/>
              <a:t>Polski Instytut Ekonomiczny, </a:t>
            </a:r>
            <a:r>
              <a:rPr lang="pl-PL" sz="1800" b="1" i="1" dirty="0" smtClean="0"/>
              <a:t>Zmniejszenie luki VAT w 2016-2017. Przyczyny, środki, dalsze perspektywy.,  </a:t>
            </a:r>
            <a:r>
              <a:rPr lang="pl-PL" sz="1800" b="1" dirty="0" smtClean="0"/>
              <a:t>października 2018, s. 20.</a:t>
            </a:r>
            <a:endParaRPr lang="pl-PL" sz="1800" b="1" dirty="0"/>
          </a:p>
        </p:txBody>
      </p:sp>
    </p:spTree>
    <p:extLst>
      <p:ext uri="{BB962C8B-B14F-4D97-AF65-F5344CB8AC3E}">
        <p14:creationId xmlns:p14="http://schemas.microsoft.com/office/powerpoint/2010/main" val="1140222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983273" y="1488530"/>
            <a:ext cx="8856296" cy="5279715"/>
          </a:xfrm>
          <a:prstGeom prst="rect">
            <a:avLst/>
          </a:prstGeom>
        </p:spPr>
      </p:pic>
      <p:sp>
        <p:nvSpPr>
          <p:cNvPr id="5" name="Prostokąt 4"/>
          <p:cNvSpPr/>
          <p:nvPr/>
        </p:nvSpPr>
        <p:spPr>
          <a:xfrm>
            <a:off x="375138" y="244847"/>
            <a:ext cx="10034954" cy="830997"/>
          </a:xfrm>
          <a:prstGeom prst="rect">
            <a:avLst/>
          </a:prstGeom>
        </p:spPr>
        <p:txBody>
          <a:bodyPr wrap="square">
            <a:spAutoFit/>
          </a:bodyPr>
          <a:lstStyle/>
          <a:p>
            <a:r>
              <a:rPr lang="pl-PL" sz="4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Przykład </a:t>
            </a:r>
            <a:r>
              <a:rPr lang="pl-PL" sz="4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2: Rzecznik Praw Podatnika</a:t>
            </a:r>
            <a:endParaRPr lang="pl-PL" dirty="0"/>
          </a:p>
        </p:txBody>
      </p:sp>
    </p:spTree>
    <p:extLst>
      <p:ext uri="{BB962C8B-B14F-4D97-AF65-F5344CB8AC3E}">
        <p14:creationId xmlns:p14="http://schemas.microsoft.com/office/powerpoint/2010/main" val="1770296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75138" y="244847"/>
            <a:ext cx="10034954" cy="830997"/>
          </a:xfrm>
          <a:prstGeom prst="rect">
            <a:avLst/>
          </a:prstGeom>
        </p:spPr>
        <p:txBody>
          <a:bodyPr wrap="square">
            <a:spAutoFit/>
          </a:bodyPr>
          <a:lstStyle/>
          <a:p>
            <a:r>
              <a:rPr lang="pl-PL" sz="4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Przykład </a:t>
            </a:r>
            <a:r>
              <a:rPr lang="pl-PL" sz="4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2: Rzecznik Praw Podatnika</a:t>
            </a:r>
            <a:endParaRPr lang="pl-PL" dirty="0"/>
          </a:p>
        </p:txBody>
      </p:sp>
      <p:pic>
        <p:nvPicPr>
          <p:cNvPr id="2" name="Obraz 1"/>
          <p:cNvPicPr>
            <a:picLocks noChangeAspect="1"/>
          </p:cNvPicPr>
          <p:nvPr/>
        </p:nvPicPr>
        <p:blipFill>
          <a:blip r:embed="rId2"/>
          <a:stretch>
            <a:fillRect/>
          </a:stretch>
        </p:blipFill>
        <p:spPr>
          <a:xfrm>
            <a:off x="648414" y="1132010"/>
            <a:ext cx="10785494" cy="5325126"/>
          </a:xfrm>
          <a:prstGeom prst="rect">
            <a:avLst/>
          </a:prstGeom>
        </p:spPr>
      </p:pic>
    </p:spTree>
    <p:extLst>
      <p:ext uri="{BB962C8B-B14F-4D97-AF65-F5344CB8AC3E}">
        <p14:creationId xmlns:p14="http://schemas.microsoft.com/office/powerpoint/2010/main" val="3721668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75138" y="244847"/>
            <a:ext cx="10034954" cy="830997"/>
          </a:xfrm>
          <a:prstGeom prst="rect">
            <a:avLst/>
          </a:prstGeom>
        </p:spPr>
        <p:txBody>
          <a:bodyPr wrap="square">
            <a:spAutoFit/>
          </a:bodyPr>
          <a:lstStyle/>
          <a:p>
            <a:r>
              <a:rPr lang="pl-PL" sz="4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Przykład </a:t>
            </a:r>
            <a:r>
              <a:rPr lang="pl-PL" sz="4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2: Rzecznik Praw Podatnika</a:t>
            </a:r>
            <a:endParaRPr lang="pl-PL" dirty="0"/>
          </a:p>
        </p:txBody>
      </p:sp>
      <p:pic>
        <p:nvPicPr>
          <p:cNvPr id="3" name="Obraz 2"/>
          <p:cNvPicPr>
            <a:picLocks noChangeAspect="1"/>
          </p:cNvPicPr>
          <p:nvPr/>
        </p:nvPicPr>
        <p:blipFill>
          <a:blip r:embed="rId2"/>
          <a:stretch>
            <a:fillRect/>
          </a:stretch>
        </p:blipFill>
        <p:spPr>
          <a:xfrm>
            <a:off x="1648491" y="1075844"/>
            <a:ext cx="8761601" cy="5648377"/>
          </a:xfrm>
          <a:prstGeom prst="rect">
            <a:avLst/>
          </a:prstGeom>
        </p:spPr>
      </p:pic>
    </p:spTree>
    <p:extLst>
      <p:ext uri="{BB962C8B-B14F-4D97-AF65-F5344CB8AC3E}">
        <p14:creationId xmlns:p14="http://schemas.microsoft.com/office/powerpoint/2010/main" val="4186708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75138" y="244847"/>
            <a:ext cx="10034954" cy="830997"/>
          </a:xfrm>
          <a:prstGeom prst="rect">
            <a:avLst/>
          </a:prstGeom>
        </p:spPr>
        <p:txBody>
          <a:bodyPr wrap="square">
            <a:spAutoFit/>
          </a:bodyPr>
          <a:lstStyle/>
          <a:p>
            <a:r>
              <a:rPr lang="pl-PL" sz="4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Przykład </a:t>
            </a:r>
            <a:r>
              <a:rPr lang="pl-PL" sz="4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2: Rzecznik Praw Podatnika</a:t>
            </a:r>
            <a:endParaRPr lang="pl-PL" dirty="0"/>
          </a:p>
        </p:txBody>
      </p:sp>
      <p:pic>
        <p:nvPicPr>
          <p:cNvPr id="2" name="Obraz 1"/>
          <p:cNvPicPr>
            <a:picLocks noChangeAspect="1"/>
          </p:cNvPicPr>
          <p:nvPr/>
        </p:nvPicPr>
        <p:blipFill>
          <a:blip r:embed="rId2"/>
          <a:stretch>
            <a:fillRect/>
          </a:stretch>
        </p:blipFill>
        <p:spPr>
          <a:xfrm>
            <a:off x="636588" y="1451341"/>
            <a:ext cx="11267004" cy="5043243"/>
          </a:xfrm>
          <a:prstGeom prst="rect">
            <a:avLst/>
          </a:prstGeom>
        </p:spPr>
      </p:pic>
    </p:spTree>
    <p:extLst>
      <p:ext uri="{BB962C8B-B14F-4D97-AF65-F5344CB8AC3E}">
        <p14:creationId xmlns:p14="http://schemas.microsoft.com/office/powerpoint/2010/main" val="1578523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75138" y="244847"/>
            <a:ext cx="10034954" cy="830997"/>
          </a:xfrm>
          <a:prstGeom prst="rect">
            <a:avLst/>
          </a:prstGeom>
        </p:spPr>
        <p:txBody>
          <a:bodyPr wrap="square">
            <a:spAutoFit/>
          </a:bodyPr>
          <a:lstStyle/>
          <a:p>
            <a:r>
              <a:rPr lang="pl-PL" sz="4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Przykład </a:t>
            </a:r>
            <a:r>
              <a:rPr lang="pl-PL" sz="4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2: Rzecznik Praw Podatnika</a:t>
            </a:r>
            <a:endParaRPr lang="pl-PL" dirty="0"/>
          </a:p>
        </p:txBody>
      </p:sp>
      <p:pic>
        <p:nvPicPr>
          <p:cNvPr id="3" name="Obraz 2"/>
          <p:cNvPicPr>
            <a:picLocks noChangeAspect="1"/>
          </p:cNvPicPr>
          <p:nvPr/>
        </p:nvPicPr>
        <p:blipFill>
          <a:blip r:embed="rId2"/>
          <a:stretch>
            <a:fillRect/>
          </a:stretch>
        </p:blipFill>
        <p:spPr>
          <a:xfrm>
            <a:off x="135959" y="1709250"/>
            <a:ext cx="11943449" cy="4300781"/>
          </a:xfrm>
          <a:prstGeom prst="rect">
            <a:avLst/>
          </a:prstGeom>
        </p:spPr>
      </p:pic>
    </p:spTree>
    <p:extLst>
      <p:ext uri="{BB962C8B-B14F-4D97-AF65-F5344CB8AC3E}">
        <p14:creationId xmlns:p14="http://schemas.microsoft.com/office/powerpoint/2010/main" val="1086703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88663"/>
            <a:ext cx="10542850" cy="1030538"/>
          </a:xfrm>
        </p:spPr>
        <p:txBody>
          <a:bodyPr>
            <a:normAutofit/>
          </a:bodyPr>
          <a:lstStyle/>
          <a:p>
            <a:r>
              <a:rPr lang="pl-PL" sz="4800" dirty="0" smtClean="0"/>
              <a:t>Przykład 1: wolność umów</a:t>
            </a:r>
            <a:endParaRPr lang="pl-PL" sz="4800" dirty="0"/>
          </a:p>
        </p:txBody>
      </p:sp>
      <p:sp>
        <p:nvSpPr>
          <p:cNvPr id="4" name="Prostokąt 3"/>
          <p:cNvSpPr/>
          <p:nvPr/>
        </p:nvSpPr>
        <p:spPr>
          <a:xfrm>
            <a:off x="361975" y="2002579"/>
            <a:ext cx="11325727" cy="3847207"/>
          </a:xfrm>
          <a:prstGeom prst="rect">
            <a:avLst/>
          </a:prstGeom>
        </p:spPr>
        <p:txBody>
          <a:bodyPr wrap="square">
            <a:spAutoFit/>
          </a:bodyPr>
          <a:lstStyle/>
          <a:p>
            <a:r>
              <a:rPr lang="pl-PL" sz="3200" u="sng" dirty="0" smtClean="0"/>
              <a:t>Ustawa z </a:t>
            </a:r>
            <a:r>
              <a:rPr lang="pl-PL" sz="3200" u="sng" dirty="0"/>
              <a:t>dnia 23 kwietnia 1964 </a:t>
            </a:r>
            <a:r>
              <a:rPr lang="pl-PL" sz="3200" u="sng" dirty="0" smtClean="0"/>
              <a:t>r. – Kodeks </a:t>
            </a:r>
            <a:r>
              <a:rPr lang="pl-PL" sz="3200" u="sng" dirty="0"/>
              <a:t>cywilny</a:t>
            </a:r>
            <a:endParaRPr lang="pl-PL" sz="3200" u="sng" dirty="0" smtClean="0"/>
          </a:p>
          <a:p>
            <a:endParaRPr lang="pl-PL" sz="3200" dirty="0" smtClean="0"/>
          </a:p>
          <a:p>
            <a:r>
              <a:rPr lang="pl-PL" sz="3600" b="1" dirty="0" smtClean="0"/>
              <a:t>Art</a:t>
            </a:r>
            <a:r>
              <a:rPr lang="pl-PL" sz="3600" b="1" dirty="0"/>
              <a:t>.  353</a:t>
            </a:r>
            <a:r>
              <a:rPr lang="pl-PL" sz="3600" b="1" baseline="30000" dirty="0"/>
              <a:t>1</a:t>
            </a:r>
            <a:r>
              <a:rPr lang="pl-PL" sz="3600" b="1" dirty="0"/>
              <a:t>.  </a:t>
            </a:r>
          </a:p>
          <a:p>
            <a:r>
              <a:rPr lang="pl-PL" sz="3600" dirty="0"/>
              <a:t>Strony zawierające umowę mogą ułożyć stosunek prawny według swego uznania, byleby jego treść lub cel nie sprzeciwiały się właściwości (naturze) stosunku, ustawie ani zasadom współżycia społecznego.</a:t>
            </a:r>
          </a:p>
        </p:txBody>
      </p:sp>
    </p:spTree>
    <p:extLst>
      <p:ext uri="{BB962C8B-B14F-4D97-AF65-F5344CB8AC3E}">
        <p14:creationId xmlns:p14="http://schemas.microsoft.com/office/powerpoint/2010/main" val="912800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4815" y="201002"/>
            <a:ext cx="11205308" cy="1078664"/>
          </a:xfrm>
        </p:spPr>
        <p:txBody>
          <a:bodyPr>
            <a:normAutofit fontScale="90000"/>
          </a:bodyPr>
          <a:lstStyle/>
          <a:p>
            <a:r>
              <a:rPr lang="pl-PL" sz="4800" dirty="0" smtClean="0"/>
              <a:t>Przykład 3: przewidywanie reakcji podatnika</a:t>
            </a:r>
            <a:endParaRPr lang="pl-PL" sz="4800" dirty="0"/>
          </a:p>
        </p:txBody>
      </p:sp>
      <p:sp>
        <p:nvSpPr>
          <p:cNvPr id="5" name="Symbol zastępczy zawartości 2"/>
          <p:cNvSpPr>
            <a:spLocks noGrp="1"/>
          </p:cNvSpPr>
          <p:nvPr>
            <p:ph idx="1"/>
          </p:nvPr>
        </p:nvSpPr>
        <p:spPr>
          <a:xfrm>
            <a:off x="203200" y="1656862"/>
            <a:ext cx="11879383" cy="5109203"/>
          </a:xfrm>
        </p:spPr>
        <p:txBody>
          <a:bodyPr>
            <a:normAutofit/>
          </a:bodyPr>
          <a:lstStyle/>
          <a:p>
            <a:pPr marL="0" indent="0">
              <a:buNone/>
            </a:pPr>
            <a:r>
              <a:rPr lang="pl-PL" sz="3000" dirty="0"/>
              <a:t>„Zapłacenie przez przedsiębiorstwo podatku bez podejmowania jakichkolwiek </a:t>
            </a:r>
            <a:r>
              <a:rPr lang="pl-PL" sz="3000" dirty="0" smtClean="0"/>
              <a:t>działań w </a:t>
            </a:r>
            <a:r>
              <a:rPr lang="pl-PL" sz="3000" dirty="0"/>
              <a:t>celu zmniejszenia ciężaru podatkowego jest najbardziej pożądaną postawą z </a:t>
            </a:r>
            <a:r>
              <a:rPr lang="pl-PL" sz="3000" dirty="0" smtClean="0"/>
              <a:t>punktu widzenia </a:t>
            </a:r>
            <a:r>
              <a:rPr lang="pl-PL" sz="3000" dirty="0"/>
              <a:t>władzy </a:t>
            </a:r>
            <a:r>
              <a:rPr lang="pl-PL" sz="3000" dirty="0" smtClean="0"/>
              <a:t>publicznej (…)</a:t>
            </a:r>
          </a:p>
          <a:p>
            <a:pPr marL="0" indent="0">
              <a:buNone/>
            </a:pPr>
            <a:r>
              <a:rPr lang="pl-PL" sz="3000" dirty="0" smtClean="0"/>
              <a:t>ucieczka </a:t>
            </a:r>
            <a:r>
              <a:rPr lang="pl-PL" sz="3000" dirty="0"/>
              <a:t>od podatku może być definitywna (przedsiębiorstwo nie </a:t>
            </a:r>
            <a:r>
              <a:rPr lang="pl-PL" sz="3000" dirty="0" smtClean="0"/>
              <a:t>płaci całości </a:t>
            </a:r>
            <a:r>
              <a:rPr lang="pl-PL" sz="3000" dirty="0"/>
              <a:t>lub części nałożonego podatku) lub czasowa (przedsiębiorstwo </a:t>
            </a:r>
            <a:r>
              <a:rPr lang="pl-PL" sz="3000" dirty="0" smtClean="0"/>
              <a:t>opóźnia wywiązanie się </a:t>
            </a:r>
            <a:r>
              <a:rPr lang="pl-PL" sz="3000" dirty="0"/>
              <a:t>ze zobowiązań podatkowych). Z kolei, według kryterium prawnego, </a:t>
            </a:r>
            <a:r>
              <a:rPr lang="pl-PL" sz="3000" dirty="0" smtClean="0"/>
              <a:t>omijanie płacenia </a:t>
            </a:r>
            <a:r>
              <a:rPr lang="pl-PL" sz="3000" dirty="0"/>
              <a:t>podatków może dokonywać się albo bez naruszenia prawa (unikanie </a:t>
            </a:r>
            <a:r>
              <a:rPr lang="pl-PL" sz="3000" dirty="0" smtClean="0"/>
              <a:t>podatków, ang</a:t>
            </a:r>
            <a:r>
              <a:rPr lang="pl-PL" sz="3000" dirty="0"/>
              <a:t>. </a:t>
            </a:r>
            <a:r>
              <a:rPr lang="pl-PL" sz="3000" i="1" dirty="0" err="1"/>
              <a:t>tax</a:t>
            </a:r>
            <a:r>
              <a:rPr lang="pl-PL" sz="3000" i="1" dirty="0"/>
              <a:t> </a:t>
            </a:r>
            <a:r>
              <a:rPr lang="pl-PL" sz="3000" i="1" dirty="0" err="1"/>
              <a:t>avoidance</a:t>
            </a:r>
            <a:r>
              <a:rPr lang="pl-PL" sz="3000" dirty="0"/>
              <a:t>), albo z naruszeniem prawa (uchylanie się od podatku, </a:t>
            </a:r>
            <a:r>
              <a:rPr lang="pl-PL" sz="3000" dirty="0" smtClean="0"/>
              <a:t>ang. </a:t>
            </a:r>
            <a:r>
              <a:rPr lang="pl-PL" sz="3000" i="1" dirty="0" err="1" smtClean="0"/>
              <a:t>tax</a:t>
            </a:r>
            <a:r>
              <a:rPr lang="pl-PL" sz="3000" i="1" dirty="0" smtClean="0"/>
              <a:t> </a:t>
            </a:r>
            <a:r>
              <a:rPr lang="pl-PL" sz="3000" i="1" dirty="0" err="1"/>
              <a:t>evasion</a:t>
            </a:r>
            <a:r>
              <a:rPr lang="pl-PL" sz="3000" dirty="0"/>
              <a:t>).”</a:t>
            </a:r>
            <a:endParaRPr lang="pl-PL" sz="3000" dirty="0" smtClean="0"/>
          </a:p>
          <a:p>
            <a:pPr marL="0" indent="0">
              <a:buNone/>
            </a:pPr>
            <a:r>
              <a:rPr lang="pl-PL" sz="1800" b="1" dirty="0" smtClean="0"/>
              <a:t>T. Famulska, </a:t>
            </a:r>
            <a:r>
              <a:rPr lang="pl-PL" sz="1800" b="1" i="1" dirty="0" smtClean="0"/>
              <a:t>Reakcje przedsiębiorstw na obciążenia podatkowe (na przykładzie podatku od towarów i usług)</a:t>
            </a:r>
            <a:r>
              <a:rPr lang="pl-PL" sz="1800" b="1" dirty="0" smtClean="0"/>
              <a:t>, Optimum. Studia Ekonomiczne, nr 1 (73) 2015, s. 140.</a:t>
            </a:r>
            <a:endParaRPr lang="pl-PL" sz="1800" b="1" dirty="0"/>
          </a:p>
        </p:txBody>
      </p:sp>
    </p:spTree>
    <p:extLst>
      <p:ext uri="{BB962C8B-B14F-4D97-AF65-F5344CB8AC3E}">
        <p14:creationId xmlns:p14="http://schemas.microsoft.com/office/powerpoint/2010/main" val="647709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4815" y="201002"/>
            <a:ext cx="11205308" cy="1078664"/>
          </a:xfrm>
        </p:spPr>
        <p:txBody>
          <a:bodyPr>
            <a:normAutofit fontScale="90000"/>
          </a:bodyPr>
          <a:lstStyle/>
          <a:p>
            <a:r>
              <a:rPr lang="pl-PL" sz="4800" dirty="0" smtClean="0"/>
              <a:t>Przykład 3: przewidywanie reakcji podatnika</a:t>
            </a:r>
            <a:endParaRPr lang="pl-PL" sz="4800" dirty="0"/>
          </a:p>
        </p:txBody>
      </p:sp>
      <p:sp>
        <p:nvSpPr>
          <p:cNvPr id="5" name="Symbol zastępczy zawartości 2"/>
          <p:cNvSpPr>
            <a:spLocks noGrp="1"/>
          </p:cNvSpPr>
          <p:nvPr>
            <p:ph idx="1"/>
          </p:nvPr>
        </p:nvSpPr>
        <p:spPr>
          <a:xfrm>
            <a:off x="203200" y="1279666"/>
            <a:ext cx="11879383" cy="5486399"/>
          </a:xfrm>
        </p:spPr>
        <p:txBody>
          <a:bodyPr>
            <a:normAutofit/>
          </a:bodyPr>
          <a:lstStyle/>
          <a:p>
            <a:pPr marL="0" indent="0">
              <a:buNone/>
            </a:pPr>
            <a:r>
              <a:rPr lang="pl-PL" sz="3000" dirty="0" smtClean="0"/>
              <a:t>„W Polsce stawki </a:t>
            </a:r>
            <a:r>
              <a:rPr lang="pl-PL" sz="3000" dirty="0"/>
              <a:t>podatku od towarów i usług podwyższono od 1 stycznia 2011 roku, stąd </a:t>
            </a:r>
            <a:r>
              <a:rPr lang="pl-PL" sz="3000" dirty="0" smtClean="0"/>
              <a:t>większość badanych </a:t>
            </a:r>
            <a:r>
              <a:rPr lang="pl-PL" sz="3000" dirty="0"/>
              <a:t>doświadczyła ich wzrostu. Przedsiębiorstwa zapytane o reakcję na </a:t>
            </a:r>
            <a:r>
              <a:rPr lang="pl-PL" sz="3000" dirty="0" smtClean="0"/>
              <a:t>tę zmianę </a:t>
            </a:r>
            <a:r>
              <a:rPr lang="pl-PL" sz="3000" dirty="0"/>
              <a:t>warunków działalności wskazały przede wszystkim na zwiększenie cen </a:t>
            </a:r>
            <a:r>
              <a:rPr lang="pl-PL" sz="3000" dirty="0" smtClean="0"/>
              <a:t>sprzedaży (tabela </a:t>
            </a:r>
            <a:r>
              <a:rPr lang="pl-PL" sz="3000" dirty="0"/>
              <a:t>5.). Dominująca część przedsiębiorstw, których dotyczył wzrost </a:t>
            </a:r>
            <a:r>
              <a:rPr lang="pl-PL" sz="3000" dirty="0" smtClean="0"/>
              <a:t>stawki podatku </a:t>
            </a:r>
            <a:r>
              <a:rPr lang="pl-PL" sz="3000" dirty="0"/>
              <a:t>od towarów i usług, dokonała podwyższenia cen stosownie do wzrostu stawki.</a:t>
            </a:r>
          </a:p>
          <a:p>
            <a:pPr marL="0" indent="0">
              <a:buNone/>
            </a:pPr>
            <a:r>
              <a:rPr lang="pl-PL" sz="3000" dirty="0"/>
              <a:t>Jednakże w wielu przypadkach, gdyż prawie 30% ogółu wskazań, nie dokonała się </a:t>
            </a:r>
            <a:r>
              <a:rPr lang="pl-PL" sz="3000" dirty="0" smtClean="0"/>
              <a:t>całkowita </a:t>
            </a:r>
            <a:r>
              <a:rPr lang="pl-PL" sz="3000" dirty="0" err="1" smtClean="0"/>
              <a:t>przerzucalność</a:t>
            </a:r>
            <a:r>
              <a:rPr lang="pl-PL" sz="3000" dirty="0" smtClean="0"/>
              <a:t> </a:t>
            </a:r>
            <a:r>
              <a:rPr lang="pl-PL" sz="3000" dirty="0" smtClean="0"/>
              <a:t>wprzód</a:t>
            </a:r>
            <a:r>
              <a:rPr lang="pl-PL" sz="3000" dirty="0"/>
              <a:t>. W jej miejsce albo nastąpiło podwyższenie cen </a:t>
            </a:r>
            <a:r>
              <a:rPr lang="pl-PL" sz="3000" dirty="0" smtClean="0"/>
              <a:t>mniejsze niż </a:t>
            </a:r>
            <a:r>
              <a:rPr lang="pl-PL" sz="3000" dirty="0"/>
              <a:t>wynikałoby to ze wzrostu stawki, albo zastosowano </a:t>
            </a:r>
            <a:r>
              <a:rPr lang="pl-PL" sz="3000" dirty="0" err="1"/>
              <a:t>przerzucalność</a:t>
            </a:r>
            <a:r>
              <a:rPr lang="pl-PL" sz="3000" dirty="0"/>
              <a:t> wstecz, </a:t>
            </a:r>
            <a:r>
              <a:rPr lang="pl-PL" sz="3000" dirty="0" smtClean="0"/>
              <a:t>czyli na </a:t>
            </a:r>
            <a:r>
              <a:rPr lang="pl-PL" sz="3000" dirty="0"/>
              <a:t>dostawców.”</a:t>
            </a:r>
            <a:endParaRPr lang="pl-PL" sz="3000" dirty="0" smtClean="0"/>
          </a:p>
          <a:p>
            <a:pPr marL="0" indent="0">
              <a:buNone/>
            </a:pPr>
            <a:r>
              <a:rPr lang="pl-PL" sz="1800" b="1" dirty="0" smtClean="0"/>
              <a:t>T. </a:t>
            </a:r>
            <a:r>
              <a:rPr lang="pl-PL" sz="1800" b="1" dirty="0"/>
              <a:t>Famulska, </a:t>
            </a:r>
            <a:r>
              <a:rPr lang="pl-PL" sz="1800" b="1" i="1" dirty="0" smtClean="0"/>
              <a:t>Reakcje przedsiębiorstw na obciążenia podatkowe (na przykładzie podatku od towarów i usług)</a:t>
            </a:r>
            <a:r>
              <a:rPr lang="pl-PL" sz="1800" b="1" dirty="0" smtClean="0"/>
              <a:t>, Optimum. </a:t>
            </a:r>
            <a:r>
              <a:rPr lang="pl-PL" sz="1800" b="1" dirty="0"/>
              <a:t>Studia Ekonomiczne, nr 1 (73) </a:t>
            </a:r>
            <a:r>
              <a:rPr lang="pl-PL" sz="1800" b="1" dirty="0" smtClean="0"/>
              <a:t>2015, s. 147.</a:t>
            </a:r>
            <a:endParaRPr lang="pl-PL" sz="1800" b="1" dirty="0"/>
          </a:p>
        </p:txBody>
      </p:sp>
    </p:spTree>
    <p:extLst>
      <p:ext uri="{BB962C8B-B14F-4D97-AF65-F5344CB8AC3E}">
        <p14:creationId xmlns:p14="http://schemas.microsoft.com/office/powerpoint/2010/main" val="213044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a:spLocks noGrp="1"/>
          </p:cNvSpPr>
          <p:nvPr>
            <p:ph idx="1"/>
          </p:nvPr>
        </p:nvSpPr>
        <p:spPr>
          <a:xfrm>
            <a:off x="7596554" y="4345352"/>
            <a:ext cx="4259385" cy="2289910"/>
          </a:xfrm>
        </p:spPr>
        <p:txBody>
          <a:bodyPr>
            <a:normAutofit/>
          </a:bodyPr>
          <a:lstStyle/>
          <a:p>
            <a:pPr marL="0" indent="0">
              <a:buNone/>
            </a:pPr>
            <a:r>
              <a:rPr lang="pl-PL" sz="1800" b="1" dirty="0" smtClean="0"/>
              <a:t>T. </a:t>
            </a:r>
            <a:r>
              <a:rPr lang="pl-PL" sz="1800" b="1" dirty="0"/>
              <a:t>Famulska, </a:t>
            </a:r>
            <a:r>
              <a:rPr lang="pl-PL" sz="1800" b="1" i="1" dirty="0" smtClean="0"/>
              <a:t>Reakcje przedsiębiorstw na obciążenia podatkowe (na przykładzie podatku od towarów i usług)</a:t>
            </a:r>
            <a:r>
              <a:rPr lang="pl-PL" sz="1800" b="1" dirty="0" smtClean="0"/>
              <a:t>, Optimum. </a:t>
            </a:r>
            <a:r>
              <a:rPr lang="pl-PL" sz="1800" b="1" dirty="0"/>
              <a:t>Studia Ekonomiczne, nr 1 (73) </a:t>
            </a:r>
            <a:r>
              <a:rPr lang="pl-PL" sz="1800" b="1" dirty="0" smtClean="0"/>
              <a:t>2015, s. 148.</a:t>
            </a:r>
            <a:endParaRPr lang="pl-PL" sz="1800" b="1" dirty="0"/>
          </a:p>
        </p:txBody>
      </p:sp>
      <p:pic>
        <p:nvPicPr>
          <p:cNvPr id="3" name="Obraz 2"/>
          <p:cNvPicPr>
            <a:picLocks noChangeAspect="1"/>
          </p:cNvPicPr>
          <p:nvPr/>
        </p:nvPicPr>
        <p:blipFill>
          <a:blip r:embed="rId2"/>
          <a:stretch>
            <a:fillRect/>
          </a:stretch>
        </p:blipFill>
        <p:spPr>
          <a:xfrm>
            <a:off x="158261" y="182067"/>
            <a:ext cx="7108580" cy="6537106"/>
          </a:xfrm>
          <a:prstGeom prst="rect">
            <a:avLst/>
          </a:prstGeom>
        </p:spPr>
      </p:pic>
    </p:spTree>
    <p:extLst>
      <p:ext uri="{BB962C8B-B14F-4D97-AF65-F5344CB8AC3E}">
        <p14:creationId xmlns:p14="http://schemas.microsoft.com/office/powerpoint/2010/main" val="849644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4815" y="201002"/>
            <a:ext cx="11666416" cy="1078664"/>
          </a:xfrm>
        </p:spPr>
        <p:txBody>
          <a:bodyPr>
            <a:normAutofit/>
          </a:bodyPr>
          <a:lstStyle/>
          <a:p>
            <a:r>
              <a:rPr lang="pl-PL" sz="4800" dirty="0" smtClean="0"/>
              <a:t>Przykład 4: klauzula unikania opodatkowania</a:t>
            </a:r>
            <a:endParaRPr lang="pl-PL" sz="4800" dirty="0"/>
          </a:p>
        </p:txBody>
      </p:sp>
      <p:sp>
        <p:nvSpPr>
          <p:cNvPr id="5" name="Symbol zastępczy zawartości 2"/>
          <p:cNvSpPr>
            <a:spLocks noGrp="1"/>
          </p:cNvSpPr>
          <p:nvPr>
            <p:ph idx="1"/>
          </p:nvPr>
        </p:nvSpPr>
        <p:spPr>
          <a:xfrm>
            <a:off x="203200" y="1781908"/>
            <a:ext cx="11879383" cy="4984157"/>
          </a:xfrm>
        </p:spPr>
        <p:txBody>
          <a:bodyPr>
            <a:normAutofit/>
          </a:bodyPr>
          <a:lstStyle/>
          <a:p>
            <a:pPr marL="0" indent="0">
              <a:buNone/>
            </a:pPr>
            <a:r>
              <a:rPr lang="pl-PL" sz="3000" dirty="0" smtClean="0"/>
              <a:t>„analizy skutków zastosowania klauzuli przeciw unikaniu opodatkowania są rzadko spotykane w literaturze z zakresu ekonomicznej analizy prawa (…)</a:t>
            </a:r>
          </a:p>
          <a:p>
            <a:pPr marL="0" indent="0">
              <a:buNone/>
            </a:pPr>
            <a:r>
              <a:rPr lang="pl-PL" sz="3000" dirty="0"/>
              <a:t>o</a:t>
            </a:r>
            <a:r>
              <a:rPr lang="pl-PL" sz="3000" dirty="0" smtClean="0"/>
              <a:t>bserwowane są negatywne korelacje między stosowaniem KPUO a: produktem krajowym brutto (-0,4), stopniem rozwoju umów o unikaniu podwójnego opodatkowania w danym państwie (-0,3), zachętami podatkowymi do prowadzenia badań i rozwoju (-0,3) oraz indeksem rządów prawa (-0,3). ”</a:t>
            </a:r>
          </a:p>
          <a:p>
            <a:pPr marL="0" indent="0">
              <a:buNone/>
            </a:pPr>
            <a:r>
              <a:rPr lang="pl-PL" sz="1800" b="1" dirty="0"/>
              <a:t>J</a:t>
            </a:r>
            <a:r>
              <a:rPr lang="pl-PL" sz="1800" b="1" smtClean="0"/>
              <a:t>. </a:t>
            </a:r>
            <a:r>
              <a:rPr lang="pl-PL" sz="1800" b="1" smtClean="0"/>
              <a:t>Kudła, </a:t>
            </a:r>
            <a:r>
              <a:rPr lang="pl-PL" sz="1800" b="1" i="1" smtClean="0"/>
              <a:t>Klauzula </a:t>
            </a:r>
            <a:r>
              <a:rPr lang="pl-PL" sz="1800" b="1" i="1" dirty="0" smtClean="0"/>
              <a:t>przeciwko unikaniu opodatkowania-ujęcie ekonomiczne</a:t>
            </a:r>
            <a:r>
              <a:rPr lang="pl-PL" sz="1800" b="1" dirty="0" smtClean="0"/>
              <a:t>, Analizy i Studia CASP, </a:t>
            </a:r>
            <a:r>
              <a:rPr lang="pl-PL" sz="1800" b="1" dirty="0"/>
              <a:t>nr 1 </a:t>
            </a:r>
            <a:r>
              <a:rPr lang="pl-PL" sz="1800" b="1" dirty="0" smtClean="0"/>
              <a:t>(3</a:t>
            </a:r>
            <a:r>
              <a:rPr lang="pl-PL" sz="1800" b="1" dirty="0"/>
              <a:t>) </a:t>
            </a:r>
            <a:r>
              <a:rPr lang="pl-PL" sz="1800" b="1" dirty="0" smtClean="0"/>
              <a:t>2017, s. 23 i n.</a:t>
            </a:r>
            <a:endParaRPr lang="pl-PL" sz="1800" b="1" dirty="0"/>
          </a:p>
        </p:txBody>
      </p:sp>
    </p:spTree>
    <p:extLst>
      <p:ext uri="{BB962C8B-B14F-4D97-AF65-F5344CB8AC3E}">
        <p14:creationId xmlns:p14="http://schemas.microsoft.com/office/powerpoint/2010/main" val="1930612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429" y="333865"/>
            <a:ext cx="11611708" cy="1078664"/>
          </a:xfrm>
        </p:spPr>
        <p:txBody>
          <a:bodyPr>
            <a:normAutofit/>
          </a:bodyPr>
          <a:lstStyle/>
          <a:p>
            <a:pPr algn="ctr"/>
            <a:r>
              <a:rPr lang="pl-PL" sz="4800" dirty="0" smtClean="0"/>
              <a:t>EAP w prawie procesowym (proceduralnym)</a:t>
            </a:r>
            <a:endParaRPr lang="pl-PL" sz="4800" dirty="0"/>
          </a:p>
        </p:txBody>
      </p:sp>
      <p:sp>
        <p:nvSpPr>
          <p:cNvPr id="3" name="Symbol zastępczy zawartości 2"/>
          <p:cNvSpPr>
            <a:spLocks noGrp="1"/>
          </p:cNvSpPr>
          <p:nvPr>
            <p:ph idx="1"/>
          </p:nvPr>
        </p:nvSpPr>
        <p:spPr>
          <a:xfrm>
            <a:off x="406400" y="1758462"/>
            <a:ext cx="11456737" cy="4794737"/>
          </a:xfrm>
        </p:spPr>
        <p:txBody>
          <a:bodyPr>
            <a:normAutofit lnSpcReduction="10000"/>
          </a:bodyPr>
          <a:lstStyle/>
          <a:p>
            <a:pPr marL="0" indent="0">
              <a:buNone/>
            </a:pPr>
            <a:r>
              <a:rPr lang="pl-PL" sz="3000" dirty="0"/>
              <a:t>„Proces </a:t>
            </a:r>
            <a:r>
              <a:rPr lang="pl-PL" sz="3000" dirty="0" smtClean="0"/>
              <a:t>cywilny jest </a:t>
            </a:r>
            <a:r>
              <a:rPr lang="pl-PL" sz="3000" dirty="0"/>
              <a:t>zjawiskiem wielowymiarowym, a jego </a:t>
            </a:r>
            <a:r>
              <a:rPr lang="pl-PL" sz="3000" dirty="0" smtClean="0"/>
              <a:t>kompleksowe badanie </a:t>
            </a:r>
            <a:r>
              <a:rPr lang="pl-PL" sz="3000" dirty="0"/>
              <a:t>wymaga prowadzenia analiz z </a:t>
            </a:r>
            <a:r>
              <a:rPr lang="pl-PL" sz="3000" dirty="0" smtClean="0"/>
              <a:t>różnych punktów </a:t>
            </a:r>
            <a:r>
              <a:rPr lang="pl-PL" sz="3000" dirty="0"/>
              <a:t>widzenia, na różnych </a:t>
            </a:r>
            <a:r>
              <a:rPr lang="pl-PL" sz="3000" dirty="0" smtClean="0"/>
              <a:t>płaszczyznach i </a:t>
            </a:r>
            <a:r>
              <a:rPr lang="pl-PL" sz="3000" dirty="0"/>
              <a:t>przy zastosowaniu różnych metod, w tym </a:t>
            </a:r>
            <a:r>
              <a:rPr lang="pl-PL" sz="3000" dirty="0" smtClean="0"/>
              <a:t>metod ekonomicznych. </a:t>
            </a:r>
            <a:r>
              <a:rPr lang="pl-PL" sz="3000" dirty="0"/>
              <a:t>Stąd pojawiają się </a:t>
            </a:r>
            <a:r>
              <a:rPr lang="pl-PL" sz="3000" dirty="0" smtClean="0"/>
              <a:t>tezy porównujące funkcjonowanie </a:t>
            </a:r>
            <a:r>
              <a:rPr lang="pl-PL" sz="3000" dirty="0"/>
              <a:t>sądów i sędziów do </a:t>
            </a:r>
            <a:r>
              <a:rPr lang="pl-PL" sz="3000" dirty="0" smtClean="0"/>
              <a:t>funkcjonowania przedsiębiorstw</a:t>
            </a:r>
            <a:r>
              <a:rPr lang="pl-PL" sz="3000" dirty="0"/>
              <a:t>, działających w sposób </a:t>
            </a:r>
            <a:r>
              <a:rPr lang="pl-PL" sz="3000" dirty="0" smtClean="0"/>
              <a:t>racjonalny, sprawny</a:t>
            </a:r>
            <a:r>
              <a:rPr lang="pl-PL" sz="3000" dirty="0"/>
              <a:t>, ku zadowoleniu swoich „klientów</a:t>
            </a:r>
            <a:r>
              <a:rPr lang="pl-PL" sz="3000" dirty="0" smtClean="0"/>
              <a:t>”, na </a:t>
            </a:r>
            <a:r>
              <a:rPr lang="pl-PL" sz="3000" dirty="0"/>
              <a:t>podstawie jasnych i przejrzystych reguł </a:t>
            </a:r>
            <a:r>
              <a:rPr lang="pl-PL" sz="3000" dirty="0" smtClean="0"/>
              <a:t>transakcji oraz </a:t>
            </a:r>
            <a:r>
              <a:rPr lang="pl-PL" sz="3000" dirty="0"/>
              <a:t>procedury </a:t>
            </a:r>
            <a:r>
              <a:rPr lang="pl-PL" sz="3000" dirty="0" smtClean="0"/>
              <a:t>reklamacji. (…)</a:t>
            </a:r>
          </a:p>
          <a:p>
            <a:pPr marL="0" indent="0">
              <a:buNone/>
            </a:pPr>
            <a:r>
              <a:rPr lang="pl-PL" sz="3000" dirty="0"/>
              <a:t>W powyższym ujęciu proces </a:t>
            </a:r>
            <a:r>
              <a:rPr lang="pl-PL" sz="3000" dirty="0" smtClean="0"/>
              <a:t>cywilny powinien </a:t>
            </a:r>
            <a:r>
              <a:rPr lang="pl-PL" sz="3000" dirty="0"/>
              <a:t>być w najwyższym stopniu szybki, </a:t>
            </a:r>
            <a:r>
              <a:rPr lang="pl-PL" sz="3000" dirty="0" smtClean="0"/>
              <a:t>niedrogi i </a:t>
            </a:r>
            <a:r>
              <a:rPr lang="pl-PL" sz="3000" dirty="0"/>
              <a:t>efektywny.”</a:t>
            </a:r>
            <a:endParaRPr lang="pl-PL" sz="3000" dirty="0" smtClean="0"/>
          </a:p>
          <a:p>
            <a:pPr marL="0" indent="0">
              <a:buNone/>
            </a:pPr>
            <a:r>
              <a:rPr lang="pl-PL" sz="1800" b="1" dirty="0" smtClean="0"/>
              <a:t>A. Sobota, </a:t>
            </a:r>
            <a:r>
              <a:rPr lang="pl-PL" sz="1800" b="1" i="1" dirty="0"/>
              <a:t>Ekonomiczna analiza </a:t>
            </a:r>
            <a:r>
              <a:rPr lang="pl-PL" sz="1800" b="1" i="1" dirty="0" smtClean="0"/>
              <a:t>ograniczenia rozprawy </a:t>
            </a:r>
            <a:r>
              <a:rPr lang="pl-PL" sz="1800" b="1" i="1" dirty="0"/>
              <a:t>w postępowaniu cywilnym</a:t>
            </a:r>
            <a:r>
              <a:rPr lang="pl-PL" sz="1800" b="1" dirty="0" smtClean="0"/>
              <a:t>, Forum Prawnicze, 2014, s. 39-40.</a:t>
            </a:r>
            <a:endParaRPr lang="pl-PL" sz="1800" b="1" dirty="0"/>
          </a:p>
        </p:txBody>
      </p:sp>
    </p:spTree>
    <p:extLst>
      <p:ext uri="{BB962C8B-B14F-4D97-AF65-F5344CB8AC3E}">
        <p14:creationId xmlns:p14="http://schemas.microsoft.com/office/powerpoint/2010/main" val="3512008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a:t>
            </a:r>
            <a:r>
              <a:rPr lang="pl-PL" sz="4800" dirty="0"/>
              <a:t>1</a:t>
            </a:r>
            <a:r>
              <a:rPr lang="pl-PL" sz="4800" dirty="0" smtClean="0"/>
              <a:t>: ograniczenie rozprawy</a:t>
            </a:r>
            <a:endParaRPr lang="pl-PL" sz="4800" dirty="0"/>
          </a:p>
        </p:txBody>
      </p:sp>
      <p:sp>
        <p:nvSpPr>
          <p:cNvPr id="4" name="Prostokąt 3"/>
          <p:cNvSpPr/>
          <p:nvPr/>
        </p:nvSpPr>
        <p:spPr>
          <a:xfrm>
            <a:off x="377606" y="1359878"/>
            <a:ext cx="11325727" cy="5181931"/>
          </a:xfrm>
          <a:prstGeom prst="rect">
            <a:avLst/>
          </a:prstGeom>
        </p:spPr>
        <p:txBody>
          <a:bodyPr wrap="square">
            <a:spAutoFit/>
          </a:bodyPr>
          <a:lstStyle/>
          <a:p>
            <a:r>
              <a:rPr lang="pl-PL" sz="2900" dirty="0" smtClean="0"/>
              <a:t>„art</a:t>
            </a:r>
            <a:r>
              <a:rPr lang="pl-PL" sz="2900" dirty="0"/>
              <a:t>. 220 k.p.c. sprzyja szybkości postępowania, </a:t>
            </a:r>
            <a:r>
              <a:rPr lang="pl-PL" sz="2900" dirty="0" smtClean="0"/>
              <a:t>realizując tym </a:t>
            </a:r>
            <a:r>
              <a:rPr lang="pl-PL" sz="2900" dirty="0"/>
              <a:t>samym jedną z naczelnych zasad </a:t>
            </a:r>
            <a:r>
              <a:rPr lang="pl-PL" sz="2900" dirty="0" smtClean="0"/>
              <a:t>procesu sądowego </a:t>
            </a:r>
            <a:r>
              <a:rPr lang="pl-PL" sz="2900" dirty="0"/>
              <a:t>(art. 45 Konstytucji RP oraz art. 6 k.p.c</a:t>
            </a:r>
            <a:r>
              <a:rPr lang="pl-PL" sz="2900" dirty="0" smtClean="0"/>
              <a:t>.). Zakresem </a:t>
            </a:r>
            <a:r>
              <a:rPr lang="pl-PL" sz="2900" dirty="0"/>
              <a:t>zastosowania art. 220 k.p.c. </a:t>
            </a:r>
            <a:r>
              <a:rPr lang="pl-PL" sz="2900" dirty="0" smtClean="0"/>
              <a:t>ustawodawca objął </a:t>
            </a:r>
            <a:r>
              <a:rPr lang="pl-PL" sz="2900" dirty="0"/>
              <a:t>bowiem (ogólnie rzecz biorąc) wszelkie </a:t>
            </a:r>
            <a:r>
              <a:rPr lang="pl-PL" sz="2900" dirty="0" smtClean="0"/>
              <a:t>okoliczności, których </a:t>
            </a:r>
            <a:r>
              <a:rPr lang="pl-PL" sz="2900" dirty="0"/>
              <a:t>udowodnienie czyni zbędnym </a:t>
            </a:r>
            <a:r>
              <a:rPr lang="pl-PL" sz="2900" dirty="0" smtClean="0"/>
              <a:t>lub wręcz </a:t>
            </a:r>
            <a:r>
              <a:rPr lang="pl-PL" sz="2900" dirty="0"/>
              <a:t>uniemożliwia prowadzenie pełnego lub </a:t>
            </a:r>
            <a:r>
              <a:rPr lang="pl-PL" sz="2900" dirty="0" smtClean="0"/>
              <a:t>dalszego postępowania </a:t>
            </a:r>
            <a:r>
              <a:rPr lang="pl-PL" sz="2900" dirty="0"/>
              <a:t>przed danym </a:t>
            </a:r>
            <a:r>
              <a:rPr lang="pl-PL" sz="2900" dirty="0" smtClean="0"/>
              <a:t>sądem. (…) Możliwość </a:t>
            </a:r>
            <a:r>
              <a:rPr lang="pl-PL" sz="2900" dirty="0"/>
              <a:t>szybkiego zakończenia </a:t>
            </a:r>
            <a:r>
              <a:rPr lang="pl-PL" sz="2900" dirty="0" smtClean="0"/>
              <a:t>postępowania, zarówno </a:t>
            </a:r>
            <a:r>
              <a:rPr lang="pl-PL" sz="2900" dirty="0"/>
              <a:t>formalnego, jak i merytorycznego, </a:t>
            </a:r>
            <a:r>
              <a:rPr lang="pl-PL" sz="2900" dirty="0" smtClean="0"/>
              <a:t>należy ocenić </a:t>
            </a:r>
            <a:r>
              <a:rPr lang="pl-PL" sz="2900" dirty="0"/>
              <a:t>pozytywnie. Rozwiązanie takie </a:t>
            </a:r>
            <a:r>
              <a:rPr lang="pl-PL" sz="2900" dirty="0" smtClean="0"/>
              <a:t>oszczędza czas </a:t>
            </a:r>
            <a:r>
              <a:rPr lang="pl-PL" sz="2900" dirty="0"/>
              <a:t>sędziów i pełnomocników oraz samych </a:t>
            </a:r>
            <a:r>
              <a:rPr lang="pl-PL" sz="2900" dirty="0" smtClean="0"/>
              <a:t>stron, zapewniając </a:t>
            </a:r>
            <a:r>
              <a:rPr lang="pl-PL" sz="2900" dirty="0"/>
              <a:t>efektywniejszą alokację </a:t>
            </a:r>
            <a:r>
              <a:rPr lang="pl-PL" sz="2900" dirty="0" smtClean="0"/>
              <a:t>zasobów wszystkich </a:t>
            </a:r>
            <a:r>
              <a:rPr lang="pl-PL" sz="2900" dirty="0"/>
              <a:t>członków postępowania.”</a:t>
            </a:r>
            <a:endParaRPr lang="pl-PL" sz="29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Sobota,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ograniczenia rozprawy w postępowaniu cywilnym</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Forum Prawnicze, 2014, 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39-42.</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569340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a:t>
            </a:r>
            <a:r>
              <a:rPr lang="pl-PL" sz="4800" dirty="0"/>
              <a:t>1</a:t>
            </a:r>
            <a:r>
              <a:rPr lang="pl-PL" sz="4800" dirty="0" smtClean="0"/>
              <a:t>: ograniczenie rozprawy</a:t>
            </a:r>
            <a:endParaRPr lang="pl-PL" sz="4800" dirty="0"/>
          </a:p>
        </p:txBody>
      </p:sp>
      <p:sp>
        <p:nvSpPr>
          <p:cNvPr id="4" name="Prostokąt 3"/>
          <p:cNvSpPr/>
          <p:nvPr/>
        </p:nvSpPr>
        <p:spPr>
          <a:xfrm>
            <a:off x="377606" y="1359878"/>
            <a:ext cx="11325727" cy="5181931"/>
          </a:xfrm>
          <a:prstGeom prst="rect">
            <a:avLst/>
          </a:prstGeom>
        </p:spPr>
        <p:txBody>
          <a:bodyPr wrap="square">
            <a:spAutoFit/>
          </a:bodyPr>
          <a:lstStyle/>
          <a:p>
            <a:r>
              <a:rPr lang="pl-PL" sz="2900" dirty="0"/>
              <a:t>„Z ograniczeniem rozprawy wiąże się jednak </a:t>
            </a:r>
            <a:r>
              <a:rPr lang="pl-PL" sz="2900" dirty="0" smtClean="0"/>
              <a:t>również istotne </a:t>
            </a:r>
            <a:r>
              <a:rPr lang="pl-PL" sz="2900" dirty="0"/>
              <a:t>ryzyko. </a:t>
            </a:r>
            <a:r>
              <a:rPr lang="pl-PL" sz="2900" dirty="0" smtClean="0"/>
              <a:t>(…)</a:t>
            </a:r>
          </a:p>
          <a:p>
            <a:r>
              <a:rPr lang="pl-PL" sz="2900" dirty="0"/>
              <a:t>Nieuzasadnione ograniczenie </a:t>
            </a:r>
            <a:r>
              <a:rPr lang="pl-PL" sz="2900" dirty="0" smtClean="0"/>
              <a:t>rozprawy może </a:t>
            </a:r>
            <a:r>
              <a:rPr lang="pl-PL" sz="2900" dirty="0"/>
              <a:t>więc prowadzić do marnowania zasobów </a:t>
            </a:r>
            <a:r>
              <a:rPr lang="pl-PL" sz="2900" dirty="0" smtClean="0"/>
              <a:t>oraz zmniejszenia </a:t>
            </a:r>
            <a:r>
              <a:rPr lang="pl-PL" sz="2900" dirty="0"/>
              <a:t>szybkości i efektywności </a:t>
            </a:r>
            <a:r>
              <a:rPr lang="pl-PL" sz="2900" dirty="0" smtClean="0"/>
              <a:t>postępowania. Angażuje </a:t>
            </a:r>
            <a:r>
              <a:rPr lang="pl-PL" sz="2900" dirty="0"/>
              <a:t>bowiem pracę sądów dwóch instancji, a w </a:t>
            </a:r>
            <a:r>
              <a:rPr lang="pl-PL" sz="2900" dirty="0" smtClean="0"/>
              <a:t>efekcie </a:t>
            </a:r>
            <a:r>
              <a:rPr lang="pl-PL" sz="2900" dirty="0"/>
              <a:t>sprawa powraca do stanu pierwotnego.</a:t>
            </a:r>
          </a:p>
          <a:p>
            <a:r>
              <a:rPr lang="pl-PL" sz="2900" dirty="0"/>
              <a:t>Skutkiem powyższego – w świetle </a:t>
            </a:r>
            <a:r>
              <a:rPr lang="pl-PL" sz="2900" dirty="0" smtClean="0"/>
              <a:t>ekonomicznej analizy </a:t>
            </a:r>
            <a:r>
              <a:rPr lang="pl-PL" sz="2900" dirty="0"/>
              <a:t>prawa – jest wzrost kosztów </a:t>
            </a:r>
            <a:r>
              <a:rPr lang="pl-PL" sz="2900" dirty="0" smtClean="0"/>
              <a:t>społecznych. Nieuzasadnione </a:t>
            </a:r>
            <a:r>
              <a:rPr lang="pl-PL" sz="2900" dirty="0"/>
              <a:t>ograniczenie rozprawy przez </a:t>
            </a:r>
            <a:r>
              <a:rPr lang="pl-PL" sz="2900" dirty="0" smtClean="0"/>
              <a:t>sąd powoduje </a:t>
            </a:r>
            <a:r>
              <a:rPr lang="pl-PL" sz="2900" dirty="0"/>
              <a:t>więc wystąpienie kosztów błędu oraz </a:t>
            </a:r>
            <a:r>
              <a:rPr lang="pl-PL" sz="2900" dirty="0" smtClean="0"/>
              <a:t>dodatkowych kosztów </a:t>
            </a:r>
            <a:r>
              <a:rPr lang="pl-PL" sz="2900" dirty="0"/>
              <a:t>administracyjnych, w </a:t>
            </a:r>
            <a:r>
              <a:rPr lang="pl-PL" sz="2900" dirty="0" smtClean="0"/>
              <a:t>postaci m.in</a:t>
            </a:r>
            <a:r>
              <a:rPr lang="pl-PL" sz="2900" dirty="0"/>
              <a:t>. kosztów postępowania i kosztów </a:t>
            </a:r>
            <a:r>
              <a:rPr lang="pl-PL" sz="2900" dirty="0" smtClean="0"/>
              <a:t>zastępstwa procesowego </a:t>
            </a:r>
            <a:r>
              <a:rPr lang="pl-PL" sz="2900" dirty="0"/>
              <a:t>w II instancji.”</a:t>
            </a:r>
            <a:endParaRPr lang="pl-PL" sz="2900" dirty="0" smtClean="0"/>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Sobota,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ograniczenia rozprawy w postępowaniu cywilnym</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Forum Prawnicze, 2014, 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39-43.</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16163454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a:t>
            </a:r>
            <a:r>
              <a:rPr lang="pl-PL" sz="4800" dirty="0"/>
              <a:t>2</a:t>
            </a:r>
            <a:r>
              <a:rPr lang="pl-PL" sz="4800" dirty="0" smtClean="0"/>
              <a:t>: ściganie przestępstw</a:t>
            </a:r>
            <a:endParaRPr lang="pl-PL" sz="4800" dirty="0"/>
          </a:p>
        </p:txBody>
      </p:sp>
      <p:sp>
        <p:nvSpPr>
          <p:cNvPr id="4" name="Prostokąt 3"/>
          <p:cNvSpPr/>
          <p:nvPr/>
        </p:nvSpPr>
        <p:spPr>
          <a:xfrm>
            <a:off x="377606" y="1359878"/>
            <a:ext cx="11325727" cy="5170646"/>
          </a:xfrm>
          <a:prstGeom prst="rect">
            <a:avLst/>
          </a:prstGeom>
        </p:spPr>
        <p:txBody>
          <a:bodyPr wrap="square">
            <a:spAutoFit/>
          </a:bodyPr>
          <a:lstStyle/>
          <a:p>
            <a:r>
              <a:rPr lang="pl-PL" sz="2200" u="sng" dirty="0"/>
              <a:t>Ustawa z dnia 6 czerwca 1997 </a:t>
            </a:r>
            <a:r>
              <a:rPr lang="pl-PL" sz="2200" u="sng" dirty="0" smtClean="0"/>
              <a:t>r. – Kodeks </a:t>
            </a:r>
            <a:r>
              <a:rPr lang="pl-PL" sz="2200" u="sng" dirty="0"/>
              <a:t>postępowania karnego</a:t>
            </a:r>
            <a:endParaRPr lang="pl-PL" sz="2200" u="sng" dirty="0" smtClean="0"/>
          </a:p>
          <a:p>
            <a:endParaRPr lang="pl-PL" sz="2200" dirty="0" smtClean="0"/>
          </a:p>
          <a:p>
            <a:r>
              <a:rPr lang="pl-PL" sz="2400" dirty="0" smtClean="0"/>
              <a:t>Art</a:t>
            </a:r>
            <a:r>
              <a:rPr lang="pl-PL" sz="2400" dirty="0"/>
              <a:t>.  2.  </a:t>
            </a:r>
            <a:r>
              <a:rPr lang="pl-PL" sz="2400" dirty="0" smtClean="0"/>
              <a:t>§</a:t>
            </a:r>
            <a:r>
              <a:rPr lang="pl-PL" sz="2400" dirty="0"/>
              <a:t>  1.  Przepisy niniejszego kodeksu mają na celu takie ukształtowanie postępowania karnego, aby</a:t>
            </a:r>
            <a:r>
              <a:rPr lang="pl-PL" sz="2400" dirty="0" smtClean="0"/>
              <a:t>:</a:t>
            </a:r>
          </a:p>
          <a:p>
            <a:r>
              <a:rPr lang="pl-PL" sz="2400" dirty="0" smtClean="0"/>
              <a:t>1</a:t>
            </a:r>
            <a:r>
              <a:rPr lang="pl-PL" sz="2400" dirty="0"/>
              <a:t>) sprawca przestępstwa został wykryty i pociągnięty do odpowiedzialności karnej, a osoba </a:t>
            </a:r>
            <a:r>
              <a:rPr lang="pl-PL" sz="2400" dirty="0" smtClean="0"/>
              <a:t>niewinna nie poniosła tej odpowiedzialności; (…)</a:t>
            </a:r>
          </a:p>
          <a:p>
            <a:r>
              <a:rPr lang="pl-PL" sz="2400" dirty="0" smtClean="0"/>
              <a:t>4</a:t>
            </a:r>
            <a:r>
              <a:rPr lang="pl-PL" sz="2400" dirty="0"/>
              <a:t>) rozstrzygnięcie sprawy nastąpiło w rozsądnym terminie</a:t>
            </a:r>
            <a:r>
              <a:rPr lang="pl-PL" sz="2400" dirty="0" smtClean="0"/>
              <a:t>.</a:t>
            </a:r>
          </a:p>
          <a:p>
            <a:endParaRPr lang="pl-PL" sz="2400" dirty="0"/>
          </a:p>
          <a:p>
            <a:endParaRPr lang="pl-PL" sz="2400" dirty="0" smtClean="0"/>
          </a:p>
          <a:p>
            <a:r>
              <a:rPr lang="pl-PL" sz="2400" dirty="0"/>
              <a:t>Art.  11. </a:t>
            </a:r>
            <a:r>
              <a:rPr lang="pl-PL" sz="2400" dirty="0" smtClean="0"/>
              <a:t>§</a:t>
            </a:r>
            <a:r>
              <a:rPr lang="pl-PL" sz="2400" dirty="0"/>
              <a:t>  1</a:t>
            </a:r>
            <a:r>
              <a:rPr lang="pl-PL" sz="2400" dirty="0" smtClean="0"/>
              <a:t>. Postępowanie </a:t>
            </a:r>
            <a:r>
              <a:rPr lang="pl-PL" sz="2400" dirty="0"/>
              <a:t>w sprawie o występek, zagrożony karą pozbawienia wolności do lat 5, można umorzyć, jeżeli orzeczenie wobec oskarżonego kary byłoby oczywiście niecelowe ze względu na rodzaj i wysokość kary prawomocnie orzeczonej za inne przestępstwo, a interes pokrzywdzonego temu się nie sprzeciwia.</a:t>
            </a:r>
          </a:p>
          <a:p>
            <a:endParaRPr lang="pl-PL" sz="2200" dirty="0"/>
          </a:p>
        </p:txBody>
      </p:sp>
    </p:spTree>
    <p:extLst>
      <p:ext uri="{BB962C8B-B14F-4D97-AF65-F5344CB8AC3E}">
        <p14:creationId xmlns:p14="http://schemas.microsoft.com/office/powerpoint/2010/main" val="2719861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a:t>
            </a:r>
            <a:r>
              <a:rPr lang="pl-PL" sz="4800" dirty="0"/>
              <a:t>2</a:t>
            </a:r>
            <a:r>
              <a:rPr lang="pl-PL" sz="4800" dirty="0" smtClean="0"/>
              <a:t>: ściganie przestępstw</a:t>
            </a:r>
            <a:endParaRPr lang="pl-PL" sz="4800" dirty="0"/>
          </a:p>
        </p:txBody>
      </p:sp>
      <p:sp>
        <p:nvSpPr>
          <p:cNvPr id="4" name="Prostokąt 3"/>
          <p:cNvSpPr/>
          <p:nvPr/>
        </p:nvSpPr>
        <p:spPr>
          <a:xfrm>
            <a:off x="377606" y="1359878"/>
            <a:ext cx="11325727" cy="5289653"/>
          </a:xfrm>
          <a:prstGeom prst="rect">
            <a:avLst/>
          </a:prstGeom>
        </p:spPr>
        <p:txBody>
          <a:bodyPr wrap="square">
            <a:spAutoFit/>
          </a:bodyPr>
          <a:lstStyle/>
          <a:p>
            <a:r>
              <a:rPr lang="pl-PL" sz="2700" dirty="0" smtClean="0"/>
              <a:t>„Zasada ekonomii procesowej, czyli dyrektywa sprawnego działania, zapewniająca postępowaniu odpowiednią dynamikę przy możliwie oszczędnym wykorzystywaniu sił ludzkich i środków finansowych, choć nie została integralnie wymieniona w rzędzie naczelnych zasad postępowania karnego, ma wśród nich swoje miejsce, co znajduje odzwierciedlenie w wielu szczegółowych rozwiązaniach prawnych, w tym o charakterze kierunkowym (np. art. 2 § 1 pkt 4 k.p.k.). Do zagadnień procesowych, w których aspekt ekonomiczny znajduje się w tle rozwiązań prawnych, należy niewątpliwie koncepcja ścigania przestępstw. (…)</a:t>
            </a:r>
          </a:p>
          <a:p>
            <a:r>
              <a:rPr lang="pl-PL" sz="2700" dirty="0" smtClean="0"/>
              <a:t>niecelowość postępowania w błahych sprawach ze względu na koszty finansowe.”</a:t>
            </a:r>
          </a:p>
          <a:p>
            <a:pPr lvl="0">
              <a:lnSpc>
                <a:spcPct val="90000"/>
              </a:lnSpc>
              <a:spcBef>
                <a:spcPts val="1000"/>
              </a:spcBef>
            </a:pP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 </a:t>
            </a:r>
            <a:r>
              <a:rPr lang="pl-PL" b="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Rogacka-Rzewnicka</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Koncepcje ścigania przestępstw jako czynnik ekonomizacji postępowania karnego</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 T. </a:t>
            </a:r>
            <a:r>
              <a:rPr lang="pl-PL" b="1"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Giaro</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(red.),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2015</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188 i n.</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3272977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a:t>
            </a:r>
            <a:r>
              <a:rPr lang="pl-PL" sz="4800" dirty="0"/>
              <a:t>2</a:t>
            </a:r>
            <a:r>
              <a:rPr lang="pl-PL" sz="4800" dirty="0" smtClean="0"/>
              <a:t>: ściganie przestępstw</a:t>
            </a:r>
            <a:endParaRPr lang="pl-PL" sz="4800" dirty="0"/>
          </a:p>
        </p:txBody>
      </p:sp>
      <p:sp>
        <p:nvSpPr>
          <p:cNvPr id="4" name="Prostokąt 3"/>
          <p:cNvSpPr/>
          <p:nvPr/>
        </p:nvSpPr>
        <p:spPr>
          <a:xfrm>
            <a:off x="377606" y="1359878"/>
            <a:ext cx="11325727" cy="4624856"/>
          </a:xfrm>
          <a:prstGeom prst="rect">
            <a:avLst/>
          </a:prstGeom>
        </p:spPr>
        <p:txBody>
          <a:bodyPr wrap="square">
            <a:spAutoFit/>
          </a:bodyPr>
          <a:lstStyle/>
          <a:p>
            <a:r>
              <a:rPr lang="pl-PL" sz="2700" dirty="0" smtClean="0"/>
              <a:t>„(…) idea </a:t>
            </a:r>
            <a:r>
              <a:rPr lang="pl-PL" sz="2700" dirty="0"/>
              <a:t>sprawiedliwego ukarania za wszystkie czyny, jakich się oskarżony do-puścił, może zostać zastąpiona ideą sprawiedliwego ukarania quasi-ryczałtowego, mówiąc inaczej, wymierzenie kary właściwie odpowiadającej nie tyle jednemu czynowi, ile jego całemu zachowaniu, składającemu się nie z jednego, lecz co najmniej z dwóch ujawnionych przestępstw. Chodzi więc o zaoszczędzenie środków i sił przeznaczonych na ściganie przestępstw. Można w ten sposób skoncentrować wysiłek na ściganiu najpoważniejszych przestępstw lub tych, które pozwolą wyjaśnić np. istotę i rozmiary grupy zorganizowanej</a:t>
            </a:r>
            <a:r>
              <a:rPr lang="pl-PL" sz="2700" dirty="0" smtClean="0"/>
              <a:t>”</a:t>
            </a:r>
          </a:p>
          <a:p>
            <a:endParaRPr lang="pl-PL" sz="2700" dirty="0" smtClean="0"/>
          </a:p>
          <a:p>
            <a:pPr lvl="0">
              <a:lnSpc>
                <a:spcPct val="90000"/>
              </a:lnSpc>
              <a:spcBef>
                <a:spcPts val="1000"/>
              </a:spcBef>
            </a:pP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Waltoś,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Nowe instytucje w kodeksie postępowania karnego z 1997 rok</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u, Państwo i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Prawo, nr 8/1997,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35.</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369778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88663"/>
            <a:ext cx="10542850" cy="1030538"/>
          </a:xfrm>
        </p:spPr>
        <p:txBody>
          <a:bodyPr>
            <a:normAutofit/>
          </a:bodyPr>
          <a:lstStyle/>
          <a:p>
            <a:r>
              <a:rPr lang="pl-PL" sz="4800" dirty="0" smtClean="0"/>
              <a:t>Przykład 1: wolność umów</a:t>
            </a:r>
            <a:endParaRPr lang="pl-PL" sz="4800" dirty="0"/>
          </a:p>
        </p:txBody>
      </p:sp>
      <p:sp>
        <p:nvSpPr>
          <p:cNvPr id="4" name="Prostokąt 3"/>
          <p:cNvSpPr/>
          <p:nvPr/>
        </p:nvSpPr>
        <p:spPr>
          <a:xfrm>
            <a:off x="401052" y="1330456"/>
            <a:ext cx="11325727" cy="5186035"/>
          </a:xfrm>
          <a:prstGeom prst="rect">
            <a:avLst/>
          </a:prstGeom>
        </p:spPr>
        <p:txBody>
          <a:bodyPr wrap="square">
            <a:spAutoFit/>
          </a:bodyPr>
          <a:lstStyle/>
          <a:p>
            <a:r>
              <a:rPr lang="pl-PL" sz="2900" dirty="0" smtClean="0"/>
              <a:t>„każda </a:t>
            </a:r>
            <a:r>
              <a:rPr lang="pl-PL" sz="2900" dirty="0" smtClean="0"/>
              <a:t>umowa, o ile jest dobrowolna i oparta na racjonalnym oszacowaniu przez każdą stronę wartości przedmiotu umowy, stanowi ulepszenie w sensie </a:t>
            </a:r>
            <a:r>
              <a:rPr lang="pl-PL" sz="2900" dirty="0" err="1" smtClean="0"/>
              <a:t>Pareto</a:t>
            </a:r>
            <a:r>
              <a:rPr lang="pl-PL" sz="2900" dirty="0" smtClean="0"/>
              <a:t>, tj. zwiększa użyteczność co najmniej jednej ze stron, nie zmniejszając użyteczności żadnej z nich. </a:t>
            </a:r>
          </a:p>
          <a:p>
            <a:r>
              <a:rPr lang="pl-PL" sz="2900" dirty="0" smtClean="0"/>
              <a:t>(…) </a:t>
            </a:r>
          </a:p>
          <a:p>
            <a:r>
              <a:rPr lang="pl-PL" sz="2900" dirty="0" smtClean="0"/>
              <a:t>umowa która spełnia powyższe warunki, najczęściej zwiększa użyteczność wszystkich stron (…) </a:t>
            </a:r>
          </a:p>
          <a:p>
            <a:r>
              <a:rPr lang="pl-PL" sz="2900" dirty="0" smtClean="0"/>
              <a:t>jeśli system prawny ma przyczyniać się do wzrostu dobrobytu społecznego, powinien zawierać przepisy gwarantujące spełnienie obu wspomnianych warunków.”</a:t>
            </a:r>
          </a:p>
          <a:p>
            <a:endParaRPr lang="pl-PL" sz="2300" dirty="0" smtClean="0"/>
          </a:p>
          <a:p>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J. Stelmach, B. Brożek, W. Załuski,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Dziesięć wykładów o ekonomii prawa</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2007, s</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109.</a:t>
            </a:r>
            <a:endParaRPr lang="pl-PL" b="1" dirty="0"/>
          </a:p>
        </p:txBody>
      </p:sp>
    </p:spTree>
    <p:extLst>
      <p:ext uri="{BB962C8B-B14F-4D97-AF65-F5344CB8AC3E}">
        <p14:creationId xmlns:p14="http://schemas.microsoft.com/office/powerpoint/2010/main" val="3679436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a:t>
            </a:r>
            <a:r>
              <a:rPr lang="pl-PL" sz="4800" dirty="0"/>
              <a:t>3</a:t>
            </a:r>
            <a:r>
              <a:rPr lang="pl-PL" sz="4800" dirty="0" smtClean="0"/>
              <a:t>: efektywność sądów</a:t>
            </a:r>
            <a:endParaRPr lang="pl-PL" sz="4800" dirty="0"/>
          </a:p>
        </p:txBody>
      </p:sp>
      <p:sp>
        <p:nvSpPr>
          <p:cNvPr id="4" name="Prostokąt 3"/>
          <p:cNvSpPr/>
          <p:nvPr/>
        </p:nvSpPr>
        <p:spPr>
          <a:xfrm>
            <a:off x="377606" y="1359878"/>
            <a:ext cx="11325727" cy="5289653"/>
          </a:xfrm>
          <a:prstGeom prst="rect">
            <a:avLst/>
          </a:prstGeom>
        </p:spPr>
        <p:txBody>
          <a:bodyPr wrap="square">
            <a:spAutoFit/>
          </a:bodyPr>
          <a:lstStyle/>
          <a:p>
            <a:r>
              <a:rPr lang="pl-PL" sz="2700" dirty="0"/>
              <a:t>„Pojęcie „efektywności” wywodzi się z ekonomii i nauk o zarządzaniu, ale coraz częściej jest też </a:t>
            </a:r>
            <a:r>
              <a:rPr lang="pl-PL" sz="2700" dirty="0" smtClean="0"/>
              <a:t>wykorzystywane do </a:t>
            </a:r>
            <a:r>
              <a:rPr lang="pl-PL" sz="2700" dirty="0"/>
              <a:t>oceny funkcjonowania </a:t>
            </a:r>
            <a:r>
              <a:rPr lang="pl-PL" sz="2700" dirty="0" smtClean="0"/>
              <a:t>instytucji publicznych</a:t>
            </a:r>
            <a:r>
              <a:rPr lang="pl-PL" sz="2700" dirty="0"/>
              <a:t>, w tym sądów i innych instytucji wymiaru </a:t>
            </a:r>
            <a:r>
              <a:rPr lang="pl-PL" sz="2700" dirty="0" smtClean="0"/>
              <a:t>sprawiedliwości. Od </a:t>
            </a:r>
            <a:r>
              <a:rPr lang="pl-PL" sz="2700" dirty="0"/>
              <a:t>początku lat dziewięćdziesiątych ubiegłego wieku toczy się ogólnoświatowa </a:t>
            </a:r>
            <a:r>
              <a:rPr lang="pl-PL" sz="2700" dirty="0" smtClean="0"/>
              <a:t>dyskusja na </a:t>
            </a:r>
            <a:r>
              <a:rPr lang="pl-PL" sz="2700" dirty="0"/>
              <a:t>temat metod badania efektywności wymiaru sprawiedliwości i doboru wskaźników, które </a:t>
            </a:r>
            <a:r>
              <a:rPr lang="pl-PL" sz="2700" dirty="0" smtClean="0"/>
              <a:t>pozwalają mierzyć </a:t>
            </a:r>
            <a:r>
              <a:rPr lang="pl-PL" sz="2700" dirty="0"/>
              <a:t>i oceniać „produkty” sądownictwa (</a:t>
            </a:r>
            <a:r>
              <a:rPr lang="pl-PL" sz="2700" dirty="0" err="1"/>
              <a:t>output</a:t>
            </a:r>
            <a:r>
              <a:rPr lang="pl-PL" sz="2700" dirty="0" smtClean="0"/>
              <a:t>). </a:t>
            </a:r>
            <a:r>
              <a:rPr lang="pl-PL" sz="2700" dirty="0"/>
              <a:t>Na potrzeby tego raportu uznać można jednak </a:t>
            </a:r>
            <a:r>
              <a:rPr lang="pl-PL" sz="2700" dirty="0" smtClean="0"/>
              <a:t>za wystarczające </a:t>
            </a:r>
            <a:r>
              <a:rPr lang="pl-PL" sz="2700" dirty="0"/>
              <a:t>poddanie analizie tylko dwóch najistotniejszych </a:t>
            </a:r>
            <a:r>
              <a:rPr lang="pl-PL" sz="2700" dirty="0" smtClean="0"/>
              <a:t>czynników składających </a:t>
            </a:r>
            <a:r>
              <a:rPr lang="pl-PL" sz="2700" dirty="0"/>
              <a:t>się na </a:t>
            </a:r>
            <a:r>
              <a:rPr lang="pl-PL" sz="2700" dirty="0" smtClean="0"/>
              <a:t>efektywność sądownictwa</a:t>
            </a:r>
            <a:r>
              <a:rPr lang="pl-PL" sz="2700" dirty="0"/>
              <a:t>:</a:t>
            </a:r>
          </a:p>
          <a:p>
            <a:r>
              <a:rPr lang="pl-PL" sz="2700" dirty="0"/>
              <a:t>a. kosztów funkcjonowania sądów;</a:t>
            </a:r>
          </a:p>
          <a:p>
            <a:r>
              <a:rPr lang="pl-PL" sz="2700" dirty="0"/>
              <a:t>b. czasu, jakiego sądy potrzebują do rozstrzygnięcia sprawy”</a:t>
            </a:r>
            <a:endParaRPr lang="pl-PL" sz="2700" dirty="0" smtClean="0"/>
          </a:p>
          <a:p>
            <a:pPr lvl="0">
              <a:lnSpc>
                <a:spcPct val="90000"/>
              </a:lnSpc>
              <a:spcBef>
                <a:spcPts val="1000"/>
              </a:spcBef>
            </a:pP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Efektywność polskiego sądownictwa w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świetle badań międzynarodowych 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krajowych (Raport FOR i HFPC)</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2010,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5.</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4113184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63617"/>
            <a:ext cx="9472142" cy="1030538"/>
          </a:xfrm>
        </p:spPr>
        <p:txBody>
          <a:bodyPr>
            <a:normAutofit/>
          </a:bodyPr>
          <a:lstStyle/>
          <a:p>
            <a:r>
              <a:rPr lang="pl-PL" sz="4800" dirty="0" smtClean="0"/>
              <a:t>Przykład </a:t>
            </a:r>
            <a:r>
              <a:rPr lang="pl-PL" sz="4800" dirty="0"/>
              <a:t>3</a:t>
            </a:r>
            <a:r>
              <a:rPr lang="pl-PL" sz="4800" dirty="0" smtClean="0"/>
              <a:t>: efektywność sądów</a:t>
            </a:r>
            <a:endParaRPr lang="pl-PL" sz="4800" dirty="0"/>
          </a:p>
        </p:txBody>
      </p:sp>
      <p:sp>
        <p:nvSpPr>
          <p:cNvPr id="4" name="Prostokąt 3"/>
          <p:cNvSpPr/>
          <p:nvPr/>
        </p:nvSpPr>
        <p:spPr>
          <a:xfrm>
            <a:off x="377606" y="1359878"/>
            <a:ext cx="11325727" cy="5289653"/>
          </a:xfrm>
          <a:prstGeom prst="rect">
            <a:avLst/>
          </a:prstGeom>
        </p:spPr>
        <p:txBody>
          <a:bodyPr wrap="square">
            <a:spAutoFit/>
          </a:bodyPr>
          <a:lstStyle/>
          <a:p>
            <a:r>
              <a:rPr lang="pl-PL" sz="2700" dirty="0"/>
              <a:t>„Wnioski płynące z przedstawionych danych podają w wątpliwość pogląd o deficycie zatrudnienia w </a:t>
            </a:r>
            <a:r>
              <a:rPr lang="pl-PL" sz="2700" dirty="0" smtClean="0"/>
              <a:t>polskich sądach</a:t>
            </a:r>
            <a:r>
              <a:rPr lang="pl-PL" sz="2700" dirty="0"/>
              <a:t>, w szczególności w odniesieniu do osób uczestniczących w procesie orzekania – </a:t>
            </a:r>
            <a:r>
              <a:rPr lang="pl-PL" sz="2700" dirty="0" smtClean="0"/>
              <a:t>sędziów i </a:t>
            </a:r>
            <a:r>
              <a:rPr lang="pl-PL" sz="2700" dirty="0"/>
              <a:t>osób im asystujących. Polska na tle innych państw europejskich sytuuje się bowiem w czołówce </a:t>
            </a:r>
            <a:r>
              <a:rPr lang="pl-PL" sz="2700" dirty="0" smtClean="0"/>
              <a:t>najliczniej obsadzonych </a:t>
            </a:r>
            <a:r>
              <a:rPr lang="pl-PL" sz="2700" dirty="0"/>
              <a:t>systemów sądowniczych. Jakie są w tej sytuacji podstawy twierdzenia, że na </a:t>
            </a:r>
            <a:r>
              <a:rPr lang="pl-PL" sz="2700" dirty="0" smtClean="0"/>
              <a:t>niewydolność polskiego </a:t>
            </a:r>
            <a:r>
              <a:rPr lang="pl-PL" sz="2700" dirty="0"/>
              <a:t>sądownictwa wpływa zbyt niskie zatrudnienie? Jednym z powodów może być </a:t>
            </a:r>
            <a:r>
              <a:rPr lang="pl-PL" sz="2700" dirty="0" smtClean="0"/>
              <a:t>nadmiar tzw</a:t>
            </a:r>
            <a:r>
              <a:rPr lang="pl-PL" sz="2700" dirty="0"/>
              <a:t>. etatów funkcyjnych w sądach, które odciągają sędziów od orzekania. Z danych gromadzonych </a:t>
            </a:r>
            <a:r>
              <a:rPr lang="pl-PL" sz="2700" dirty="0" smtClean="0"/>
              <a:t>przez Ministerstwo </a:t>
            </a:r>
            <a:r>
              <a:rPr lang="pl-PL" sz="2700" dirty="0"/>
              <a:t>Sprawiedliwości wynika, iż w polskich sądach liczba stanowisk funkcyjnych </a:t>
            </a:r>
            <a:r>
              <a:rPr lang="pl-PL" sz="2700" dirty="0" smtClean="0"/>
              <a:t>zajmowanych przez sędziów </a:t>
            </a:r>
            <a:r>
              <a:rPr lang="pl-PL" sz="2700" dirty="0"/>
              <a:t>jest znacząca.”</a:t>
            </a:r>
            <a:endParaRPr lang="pl-PL" sz="2700" dirty="0" smtClean="0"/>
          </a:p>
          <a:p>
            <a:pPr lvl="0">
              <a:lnSpc>
                <a:spcPct val="90000"/>
              </a:lnSpc>
              <a:spcBef>
                <a:spcPts val="1000"/>
              </a:spcBef>
            </a:pP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Efektywność polskiego sądownictwa w </a:t>
            </a:r>
            <a:r>
              <a:rPr lang="pl-PL" b="1"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świetle badań międzynarodowych i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krajowych (Raport FOR i HFPC)</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2010,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8</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1522943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89169"/>
            <a:ext cx="10515600" cy="898769"/>
          </a:xfrm>
        </p:spPr>
        <p:txBody>
          <a:bodyPr>
            <a:normAutofit/>
          </a:bodyPr>
          <a:lstStyle/>
          <a:p>
            <a:pPr algn="ctr"/>
            <a:r>
              <a:rPr lang="pl-PL" sz="4800" dirty="0" smtClean="0"/>
              <a:t>EAP w prawie międzynarodowym</a:t>
            </a:r>
            <a:endParaRPr lang="pl-PL" sz="4800" dirty="0"/>
          </a:p>
        </p:txBody>
      </p:sp>
      <p:sp>
        <p:nvSpPr>
          <p:cNvPr id="3" name="Symbol zastępczy zawartości 2"/>
          <p:cNvSpPr>
            <a:spLocks noGrp="1"/>
          </p:cNvSpPr>
          <p:nvPr>
            <p:ph idx="1"/>
          </p:nvPr>
        </p:nvSpPr>
        <p:spPr>
          <a:xfrm>
            <a:off x="209215" y="1187939"/>
            <a:ext cx="11773569" cy="5455138"/>
          </a:xfrm>
        </p:spPr>
        <p:txBody>
          <a:bodyPr>
            <a:noAutofit/>
          </a:bodyPr>
          <a:lstStyle/>
          <a:p>
            <a:pPr marL="0" indent="0">
              <a:lnSpc>
                <a:spcPct val="120000"/>
              </a:lnSpc>
              <a:buNone/>
            </a:pPr>
            <a:r>
              <a:rPr lang="pl-PL" sz="2400" dirty="0"/>
              <a:t>„prawo zwyczajowe pozwala </a:t>
            </a:r>
            <a:r>
              <a:rPr lang="pl-PL" sz="2400" dirty="0" smtClean="0"/>
              <a:t>państwom na </a:t>
            </a:r>
            <a:r>
              <a:rPr lang="pl-PL" sz="2400" dirty="0"/>
              <a:t>współpracę również wtedy, gdy w danej dziedzinie nie zostało </a:t>
            </a:r>
            <a:r>
              <a:rPr lang="pl-PL" sz="2400" dirty="0" smtClean="0"/>
              <a:t>zawarte formalne </a:t>
            </a:r>
            <a:r>
              <a:rPr lang="pl-PL" sz="2400" dirty="0"/>
              <a:t>porozumienie, co w znacznym stopniu minimalizuje </a:t>
            </a:r>
            <a:r>
              <a:rPr lang="pl-PL" sz="2400" dirty="0" smtClean="0"/>
              <a:t>koszty transakcyjne </a:t>
            </a:r>
            <a:r>
              <a:rPr lang="pl-PL" sz="2400" dirty="0"/>
              <a:t>wynikające m.in. z procesu negocjacji, </a:t>
            </a:r>
            <a:r>
              <a:rPr lang="pl-PL" sz="2400" dirty="0" smtClean="0"/>
              <a:t>powoływania i </a:t>
            </a:r>
            <a:r>
              <a:rPr lang="pl-PL" sz="2400" dirty="0"/>
              <a:t>funkcjonowania instytucji międzynarodowych, jak też z </a:t>
            </a:r>
            <a:r>
              <a:rPr lang="pl-PL" sz="2400" dirty="0" smtClean="0"/>
              <a:t>konieczności ustanawiania nowych </a:t>
            </a:r>
            <a:r>
              <a:rPr lang="pl-PL" sz="2400" dirty="0"/>
              <a:t>instytucji w związku z pojawiającymi się </a:t>
            </a:r>
            <a:r>
              <a:rPr lang="pl-PL" sz="2400" dirty="0" smtClean="0"/>
              <a:t>problemami, które </a:t>
            </a:r>
            <a:r>
              <a:rPr lang="pl-PL" sz="2400" dirty="0"/>
              <a:t>należy rozwiązać, a które generują dalsze koszty </a:t>
            </a:r>
            <a:r>
              <a:rPr lang="pl-PL" sz="2400" dirty="0" smtClean="0"/>
              <a:t>transakcyjne. Wszystkie </a:t>
            </a:r>
            <a:r>
              <a:rPr lang="pl-PL" sz="2400" dirty="0"/>
              <a:t>te elementy mają zasadniczy wpływ na zawarcie </a:t>
            </a:r>
            <a:r>
              <a:rPr lang="pl-PL" sz="2400" dirty="0" smtClean="0"/>
              <a:t>umowy międzynarodowej</a:t>
            </a:r>
            <a:r>
              <a:rPr lang="pl-PL" sz="2400" dirty="0"/>
              <a:t>. Jeżeli np. koszty transakcyjne związane z </a:t>
            </a:r>
            <a:r>
              <a:rPr lang="pl-PL" sz="2400" dirty="0" smtClean="0"/>
              <a:t>negocjacjami umowy </a:t>
            </a:r>
            <a:r>
              <a:rPr lang="pl-PL" sz="2400" dirty="0"/>
              <a:t>międzynarodowej są wysokie, państwa wybiorą za podstawę współpracy zwyczaj, ponieważ pozwoli im to ominąć kosztowne i </a:t>
            </a:r>
            <a:r>
              <a:rPr lang="pl-PL" sz="2400" dirty="0" smtClean="0"/>
              <a:t>pochłaniające czas </a:t>
            </a:r>
            <a:r>
              <a:rPr lang="pl-PL" sz="2400" dirty="0"/>
              <a:t>negocjacje. W związku z tym nasuwa się oczywisty </a:t>
            </a:r>
            <a:r>
              <a:rPr lang="pl-PL" sz="2400" dirty="0" smtClean="0"/>
              <a:t>wniosek sugerowany </a:t>
            </a:r>
            <a:r>
              <a:rPr lang="pl-PL" sz="2400" dirty="0"/>
              <a:t>przez teorię kosztów transakcyjnych, że to właśnie </a:t>
            </a:r>
            <a:r>
              <a:rPr lang="pl-PL" sz="2400" dirty="0" smtClean="0"/>
              <a:t>ekonomiczna wydajność </a:t>
            </a:r>
            <a:r>
              <a:rPr lang="pl-PL" sz="2400" dirty="0"/>
              <a:t>będzie decydowała o rozwoju instytucji międzynarodowych</a:t>
            </a:r>
            <a:r>
              <a:rPr lang="pl-PL" sz="2400" dirty="0" smtClean="0"/>
              <a:t>.”</a:t>
            </a:r>
            <a:endParaRPr lang="pl-PL" sz="2400" b="1" dirty="0" smtClean="0"/>
          </a:p>
          <a:p>
            <a:pPr marL="0" indent="0">
              <a:buNone/>
            </a:pPr>
            <a:r>
              <a:rPr lang="pl-PL" sz="1800" b="1" dirty="0" smtClean="0"/>
              <a:t>M. Kenig-Witkowska, </a:t>
            </a:r>
            <a:r>
              <a:rPr lang="pl-PL" sz="1800" b="1" i="1" dirty="0"/>
              <a:t>Ekonomiczna </a:t>
            </a:r>
            <a:r>
              <a:rPr lang="pl-PL" sz="1800" b="1" i="1" dirty="0" smtClean="0"/>
              <a:t>analiza prawa międzynarodowego, </a:t>
            </a:r>
            <a:r>
              <a:rPr lang="pl-PL" sz="1800" b="1" dirty="0" smtClean="0"/>
              <a:t>Państwo i Prawo, nr 3/2013, s. 47-48</a:t>
            </a:r>
            <a:r>
              <a:rPr lang="pl-PL" sz="1800" b="1" dirty="0"/>
              <a:t>.</a:t>
            </a:r>
          </a:p>
        </p:txBody>
      </p:sp>
    </p:spTree>
    <p:extLst>
      <p:ext uri="{BB962C8B-B14F-4D97-AF65-F5344CB8AC3E}">
        <p14:creationId xmlns:p14="http://schemas.microsoft.com/office/powerpoint/2010/main" val="23397048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89169"/>
            <a:ext cx="10515600" cy="898769"/>
          </a:xfrm>
        </p:spPr>
        <p:txBody>
          <a:bodyPr>
            <a:normAutofit/>
          </a:bodyPr>
          <a:lstStyle/>
          <a:p>
            <a:pPr algn="ctr"/>
            <a:r>
              <a:rPr lang="pl-PL" sz="4800" dirty="0" smtClean="0"/>
              <a:t>EAP w prawie międzynarodowym</a:t>
            </a:r>
            <a:endParaRPr lang="pl-PL" sz="4800" dirty="0"/>
          </a:p>
        </p:txBody>
      </p:sp>
      <p:sp>
        <p:nvSpPr>
          <p:cNvPr id="3" name="Symbol zastępczy zawartości 2"/>
          <p:cNvSpPr>
            <a:spLocks noGrp="1"/>
          </p:cNvSpPr>
          <p:nvPr>
            <p:ph idx="1"/>
          </p:nvPr>
        </p:nvSpPr>
        <p:spPr>
          <a:xfrm>
            <a:off x="209215" y="1531815"/>
            <a:ext cx="11773569" cy="5111261"/>
          </a:xfrm>
        </p:spPr>
        <p:txBody>
          <a:bodyPr>
            <a:normAutofit fontScale="85000" lnSpcReduction="20000"/>
          </a:bodyPr>
          <a:lstStyle/>
          <a:p>
            <a:pPr marL="0" indent="0">
              <a:buNone/>
            </a:pPr>
            <a:r>
              <a:rPr lang="pl-PL" sz="3400" smtClean="0"/>
              <a:t>„Ogólnie </a:t>
            </a:r>
            <a:r>
              <a:rPr lang="pl-PL" sz="3400" dirty="0"/>
              <a:t>rzecz biorąc, zakłada się, że w społeczności </a:t>
            </a:r>
            <a:r>
              <a:rPr lang="pl-PL" sz="3400" dirty="0" smtClean="0"/>
              <a:t>międzynarodowej (rynek</a:t>
            </a:r>
            <a:r>
              <a:rPr lang="pl-PL" sz="3400" dirty="0"/>
              <a:t>) pierwotne podmioty stosunków międzynarodowych </a:t>
            </a:r>
            <a:r>
              <a:rPr lang="pl-PL" sz="3400" dirty="0" smtClean="0"/>
              <a:t>to państwa</a:t>
            </a:r>
            <a:r>
              <a:rPr lang="pl-PL" sz="3400" dirty="0"/>
              <a:t>, które funkcjonują na tym rynku indywidualnie lub w </a:t>
            </a:r>
            <a:r>
              <a:rPr lang="pl-PL" sz="3400" dirty="0" smtClean="0"/>
              <a:t>ramach porozumień </a:t>
            </a:r>
            <a:r>
              <a:rPr lang="pl-PL" sz="3400" dirty="0"/>
              <a:t>traktatowych i organizacji międzynarodowych; w </a:t>
            </a:r>
            <a:r>
              <a:rPr lang="pl-PL" sz="3400" dirty="0" smtClean="0"/>
              <a:t>drugim przypadku </a:t>
            </a:r>
            <a:r>
              <a:rPr lang="pl-PL" sz="3400" dirty="0"/>
              <a:t>państwa przekazują instytucji lub organizacji </a:t>
            </a:r>
            <a:r>
              <a:rPr lang="pl-PL" sz="3400" dirty="0" smtClean="0"/>
              <a:t>wykonywanie niektórych </a:t>
            </a:r>
            <a:r>
              <a:rPr lang="pl-PL" sz="3400" dirty="0"/>
              <a:t>aspektów swoich kompetencji, w tym zarządzania i </a:t>
            </a:r>
            <a:r>
              <a:rPr lang="pl-PL" sz="3400" dirty="0" smtClean="0"/>
              <a:t>stanowienia prawa</a:t>
            </a:r>
            <a:r>
              <a:rPr lang="pl-PL" sz="3400" dirty="0"/>
              <a:t>. Podział kompetencji na tym rynku odbywa się przez </a:t>
            </a:r>
            <a:r>
              <a:rPr lang="pl-PL" sz="3400" dirty="0" smtClean="0"/>
              <a:t>ustalenia zawarte </a:t>
            </a:r>
            <a:r>
              <a:rPr lang="pl-PL" sz="3400" dirty="0"/>
              <a:t>w umowie międzynarodowej dotyczącej danej dziedziny </a:t>
            </a:r>
            <a:r>
              <a:rPr lang="pl-PL" sz="3400" dirty="0" smtClean="0"/>
              <a:t>albo przekazanie </a:t>
            </a:r>
            <a:r>
              <a:rPr lang="pl-PL" sz="3400" dirty="0"/>
              <a:t>organizacji międzynarodowej koniecznych </a:t>
            </a:r>
            <a:r>
              <a:rPr lang="pl-PL" sz="3400" dirty="0" smtClean="0"/>
              <a:t>kompetencji do </a:t>
            </a:r>
            <a:r>
              <a:rPr lang="pl-PL" sz="3400" dirty="0"/>
              <a:t>działania w imieniu jej członków. W związku z tym powstają pytania, np. które kompetencje powinny być pozostawione państwu, a które </a:t>
            </a:r>
            <a:r>
              <a:rPr lang="pl-PL" sz="3400" dirty="0" smtClean="0"/>
              <a:t>należałoby przenieść </a:t>
            </a:r>
            <a:r>
              <a:rPr lang="pl-PL" sz="3400" dirty="0"/>
              <a:t>na instytucję zarządzającą traktatem albo </a:t>
            </a:r>
            <a:r>
              <a:rPr lang="pl-PL" sz="3400" dirty="0" smtClean="0"/>
              <a:t>organizację międzynarodową</a:t>
            </a:r>
            <a:r>
              <a:rPr lang="pl-PL" sz="3400" dirty="0"/>
              <a:t>, jak też pytania o tryb podejmowania decyzji w </a:t>
            </a:r>
            <a:r>
              <a:rPr lang="pl-PL" sz="3400" dirty="0" smtClean="0"/>
              <a:t>tych ciałach </a:t>
            </a:r>
            <a:r>
              <a:rPr lang="pl-PL" sz="3400" dirty="0"/>
              <a:t>i na poziomie państwa w razie przekazania organizacji </a:t>
            </a:r>
            <a:r>
              <a:rPr lang="pl-PL" sz="3400" dirty="0" smtClean="0"/>
              <a:t>kompetencji w </a:t>
            </a:r>
            <a:r>
              <a:rPr lang="pl-PL" sz="3400" dirty="0"/>
              <a:t>danej </a:t>
            </a:r>
            <a:r>
              <a:rPr lang="pl-PL" sz="3400" dirty="0" smtClean="0"/>
              <a:t>dziedzinie.”</a:t>
            </a:r>
          </a:p>
          <a:p>
            <a:pPr marL="0" indent="0">
              <a:buNone/>
            </a:pPr>
            <a:r>
              <a:rPr lang="pl-PL" sz="1800" b="1" dirty="0" smtClean="0"/>
              <a:t>M. Kenig-Witkowska, </a:t>
            </a:r>
            <a:r>
              <a:rPr lang="pl-PL" sz="1800" b="1" i="1" dirty="0"/>
              <a:t>Ekonomiczna </a:t>
            </a:r>
            <a:r>
              <a:rPr lang="pl-PL" sz="1800" b="1" i="1" dirty="0" smtClean="0"/>
              <a:t>analiza prawa międzynarodowego, </a:t>
            </a:r>
            <a:r>
              <a:rPr lang="pl-PL" sz="1800" b="1" dirty="0" smtClean="0"/>
              <a:t>Państwo i Prawo, nr 3/2013, s. 49-50.</a:t>
            </a:r>
            <a:endParaRPr lang="pl-PL" sz="1800" b="1" dirty="0"/>
          </a:p>
        </p:txBody>
      </p:sp>
    </p:spTree>
    <p:extLst>
      <p:ext uri="{BB962C8B-B14F-4D97-AF65-F5344CB8AC3E}">
        <p14:creationId xmlns:p14="http://schemas.microsoft.com/office/powerpoint/2010/main" val="1466612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2" y="196478"/>
            <a:ext cx="2867526" cy="1030538"/>
          </a:xfrm>
        </p:spPr>
        <p:txBody>
          <a:bodyPr>
            <a:normAutofit/>
          </a:bodyPr>
          <a:lstStyle/>
          <a:p>
            <a:pPr algn="ctr"/>
            <a:r>
              <a:rPr lang="pl-PL" sz="4800" dirty="0" smtClean="0"/>
              <a:t>Przykład 1</a:t>
            </a:r>
            <a:endParaRPr lang="pl-PL" sz="4800" dirty="0"/>
          </a:p>
        </p:txBody>
      </p:sp>
      <p:sp>
        <p:nvSpPr>
          <p:cNvPr id="4" name="Prostokąt 3"/>
          <p:cNvSpPr/>
          <p:nvPr/>
        </p:nvSpPr>
        <p:spPr>
          <a:xfrm>
            <a:off x="440128" y="1807194"/>
            <a:ext cx="11325727" cy="4170372"/>
          </a:xfrm>
          <a:prstGeom prst="rect">
            <a:avLst/>
          </a:prstGeom>
        </p:spPr>
        <p:txBody>
          <a:bodyPr wrap="square">
            <a:spAutoFit/>
          </a:bodyPr>
          <a:lstStyle/>
          <a:p>
            <a:r>
              <a:rPr lang="pl-PL" sz="3200" dirty="0" smtClean="0"/>
              <a:t>„Indywidualne </a:t>
            </a:r>
            <a:r>
              <a:rPr lang="pl-PL" sz="3200" dirty="0" smtClean="0"/>
              <a:t>(spontaniczne) porozumienia pomiędzy stronami są efektywniejsze od rozwiązań narzuconych prawem. Jednakże prawo może sprawić, poprzez obniżenie kosztów transakcyjnych, że strony osiągną rozwiązania, które bez interwencji prawa byłyby nieosiągalne. Dlatego jeśli koszty transakcji są wyższe od korzyści wynikających z przetargu, negocjacje powinny być zastąpione regułą prawną.”</a:t>
            </a:r>
          </a:p>
          <a:p>
            <a:endParaRPr lang="pl-PL" sz="2300" dirty="0" smtClean="0"/>
          </a:p>
          <a:p>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 Buława K. Szmit, </a:t>
            </a:r>
            <a:r>
              <a:rPr lang="pl-PL"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Warszawa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2012, </a:t>
            </a: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102.</a:t>
            </a:r>
            <a:endParaRPr lang="pl-PL" b="1" dirty="0"/>
          </a:p>
        </p:txBody>
      </p:sp>
    </p:spTree>
    <p:extLst>
      <p:ext uri="{BB962C8B-B14F-4D97-AF65-F5344CB8AC3E}">
        <p14:creationId xmlns:p14="http://schemas.microsoft.com/office/powerpoint/2010/main" val="3372635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6411" y="63617"/>
            <a:ext cx="9519035" cy="1030538"/>
          </a:xfrm>
        </p:spPr>
        <p:txBody>
          <a:bodyPr>
            <a:normAutofit/>
          </a:bodyPr>
          <a:lstStyle/>
          <a:p>
            <a:r>
              <a:rPr lang="pl-PL" sz="4800" dirty="0" smtClean="0"/>
              <a:t>Przykład 2: tzw. „umowy nazwane”</a:t>
            </a:r>
            <a:endParaRPr lang="pl-PL" sz="4800" dirty="0"/>
          </a:p>
        </p:txBody>
      </p:sp>
      <p:pic>
        <p:nvPicPr>
          <p:cNvPr id="3" name="Obraz 2"/>
          <p:cNvPicPr>
            <a:picLocks noChangeAspect="1"/>
          </p:cNvPicPr>
          <p:nvPr/>
        </p:nvPicPr>
        <p:blipFill>
          <a:blip r:embed="rId2"/>
          <a:stretch>
            <a:fillRect/>
          </a:stretch>
        </p:blipFill>
        <p:spPr>
          <a:xfrm>
            <a:off x="268043" y="1293691"/>
            <a:ext cx="8586353" cy="1230679"/>
          </a:xfrm>
          <a:prstGeom prst="rect">
            <a:avLst/>
          </a:prstGeom>
        </p:spPr>
      </p:pic>
      <p:pic>
        <p:nvPicPr>
          <p:cNvPr id="5" name="Obraz 4"/>
          <p:cNvPicPr>
            <a:picLocks noChangeAspect="1"/>
          </p:cNvPicPr>
          <p:nvPr/>
        </p:nvPicPr>
        <p:blipFill>
          <a:blip r:embed="rId3"/>
          <a:stretch>
            <a:fillRect/>
          </a:stretch>
        </p:blipFill>
        <p:spPr>
          <a:xfrm>
            <a:off x="268043" y="2723906"/>
            <a:ext cx="6168481" cy="2587015"/>
          </a:xfrm>
          <a:prstGeom prst="rect">
            <a:avLst/>
          </a:prstGeom>
        </p:spPr>
      </p:pic>
      <p:pic>
        <p:nvPicPr>
          <p:cNvPr id="6" name="Obraz 5"/>
          <p:cNvPicPr>
            <a:picLocks noChangeAspect="1"/>
          </p:cNvPicPr>
          <p:nvPr/>
        </p:nvPicPr>
        <p:blipFill>
          <a:blip r:embed="rId4"/>
          <a:stretch>
            <a:fillRect/>
          </a:stretch>
        </p:blipFill>
        <p:spPr>
          <a:xfrm>
            <a:off x="6552754" y="2723906"/>
            <a:ext cx="5500031" cy="1441694"/>
          </a:xfrm>
          <a:prstGeom prst="rect">
            <a:avLst/>
          </a:prstGeom>
        </p:spPr>
      </p:pic>
      <p:pic>
        <p:nvPicPr>
          <p:cNvPr id="7" name="Obraz 6"/>
          <p:cNvPicPr>
            <a:picLocks noChangeAspect="1"/>
          </p:cNvPicPr>
          <p:nvPr/>
        </p:nvPicPr>
        <p:blipFill>
          <a:blip r:embed="rId5"/>
          <a:stretch>
            <a:fillRect/>
          </a:stretch>
        </p:blipFill>
        <p:spPr>
          <a:xfrm>
            <a:off x="6552754" y="4365136"/>
            <a:ext cx="5514731" cy="2377261"/>
          </a:xfrm>
          <a:prstGeom prst="rect">
            <a:avLst/>
          </a:prstGeom>
        </p:spPr>
      </p:pic>
      <p:pic>
        <p:nvPicPr>
          <p:cNvPr id="8" name="Obraz 7"/>
          <p:cNvPicPr>
            <a:picLocks noChangeAspect="1"/>
          </p:cNvPicPr>
          <p:nvPr/>
        </p:nvPicPr>
        <p:blipFill>
          <a:blip r:embed="rId6"/>
          <a:stretch>
            <a:fillRect/>
          </a:stretch>
        </p:blipFill>
        <p:spPr>
          <a:xfrm>
            <a:off x="576497" y="5371088"/>
            <a:ext cx="5551572" cy="1486912"/>
          </a:xfrm>
          <a:prstGeom prst="rect">
            <a:avLst/>
          </a:prstGeom>
        </p:spPr>
      </p:pic>
    </p:spTree>
    <p:extLst>
      <p:ext uri="{BB962C8B-B14F-4D97-AF65-F5344CB8AC3E}">
        <p14:creationId xmlns:p14="http://schemas.microsoft.com/office/powerpoint/2010/main" val="176894241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łębokość">
  <a:themeElements>
    <a:clrScheme name="Głębokość">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Głębokość">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łębokość">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6914</Words>
  <Application>Microsoft Office PowerPoint</Application>
  <PresentationFormat>Panoramiczny</PresentationFormat>
  <Paragraphs>337</Paragraphs>
  <Slides>73</Slides>
  <Notes>0</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73</vt:i4>
      </vt:variant>
    </vt:vector>
  </HeadingPairs>
  <TitlesOfParts>
    <vt:vector size="81" baseType="lpstr">
      <vt:lpstr>Aharoni</vt:lpstr>
      <vt:lpstr>Arial</vt:lpstr>
      <vt:lpstr>Batang</vt:lpstr>
      <vt:lpstr>Calibri</vt:lpstr>
      <vt:lpstr>Calibri Light</vt:lpstr>
      <vt:lpstr>Corbel</vt:lpstr>
      <vt:lpstr>Motyw pakietu Office</vt:lpstr>
      <vt:lpstr>Głębokość</vt:lpstr>
      <vt:lpstr>EKONOMICZNA  ANALIZA  PRAWA</vt:lpstr>
      <vt:lpstr>Ekonomiczna analiza prawa:  zastosowania. </vt:lpstr>
      <vt:lpstr>Zastosowanie ekonomicznej analizy prawa w:  1. prawie cywilnym (prywatnym) 2. karnym  3. ustrojowym (konstytucyjnym i administracyjnym) 4. daninowym 5. prawie procesowym 6. międzynarodowym publicznym</vt:lpstr>
      <vt:lpstr>EAP w prawie cywilnym (prywatnym)</vt:lpstr>
      <vt:lpstr>„Ekonomia” rozwiązań Kodeksu cywilnego</vt:lpstr>
      <vt:lpstr>Przykład 1: wolność umów</vt:lpstr>
      <vt:lpstr>Przykład 1: wolność umów</vt:lpstr>
      <vt:lpstr>Przykład 1</vt:lpstr>
      <vt:lpstr>Przykład 2: tzw. „umowy nazwane”</vt:lpstr>
      <vt:lpstr>Przykład 2: tzw. „umowy nazwane”</vt:lpstr>
      <vt:lpstr>Przykład 2: tzw. „umowy nazwane”</vt:lpstr>
      <vt:lpstr>Przykład 2: tzw. „umowy nazwane”</vt:lpstr>
      <vt:lpstr>Przykład 3: kara umowna</vt:lpstr>
      <vt:lpstr>Przykład 3: kara umowna</vt:lpstr>
      <vt:lpstr>Przykład 3</vt:lpstr>
      <vt:lpstr>Przykład 4: zasiedzenie</vt:lpstr>
      <vt:lpstr>Przykład 4: zasiedzenie</vt:lpstr>
      <vt:lpstr>Przykład 4: zasiedzenie</vt:lpstr>
      <vt:lpstr>Przykład 5: prawo konsumenckie i konkurencji </vt:lpstr>
      <vt:lpstr>Przykład 5: prawo konsumenckie i konkurencji </vt:lpstr>
      <vt:lpstr>Przykład 5: prawo konsumenckie i konkurencji </vt:lpstr>
      <vt:lpstr>EAP w prawie karnym</vt:lpstr>
      <vt:lpstr>EAP w prawie karnym</vt:lpstr>
      <vt:lpstr>Przykład 1: kara</vt:lpstr>
      <vt:lpstr>Przykład 1: kara</vt:lpstr>
      <vt:lpstr>Przykład 2: ekonomia prawa karnego</vt:lpstr>
      <vt:lpstr>Przykład 2: ekonomia prawa karnego</vt:lpstr>
      <vt:lpstr>Przykład 2: ekonomia prawa karnego</vt:lpstr>
      <vt:lpstr>Przykład 2: ekonomia prawa karnego</vt:lpstr>
      <vt:lpstr>Przykład 2: ekonomia prawa karnego</vt:lpstr>
      <vt:lpstr>Jak „wycenić” koszt przestępstwa?</vt:lpstr>
      <vt:lpstr>Przykład 3: przestępstwo czy wykroczenie?</vt:lpstr>
      <vt:lpstr>Przykład 3: przestępstwo czy wykroczenie?</vt:lpstr>
      <vt:lpstr>Przykład 3: przestępstwo czy wykroczenie?</vt:lpstr>
      <vt:lpstr>Przykład 3: przestępstwo czy wykroczenie?</vt:lpstr>
      <vt:lpstr>Przykład 3: przestępstwo czy wykroczenie?</vt:lpstr>
      <vt:lpstr>Przykład 4: polityka antynarkotykowa</vt:lpstr>
      <vt:lpstr>Przykład 4: polityka antynarkotykowa</vt:lpstr>
      <vt:lpstr>Przykład 4: polityka antynarkotykowa</vt:lpstr>
      <vt:lpstr>Przykład 4: polityka antynarkotykowa</vt:lpstr>
      <vt:lpstr>Przykład 5: kara śmierci</vt:lpstr>
      <vt:lpstr>Przykład 5: kara śmierci</vt:lpstr>
      <vt:lpstr>EAP w prawie ustrojowym</vt:lpstr>
      <vt:lpstr>Przykład 1: zasada podziału władzy</vt:lpstr>
      <vt:lpstr>Przykład 1: zasada podziału władzy</vt:lpstr>
      <vt:lpstr>Przykład 1: zasada podziału władzy</vt:lpstr>
      <vt:lpstr>Przykład 1: zasada podziału władzy</vt:lpstr>
      <vt:lpstr>Przykład 2: jawność rejestrów</vt:lpstr>
      <vt:lpstr>Przykład 3: działalność reglamentowana</vt:lpstr>
      <vt:lpstr>Przykład 3: działalność reglamentowana</vt:lpstr>
      <vt:lpstr>Przykład 3: działalność reglamentowana</vt:lpstr>
      <vt:lpstr>EAP w prawie daninowym (podatkowym)</vt:lpstr>
      <vt:lpstr>Przykład 1: efektywność organów</vt:lpstr>
      <vt:lpstr>Przykład 1: efektywność organów</vt:lpstr>
      <vt:lpstr>Prezentacja programu PowerPoint</vt:lpstr>
      <vt:lpstr>Prezentacja programu PowerPoint</vt:lpstr>
      <vt:lpstr>Prezentacja programu PowerPoint</vt:lpstr>
      <vt:lpstr>Prezentacja programu PowerPoint</vt:lpstr>
      <vt:lpstr>Prezentacja programu PowerPoint</vt:lpstr>
      <vt:lpstr>Przykład 3: przewidywanie reakcji podatnika</vt:lpstr>
      <vt:lpstr>Przykład 3: przewidywanie reakcji podatnika</vt:lpstr>
      <vt:lpstr>Prezentacja programu PowerPoint</vt:lpstr>
      <vt:lpstr>Przykład 4: klauzula unikania opodatkowania</vt:lpstr>
      <vt:lpstr>EAP w prawie procesowym (proceduralnym)</vt:lpstr>
      <vt:lpstr>Przykład 1: ograniczenie rozprawy</vt:lpstr>
      <vt:lpstr>Przykład 1: ograniczenie rozprawy</vt:lpstr>
      <vt:lpstr>Przykład 2: ściganie przestępstw</vt:lpstr>
      <vt:lpstr>Przykład 2: ściganie przestępstw</vt:lpstr>
      <vt:lpstr>Przykład 2: ściganie przestępstw</vt:lpstr>
      <vt:lpstr>Przykład 3: efektywność sądów</vt:lpstr>
      <vt:lpstr>Przykład 3: efektywność sądów</vt:lpstr>
      <vt:lpstr>EAP w prawie międzynarodowym</vt:lpstr>
      <vt:lpstr>EAP w prawie międzynarodowym</vt:lpstr>
    </vt:vector>
  </TitlesOfParts>
  <Company>Uniwersytet Warszawski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EKONOMICZNA  ANALIZA  PRAWA</dc:title>
  <dc:creator>Krzysztof Koźmiński</dc:creator>
  <cp:lastModifiedBy>k.kozminski@wpia.uw.edu.pl</cp:lastModifiedBy>
  <cp:revision>405</cp:revision>
  <dcterms:created xsi:type="dcterms:W3CDTF">2019-02-20T08:56:24Z</dcterms:created>
  <dcterms:modified xsi:type="dcterms:W3CDTF">2019-04-10T09:50:31Z</dcterms:modified>
</cp:coreProperties>
</file>