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00"/>
  </p:notesMasterIdLst>
  <p:sldIdLst>
    <p:sldId id="256" r:id="rId3"/>
    <p:sldId id="263" r:id="rId4"/>
    <p:sldId id="288" r:id="rId5"/>
    <p:sldId id="367" r:id="rId6"/>
    <p:sldId id="373" r:id="rId7"/>
    <p:sldId id="292" r:id="rId8"/>
    <p:sldId id="369" r:id="rId9"/>
    <p:sldId id="370" r:id="rId10"/>
    <p:sldId id="294" r:id="rId11"/>
    <p:sldId id="365" r:id="rId12"/>
    <p:sldId id="375" r:id="rId13"/>
    <p:sldId id="298" r:id="rId14"/>
    <p:sldId id="302" r:id="rId15"/>
    <p:sldId id="299" r:id="rId16"/>
    <p:sldId id="300" r:id="rId17"/>
    <p:sldId id="301" r:id="rId18"/>
    <p:sldId id="296" r:id="rId19"/>
    <p:sldId id="303" r:id="rId20"/>
    <p:sldId id="371" r:id="rId21"/>
    <p:sldId id="372" r:id="rId22"/>
    <p:sldId id="368" r:id="rId23"/>
    <p:sldId id="391" r:id="rId24"/>
    <p:sldId id="392" r:id="rId25"/>
    <p:sldId id="393" r:id="rId26"/>
    <p:sldId id="394" r:id="rId27"/>
    <p:sldId id="395" r:id="rId28"/>
    <p:sldId id="293" r:id="rId29"/>
    <p:sldId id="386" r:id="rId30"/>
    <p:sldId id="316" r:id="rId31"/>
    <p:sldId id="317" r:id="rId32"/>
    <p:sldId id="318" r:id="rId33"/>
    <p:sldId id="319" r:id="rId34"/>
    <p:sldId id="406" r:id="rId35"/>
    <p:sldId id="295" r:id="rId36"/>
    <p:sldId id="389" r:id="rId37"/>
    <p:sldId id="363" r:id="rId38"/>
    <p:sldId id="388" r:id="rId39"/>
    <p:sldId id="403" r:id="rId40"/>
    <p:sldId id="404" r:id="rId41"/>
    <p:sldId id="428" r:id="rId42"/>
    <p:sldId id="405" r:id="rId43"/>
    <p:sldId id="337" r:id="rId44"/>
    <p:sldId id="338" r:id="rId45"/>
    <p:sldId id="339" r:id="rId46"/>
    <p:sldId id="340" r:id="rId47"/>
    <p:sldId id="341" r:id="rId48"/>
    <p:sldId id="342" r:id="rId49"/>
    <p:sldId id="343" r:id="rId50"/>
    <p:sldId id="398" r:id="rId51"/>
    <p:sldId id="399" r:id="rId52"/>
    <p:sldId id="400" r:id="rId53"/>
    <p:sldId id="401" r:id="rId54"/>
    <p:sldId id="402" r:id="rId55"/>
    <p:sldId id="344" r:id="rId56"/>
    <p:sldId id="345" r:id="rId57"/>
    <p:sldId id="346" r:id="rId58"/>
    <p:sldId id="347" r:id="rId59"/>
    <p:sldId id="348" r:id="rId60"/>
    <p:sldId id="349" r:id="rId61"/>
    <p:sldId id="350" r:id="rId62"/>
    <p:sldId id="351" r:id="rId63"/>
    <p:sldId id="352" r:id="rId64"/>
    <p:sldId id="353" r:id="rId65"/>
    <p:sldId id="407" r:id="rId66"/>
    <p:sldId id="408" r:id="rId67"/>
    <p:sldId id="409" r:id="rId68"/>
    <p:sldId id="413" r:id="rId69"/>
    <p:sldId id="414" r:id="rId70"/>
    <p:sldId id="415" r:id="rId71"/>
    <p:sldId id="416" r:id="rId72"/>
    <p:sldId id="417" r:id="rId73"/>
    <p:sldId id="418" r:id="rId74"/>
    <p:sldId id="419" r:id="rId75"/>
    <p:sldId id="420" r:id="rId76"/>
    <p:sldId id="421" r:id="rId77"/>
    <p:sldId id="422" r:id="rId78"/>
    <p:sldId id="423" r:id="rId79"/>
    <p:sldId id="396" r:id="rId80"/>
    <p:sldId id="306" r:id="rId81"/>
    <p:sldId id="307" r:id="rId82"/>
    <p:sldId id="397" r:id="rId83"/>
    <p:sldId id="427" r:id="rId84"/>
    <p:sldId id="313" r:id="rId85"/>
    <p:sldId id="314" r:id="rId86"/>
    <p:sldId id="315" r:id="rId87"/>
    <p:sldId id="424" r:id="rId88"/>
    <p:sldId id="425" r:id="rId89"/>
    <p:sldId id="426" r:id="rId90"/>
    <p:sldId id="360" r:id="rId91"/>
    <p:sldId id="361" r:id="rId92"/>
    <p:sldId id="379" r:id="rId93"/>
    <p:sldId id="380" r:id="rId94"/>
    <p:sldId id="381" r:id="rId95"/>
    <p:sldId id="382" r:id="rId96"/>
    <p:sldId id="384" r:id="rId97"/>
    <p:sldId id="385" r:id="rId98"/>
    <p:sldId id="267" r:id="rId99"/>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98" d="100"/>
          <a:sy n="98" d="100"/>
        </p:scale>
        <p:origin x="110" y="13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A62821-EBB0-49AE-A029-9B2AF526BF96}" type="datetimeFigureOut">
              <a:rPr lang="pl-PL" smtClean="0"/>
              <a:t>20.03.2019</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98712E-1140-4CD4-8C0E-04272F14C7A0}" type="slidenum">
              <a:rPr lang="pl-PL" smtClean="0"/>
              <a:t>‹#›</a:t>
            </a:fld>
            <a:endParaRPr lang="pl-PL"/>
          </a:p>
        </p:txBody>
      </p:sp>
    </p:spTree>
    <p:extLst>
      <p:ext uri="{BB962C8B-B14F-4D97-AF65-F5344CB8AC3E}">
        <p14:creationId xmlns:p14="http://schemas.microsoft.com/office/powerpoint/2010/main" val="534180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7" name="Rectangle 1"/>
          <p:cNvSpPr txBox="1">
            <a:spLocks noGrp="1" noRot="1" noChangeAspect="1"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673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extLst>
      <p:ext uri="{BB962C8B-B14F-4D97-AF65-F5344CB8AC3E}">
        <p14:creationId xmlns:p14="http://schemas.microsoft.com/office/powerpoint/2010/main" val="3423636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102CA7CC-14E7-4C93-B6F9-F4850FD4E50D}" type="datetimeFigureOut">
              <a:rPr lang="pl-PL" smtClean="0"/>
              <a:t>20.03.2019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89AE8B20-B2BB-4983-8BFA-43A3AD41BDB6}" type="slidenum">
              <a:rPr lang="pl-PL" smtClean="0"/>
              <a:t>‹#›</a:t>
            </a:fld>
            <a:endParaRPr lang="pl-PL"/>
          </a:p>
        </p:txBody>
      </p:sp>
    </p:spTree>
    <p:extLst>
      <p:ext uri="{BB962C8B-B14F-4D97-AF65-F5344CB8AC3E}">
        <p14:creationId xmlns:p14="http://schemas.microsoft.com/office/powerpoint/2010/main" val="1775266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102CA7CC-14E7-4C93-B6F9-F4850FD4E50D}" type="datetimeFigureOut">
              <a:rPr lang="pl-PL" smtClean="0"/>
              <a:t>20.03.2019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89AE8B20-B2BB-4983-8BFA-43A3AD41BDB6}" type="slidenum">
              <a:rPr lang="pl-PL" smtClean="0"/>
              <a:t>‹#›</a:t>
            </a:fld>
            <a:endParaRPr lang="pl-PL"/>
          </a:p>
        </p:txBody>
      </p:sp>
    </p:spTree>
    <p:extLst>
      <p:ext uri="{BB962C8B-B14F-4D97-AF65-F5344CB8AC3E}">
        <p14:creationId xmlns:p14="http://schemas.microsoft.com/office/powerpoint/2010/main" val="4152364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102CA7CC-14E7-4C93-B6F9-F4850FD4E50D}" type="datetimeFigureOut">
              <a:rPr lang="pl-PL" smtClean="0"/>
              <a:t>20.03.2019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89AE8B20-B2BB-4983-8BFA-43A3AD41BDB6}" type="slidenum">
              <a:rPr lang="pl-PL" smtClean="0"/>
              <a:t>‹#›</a:t>
            </a:fld>
            <a:endParaRPr lang="pl-PL"/>
          </a:p>
        </p:txBody>
      </p:sp>
    </p:spTree>
    <p:extLst>
      <p:ext uri="{BB962C8B-B14F-4D97-AF65-F5344CB8AC3E}">
        <p14:creationId xmlns:p14="http://schemas.microsoft.com/office/powerpoint/2010/main" val="2385334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pl-PL" smtClean="0"/>
              <a:t>Kliknij, aby edytować styl</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en-US" dirty="0"/>
          </a:p>
        </p:txBody>
      </p:sp>
      <p:sp>
        <p:nvSpPr>
          <p:cNvPr id="7" name="Date Placeholder 6"/>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20.03.2019</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450629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20.03.2019</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573177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pl-PL" smtClean="0"/>
              <a:t>Kliknij, aby edytować styl</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20.03.2019</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928151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20.03.2019</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807661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l-PL" smtClean="0"/>
              <a:t>Kliknij, aby edytować styl</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1120000" y="2505075"/>
            <a:ext cx="5025216"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pl-PL" smtClean="0"/>
              <a:t>Kliknij, aby edytować style wzorca tekstu</a:t>
            </a:r>
          </a:p>
        </p:txBody>
      </p:sp>
      <p:sp>
        <p:nvSpPr>
          <p:cNvPr id="6" name="Content Placeholder 5"/>
          <p:cNvSpPr>
            <a:spLocks noGrp="1"/>
          </p:cNvSpPr>
          <p:nvPr>
            <p:ph sz="quarter" idx="4"/>
          </p:nvPr>
        </p:nvSpPr>
        <p:spPr>
          <a:xfrm>
            <a:off x="6319840" y="2505075"/>
            <a:ext cx="503554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20.03.2019</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951354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20.03.2019</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40806134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20.03.2019</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3" name="Footer Placeholder 2"/>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Slide Number Placeholder 3"/>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430778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20.03.2019</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620455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102CA7CC-14E7-4C93-B6F9-F4850FD4E50D}" type="datetimeFigureOut">
              <a:rPr lang="pl-PL" smtClean="0"/>
              <a:t>20.03.2019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89AE8B20-B2BB-4983-8BFA-43A3AD41BDB6}" type="slidenum">
              <a:rPr lang="pl-PL" smtClean="0"/>
              <a:t>‹#›</a:t>
            </a:fld>
            <a:endParaRPr lang="pl-PL"/>
          </a:p>
        </p:txBody>
      </p:sp>
    </p:spTree>
    <p:extLst>
      <p:ext uri="{BB962C8B-B14F-4D97-AF65-F5344CB8AC3E}">
        <p14:creationId xmlns:p14="http://schemas.microsoft.com/office/powerpoint/2010/main" val="31617548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20.03.2019</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47444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20.03.2019</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109223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pl-PL" smtClean="0"/>
              <a:t>Kliknij, aby edytować styl</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20.03.2019</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4139736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pl-PL" smtClean="0"/>
              <a:t>Kliknij, aby edytować styl</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20.03.2019</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white"/>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Tree>
    <p:extLst>
      <p:ext uri="{BB962C8B-B14F-4D97-AF65-F5344CB8AC3E}">
        <p14:creationId xmlns:p14="http://schemas.microsoft.com/office/powerpoint/2010/main" val="1826865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pl-PL" smtClean="0"/>
              <a:t>Kliknij, aby edytować styl</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20.03.2019</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655251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pl-PL" smtClean="0"/>
              <a:t>Kliknij, aby edytować styl</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pl-PL" smtClean="0"/>
              <a:t>Kliknij, aby edytować style wzorca tekstu</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pl-PL" smtClean="0"/>
              <a:t>Kliknij, aby edytować style wzorca tekstu</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3" name="Date Placeholder 2"/>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20.03.2019</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3119799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kolumna obrazu">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pl-PL" smtClean="0"/>
              <a:t>Kliknij, aby edytować styl</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3" name="Date Placeholder 2"/>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20.03.2019</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8921738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20.03.2019</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910108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20.03.2019</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133777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102CA7CC-14E7-4C93-B6F9-F4850FD4E50D}" type="datetimeFigureOut">
              <a:rPr lang="pl-PL" smtClean="0"/>
              <a:t>20.03.2019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89AE8B20-B2BB-4983-8BFA-43A3AD41BDB6}" type="slidenum">
              <a:rPr lang="pl-PL" smtClean="0"/>
              <a:t>‹#›</a:t>
            </a:fld>
            <a:endParaRPr lang="pl-PL"/>
          </a:p>
        </p:txBody>
      </p:sp>
    </p:spTree>
    <p:extLst>
      <p:ext uri="{BB962C8B-B14F-4D97-AF65-F5344CB8AC3E}">
        <p14:creationId xmlns:p14="http://schemas.microsoft.com/office/powerpoint/2010/main" val="4231915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102CA7CC-14E7-4C93-B6F9-F4850FD4E50D}" type="datetimeFigureOut">
              <a:rPr lang="pl-PL" smtClean="0"/>
              <a:t>20.03.2019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89AE8B20-B2BB-4983-8BFA-43A3AD41BDB6}" type="slidenum">
              <a:rPr lang="pl-PL" smtClean="0"/>
              <a:t>‹#›</a:t>
            </a:fld>
            <a:endParaRPr lang="pl-PL"/>
          </a:p>
        </p:txBody>
      </p:sp>
    </p:spTree>
    <p:extLst>
      <p:ext uri="{BB962C8B-B14F-4D97-AF65-F5344CB8AC3E}">
        <p14:creationId xmlns:p14="http://schemas.microsoft.com/office/powerpoint/2010/main" val="90236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102CA7CC-14E7-4C93-B6F9-F4850FD4E50D}" type="datetimeFigureOut">
              <a:rPr lang="pl-PL" smtClean="0"/>
              <a:t>20.03.2019</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89AE8B20-B2BB-4983-8BFA-43A3AD41BDB6}" type="slidenum">
              <a:rPr lang="pl-PL" smtClean="0"/>
              <a:t>‹#›</a:t>
            </a:fld>
            <a:endParaRPr lang="pl-PL"/>
          </a:p>
        </p:txBody>
      </p:sp>
    </p:spTree>
    <p:extLst>
      <p:ext uri="{BB962C8B-B14F-4D97-AF65-F5344CB8AC3E}">
        <p14:creationId xmlns:p14="http://schemas.microsoft.com/office/powerpoint/2010/main" val="3948803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102CA7CC-14E7-4C93-B6F9-F4850FD4E50D}" type="datetimeFigureOut">
              <a:rPr lang="pl-PL" smtClean="0"/>
              <a:t>20.03.2019</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89AE8B20-B2BB-4983-8BFA-43A3AD41BDB6}" type="slidenum">
              <a:rPr lang="pl-PL" smtClean="0"/>
              <a:t>‹#›</a:t>
            </a:fld>
            <a:endParaRPr lang="pl-PL"/>
          </a:p>
        </p:txBody>
      </p:sp>
    </p:spTree>
    <p:extLst>
      <p:ext uri="{BB962C8B-B14F-4D97-AF65-F5344CB8AC3E}">
        <p14:creationId xmlns:p14="http://schemas.microsoft.com/office/powerpoint/2010/main" val="3433474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102CA7CC-14E7-4C93-B6F9-F4850FD4E50D}" type="datetimeFigureOut">
              <a:rPr lang="pl-PL" smtClean="0"/>
              <a:t>20.03.2019</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89AE8B20-B2BB-4983-8BFA-43A3AD41BDB6}" type="slidenum">
              <a:rPr lang="pl-PL" smtClean="0"/>
              <a:t>‹#›</a:t>
            </a:fld>
            <a:endParaRPr lang="pl-PL"/>
          </a:p>
        </p:txBody>
      </p:sp>
    </p:spTree>
    <p:extLst>
      <p:ext uri="{BB962C8B-B14F-4D97-AF65-F5344CB8AC3E}">
        <p14:creationId xmlns:p14="http://schemas.microsoft.com/office/powerpoint/2010/main" val="1505758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102CA7CC-14E7-4C93-B6F9-F4850FD4E50D}" type="datetimeFigureOut">
              <a:rPr lang="pl-PL" smtClean="0"/>
              <a:t>20.03.2019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89AE8B20-B2BB-4983-8BFA-43A3AD41BDB6}" type="slidenum">
              <a:rPr lang="pl-PL" smtClean="0"/>
              <a:t>‹#›</a:t>
            </a:fld>
            <a:endParaRPr lang="pl-PL"/>
          </a:p>
        </p:txBody>
      </p:sp>
    </p:spTree>
    <p:extLst>
      <p:ext uri="{BB962C8B-B14F-4D97-AF65-F5344CB8AC3E}">
        <p14:creationId xmlns:p14="http://schemas.microsoft.com/office/powerpoint/2010/main" val="2308363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102CA7CC-14E7-4C93-B6F9-F4850FD4E50D}" type="datetimeFigureOut">
              <a:rPr lang="pl-PL" smtClean="0"/>
              <a:t>20.03.2019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89AE8B20-B2BB-4983-8BFA-43A3AD41BDB6}" type="slidenum">
              <a:rPr lang="pl-PL" smtClean="0"/>
              <a:t>‹#›</a:t>
            </a:fld>
            <a:endParaRPr lang="pl-PL"/>
          </a:p>
        </p:txBody>
      </p:sp>
    </p:spTree>
    <p:extLst>
      <p:ext uri="{BB962C8B-B14F-4D97-AF65-F5344CB8AC3E}">
        <p14:creationId xmlns:p14="http://schemas.microsoft.com/office/powerpoint/2010/main" val="1546672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2CA7CC-14E7-4C93-B6F9-F4850FD4E50D}" type="datetimeFigureOut">
              <a:rPr lang="pl-PL" smtClean="0"/>
              <a:t>20.03.2019</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AE8B20-B2BB-4983-8BFA-43A3AD41BDB6}" type="slidenum">
              <a:rPr lang="pl-PL" smtClean="0"/>
              <a:t>‹#›</a:t>
            </a:fld>
            <a:endParaRPr lang="pl-PL"/>
          </a:p>
        </p:txBody>
      </p:sp>
    </p:spTree>
    <p:extLst>
      <p:ext uri="{BB962C8B-B14F-4D97-AF65-F5344CB8AC3E}">
        <p14:creationId xmlns:p14="http://schemas.microsoft.com/office/powerpoint/2010/main" val="40182402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20.03.2019</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98830939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1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4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 Id="rId5" Type="http://schemas.openxmlformats.org/officeDocument/2006/relationships/image" Target="../media/image58.emf"/><Relationship Id="rId4" Type="http://schemas.openxmlformats.org/officeDocument/2006/relationships/image" Target="../media/image57.em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914400" y="3052345"/>
            <a:ext cx="10988040" cy="1233387"/>
          </a:xfrm>
        </p:spPr>
        <p:txBody>
          <a:bodyPr>
            <a:noAutofit/>
          </a:bodyPr>
          <a:lstStyle/>
          <a:p>
            <a:r>
              <a:rPr lang="pl-PL" sz="4800" b="1" dirty="0" smtClean="0">
                <a:solidFill>
                  <a:schemeClr val="tx1"/>
                </a:solidFill>
                <a:effectLst/>
                <a:cs typeface="Aharoni" panose="02010803020104030203" pitchFamily="2" charset="-79"/>
              </a:rPr>
              <a:t>EKONOMICZNA  ANALIZA  PRAWA</a:t>
            </a:r>
            <a:endParaRPr lang="pl-PL" sz="4800" b="1" dirty="0">
              <a:solidFill>
                <a:schemeClr val="tx1"/>
              </a:solidFill>
              <a:effectLst/>
              <a:latin typeface="+mn-lt"/>
              <a:cs typeface="Aharoni" panose="02010803020104030203" pitchFamily="2" charset="-79"/>
            </a:endParaRPr>
          </a:p>
        </p:txBody>
      </p:sp>
      <p:sp>
        <p:nvSpPr>
          <p:cNvPr id="4" name="Podtytuł 3"/>
          <p:cNvSpPr>
            <a:spLocks noGrp="1"/>
          </p:cNvSpPr>
          <p:nvPr>
            <p:ph type="subTitle" idx="1"/>
          </p:nvPr>
        </p:nvSpPr>
        <p:spPr>
          <a:xfrm>
            <a:off x="2758440" y="5158854"/>
            <a:ext cx="9144000" cy="1524211"/>
          </a:xfrm>
        </p:spPr>
        <p:txBody>
          <a:bodyPr>
            <a:noAutofit/>
          </a:bodyPr>
          <a:lstStyle/>
          <a:p>
            <a:r>
              <a:rPr lang="pl-PL" b="1" dirty="0">
                <a:solidFill>
                  <a:schemeClr val="tx1"/>
                </a:solidFill>
                <a:latin typeface="Batang" panose="02030600000101010101" pitchFamily="18" charset="-127"/>
                <a:ea typeface="Batang" panose="02030600000101010101" pitchFamily="18" charset="-127"/>
                <a:cs typeface="Aharoni" panose="02010803020104030203" pitchFamily="2" charset="-79"/>
              </a:rPr>
              <a:t>d</a:t>
            </a:r>
            <a:r>
              <a:rPr lang="pl-PL" b="1" dirty="0" smtClean="0">
                <a:solidFill>
                  <a:schemeClr val="tx1"/>
                </a:solidFill>
                <a:latin typeface="Batang" panose="02030600000101010101" pitchFamily="18" charset="-127"/>
                <a:ea typeface="Batang" panose="02030600000101010101" pitchFamily="18" charset="-127"/>
                <a:cs typeface="Aharoni" panose="02010803020104030203" pitchFamily="2" charset="-79"/>
              </a:rPr>
              <a:t>r Krzysztof Koźmiński</a:t>
            </a:r>
          </a:p>
          <a:p>
            <a:r>
              <a:rPr lang="pl-PL" sz="2400" b="1" dirty="0" smtClean="0">
                <a:solidFill>
                  <a:schemeClr val="tx1"/>
                </a:solidFill>
                <a:latin typeface="Batang" panose="02030600000101010101" pitchFamily="18" charset="-127"/>
                <a:ea typeface="Batang" panose="02030600000101010101" pitchFamily="18" charset="-127"/>
                <a:cs typeface="Aharoni" panose="02010803020104030203" pitchFamily="2" charset="-79"/>
              </a:rPr>
              <a:t>Wydział Prawa i Administracji</a:t>
            </a:r>
          </a:p>
          <a:p>
            <a:r>
              <a:rPr lang="pl-PL" sz="2400" b="1" dirty="0" smtClean="0">
                <a:solidFill>
                  <a:schemeClr val="tx1"/>
                </a:solidFill>
                <a:latin typeface="Batang" panose="02030600000101010101" pitchFamily="18" charset="-127"/>
                <a:ea typeface="Batang" panose="02030600000101010101" pitchFamily="18" charset="-127"/>
                <a:cs typeface="Aharoni" panose="02010803020104030203" pitchFamily="2" charset="-79"/>
              </a:rPr>
              <a:t>Uniwersytetu Warszawskiego</a:t>
            </a:r>
            <a:endParaRPr lang="pl-PL" sz="2400" b="1" dirty="0">
              <a:solidFill>
                <a:schemeClr val="tx1"/>
              </a:solidFill>
              <a:latin typeface="Batang" panose="02030600000101010101" pitchFamily="18" charset="-127"/>
              <a:ea typeface="Batang" panose="02030600000101010101" pitchFamily="18" charset="-127"/>
              <a:cs typeface="Aharoni" panose="02010803020104030203" pitchFamily="2" charset="-79"/>
            </a:endParaRPr>
          </a:p>
          <a:p>
            <a:endParaRPr lang="pl-PL" b="1" dirty="0" smtClean="0">
              <a:solidFill>
                <a:schemeClr val="tx1"/>
              </a:solidFill>
              <a:latin typeface="Batang" panose="02030600000101010101" pitchFamily="18" charset="-127"/>
              <a:ea typeface="Batang" panose="02030600000101010101" pitchFamily="18" charset="-127"/>
              <a:cs typeface="Aharoni" panose="02010803020104030203" pitchFamily="2" charset="-79"/>
            </a:endParaRPr>
          </a:p>
        </p:txBody>
      </p:sp>
      <p:pic>
        <p:nvPicPr>
          <p:cNvPr id="5" name="Obraz 4"/>
          <p:cNvPicPr>
            <a:picLocks noChangeAspect="1"/>
          </p:cNvPicPr>
          <p:nvPr/>
        </p:nvPicPr>
        <p:blipFill>
          <a:blip r:embed="rId3"/>
          <a:stretch>
            <a:fillRect/>
          </a:stretch>
        </p:blipFill>
        <p:spPr>
          <a:xfrm>
            <a:off x="215778" y="173588"/>
            <a:ext cx="1653965" cy="1997241"/>
          </a:xfrm>
          <a:prstGeom prst="rect">
            <a:avLst/>
          </a:prstGeom>
        </p:spPr>
      </p:pic>
    </p:spTree>
    <p:extLst>
      <p:ext uri="{BB962C8B-B14F-4D97-AF65-F5344CB8AC3E}">
        <p14:creationId xmlns:p14="http://schemas.microsoft.com/office/powerpoint/2010/main" val="22046228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0179" y="196684"/>
            <a:ext cx="10515600" cy="958348"/>
          </a:xfrm>
        </p:spPr>
        <p:txBody>
          <a:bodyPr>
            <a:normAutofit/>
          </a:bodyPr>
          <a:lstStyle/>
          <a:p>
            <a:pPr algn="ctr"/>
            <a:r>
              <a:rPr lang="pl-PL" sz="4800" dirty="0" smtClean="0"/>
              <a:t>Efektywność prawa dla prawników</a:t>
            </a:r>
            <a:endParaRPr lang="pl-PL" sz="4800" dirty="0"/>
          </a:p>
        </p:txBody>
      </p:sp>
      <p:sp>
        <p:nvSpPr>
          <p:cNvPr id="3" name="Symbol zastępczy zawartości 2"/>
          <p:cNvSpPr>
            <a:spLocks noGrp="1"/>
          </p:cNvSpPr>
          <p:nvPr>
            <p:ph idx="1"/>
          </p:nvPr>
        </p:nvSpPr>
        <p:spPr>
          <a:xfrm>
            <a:off x="534463" y="1596188"/>
            <a:ext cx="11328674" cy="5261811"/>
          </a:xfrm>
        </p:spPr>
        <p:txBody>
          <a:bodyPr>
            <a:normAutofit fontScale="92500" lnSpcReduction="10000"/>
          </a:bodyPr>
          <a:lstStyle/>
          <a:p>
            <a:pPr marL="0" indent="0">
              <a:buNone/>
            </a:pPr>
            <a:r>
              <a:rPr lang="pl-PL" sz="3200" dirty="0" smtClean="0"/>
              <a:t>„Skuteczność normy </a:t>
            </a:r>
            <a:r>
              <a:rPr lang="pl-PL" sz="3200" dirty="0"/>
              <a:t>(dowolnego zespołu norm) stanowi pewien </a:t>
            </a:r>
            <a:r>
              <a:rPr lang="pl-PL" sz="3200" dirty="0" smtClean="0"/>
              <a:t>skrót myślowy</a:t>
            </a:r>
            <a:r>
              <a:rPr lang="pl-PL" sz="3200" dirty="0"/>
              <a:t>; oznacza bowiem takie działanie wykonane zgodnie ze </a:t>
            </a:r>
            <a:r>
              <a:rPr lang="pl-PL" sz="3200" dirty="0" smtClean="0"/>
              <a:t>wzorem zawartym </a:t>
            </a:r>
            <a:r>
              <a:rPr lang="pl-PL" sz="3200" dirty="0"/>
              <a:t>w normie, w wyniku którego osiągnięto to, co stanowiło </a:t>
            </a:r>
            <a:r>
              <a:rPr lang="pl-PL" sz="3200" dirty="0" smtClean="0"/>
              <a:t>powód ustanowienia </a:t>
            </a:r>
            <a:r>
              <a:rPr lang="pl-PL" sz="3200" dirty="0"/>
              <a:t>danej normy (norm). Tym </a:t>
            </a:r>
            <a:r>
              <a:rPr lang="pl-PL" sz="3200" dirty="0" smtClean="0"/>
              <a:t>powodem jest </a:t>
            </a:r>
            <a:r>
              <a:rPr lang="pl-PL" sz="3200" dirty="0"/>
              <a:t>zawsze osiągnięcie, pomnożenie lub ochrona określonej wartości – celu (zbioru wartości) będącej podstawą </a:t>
            </a:r>
            <a:r>
              <a:rPr lang="pl-PL" sz="3200" dirty="0" smtClean="0"/>
              <a:t>aksjologiczną normy </a:t>
            </a:r>
            <a:r>
              <a:rPr lang="pl-PL" sz="3200" dirty="0"/>
              <a:t>(norm</a:t>
            </a:r>
            <a:r>
              <a:rPr lang="pl-PL" sz="3200" dirty="0" smtClean="0"/>
              <a:t>) (…)</a:t>
            </a:r>
            <a:endParaRPr lang="pl-PL" sz="3200" dirty="0"/>
          </a:p>
          <a:p>
            <a:pPr marL="0" indent="0">
              <a:buNone/>
            </a:pPr>
            <a:r>
              <a:rPr lang="pl-PL" sz="3200" dirty="0" smtClean="0"/>
              <a:t>Skutki </a:t>
            </a:r>
            <a:r>
              <a:rPr lang="pl-PL" sz="3200" dirty="0"/>
              <a:t>te mogą być zamierzone, a więc takie, które władza legislacyjna przewiduje i akceptuje albo skutki przez władzę legislacyjną nieprzewidziane, </a:t>
            </a:r>
            <a:r>
              <a:rPr lang="pl-PL" sz="3200" dirty="0" smtClean="0"/>
              <a:t>tzw. niezamierzone</a:t>
            </a:r>
            <a:r>
              <a:rPr lang="pl-PL" sz="3200" dirty="0"/>
              <a:t>, niezależnie od tego czy są one pozytywne, czy negatywne. Jeśli akt normatywny (przepis, ustawa itd.) osiąga </a:t>
            </a:r>
            <a:r>
              <a:rPr lang="pl-PL" sz="3200" dirty="0" smtClean="0"/>
              <a:t>skutki zamierzone </a:t>
            </a:r>
            <a:r>
              <a:rPr lang="pl-PL" sz="3200" dirty="0"/>
              <a:t>jest aktem skutecznym</a:t>
            </a:r>
            <a:r>
              <a:rPr lang="pl-PL" sz="3200" dirty="0" smtClean="0"/>
              <a:t>.”</a:t>
            </a:r>
          </a:p>
          <a:p>
            <a:pPr marL="0" indent="0">
              <a:buNone/>
            </a:pPr>
            <a:r>
              <a:rPr lang="pl-PL" sz="2000" dirty="0" smtClean="0"/>
              <a:t>J. </a:t>
            </a:r>
            <a:r>
              <a:rPr lang="pl-PL" sz="2000" dirty="0" err="1" smtClean="0"/>
              <a:t>Kunysz</a:t>
            </a:r>
            <a:r>
              <a:rPr lang="pl-PL" sz="2000" dirty="0"/>
              <a:t>, </a:t>
            </a:r>
            <a:r>
              <a:rPr lang="pl-PL" sz="2000" i="1" dirty="0"/>
              <a:t>Skuteczność </a:t>
            </a:r>
            <a:r>
              <a:rPr lang="pl-PL" sz="2000" i="1" dirty="0" smtClean="0"/>
              <a:t>prawa: </a:t>
            </a:r>
            <a:r>
              <a:rPr lang="pl-PL" sz="2000" i="1" dirty="0"/>
              <a:t>(</a:t>
            </a:r>
            <a:r>
              <a:rPr lang="pl-PL" sz="2000" i="1" dirty="0" smtClean="0"/>
              <a:t>zagadnienia wybrane</a:t>
            </a:r>
            <a:r>
              <a:rPr lang="pl-PL" sz="2000" i="1" dirty="0"/>
              <a:t>)</a:t>
            </a:r>
            <a:r>
              <a:rPr lang="pl-PL" sz="2000" dirty="0"/>
              <a:t>, Administracja : teoria, dydaktyka, </a:t>
            </a:r>
            <a:r>
              <a:rPr lang="pl-PL" sz="2000" dirty="0" smtClean="0"/>
              <a:t>praktyka, </a:t>
            </a:r>
            <a:r>
              <a:rPr lang="pl-PL" sz="2000" dirty="0"/>
              <a:t>nr 2 (35</a:t>
            </a:r>
            <a:r>
              <a:rPr lang="pl-PL" sz="2000" dirty="0" smtClean="0"/>
              <a:t>), s. 67 i n.</a:t>
            </a:r>
            <a:endParaRPr lang="pl-PL" sz="2000" dirty="0"/>
          </a:p>
        </p:txBody>
      </p:sp>
    </p:spTree>
    <p:extLst>
      <p:ext uri="{BB962C8B-B14F-4D97-AF65-F5344CB8AC3E}">
        <p14:creationId xmlns:p14="http://schemas.microsoft.com/office/powerpoint/2010/main" val="3113851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0179" y="196684"/>
            <a:ext cx="10515600" cy="958348"/>
          </a:xfrm>
        </p:spPr>
        <p:txBody>
          <a:bodyPr>
            <a:normAutofit/>
          </a:bodyPr>
          <a:lstStyle/>
          <a:p>
            <a:pPr algn="ctr"/>
            <a:r>
              <a:rPr lang="pl-PL" sz="4800" dirty="0" smtClean="0"/>
              <a:t>Skuteczność prawa</a:t>
            </a:r>
            <a:endParaRPr lang="pl-PL" sz="4800" dirty="0"/>
          </a:p>
        </p:txBody>
      </p:sp>
      <p:sp>
        <p:nvSpPr>
          <p:cNvPr id="3" name="Symbol zastępczy zawartości 2"/>
          <p:cNvSpPr>
            <a:spLocks noGrp="1"/>
          </p:cNvSpPr>
          <p:nvPr>
            <p:ph idx="1"/>
          </p:nvPr>
        </p:nvSpPr>
        <p:spPr>
          <a:xfrm>
            <a:off x="534463" y="1596188"/>
            <a:ext cx="11328674" cy="5261811"/>
          </a:xfrm>
        </p:spPr>
        <p:txBody>
          <a:bodyPr>
            <a:normAutofit/>
          </a:bodyPr>
          <a:lstStyle/>
          <a:p>
            <a:pPr marL="0" indent="0">
              <a:buNone/>
            </a:pPr>
            <a:r>
              <a:rPr lang="pl-PL" sz="3200" dirty="0"/>
              <a:t>„</a:t>
            </a:r>
            <a:r>
              <a:rPr lang="pl-PL" sz="3200" dirty="0" smtClean="0"/>
              <a:t>zgodność społecznych </a:t>
            </a:r>
            <a:r>
              <a:rPr lang="pl-PL" sz="3200" dirty="0"/>
              <a:t>rezultatów działania określonej normy prawnej z zamierzeniami ustawodawcy (…) </a:t>
            </a:r>
            <a:r>
              <a:rPr lang="pl-PL" sz="3200" dirty="0" smtClean="0"/>
              <a:t>zgodność postępowania adresata </a:t>
            </a:r>
            <a:r>
              <a:rPr lang="pl-PL" sz="3200" dirty="0"/>
              <a:t>normy prawnej z wzorem postępowania zawartym w normie”</a:t>
            </a:r>
            <a:endParaRPr lang="pl-PL" sz="3200" dirty="0" smtClean="0"/>
          </a:p>
          <a:p>
            <a:pPr marL="0" indent="0">
              <a:buNone/>
            </a:pPr>
            <a:r>
              <a:rPr lang="pl-PL" sz="2000" b="1" dirty="0"/>
              <a:t>M. </a:t>
            </a:r>
            <a:r>
              <a:rPr lang="pl-PL" sz="2000" b="1" dirty="0" err="1"/>
              <a:t>Borucka-Arctowa</a:t>
            </a:r>
            <a:r>
              <a:rPr lang="pl-PL" sz="2000" b="1" dirty="0"/>
              <a:t>, </a:t>
            </a:r>
            <a:r>
              <a:rPr lang="pl-PL" sz="2000" b="1" i="1" dirty="0"/>
              <a:t>O społecznym działaniu prawa</a:t>
            </a:r>
            <a:r>
              <a:rPr lang="pl-PL" sz="2000" b="1" dirty="0"/>
              <a:t>, Warszawa 1967, s. </a:t>
            </a:r>
            <a:r>
              <a:rPr lang="pl-PL" sz="2000" b="1" dirty="0" smtClean="0"/>
              <a:t>11</a:t>
            </a:r>
          </a:p>
          <a:p>
            <a:pPr marL="0" indent="0">
              <a:buNone/>
            </a:pPr>
            <a:endParaRPr lang="pl-PL" sz="2000" b="1" dirty="0"/>
          </a:p>
          <a:p>
            <a:pPr marL="0" indent="0">
              <a:buNone/>
            </a:pPr>
            <a:r>
              <a:rPr lang="pl-PL" sz="3200" dirty="0"/>
              <a:t>„Zazwyczaj, jeśli się mówi o skuteczności działania przepisów prawnych, myśli się </a:t>
            </a:r>
            <a:r>
              <a:rPr lang="pl-PL" sz="3200" dirty="0" smtClean="0"/>
              <a:t>jedynie o </a:t>
            </a:r>
            <a:r>
              <a:rPr lang="pl-PL" sz="3200" dirty="0"/>
              <a:t>adekwatności i </a:t>
            </a:r>
            <a:r>
              <a:rPr lang="pl-PL" sz="3200" dirty="0" smtClean="0"/>
              <a:t>sposobach zapewniających </a:t>
            </a:r>
            <a:r>
              <a:rPr lang="pl-PL" sz="3200" dirty="0"/>
              <a:t>tę adekwatność między zamierzonymi </a:t>
            </a:r>
            <a:r>
              <a:rPr lang="pl-PL" sz="3200" dirty="0" smtClean="0"/>
              <a:t>i zrealizowanymi skutkami </a:t>
            </a:r>
            <a:r>
              <a:rPr lang="pl-PL" sz="3200" dirty="0"/>
              <a:t>przepisów </a:t>
            </a:r>
            <a:r>
              <a:rPr lang="pl-PL" sz="3200" dirty="0" smtClean="0"/>
              <a:t>prawnych.”</a:t>
            </a:r>
          </a:p>
          <a:p>
            <a:pPr marL="0" indent="0">
              <a:buNone/>
            </a:pPr>
            <a:r>
              <a:rPr lang="pl-PL" sz="2000" b="1" dirty="0"/>
              <a:t>A. </a:t>
            </a:r>
            <a:r>
              <a:rPr lang="pl-PL" sz="2000" b="1" dirty="0" err="1"/>
              <a:t>Podgórecki</a:t>
            </a:r>
            <a:r>
              <a:rPr lang="pl-PL" sz="2000" b="1" dirty="0"/>
              <a:t>, </a:t>
            </a:r>
            <a:r>
              <a:rPr lang="pl-PL" sz="2000" b="1" i="1" dirty="0"/>
              <a:t>Zarys socjologii prawa</a:t>
            </a:r>
            <a:r>
              <a:rPr lang="pl-PL" sz="2000" b="1" dirty="0"/>
              <a:t>, Warszawa 1972, s. 451.</a:t>
            </a:r>
          </a:p>
        </p:txBody>
      </p:sp>
    </p:spTree>
    <p:extLst>
      <p:ext uri="{BB962C8B-B14F-4D97-AF65-F5344CB8AC3E}">
        <p14:creationId xmlns:p14="http://schemas.microsoft.com/office/powerpoint/2010/main" val="32662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2" y="188663"/>
            <a:ext cx="2867526" cy="1030538"/>
          </a:xfrm>
        </p:spPr>
        <p:txBody>
          <a:bodyPr>
            <a:normAutofit/>
          </a:bodyPr>
          <a:lstStyle/>
          <a:p>
            <a:pPr algn="ctr"/>
            <a:r>
              <a:rPr lang="pl-PL" sz="4800" dirty="0" smtClean="0"/>
              <a:t>Przykład 1</a:t>
            </a:r>
            <a:endParaRPr lang="pl-PL" sz="4800" dirty="0"/>
          </a:p>
        </p:txBody>
      </p:sp>
      <p:sp>
        <p:nvSpPr>
          <p:cNvPr id="4" name="Prostokąt 3"/>
          <p:cNvSpPr/>
          <p:nvPr/>
        </p:nvSpPr>
        <p:spPr>
          <a:xfrm>
            <a:off x="401052" y="1330456"/>
            <a:ext cx="11325727" cy="5401479"/>
          </a:xfrm>
          <a:prstGeom prst="rect">
            <a:avLst/>
          </a:prstGeom>
        </p:spPr>
        <p:txBody>
          <a:bodyPr wrap="square">
            <a:spAutoFit/>
          </a:bodyPr>
          <a:lstStyle/>
          <a:p>
            <a:r>
              <a:rPr lang="pl-PL" sz="2300" dirty="0" smtClean="0"/>
              <a:t>„Kształtując </a:t>
            </a:r>
            <a:r>
              <a:rPr lang="pl-PL" sz="2300" dirty="0"/>
              <a:t>uprawnienia stron postępowania, ustawodawca musi wziąć pod uwagę także ogólne cele postępowania oraz inne wartości, takie jak sprawność postępowania, wyważywszy kolidujące interesy. Trybunał Konstytucyjny zwracał w związku z tym uwagę na granice swobody regulacyjnej przy stanowieniu ustaw normujących postępowania sądowe. Swoboda ustawodawcy kształtowania odpowiednich procedur nie oznacza dopuszczalności wprowadzania rozwiązań arbitralnych, które ponad miarę, a więc bez wystąpienia istotnych racji, ograniczają prawa procesowe strony, których realizacja stanowi przesłankę prawidłowego i sprawiedliwego rozstrzygnięcia sprawy. Jeżeli ograniczenie uprawnień procesowych strony jest zbędne, z punktu widzenia zamierzonych przez ustawodawcę celów, takich jak zapewnienie większej efektywności postępowania i jego szybkości, a jednocześnie wypacza pozycję stron, uniemożliwia właściwe zrównoważenie ich pozycji procesowej, a tym samym łamie podstawowy postulat sprawiedliwości proceduralnej, czy wreszcie prowadzi do arbitralnego rozstrzygnięcia „sprawy” – to w tego rodzaju wypadkach dochodziłoby do naruszenia gwarancji konstytucyjnych związanych z prawem do </a:t>
            </a:r>
            <a:r>
              <a:rPr lang="pl-PL" sz="2300" dirty="0" smtClean="0"/>
              <a:t>sądu.”</a:t>
            </a:r>
          </a:p>
          <a:p>
            <a:r>
              <a:rPr lang="pl-PL" b="1" dirty="0" smtClean="0"/>
              <a:t>Wyrok Trybunału Konstytucyjnego </a:t>
            </a:r>
            <a:r>
              <a:rPr lang="pl-PL" b="1" dirty="0"/>
              <a:t>z dnia 21 lipca 2009 </a:t>
            </a:r>
            <a:r>
              <a:rPr lang="pl-PL" b="1" dirty="0" smtClean="0"/>
              <a:t>r., </a:t>
            </a:r>
            <a:r>
              <a:rPr lang="pl-PL" b="1" dirty="0"/>
              <a:t>s</a:t>
            </a:r>
            <a:r>
              <a:rPr lang="pl-PL" b="1" dirty="0" smtClean="0"/>
              <a:t>ygn. </a:t>
            </a:r>
            <a:r>
              <a:rPr lang="pl-PL" b="1" dirty="0"/>
              <a:t>K 7/09</a:t>
            </a:r>
          </a:p>
        </p:txBody>
      </p:sp>
    </p:spTree>
    <p:extLst>
      <p:ext uri="{BB962C8B-B14F-4D97-AF65-F5344CB8AC3E}">
        <p14:creationId xmlns:p14="http://schemas.microsoft.com/office/powerpoint/2010/main" val="3679436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1" y="188663"/>
            <a:ext cx="2883773" cy="639768"/>
          </a:xfrm>
        </p:spPr>
        <p:txBody>
          <a:bodyPr>
            <a:normAutofit fontScale="90000"/>
          </a:bodyPr>
          <a:lstStyle/>
          <a:p>
            <a:pPr algn="ctr"/>
            <a:r>
              <a:rPr lang="pl-PL" sz="4800" dirty="0" smtClean="0"/>
              <a:t>Przykład 2</a:t>
            </a:r>
            <a:endParaRPr lang="pl-PL" sz="4800" dirty="0"/>
          </a:p>
        </p:txBody>
      </p:sp>
      <p:pic>
        <p:nvPicPr>
          <p:cNvPr id="3" name="Obraz 2"/>
          <p:cNvPicPr>
            <a:picLocks noChangeAspect="1"/>
          </p:cNvPicPr>
          <p:nvPr/>
        </p:nvPicPr>
        <p:blipFill>
          <a:blip r:embed="rId2"/>
          <a:stretch>
            <a:fillRect/>
          </a:stretch>
        </p:blipFill>
        <p:spPr>
          <a:xfrm>
            <a:off x="336062" y="828430"/>
            <a:ext cx="11543056" cy="5853723"/>
          </a:xfrm>
          <a:prstGeom prst="rect">
            <a:avLst/>
          </a:prstGeom>
        </p:spPr>
      </p:pic>
    </p:spTree>
    <p:extLst>
      <p:ext uri="{BB962C8B-B14F-4D97-AF65-F5344CB8AC3E}">
        <p14:creationId xmlns:p14="http://schemas.microsoft.com/office/powerpoint/2010/main" val="1746029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2" y="188663"/>
            <a:ext cx="2867526" cy="1030538"/>
          </a:xfrm>
        </p:spPr>
        <p:txBody>
          <a:bodyPr>
            <a:normAutofit/>
          </a:bodyPr>
          <a:lstStyle/>
          <a:p>
            <a:pPr algn="ctr"/>
            <a:r>
              <a:rPr lang="pl-PL" sz="4800" dirty="0" smtClean="0"/>
              <a:t>Przykład 3</a:t>
            </a:r>
            <a:endParaRPr lang="pl-PL" sz="4800" dirty="0"/>
          </a:p>
        </p:txBody>
      </p:sp>
      <p:sp>
        <p:nvSpPr>
          <p:cNvPr id="4" name="Prostokąt 3"/>
          <p:cNvSpPr/>
          <p:nvPr/>
        </p:nvSpPr>
        <p:spPr>
          <a:xfrm>
            <a:off x="393031" y="1707446"/>
            <a:ext cx="11325727" cy="4262705"/>
          </a:xfrm>
          <a:prstGeom prst="rect">
            <a:avLst/>
          </a:prstGeom>
        </p:spPr>
        <p:txBody>
          <a:bodyPr wrap="square">
            <a:spAutoFit/>
          </a:bodyPr>
          <a:lstStyle/>
          <a:p>
            <a:r>
              <a:rPr lang="pl-PL" sz="2300" dirty="0"/>
              <a:t>„Trybunał podkreślił, że zarzut niezachowania proporcjonalności wymaga testu polegającego na udzieleniu odpowiedzi na trzy pytania dotyczące kontrolowanej przez Trybunał normy: </a:t>
            </a:r>
            <a:endParaRPr lang="pl-PL" sz="2300" dirty="0" smtClean="0"/>
          </a:p>
          <a:p>
            <a:pPr marL="457200" indent="-457200">
              <a:buAutoNum type="arabicParenR"/>
            </a:pPr>
            <a:r>
              <a:rPr lang="pl-PL" sz="2300" dirty="0" smtClean="0"/>
              <a:t>czy </a:t>
            </a:r>
            <a:r>
              <a:rPr lang="pl-PL" sz="2300" dirty="0"/>
              <a:t>jest ona w stanie doprowadzić do zamierzonych przez ustawodawcę skutków (kryterium przydatności normy); </a:t>
            </a:r>
            <a:endParaRPr lang="pl-PL" sz="2300" dirty="0" smtClean="0"/>
          </a:p>
          <a:p>
            <a:pPr marL="457200" indent="-457200">
              <a:buAutoNum type="arabicParenR"/>
            </a:pPr>
            <a:r>
              <a:rPr lang="pl-PL" sz="2300" dirty="0" smtClean="0"/>
              <a:t>czy </a:t>
            </a:r>
            <a:r>
              <a:rPr lang="pl-PL" sz="2300" dirty="0"/>
              <a:t>jest ona niezbędna (konieczna) dla ochrony interesu publicznego, z którym jest powiązana (kryterium konieczności ); </a:t>
            </a:r>
            <a:endParaRPr lang="pl-PL" sz="2300" dirty="0" smtClean="0"/>
          </a:p>
          <a:p>
            <a:pPr marL="457200" indent="-457200">
              <a:buAutoNum type="arabicParenR"/>
            </a:pPr>
            <a:r>
              <a:rPr lang="pl-PL" sz="2300" dirty="0" smtClean="0"/>
              <a:t>czy </a:t>
            </a:r>
            <a:r>
              <a:rPr lang="pl-PL" sz="2300" dirty="0"/>
              <a:t>jej efekty pozostają w proporcji do nałożonych przez nią na obywatela ciężarów lub ograniczeń (kryterium proporcjonalności sensu stricto). Wskazane postulaty przydatności, niezbędności i proporcjonalności </a:t>
            </a:r>
            <a:r>
              <a:rPr lang="pl-PL" sz="2300" i="1" dirty="0"/>
              <a:t>sensu stricto </a:t>
            </a:r>
            <a:r>
              <a:rPr lang="pl-PL" sz="2300" dirty="0"/>
              <a:t>składają się na treść wyrażonej w art. 31 ust. 3 Konstytucji „konieczności</a:t>
            </a:r>
            <a:r>
              <a:rPr lang="pl-PL" sz="2300" dirty="0" smtClean="0"/>
              <a:t>” (…)”</a:t>
            </a:r>
          </a:p>
          <a:p>
            <a:pPr marL="457200" indent="-457200">
              <a:buAutoNum type="arabicParenR"/>
            </a:pPr>
            <a:endParaRPr lang="pl-PL" sz="2300" dirty="0" smtClean="0"/>
          </a:p>
          <a:p>
            <a:r>
              <a:rPr lang="pl-PL" b="1" dirty="0" smtClean="0"/>
              <a:t>Wyrok Trybunału </a:t>
            </a:r>
            <a:r>
              <a:rPr lang="pl-PL" b="1" dirty="0"/>
              <a:t>Konstytucyjnego z dnia 23 czerwca 2009 </a:t>
            </a:r>
            <a:r>
              <a:rPr lang="pl-PL" b="1" dirty="0" smtClean="0"/>
              <a:t>r., sygn</a:t>
            </a:r>
            <a:r>
              <a:rPr lang="pl-PL" b="1" dirty="0"/>
              <a:t>. akt K 54/07</a:t>
            </a:r>
          </a:p>
        </p:txBody>
      </p:sp>
    </p:spTree>
    <p:extLst>
      <p:ext uri="{BB962C8B-B14F-4D97-AF65-F5344CB8AC3E}">
        <p14:creationId xmlns:p14="http://schemas.microsoft.com/office/powerpoint/2010/main" val="1834725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2" y="188663"/>
            <a:ext cx="2867526" cy="1030538"/>
          </a:xfrm>
        </p:spPr>
        <p:txBody>
          <a:bodyPr>
            <a:normAutofit/>
          </a:bodyPr>
          <a:lstStyle/>
          <a:p>
            <a:pPr algn="ctr"/>
            <a:r>
              <a:rPr lang="pl-PL" sz="4800" dirty="0" smtClean="0"/>
              <a:t>Przykład </a:t>
            </a:r>
            <a:r>
              <a:rPr lang="pl-PL" sz="4800" dirty="0"/>
              <a:t>4</a:t>
            </a:r>
          </a:p>
        </p:txBody>
      </p:sp>
      <p:sp>
        <p:nvSpPr>
          <p:cNvPr id="4" name="Prostokąt 3"/>
          <p:cNvSpPr/>
          <p:nvPr/>
        </p:nvSpPr>
        <p:spPr>
          <a:xfrm>
            <a:off x="393031" y="1707445"/>
            <a:ext cx="11494169" cy="4893647"/>
          </a:xfrm>
          <a:prstGeom prst="rect">
            <a:avLst/>
          </a:prstGeom>
        </p:spPr>
        <p:txBody>
          <a:bodyPr wrap="square">
            <a:spAutoFit/>
          </a:bodyPr>
          <a:lstStyle/>
          <a:p>
            <a:r>
              <a:rPr lang="pl-PL" sz="2300" dirty="0"/>
              <a:t>„Nie budzi wątpliwości, że dostęp do informacji będących w posiadaniu władz</a:t>
            </a:r>
          </a:p>
          <a:p>
            <a:r>
              <a:rPr lang="pl-PL" sz="2300" dirty="0"/>
              <a:t>publicznych jest elementem koniecznym funkcjonowania demokratycznego państwa prawnego. Dysponowanie informacją przez społeczeństwo pozwala mu bowiem na aktywne uczestnictwo w życiu społecznym, przyczynia się do zwiększenia</a:t>
            </a:r>
          </a:p>
          <a:p>
            <a:r>
              <a:rPr lang="pl-PL" sz="2300" dirty="0"/>
              <a:t>efektywności pracy organów władzy publicznej i  poczucia odpowiedzialności za</a:t>
            </a:r>
          </a:p>
          <a:p>
            <a:r>
              <a:rPr lang="pl-PL" sz="2300" dirty="0"/>
              <a:t>podejmowane działania</a:t>
            </a:r>
            <a:r>
              <a:rPr lang="pl-PL" sz="2300" dirty="0" smtClean="0"/>
              <a:t>.</a:t>
            </a:r>
          </a:p>
          <a:p>
            <a:r>
              <a:rPr lang="pl-PL" sz="2300" dirty="0" smtClean="0"/>
              <a:t>(…)</a:t>
            </a:r>
          </a:p>
          <a:p>
            <a:r>
              <a:rPr lang="pl-PL" sz="2300" dirty="0" smtClean="0"/>
              <a:t>jak </a:t>
            </a:r>
            <a:r>
              <a:rPr lang="pl-PL" sz="2300" dirty="0"/>
              <a:t>wynika z kontroli NIK – coraz większa świadomość prawna obywateli pozwala na skuteczną realizację tych praw. Z drugiej jednak strony, nie oznacza to, że podmioty obowiązane do udostępnienia informacji publicznej nie napotykają na problemy ze stosowaniem tej ustawy w praktyce”</a:t>
            </a:r>
            <a:endParaRPr lang="pl-PL" sz="2300" dirty="0" smtClean="0"/>
          </a:p>
          <a:p>
            <a:pPr marL="457200" indent="-457200">
              <a:buAutoNum type="arabicParenR"/>
            </a:pPr>
            <a:endParaRPr lang="pl-PL" sz="2300" dirty="0" smtClean="0"/>
          </a:p>
          <a:p>
            <a:r>
              <a:rPr lang="pl-PL" dirty="0" smtClean="0"/>
              <a:t>K. </a:t>
            </a:r>
            <a:r>
              <a:rPr lang="pl-PL" dirty="0"/>
              <a:t>Kwiatkowski, </a:t>
            </a:r>
            <a:r>
              <a:rPr lang="pl-PL" i="1" dirty="0"/>
              <a:t>Dostęp do informacji publicznej w świetle kontroli Najwyższej Izby Kontroli</a:t>
            </a:r>
            <a:r>
              <a:rPr lang="pl-PL" dirty="0"/>
              <a:t>, </a:t>
            </a:r>
            <a:r>
              <a:rPr lang="pl-PL" dirty="0" smtClean="0"/>
              <a:t>[w:] M. Maciejewski (red</a:t>
            </a:r>
            <a:r>
              <a:rPr lang="pl-PL" dirty="0"/>
              <a:t>.), </a:t>
            </a:r>
            <a:r>
              <a:rPr lang="pl-PL" i="1" dirty="0" smtClean="0"/>
              <a:t>Prawo do informacji publicznej. Efektywność regulacji i </a:t>
            </a:r>
            <a:r>
              <a:rPr lang="pl-PL" i="1" dirty="0"/>
              <a:t>perspektywy jej </a:t>
            </a:r>
            <a:r>
              <a:rPr lang="pl-PL" i="1" dirty="0" smtClean="0"/>
              <a:t>rozwoju</a:t>
            </a:r>
            <a:r>
              <a:rPr lang="pl-PL" dirty="0" smtClean="0"/>
              <a:t>, Warszawa 2014, s. 9 i n.</a:t>
            </a:r>
            <a:endParaRPr lang="pl-PL" dirty="0"/>
          </a:p>
        </p:txBody>
      </p:sp>
    </p:spTree>
    <p:extLst>
      <p:ext uri="{BB962C8B-B14F-4D97-AF65-F5344CB8AC3E}">
        <p14:creationId xmlns:p14="http://schemas.microsoft.com/office/powerpoint/2010/main" val="871789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2" y="164600"/>
            <a:ext cx="2867526" cy="1030538"/>
          </a:xfrm>
        </p:spPr>
        <p:txBody>
          <a:bodyPr>
            <a:normAutofit/>
          </a:bodyPr>
          <a:lstStyle/>
          <a:p>
            <a:pPr algn="ctr"/>
            <a:r>
              <a:rPr lang="pl-PL" sz="4800" dirty="0" smtClean="0"/>
              <a:t>Przykład 5</a:t>
            </a:r>
            <a:endParaRPr lang="pl-PL" sz="4800" dirty="0"/>
          </a:p>
        </p:txBody>
      </p:sp>
      <p:sp>
        <p:nvSpPr>
          <p:cNvPr id="4" name="Prostokąt 3"/>
          <p:cNvSpPr/>
          <p:nvPr/>
        </p:nvSpPr>
        <p:spPr>
          <a:xfrm>
            <a:off x="224589" y="1707445"/>
            <a:ext cx="11662611" cy="4724370"/>
          </a:xfrm>
          <a:prstGeom prst="rect">
            <a:avLst/>
          </a:prstGeom>
        </p:spPr>
        <p:txBody>
          <a:bodyPr wrap="square">
            <a:spAutoFit/>
          </a:bodyPr>
          <a:lstStyle/>
          <a:p>
            <a:r>
              <a:rPr lang="pl-PL" sz="2600" dirty="0"/>
              <a:t>„Po blisko trzech latach funkcjonowania ustawy — Prawo Restrukturyzacyjne można już powiedzieć, że prawo to wywołało zakładany </a:t>
            </a:r>
            <a:r>
              <a:rPr lang="pl-PL" sz="2600" dirty="0" smtClean="0"/>
              <a:t>efekt. Przedsiębiorcy </a:t>
            </a:r>
            <a:r>
              <a:rPr lang="pl-PL" sz="2600" dirty="0"/>
              <a:t>częściej, chętniej i z większym zaufaniem składają wnioski do sądów restrukturyzacyjnych (czyli </a:t>
            </a:r>
            <a:r>
              <a:rPr lang="pl-PL" sz="2600" i="1" dirty="0"/>
              <a:t>de facto </a:t>
            </a:r>
            <a:r>
              <a:rPr lang="pl-PL" sz="2600" dirty="0"/>
              <a:t>wydziałów „upadłościowo-restrukturyzacyjnych</a:t>
            </a:r>
            <a:r>
              <a:rPr lang="pl-PL" sz="2600" dirty="0" smtClean="0"/>
              <a:t>”). (…)</a:t>
            </a:r>
          </a:p>
          <a:p>
            <a:r>
              <a:rPr lang="pl-PL" sz="2600" dirty="0"/>
              <a:t>Powinno to również przyczynić się do przyspieszenia działań sądu w postępowaniach sanacyjnych, a tym samym zwiększyć znacząco ich efektywność. W mojej ocenie jednak kolejnym krokiem w zwiększaniu efektywności nowych rozwiązań ustawowych powinno być wyodrębnienie osobnych wydziałów upadłościowych i restrukturyzacyjnych, w których sędziowie będą specjalizować się wyłącznie w jednej z tych dziedzin.”</a:t>
            </a:r>
            <a:endParaRPr lang="pl-PL" sz="2600" dirty="0" smtClean="0"/>
          </a:p>
          <a:p>
            <a:pPr marL="457200" indent="-457200">
              <a:buAutoNum type="arabicParenR"/>
            </a:pPr>
            <a:endParaRPr lang="pl-PL" sz="2300" dirty="0" smtClean="0"/>
          </a:p>
          <a:p>
            <a:r>
              <a:rPr lang="pl-PL" dirty="0" smtClean="0"/>
              <a:t>D. Kwiatkowski</a:t>
            </a:r>
            <a:r>
              <a:rPr lang="pl-PL" dirty="0"/>
              <a:t>, </a:t>
            </a:r>
            <a:r>
              <a:rPr lang="pl-PL" i="1" dirty="0"/>
              <a:t>Nowe prawo jest efektywne</a:t>
            </a:r>
            <a:r>
              <a:rPr lang="pl-PL" dirty="0"/>
              <a:t>, Puls Biznesu, https://</a:t>
            </a:r>
            <a:r>
              <a:rPr lang="pl-PL" dirty="0" smtClean="0"/>
              <a:t>www.pb.pl/nowe-prawo-jest-efektywne-948911</a:t>
            </a:r>
            <a:endParaRPr lang="pl-PL" dirty="0"/>
          </a:p>
        </p:txBody>
      </p:sp>
    </p:spTree>
    <p:extLst>
      <p:ext uri="{BB962C8B-B14F-4D97-AF65-F5344CB8AC3E}">
        <p14:creationId xmlns:p14="http://schemas.microsoft.com/office/powerpoint/2010/main" val="3499945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0179" y="196684"/>
            <a:ext cx="10515600" cy="958348"/>
          </a:xfrm>
        </p:spPr>
        <p:txBody>
          <a:bodyPr>
            <a:normAutofit/>
          </a:bodyPr>
          <a:lstStyle/>
          <a:p>
            <a:pPr algn="ctr"/>
            <a:r>
              <a:rPr lang="pl-PL" sz="4800" dirty="0" smtClean="0"/>
              <a:t>Efektywność ekonomiczna</a:t>
            </a:r>
            <a:endParaRPr lang="pl-PL" sz="4800" dirty="0"/>
          </a:p>
        </p:txBody>
      </p:sp>
      <p:sp>
        <p:nvSpPr>
          <p:cNvPr id="3" name="Symbol zastępczy zawartości 2"/>
          <p:cNvSpPr>
            <a:spLocks noGrp="1"/>
          </p:cNvSpPr>
          <p:nvPr>
            <p:ph idx="1"/>
          </p:nvPr>
        </p:nvSpPr>
        <p:spPr>
          <a:xfrm>
            <a:off x="200526" y="1155032"/>
            <a:ext cx="11782927" cy="5510463"/>
          </a:xfrm>
        </p:spPr>
        <p:txBody>
          <a:bodyPr>
            <a:normAutofit fontScale="85000" lnSpcReduction="20000"/>
          </a:bodyPr>
          <a:lstStyle/>
          <a:p>
            <a:pPr marL="0" indent="0">
              <a:buNone/>
            </a:pPr>
            <a:r>
              <a:rPr lang="pl-PL" sz="2400" dirty="0"/>
              <a:t>„Wbrew pozorom nie jest ono jednoznaczne i można wiązać z tym pojęciem co najmniej kilka różnych znaczeń. Ja chciałbym zwrócić szczególniejszą uwagę na ujęcia ekonomiczne, które zostały wypracowane na terenie szkoły ekonomicznej analizy prawa. Ekonomiczna efektywność prawa była w ramach nurtu </a:t>
            </a:r>
            <a:r>
              <a:rPr lang="pl-PL" sz="2400" dirty="0" err="1"/>
              <a:t>Law&amp;Economics</a:t>
            </a:r>
            <a:r>
              <a:rPr lang="pl-PL" sz="2400" dirty="0"/>
              <a:t> ujmowana (definiowana) na co najmniej cztery różne sposoby: 1) </a:t>
            </a:r>
            <a:r>
              <a:rPr lang="pl-PL" sz="2400" b="1" dirty="0"/>
              <a:t>Jako maksymalizacja dobrobytu społecznego</a:t>
            </a:r>
            <a:r>
              <a:rPr lang="pl-PL" sz="2400" dirty="0"/>
              <a:t> (za takim rozumieniem efektywności prawa opowiadał się w szczególności Posner). Prawo, jeśli chce być ekonomicznie efektywne, powinno umożliwiać wybór takiego rozwiązania prawnego, możliwego do przyjęcia w danej sytuacji, które maksymalizuje dobrobyt społeczny (użyteczność społeczną), to znaczy prowadzi do największego (spośród możliwych) wzrostu dobrobytu społecznego (użyteczności społecznej). W tym przypadku jak widać wymóg ekonomicznej efektywności jest tożsamy z utylitarystycznym nakazem maksymalizacji dobrobytu </a:t>
            </a:r>
            <a:r>
              <a:rPr lang="pl-PL" sz="2400" dirty="0" smtClean="0"/>
              <a:t>społecznego.2</a:t>
            </a:r>
            <a:r>
              <a:rPr lang="pl-PL" sz="2400" dirty="0"/>
              <a:t>) Jako ulepszenie (udoskonalenie) położenia ekonomicznego co najmniej jednej osoby, przy równoczesnym zachowaniu statusu pozostałych osób (takie </a:t>
            </a:r>
            <a:r>
              <a:rPr lang="pl-PL" sz="2400" b="1" dirty="0"/>
              <a:t>ujęcie ekonomicznej efektywności zaproponował </a:t>
            </a:r>
            <a:r>
              <a:rPr lang="pl-PL" sz="2400" b="1" dirty="0" err="1"/>
              <a:t>Pareto</a:t>
            </a:r>
            <a:r>
              <a:rPr lang="pl-PL" sz="2400" dirty="0" smtClean="0"/>
              <a:t>). </a:t>
            </a:r>
            <a:r>
              <a:rPr lang="pl-PL" sz="2400" dirty="0"/>
              <a:t>3) Jako „większej korzyści" (takie rozumienie ekonomicznej efektywności jest z kolei wiązane z nazwiskiem </a:t>
            </a:r>
            <a:r>
              <a:rPr lang="pl-PL" sz="2400" b="1" dirty="0" err="1"/>
              <a:t>Kaldora-Hicksa</a:t>
            </a:r>
            <a:r>
              <a:rPr lang="pl-PL" sz="2400" dirty="0"/>
              <a:t>). I tak, ekonomicznie efektywnym jest takie rozwiązanie prawne, którego przyjęcie powoduje, że korzyści jakie odnoszą pewne podmioty w wyniku wprowadzenia tego rozwiązania (zmiany) są wyższe niż straty osób poszkodowanych tą zmianą. Znaczy to, że w przypadku gdyby zyskujący na wprowadzeniu pewnego rozwiązania (zmiany) byliby zmuszeni do zrekompensowania strat poszkodowanym i tak znaleźliby się w położeniu korzystniejszym niż przed wprowadzeniem tego rozwiązania (zmiany</a:t>
            </a:r>
            <a:r>
              <a:rPr lang="pl-PL" sz="2400" dirty="0" smtClean="0"/>
              <a:t>). </a:t>
            </a:r>
            <a:r>
              <a:rPr lang="pl-PL" sz="2400" dirty="0"/>
              <a:t>4) </a:t>
            </a:r>
            <a:r>
              <a:rPr lang="pl-PL" sz="2400" b="1" dirty="0" smtClean="0"/>
              <a:t>Jako zrównanie lub obniżenie kosztów marginalnych.</a:t>
            </a:r>
            <a:r>
              <a:rPr lang="pl-PL" sz="2400" dirty="0" smtClean="0"/>
              <a:t> W </a:t>
            </a:r>
            <a:r>
              <a:rPr lang="pl-PL" sz="2400" dirty="0"/>
              <a:t>ujęciu analizy marginalnej rozwiązanie prawne jest ekonomicznie efektywne wówczas gdy realizuje jakiś pożądany cel tylko do takiego poziomu, przy którym następuje zrównanie marginalnych kosztów społecznych realizacji tego celu i marginalnych korzyści społecznych wynikających z realizacji tego celu. Efektywnym będzie oczywiście tylko takie rozwiązanie, gdy wyjściowe marginalne koszty realizacji danego celu będą takie same lub niższe niż marginalne korzyści.”</a:t>
            </a:r>
            <a:endParaRPr lang="pl-PL" sz="2400" dirty="0" smtClean="0"/>
          </a:p>
          <a:p>
            <a:pPr marL="0" indent="0">
              <a:buNone/>
            </a:pPr>
            <a:r>
              <a:rPr lang="pl-PL" sz="1800" dirty="0" smtClean="0"/>
              <a:t>J. </a:t>
            </a:r>
            <a:r>
              <a:rPr lang="pl-PL" sz="1800" dirty="0"/>
              <a:t>Stelmach, </a:t>
            </a:r>
            <a:r>
              <a:rPr lang="pl-PL" sz="1800" i="1" dirty="0"/>
              <a:t>Efektywne prawo, </a:t>
            </a:r>
            <a:r>
              <a:rPr lang="pl-PL" sz="1800" dirty="0"/>
              <a:t>www2.wpia.uw.edu.pl/files/doktoranckie/STELMACH</a:t>
            </a:r>
            <a:endParaRPr lang="pl-PL" sz="1800" dirty="0" smtClean="0"/>
          </a:p>
        </p:txBody>
      </p:sp>
    </p:spTree>
    <p:extLst>
      <p:ext uri="{BB962C8B-B14F-4D97-AF65-F5344CB8AC3E}">
        <p14:creationId xmlns:p14="http://schemas.microsoft.com/office/powerpoint/2010/main" val="1999246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0179" y="196684"/>
            <a:ext cx="10515600" cy="958348"/>
          </a:xfrm>
        </p:spPr>
        <p:txBody>
          <a:bodyPr>
            <a:normAutofit fontScale="90000"/>
          </a:bodyPr>
          <a:lstStyle/>
          <a:p>
            <a:pPr algn="ctr"/>
            <a:r>
              <a:rPr lang="pl-PL" sz="4800" dirty="0" smtClean="0"/>
              <a:t>Efektywność ekonomiczna vs. sprawiedliwość</a:t>
            </a:r>
            <a:endParaRPr lang="pl-PL" sz="4800" dirty="0"/>
          </a:p>
        </p:txBody>
      </p:sp>
      <p:sp>
        <p:nvSpPr>
          <p:cNvPr id="3" name="Symbol zastępczy zawartości 2"/>
          <p:cNvSpPr>
            <a:spLocks noGrp="1"/>
          </p:cNvSpPr>
          <p:nvPr>
            <p:ph idx="1"/>
          </p:nvPr>
        </p:nvSpPr>
        <p:spPr>
          <a:xfrm>
            <a:off x="195385" y="1656000"/>
            <a:ext cx="11635668" cy="5080862"/>
          </a:xfrm>
        </p:spPr>
        <p:txBody>
          <a:bodyPr>
            <a:normAutofit fontScale="92500"/>
          </a:bodyPr>
          <a:lstStyle/>
          <a:p>
            <a:pPr marL="0" indent="0">
              <a:buNone/>
            </a:pPr>
            <a:r>
              <a:rPr lang="pl-PL" sz="2400" dirty="0"/>
              <a:t>„Załóżmy, że Unia Europejska przekazuje Polsce 10 mln euro </a:t>
            </a:r>
            <a:r>
              <a:rPr lang="pl-PL" sz="2400" dirty="0" smtClean="0"/>
              <a:t>na wsparcie </a:t>
            </a:r>
            <a:r>
              <a:rPr lang="pl-PL" sz="2400" dirty="0"/>
              <a:t>dwóch grup zawodowych – górników i </a:t>
            </a:r>
            <a:r>
              <a:rPr lang="pl-PL" sz="2400" dirty="0" smtClean="0"/>
              <a:t>hutników. Przyjmijmy, że grupy te są równoliczne. W jaki sposób rząd polski powinien podzielić te pieniądze? Przyjmijmy, że rząd polski zamierza kierować się efektywnością w sensie </a:t>
            </a:r>
            <a:r>
              <a:rPr lang="pl-PL" sz="2400" dirty="0" err="1" smtClean="0"/>
              <a:t>Pareto</a:t>
            </a:r>
            <a:r>
              <a:rPr lang="pl-PL" sz="2400" dirty="0"/>
              <a:t> </a:t>
            </a:r>
            <a:r>
              <a:rPr lang="pl-PL" sz="2400" dirty="0" smtClean="0"/>
              <a:t>(…) Kłopot polega na tym, że wymóg ten jest spełniony przez ogromną ilość alokacji.”</a:t>
            </a:r>
          </a:p>
          <a:p>
            <a:pPr marL="0" indent="0">
              <a:buNone/>
            </a:pPr>
            <a:endParaRPr lang="pl-PL" sz="2400" dirty="0"/>
          </a:p>
          <a:p>
            <a:pPr marL="0" indent="0">
              <a:buNone/>
            </a:pPr>
            <a:endParaRPr lang="pl-PL" sz="2400" dirty="0" smtClean="0"/>
          </a:p>
          <a:p>
            <a:pPr marL="0" indent="0">
              <a:buNone/>
            </a:pPr>
            <a:endParaRPr lang="pl-PL" sz="2400" dirty="0"/>
          </a:p>
          <a:p>
            <a:pPr marL="0" indent="0">
              <a:buNone/>
            </a:pPr>
            <a:endParaRPr lang="pl-PL" sz="2400" dirty="0" smtClean="0"/>
          </a:p>
          <a:p>
            <a:pPr marL="0" indent="0">
              <a:buNone/>
            </a:pPr>
            <a:endParaRPr lang="pl-PL" sz="2400" dirty="0"/>
          </a:p>
          <a:p>
            <a:pPr marL="0" indent="0">
              <a:buNone/>
            </a:pPr>
            <a:endParaRPr lang="pl-PL" sz="2400" dirty="0" smtClean="0"/>
          </a:p>
          <a:p>
            <a:pPr marL="0" indent="0">
              <a:buNone/>
            </a:pPr>
            <a:endParaRPr lang="pl-PL" sz="1800" dirty="0" smtClean="0"/>
          </a:p>
          <a:p>
            <a:pPr marL="0" indent="0">
              <a:buNone/>
            </a:pPr>
            <a:endParaRPr lang="pl-PL" sz="1800" dirty="0" smtClean="0"/>
          </a:p>
          <a:p>
            <a:pPr marL="0" indent="0">
              <a:buNone/>
            </a:pPr>
            <a:r>
              <a:rPr lang="pl-PL" sz="1800" dirty="0" smtClean="0"/>
              <a:t>J. Stelmach B. Brożek W. Załuski, </a:t>
            </a:r>
            <a:r>
              <a:rPr lang="pl-PL" sz="1800" i="1" dirty="0" smtClean="0"/>
              <a:t>Dziesięć wykładów o ekonomii prawa</a:t>
            </a:r>
            <a:r>
              <a:rPr lang="pl-PL" sz="1800" dirty="0" smtClean="0"/>
              <a:t>, Warszawa 2007, </a:t>
            </a:r>
            <a:r>
              <a:rPr lang="pl-PL" sz="1800" dirty="0"/>
              <a:t>s</a:t>
            </a:r>
            <a:r>
              <a:rPr lang="pl-PL" sz="1800" dirty="0" smtClean="0"/>
              <a:t>. 45.</a:t>
            </a:r>
          </a:p>
        </p:txBody>
      </p:sp>
      <p:cxnSp>
        <p:nvCxnSpPr>
          <p:cNvPr id="5" name="Łącznik prosty ze strzałką 4"/>
          <p:cNvCxnSpPr/>
          <p:nvPr/>
        </p:nvCxnSpPr>
        <p:spPr>
          <a:xfrm flipH="1" flipV="1">
            <a:off x="1258277" y="3492000"/>
            <a:ext cx="7815" cy="212578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Łącznik prosty ze strzałką 8"/>
          <p:cNvCxnSpPr/>
          <p:nvPr/>
        </p:nvCxnSpPr>
        <p:spPr>
          <a:xfrm flipV="1">
            <a:off x="1234120" y="5594606"/>
            <a:ext cx="2124000" cy="390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pole tekstowe 12"/>
          <p:cNvSpPr txBox="1"/>
          <p:nvPr/>
        </p:nvSpPr>
        <p:spPr>
          <a:xfrm>
            <a:off x="830179" y="4370226"/>
            <a:ext cx="531447" cy="369332"/>
          </a:xfrm>
          <a:prstGeom prst="rect">
            <a:avLst/>
          </a:prstGeom>
          <a:noFill/>
        </p:spPr>
        <p:txBody>
          <a:bodyPr wrap="square" rtlCol="0">
            <a:spAutoFit/>
          </a:bodyPr>
          <a:lstStyle/>
          <a:p>
            <a:r>
              <a:rPr lang="pl-PL" dirty="0" smtClean="0"/>
              <a:t>5</a:t>
            </a:r>
            <a:endParaRPr lang="pl-PL" dirty="0"/>
          </a:p>
        </p:txBody>
      </p:sp>
      <p:sp>
        <p:nvSpPr>
          <p:cNvPr id="14" name="pole tekstowe 13"/>
          <p:cNvSpPr txBox="1"/>
          <p:nvPr/>
        </p:nvSpPr>
        <p:spPr>
          <a:xfrm>
            <a:off x="2026489" y="5730149"/>
            <a:ext cx="539262" cy="369332"/>
          </a:xfrm>
          <a:prstGeom prst="rect">
            <a:avLst/>
          </a:prstGeom>
          <a:noFill/>
        </p:spPr>
        <p:txBody>
          <a:bodyPr wrap="square" rtlCol="0">
            <a:spAutoFit/>
          </a:bodyPr>
          <a:lstStyle/>
          <a:p>
            <a:r>
              <a:rPr lang="pl-PL" dirty="0" smtClean="0"/>
              <a:t>5</a:t>
            </a:r>
            <a:endParaRPr lang="pl-PL" dirty="0"/>
          </a:p>
        </p:txBody>
      </p:sp>
      <p:sp>
        <p:nvSpPr>
          <p:cNvPr id="16" name="pole tekstowe 15"/>
          <p:cNvSpPr txBox="1"/>
          <p:nvPr/>
        </p:nvSpPr>
        <p:spPr>
          <a:xfrm>
            <a:off x="830179" y="5720862"/>
            <a:ext cx="693821" cy="369332"/>
          </a:xfrm>
          <a:prstGeom prst="rect">
            <a:avLst/>
          </a:prstGeom>
          <a:noFill/>
        </p:spPr>
        <p:txBody>
          <a:bodyPr wrap="square" rtlCol="0">
            <a:spAutoFit/>
          </a:bodyPr>
          <a:lstStyle/>
          <a:p>
            <a:r>
              <a:rPr lang="pl-PL" dirty="0" smtClean="0"/>
              <a:t>(0, 0)</a:t>
            </a:r>
            <a:endParaRPr lang="pl-PL" dirty="0"/>
          </a:p>
        </p:txBody>
      </p:sp>
      <p:sp>
        <p:nvSpPr>
          <p:cNvPr id="18" name="pole tekstowe 17"/>
          <p:cNvSpPr txBox="1"/>
          <p:nvPr/>
        </p:nvSpPr>
        <p:spPr>
          <a:xfrm>
            <a:off x="746779" y="3204256"/>
            <a:ext cx="415964" cy="369332"/>
          </a:xfrm>
          <a:prstGeom prst="rect">
            <a:avLst/>
          </a:prstGeom>
          <a:noFill/>
        </p:spPr>
        <p:txBody>
          <a:bodyPr wrap="square" rtlCol="0">
            <a:spAutoFit/>
          </a:bodyPr>
          <a:lstStyle/>
          <a:p>
            <a:r>
              <a:rPr lang="pl-PL" dirty="0" smtClean="0"/>
              <a:t>10</a:t>
            </a:r>
            <a:endParaRPr lang="pl-PL" dirty="0"/>
          </a:p>
        </p:txBody>
      </p:sp>
      <p:sp>
        <p:nvSpPr>
          <p:cNvPr id="19" name="pole tekstowe 18"/>
          <p:cNvSpPr txBox="1"/>
          <p:nvPr/>
        </p:nvSpPr>
        <p:spPr>
          <a:xfrm>
            <a:off x="3355104" y="5720862"/>
            <a:ext cx="415964" cy="369332"/>
          </a:xfrm>
          <a:prstGeom prst="rect">
            <a:avLst/>
          </a:prstGeom>
          <a:noFill/>
        </p:spPr>
        <p:txBody>
          <a:bodyPr wrap="square" rtlCol="0">
            <a:spAutoFit/>
          </a:bodyPr>
          <a:lstStyle/>
          <a:p>
            <a:r>
              <a:rPr lang="pl-PL" dirty="0" smtClean="0"/>
              <a:t>10</a:t>
            </a:r>
            <a:endParaRPr lang="pl-PL" dirty="0"/>
          </a:p>
        </p:txBody>
      </p:sp>
      <p:cxnSp>
        <p:nvCxnSpPr>
          <p:cNvPr id="21" name="Łącznik prosty 20"/>
          <p:cNvCxnSpPr/>
          <p:nvPr/>
        </p:nvCxnSpPr>
        <p:spPr>
          <a:xfrm>
            <a:off x="4829908" y="1281723"/>
            <a:ext cx="0" cy="0"/>
          </a:xfrm>
          <a:prstGeom prst="line">
            <a:avLst/>
          </a:prstGeom>
        </p:spPr>
        <p:style>
          <a:lnRef idx="1">
            <a:schemeClr val="dk1"/>
          </a:lnRef>
          <a:fillRef idx="0">
            <a:schemeClr val="dk1"/>
          </a:fillRef>
          <a:effectRef idx="0">
            <a:schemeClr val="dk1"/>
          </a:effectRef>
          <a:fontRef idx="minor">
            <a:schemeClr val="tx1"/>
          </a:fontRef>
        </p:style>
      </p:cxnSp>
      <p:cxnSp>
        <p:nvCxnSpPr>
          <p:cNvPr id="23" name="Łącznik prosty 22"/>
          <p:cNvCxnSpPr/>
          <p:nvPr/>
        </p:nvCxnSpPr>
        <p:spPr>
          <a:xfrm>
            <a:off x="1290249" y="3736712"/>
            <a:ext cx="1868587" cy="18578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5436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6"/>
            <a:ext cx="10515600" cy="1078664"/>
          </a:xfrm>
        </p:spPr>
        <p:txBody>
          <a:bodyPr>
            <a:normAutofit/>
          </a:bodyPr>
          <a:lstStyle/>
          <a:p>
            <a:pPr algn="ctr"/>
            <a:r>
              <a:rPr lang="pl-PL" sz="4800" dirty="0" smtClean="0"/>
              <a:t>Efektywność vs. sprawiedliwość</a:t>
            </a:r>
            <a:endParaRPr lang="pl-PL" sz="4800" i="1" dirty="0"/>
          </a:p>
        </p:txBody>
      </p:sp>
      <p:sp>
        <p:nvSpPr>
          <p:cNvPr id="3" name="Symbol zastępczy zawartości 2"/>
          <p:cNvSpPr>
            <a:spLocks noGrp="1"/>
          </p:cNvSpPr>
          <p:nvPr>
            <p:ph idx="1"/>
          </p:nvPr>
        </p:nvSpPr>
        <p:spPr>
          <a:xfrm>
            <a:off x="375138" y="1774092"/>
            <a:ext cx="11589599" cy="4857261"/>
          </a:xfrm>
        </p:spPr>
        <p:txBody>
          <a:bodyPr>
            <a:normAutofit/>
          </a:bodyPr>
          <a:lstStyle/>
          <a:p>
            <a:pPr marL="0" indent="0">
              <a:buNone/>
            </a:pPr>
            <a:r>
              <a:rPr lang="pl-PL" sz="2600" dirty="0"/>
              <a:t>„ wbrew tezie </a:t>
            </a:r>
            <a:r>
              <a:rPr lang="pl-PL" sz="2600" dirty="0" smtClean="0"/>
              <a:t>głoszonej w </a:t>
            </a:r>
            <a:r>
              <a:rPr lang="pl-PL" sz="2600" dirty="0"/>
              <a:t>ramach </a:t>
            </a:r>
            <a:r>
              <a:rPr lang="pl-PL" sz="2600" i="1" dirty="0"/>
              <a:t>Law and </a:t>
            </a:r>
            <a:r>
              <a:rPr lang="pl-PL" sz="2600" i="1" dirty="0" err="1"/>
              <a:t>Economics</a:t>
            </a:r>
            <a:r>
              <a:rPr lang="pl-PL" sz="2600" i="1" dirty="0"/>
              <a:t> </a:t>
            </a:r>
            <a:r>
              <a:rPr lang="pl-PL" sz="2600" dirty="0"/>
              <a:t>efektywność nie jest jedyną wartością, jaką prawo </a:t>
            </a:r>
            <a:r>
              <a:rPr lang="pl-PL" sz="2600" dirty="0" smtClean="0"/>
              <a:t>powinno realizować</a:t>
            </a:r>
            <a:r>
              <a:rPr lang="pl-PL" sz="2600" dirty="0"/>
              <a:t>. W szczególności, uważamy, że nie jest tak, że w każdej sytuacji konfliktu </a:t>
            </a:r>
            <a:r>
              <a:rPr lang="pl-PL" sz="2600" dirty="0" smtClean="0"/>
              <a:t>między zasadzie </a:t>
            </a:r>
            <a:r>
              <a:rPr lang="pl-PL" sz="2600" dirty="0"/>
              <a:t>efektywnością a zasadą sprawiedliwości, powinniśmy zawsze </a:t>
            </a:r>
            <a:r>
              <a:rPr lang="pl-PL" sz="2600" dirty="0" smtClean="0"/>
              <a:t>przyznać pierwszeństwo </a:t>
            </a:r>
            <a:r>
              <a:rPr lang="pl-PL" sz="2600" dirty="0"/>
              <a:t>tej pierwszej. </a:t>
            </a:r>
            <a:r>
              <a:rPr lang="pl-PL" sz="2600" dirty="0" smtClean="0"/>
              <a:t>(…)</a:t>
            </a:r>
          </a:p>
          <a:p>
            <a:pPr marL="0" indent="0">
              <a:buNone/>
            </a:pPr>
            <a:r>
              <a:rPr lang="pl-PL" sz="2600" dirty="0" smtClean="0"/>
              <a:t>Głowna </a:t>
            </a:r>
            <a:r>
              <a:rPr lang="pl-PL" sz="2600" dirty="0"/>
              <a:t>konkluzja analizy prowadzonej tym punkcie jest umiarkowanie </a:t>
            </a:r>
            <a:r>
              <a:rPr lang="pl-PL" sz="2600" dirty="0" smtClean="0"/>
              <a:t>krytyczna względem </a:t>
            </a:r>
            <a:r>
              <a:rPr lang="pl-PL" sz="2600" i="1" dirty="0"/>
              <a:t>Law and </a:t>
            </a:r>
            <a:r>
              <a:rPr lang="pl-PL" sz="2600" i="1" dirty="0" err="1"/>
              <a:t>Economics</a:t>
            </a:r>
            <a:r>
              <a:rPr lang="pl-PL" sz="2600" dirty="0"/>
              <a:t>. Uważamy, że efektywność nie jest jedynym </a:t>
            </a:r>
            <a:r>
              <a:rPr lang="pl-PL" sz="2600" dirty="0" smtClean="0"/>
              <a:t>celem prawa, lecz </a:t>
            </a:r>
            <a:r>
              <a:rPr lang="pl-PL" sz="2600" dirty="0"/>
              <a:t>jednym z kilku, spośród których celem szczególnie ważnym i jednocześnie </a:t>
            </a:r>
            <a:r>
              <a:rPr lang="pl-PL" sz="2600" dirty="0" smtClean="0"/>
              <a:t>silnie konkurencyjnym </a:t>
            </a:r>
            <a:r>
              <a:rPr lang="pl-PL" sz="2600" dirty="0"/>
              <a:t>wobec niej jest szeroko rozumiana sprawiedliwość. Podjęcie decyzji czy </a:t>
            </a:r>
            <a:r>
              <a:rPr lang="pl-PL" sz="2600" dirty="0" smtClean="0"/>
              <a:t>to legislacyjnej </a:t>
            </a:r>
            <a:r>
              <a:rPr lang="pl-PL" sz="2600" dirty="0"/>
              <a:t>czy sędziowskiej wymaga starannego ważenia obu zasad, nie </a:t>
            </a:r>
            <a:r>
              <a:rPr lang="pl-PL" sz="2600" dirty="0" smtClean="0"/>
              <a:t>zaś automatycznego </a:t>
            </a:r>
            <a:r>
              <a:rPr lang="pl-PL" sz="2600" dirty="0"/>
              <a:t>przyznania priorytetu jednej z nich</a:t>
            </a:r>
            <a:r>
              <a:rPr lang="pl-PL" sz="2600" dirty="0" smtClean="0"/>
              <a:t>.”</a:t>
            </a:r>
          </a:p>
          <a:p>
            <a:pPr marL="0" indent="0">
              <a:buNone/>
            </a:pPr>
            <a:r>
              <a:rPr lang="pl-PL" sz="1800" b="1" dirty="0" smtClean="0"/>
              <a:t>W. Załuski, </a:t>
            </a:r>
            <a:r>
              <a:rPr lang="en-US" sz="1800" b="1" i="1" dirty="0" err="1"/>
              <a:t>Cel</a:t>
            </a:r>
            <a:r>
              <a:rPr lang="en-US" sz="1800" b="1" i="1" dirty="0"/>
              <a:t> </a:t>
            </a:r>
            <a:r>
              <a:rPr lang="en-US" sz="1800" b="1" i="1" dirty="0" err="1"/>
              <a:t>prawa</a:t>
            </a:r>
            <a:r>
              <a:rPr lang="en-US" sz="1800" b="1" i="1" dirty="0"/>
              <a:t> </a:t>
            </a:r>
            <a:r>
              <a:rPr lang="en-US" sz="1800" b="1" i="1" dirty="0" err="1"/>
              <a:t>według</a:t>
            </a:r>
            <a:r>
              <a:rPr lang="en-US" sz="1800" b="1" i="1" dirty="0"/>
              <a:t> Law and Economics</a:t>
            </a:r>
            <a:r>
              <a:rPr lang="pl-PL" sz="1800" b="1" dirty="0" smtClean="0"/>
              <a:t>, [w:] </a:t>
            </a:r>
            <a:r>
              <a:rPr lang="pl-PL" sz="1800" b="1" dirty="0"/>
              <a:t>J. Czapska, M. Dudek, M. Stępień </a:t>
            </a:r>
            <a:r>
              <a:rPr lang="pl-PL" sz="1800" b="1" dirty="0" smtClean="0"/>
              <a:t>(red.), </a:t>
            </a:r>
            <a:r>
              <a:rPr lang="pl-PL" sz="1800" b="1" i="1" dirty="0"/>
              <a:t>Wielowymiarowość prawa</a:t>
            </a:r>
            <a:r>
              <a:rPr lang="pl-PL" sz="1800" b="1" dirty="0"/>
              <a:t>, </a:t>
            </a:r>
            <a:r>
              <a:rPr lang="pl-PL" sz="1800" b="1" dirty="0" smtClean="0"/>
              <a:t>Toruń </a:t>
            </a:r>
            <a:r>
              <a:rPr lang="pl-PL" sz="1800" b="1" dirty="0"/>
              <a:t>2014, s</a:t>
            </a:r>
            <a:r>
              <a:rPr lang="pl-PL" sz="1800" b="1" dirty="0" smtClean="0"/>
              <a:t>. 299.</a:t>
            </a:r>
            <a:endParaRPr lang="pl-PL" sz="1800" b="1" dirty="0"/>
          </a:p>
        </p:txBody>
      </p:sp>
    </p:spTree>
    <p:extLst>
      <p:ext uri="{BB962C8B-B14F-4D97-AF65-F5344CB8AC3E}">
        <p14:creationId xmlns:p14="http://schemas.microsoft.com/office/powerpoint/2010/main" val="2638180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68740" y="1770845"/>
            <a:ext cx="11135435" cy="4220522"/>
          </a:xfrm>
        </p:spPr>
        <p:txBody>
          <a:bodyPr>
            <a:normAutofit/>
          </a:bodyPr>
          <a:lstStyle/>
          <a:p>
            <a:pPr algn="ctr"/>
            <a:r>
              <a:rPr lang="pl-PL" b="1" dirty="0"/>
              <a:t>Ekonomiczna analiza </a:t>
            </a:r>
            <a:r>
              <a:rPr lang="pl-PL" b="1" dirty="0" smtClean="0"/>
              <a:t>prawa: </a:t>
            </a:r>
            <a:br>
              <a:rPr lang="pl-PL" b="1" dirty="0" smtClean="0"/>
            </a:br>
            <a:r>
              <a:rPr lang="pl-PL" b="1" dirty="0" smtClean="0"/>
              <a:t>podstawowe pojęcia i problemy.</a:t>
            </a:r>
            <a:br>
              <a:rPr lang="pl-PL" b="1" dirty="0" smtClean="0"/>
            </a:br>
            <a:endParaRPr lang="pl-PL" dirty="0"/>
          </a:p>
        </p:txBody>
      </p:sp>
    </p:spTree>
    <p:extLst>
      <p:ext uri="{BB962C8B-B14F-4D97-AF65-F5344CB8AC3E}">
        <p14:creationId xmlns:p14="http://schemas.microsoft.com/office/powerpoint/2010/main" val="9773078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0179" y="196684"/>
            <a:ext cx="10515600" cy="958348"/>
          </a:xfrm>
        </p:spPr>
        <p:txBody>
          <a:bodyPr>
            <a:normAutofit/>
          </a:bodyPr>
          <a:lstStyle/>
          <a:p>
            <a:pPr algn="ctr"/>
            <a:r>
              <a:rPr lang="pl-PL" sz="4800" dirty="0" smtClean="0"/>
              <a:t>Efektywność ekonomiczna vs. moralność</a:t>
            </a:r>
            <a:endParaRPr lang="pl-PL" sz="4800" dirty="0"/>
          </a:p>
        </p:txBody>
      </p:sp>
      <p:sp>
        <p:nvSpPr>
          <p:cNvPr id="3" name="Symbol zastępczy zawartości 2"/>
          <p:cNvSpPr>
            <a:spLocks noGrp="1"/>
          </p:cNvSpPr>
          <p:nvPr>
            <p:ph idx="1"/>
          </p:nvPr>
        </p:nvSpPr>
        <p:spPr>
          <a:xfrm>
            <a:off x="502379" y="1676400"/>
            <a:ext cx="11328674" cy="4732420"/>
          </a:xfrm>
        </p:spPr>
        <p:txBody>
          <a:bodyPr>
            <a:normAutofit/>
          </a:bodyPr>
          <a:lstStyle/>
          <a:p>
            <a:pPr marL="0" indent="0">
              <a:buNone/>
            </a:pPr>
            <a:r>
              <a:rPr lang="pl-PL" sz="2400" dirty="0" smtClean="0"/>
              <a:t>„Zarzut ‚potworności moralnej’, często kierowany jest pod adresem ekonomicznej analizy prawa, sprowadza się do twierdzenia, że zastosowanie kryterium efektywności ekonomicznej do kwestii prawnych prowadzić może do akceptacji rozwiązań, które są sprzeczne z podstawowymi intuicjami moralnymi – są więc ‚moralnie potworne’. Trzeba zauważyć, że analizowany zarzut adresowany jest zwykle do tych, którzy uważają, iż celem prawa powinna być maksymalizacja bogactwa społecznego. Za tezą tą opowiada się na przykład Posner, który przyznaje:</a:t>
            </a:r>
          </a:p>
          <a:p>
            <a:pPr marL="0" indent="0">
              <a:buNone/>
            </a:pPr>
            <a:r>
              <a:rPr lang="pl-PL" sz="2400" dirty="0" smtClean="0"/>
              <a:t>(…) </a:t>
            </a:r>
          </a:p>
          <a:p>
            <a:pPr marL="0" indent="0">
              <a:buNone/>
            </a:pPr>
            <a:r>
              <a:rPr lang="pl-PL" sz="2400" dirty="0" smtClean="0"/>
              <a:t>obecność Żydów i Murzynów w sąsiedztwie może tak zrazić ich sąsiadów, że wartość nieruchomości spadnie poniżej kwoty, którą przedstawiciele tych dwóch mniejszości byliby skłonni zapłacić, by pozostać w lepszej dzielnicy. W takiej sytuacji pewna forma segregacji sprzyjałaby maksymalizacji bogactwa.”</a:t>
            </a:r>
          </a:p>
          <a:p>
            <a:pPr marL="0" indent="0">
              <a:buNone/>
            </a:pPr>
            <a:r>
              <a:rPr lang="pl-PL" sz="1800" dirty="0" smtClean="0"/>
              <a:t>B. Brożek, J. </a:t>
            </a:r>
            <a:r>
              <a:rPr lang="pl-PL" sz="1800" dirty="0"/>
              <a:t>Stelmach, </a:t>
            </a:r>
            <a:r>
              <a:rPr lang="pl-PL" sz="1800" i="1" dirty="0"/>
              <a:t>Sztuka negocjacji prawniczych</a:t>
            </a:r>
            <a:r>
              <a:rPr lang="pl-PL" sz="1800" dirty="0"/>
              <a:t>, </a:t>
            </a:r>
            <a:r>
              <a:rPr lang="pl-PL" sz="1800" dirty="0" smtClean="0"/>
              <a:t>Warszawa 2003, </a:t>
            </a:r>
            <a:r>
              <a:rPr lang="pl-PL" sz="1800" dirty="0"/>
              <a:t>s</a:t>
            </a:r>
            <a:r>
              <a:rPr lang="pl-PL" sz="1800" dirty="0" smtClean="0"/>
              <a:t>. 141-142.</a:t>
            </a:r>
          </a:p>
        </p:txBody>
      </p:sp>
    </p:spTree>
    <p:extLst>
      <p:ext uri="{BB962C8B-B14F-4D97-AF65-F5344CB8AC3E}">
        <p14:creationId xmlns:p14="http://schemas.microsoft.com/office/powerpoint/2010/main" val="639596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401052" y="275379"/>
            <a:ext cx="11325727" cy="6386364"/>
          </a:xfrm>
          <a:prstGeom prst="rect">
            <a:avLst/>
          </a:prstGeom>
        </p:spPr>
        <p:txBody>
          <a:bodyPr wrap="square">
            <a:spAutoFit/>
          </a:bodyPr>
          <a:lstStyle/>
          <a:p>
            <a:r>
              <a:rPr lang="pl-PL" sz="2300" dirty="0"/>
              <a:t>„Uważam, że prawo aby mogło być uznane za efektywne powinno „w pewnym przynajmniej </a:t>
            </a:r>
            <a:r>
              <a:rPr lang="pl-PL" sz="2300" dirty="0" smtClean="0"/>
              <a:t>stopniu” </a:t>
            </a:r>
            <a:r>
              <a:rPr lang="pl-PL" sz="2300" dirty="0"/>
              <a:t>spełniać osiem wymienionych i omówionych poniżej warunków</a:t>
            </a:r>
            <a:r>
              <a:rPr lang="pl-PL" sz="2300" dirty="0" smtClean="0"/>
              <a:t>. (…)</a:t>
            </a:r>
          </a:p>
          <a:p>
            <a:pPr marL="457200" indent="-457200">
              <a:buAutoNum type="arabicPeriod"/>
            </a:pPr>
            <a:r>
              <a:rPr lang="pl-PL" sz="2300" dirty="0" smtClean="0"/>
              <a:t>Prawo </a:t>
            </a:r>
            <a:r>
              <a:rPr lang="pl-PL" sz="2300" dirty="0"/>
              <a:t>powinno być skuteczne. Oznacza to, że efektywne prawo musi dać się urzeczywistnić (zastosować). Efektywne prawo musi być skuteczne, czyli po prostu musi zadziałać w jakiejś rzeczywistej przestrzeni społeczno-ekonomicznej</a:t>
            </a:r>
            <a:r>
              <a:rPr lang="pl-PL" sz="2300" dirty="0" smtClean="0"/>
              <a:t>. (…)</a:t>
            </a:r>
          </a:p>
          <a:p>
            <a:pPr marL="457200" indent="-457200">
              <a:buAutoNum type="arabicPeriod"/>
            </a:pPr>
            <a:r>
              <a:rPr lang="pl-PL" sz="2300" dirty="0"/>
              <a:t>Prawo powinno przewidywać zmiany, które mogą nastąpić w społeczno-ekonomicznej rzeczywistości</a:t>
            </a:r>
            <a:r>
              <a:rPr lang="pl-PL" sz="2300" dirty="0" smtClean="0"/>
              <a:t>. (…)</a:t>
            </a:r>
          </a:p>
          <a:p>
            <a:pPr marL="457200" indent="-457200">
              <a:buAutoNum type="arabicPeriod"/>
            </a:pPr>
            <a:r>
              <a:rPr lang="pl-PL" sz="2300" dirty="0"/>
              <a:t>Prawo powinno być tworzone i stosowane w taki sposób aby maksymalizować bogactwo społeczne i indywidualne</a:t>
            </a:r>
            <a:r>
              <a:rPr lang="pl-PL" sz="2300" dirty="0" smtClean="0"/>
              <a:t>. (…)</a:t>
            </a:r>
          </a:p>
          <a:p>
            <a:pPr marL="457200" indent="-457200">
              <a:buAutoNum type="arabicPeriod"/>
            </a:pPr>
            <a:r>
              <a:rPr lang="pl-PL" sz="2300" dirty="0"/>
              <a:t>Prawo powinno uwzględniać założenie, że jego adresaci są podmiotami ekonomicznie racjonalnymi (czyli, że są </a:t>
            </a:r>
            <a:r>
              <a:rPr lang="pl-PL" sz="2300" i="1" dirty="0"/>
              <a:t>homo oeconomicus</a:t>
            </a:r>
            <a:r>
              <a:rPr lang="pl-PL" sz="2300" dirty="0" smtClean="0"/>
              <a:t>). (…)</a:t>
            </a:r>
          </a:p>
          <a:p>
            <a:pPr marL="457200" indent="-457200">
              <a:buAutoNum type="arabicPeriod"/>
            </a:pPr>
            <a:r>
              <a:rPr lang="pl-PL" sz="2300" dirty="0"/>
              <a:t>Prawo   powinno   umożliwiać   przeprowadzenie właściwej alokacji dóbr</a:t>
            </a:r>
            <a:r>
              <a:rPr lang="pl-PL" sz="2300" dirty="0" smtClean="0"/>
              <a:t>. (…)</a:t>
            </a:r>
          </a:p>
          <a:p>
            <a:pPr marL="457200" indent="-457200">
              <a:buAutoNum type="arabicPeriod"/>
            </a:pPr>
            <a:r>
              <a:rPr lang="pl-PL" sz="2300" dirty="0"/>
              <a:t>Prawo powinno dążyć do samoograniczenia</a:t>
            </a:r>
            <a:r>
              <a:rPr lang="pl-PL" sz="2300" dirty="0" smtClean="0"/>
              <a:t>. (…)</a:t>
            </a:r>
          </a:p>
          <a:p>
            <a:pPr marL="457200" indent="-457200">
              <a:buAutoNum type="arabicPeriod"/>
            </a:pPr>
            <a:r>
              <a:rPr lang="pl-PL" sz="2300" dirty="0"/>
              <a:t>Prawo powinno uwzględniać tradycję</a:t>
            </a:r>
            <a:r>
              <a:rPr lang="pl-PL" sz="2300" dirty="0" smtClean="0"/>
              <a:t>, wykształcone już nawyki, przyjęte zasady i powszechnie akceptowane standardy (…)</a:t>
            </a:r>
          </a:p>
          <a:p>
            <a:pPr marL="457200" indent="-457200">
              <a:buAutoNum type="arabicPeriod"/>
            </a:pPr>
            <a:r>
              <a:rPr lang="pl-PL" sz="2300" dirty="0"/>
              <a:t>Nauka prawa powinna skupić swoją uwagę na badaniu „efektywnego prawa</a:t>
            </a:r>
            <a:r>
              <a:rPr lang="pl-PL" sz="2300" dirty="0" smtClean="0"/>
              <a:t>". ”</a:t>
            </a:r>
          </a:p>
          <a:p>
            <a:pPr marL="457200" indent="-457200">
              <a:buAutoNum type="arabicPeriod"/>
            </a:pPr>
            <a:endParaRPr lang="pl-PL" sz="2300" dirty="0" smtClean="0"/>
          </a:p>
          <a:p>
            <a:r>
              <a:rPr lang="pl-PL" dirty="0"/>
              <a:t>J. Stelmach, </a:t>
            </a:r>
            <a:r>
              <a:rPr lang="pl-PL" i="1" dirty="0"/>
              <a:t>Efektywne prawo, </a:t>
            </a:r>
            <a:r>
              <a:rPr lang="pl-PL" dirty="0"/>
              <a:t>www2.wpia.uw.edu.pl/files/doktoranckie/STELMACH</a:t>
            </a:r>
          </a:p>
        </p:txBody>
      </p:sp>
    </p:spTree>
    <p:extLst>
      <p:ext uri="{BB962C8B-B14F-4D97-AF65-F5344CB8AC3E}">
        <p14:creationId xmlns:p14="http://schemas.microsoft.com/office/powerpoint/2010/main" val="1696093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0179" y="196684"/>
            <a:ext cx="10515600" cy="958348"/>
          </a:xfrm>
        </p:spPr>
        <p:txBody>
          <a:bodyPr>
            <a:normAutofit/>
          </a:bodyPr>
          <a:lstStyle/>
          <a:p>
            <a:pPr algn="ctr"/>
            <a:r>
              <a:rPr lang="pl-PL" sz="3600" dirty="0" smtClean="0"/>
              <a:t>Jakie okoliczności sprawiają, że prawo jest skuteczne?</a:t>
            </a:r>
            <a:endParaRPr lang="pl-PL" sz="3600" dirty="0"/>
          </a:p>
        </p:txBody>
      </p:sp>
      <p:sp>
        <p:nvSpPr>
          <p:cNvPr id="3" name="Symbol zastępczy zawartości 2"/>
          <p:cNvSpPr>
            <a:spLocks noGrp="1"/>
          </p:cNvSpPr>
          <p:nvPr>
            <p:ph idx="1"/>
          </p:nvPr>
        </p:nvSpPr>
        <p:spPr>
          <a:xfrm>
            <a:off x="534463" y="1596188"/>
            <a:ext cx="11328674" cy="5261811"/>
          </a:xfrm>
        </p:spPr>
        <p:txBody>
          <a:bodyPr>
            <a:normAutofit/>
          </a:bodyPr>
          <a:lstStyle/>
          <a:p>
            <a:pPr marL="0" indent="0">
              <a:buNone/>
            </a:pPr>
            <a:r>
              <a:rPr lang="pl-PL" sz="3200" dirty="0"/>
              <a:t>„Wstępnym i podstawowym warunkiem skutecznego </a:t>
            </a:r>
            <a:r>
              <a:rPr lang="pl-PL" sz="3200" dirty="0" smtClean="0"/>
              <a:t>działania prawa </a:t>
            </a:r>
            <a:r>
              <a:rPr lang="pl-PL" sz="3200" dirty="0"/>
              <a:t>jest </a:t>
            </a:r>
            <a:r>
              <a:rPr lang="pl-PL" sz="3200" dirty="0" smtClean="0"/>
              <a:t>znajomość prawa </a:t>
            </a:r>
            <a:r>
              <a:rPr lang="pl-PL" sz="3200" dirty="0"/>
              <a:t>(odpowiedni stopień </a:t>
            </a:r>
            <a:r>
              <a:rPr lang="pl-PL" sz="3200" dirty="0" smtClean="0"/>
              <a:t>tej znajomości</a:t>
            </a:r>
            <a:r>
              <a:rPr lang="pl-PL" sz="3200" dirty="0"/>
              <a:t>). W związku z tym wyłaniają się takie m.in. kwestie, jak jasność i komunikatywność przepisów – nie one jednak skupią naszą uwagę. Jak </a:t>
            </a:r>
            <a:r>
              <a:rPr lang="pl-PL" sz="3200" dirty="0" smtClean="0"/>
              <a:t>wiadomo, norma </a:t>
            </a:r>
            <a:r>
              <a:rPr lang="pl-PL" sz="3200" dirty="0"/>
              <a:t>nieznana swoim adresatom nie może oddziaływać na </a:t>
            </a:r>
            <a:r>
              <a:rPr lang="pl-PL" sz="3200" dirty="0" smtClean="0"/>
              <a:t>ich postępowanie </a:t>
            </a:r>
            <a:r>
              <a:rPr lang="pl-PL" sz="3200" dirty="0"/>
              <a:t>(…) Trzeba dodać, że znajomość prawa jest warunkiem koniecznym (</a:t>
            </a:r>
            <a:r>
              <a:rPr lang="pl-PL" sz="3200" dirty="0" smtClean="0"/>
              <a:t>wstępnym i </a:t>
            </a:r>
            <a:r>
              <a:rPr lang="pl-PL" sz="3200" dirty="0"/>
              <a:t>podstawowym), ale niewystarczającym do jego przestrzegania. Powstaje </a:t>
            </a:r>
            <a:r>
              <a:rPr lang="pl-PL" sz="3200" dirty="0" smtClean="0"/>
              <a:t>zatem pytanie</a:t>
            </a:r>
            <a:r>
              <a:rPr lang="pl-PL" sz="3200" dirty="0"/>
              <a:t>, co skłania ludzi do postępowania zgodnego z prawem, zwłaszcza </a:t>
            </a:r>
            <a:r>
              <a:rPr lang="pl-PL" sz="3200" dirty="0" smtClean="0"/>
              <a:t>gdy wyznacza </a:t>
            </a:r>
            <a:r>
              <a:rPr lang="pl-PL" sz="3200" dirty="0"/>
              <a:t>ono zachowania dla nich uciążliwe.”</a:t>
            </a:r>
            <a:endParaRPr lang="pl-PL" sz="3200" dirty="0" smtClean="0"/>
          </a:p>
          <a:p>
            <a:pPr marL="0" indent="0">
              <a:buNone/>
            </a:pPr>
            <a:r>
              <a:rPr lang="pl-PL" sz="2000" dirty="0" smtClean="0"/>
              <a:t>W. </a:t>
            </a:r>
            <a:r>
              <a:rPr lang="pl-PL" sz="2000" dirty="0" err="1" smtClean="0"/>
              <a:t>Dziedziak</a:t>
            </a:r>
            <a:r>
              <a:rPr lang="pl-PL" sz="2000" dirty="0" smtClean="0"/>
              <a:t>, </a:t>
            </a:r>
            <a:r>
              <a:rPr lang="pl-PL" sz="2000" i="1" dirty="0"/>
              <a:t>Wpływ sankcji prawnych i moralnych na skuteczność prawa</a:t>
            </a:r>
            <a:r>
              <a:rPr lang="pl-PL" sz="2000" dirty="0"/>
              <a:t>, Studia </a:t>
            </a:r>
            <a:r>
              <a:rPr lang="pl-PL" sz="2000" dirty="0" err="1"/>
              <a:t>Iuridica</a:t>
            </a:r>
            <a:r>
              <a:rPr lang="pl-PL" sz="2000" dirty="0"/>
              <a:t> </a:t>
            </a:r>
            <a:r>
              <a:rPr lang="pl-PL" sz="2000" dirty="0" err="1"/>
              <a:t>Lublinensia</a:t>
            </a:r>
            <a:r>
              <a:rPr lang="pl-PL" sz="2000" dirty="0"/>
              <a:t>, vol. </a:t>
            </a:r>
            <a:r>
              <a:rPr lang="pl-PL" sz="2000" dirty="0" smtClean="0"/>
              <a:t>XXIV</a:t>
            </a:r>
            <a:r>
              <a:rPr lang="pl-PL" sz="2000" dirty="0"/>
              <a:t>,</a:t>
            </a:r>
            <a:r>
              <a:rPr lang="pl-PL" sz="2000" dirty="0" smtClean="0"/>
              <a:t> </a:t>
            </a:r>
            <a:r>
              <a:rPr lang="pl-PL" sz="2000" dirty="0"/>
              <a:t>2015, </a:t>
            </a:r>
            <a:r>
              <a:rPr lang="pl-PL" sz="2000" dirty="0" smtClean="0"/>
              <a:t>s. 71.</a:t>
            </a:r>
            <a:endParaRPr lang="pl-PL" sz="2000" dirty="0"/>
          </a:p>
        </p:txBody>
      </p:sp>
    </p:spTree>
    <p:extLst>
      <p:ext uri="{BB962C8B-B14F-4D97-AF65-F5344CB8AC3E}">
        <p14:creationId xmlns:p14="http://schemas.microsoft.com/office/powerpoint/2010/main" val="4108268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0179" y="196684"/>
            <a:ext cx="10515600" cy="958348"/>
          </a:xfrm>
        </p:spPr>
        <p:txBody>
          <a:bodyPr>
            <a:normAutofit/>
          </a:bodyPr>
          <a:lstStyle/>
          <a:p>
            <a:pPr algn="ctr"/>
            <a:r>
              <a:rPr lang="pl-PL" sz="3600" dirty="0" smtClean="0"/>
              <a:t>Jakie okoliczności sprawiają, że prawo jest skuteczne?</a:t>
            </a:r>
            <a:endParaRPr lang="pl-PL" sz="3600" dirty="0"/>
          </a:p>
        </p:txBody>
      </p:sp>
      <p:sp>
        <p:nvSpPr>
          <p:cNvPr id="3" name="Symbol zastępczy zawartości 2"/>
          <p:cNvSpPr>
            <a:spLocks noGrp="1"/>
          </p:cNvSpPr>
          <p:nvPr>
            <p:ph idx="1"/>
          </p:nvPr>
        </p:nvSpPr>
        <p:spPr>
          <a:xfrm>
            <a:off x="534463" y="1596188"/>
            <a:ext cx="11328674" cy="5261811"/>
          </a:xfrm>
        </p:spPr>
        <p:txBody>
          <a:bodyPr>
            <a:normAutofit/>
          </a:bodyPr>
          <a:lstStyle/>
          <a:p>
            <a:pPr marL="0" indent="0">
              <a:buNone/>
            </a:pPr>
            <a:r>
              <a:rPr lang="pl-PL" sz="3200" dirty="0" smtClean="0"/>
              <a:t>„W prawoznawstwie rozpowszechnił </a:t>
            </a:r>
            <a:r>
              <a:rPr lang="pl-PL" sz="3200" dirty="0"/>
              <a:t>się podział motywów skłaniających </a:t>
            </a:r>
            <a:r>
              <a:rPr lang="pl-PL" sz="3200" dirty="0" smtClean="0"/>
              <a:t>ludzi do </a:t>
            </a:r>
            <a:r>
              <a:rPr lang="pl-PL" sz="3200" dirty="0"/>
              <a:t>przestrzegania prawa na bezinteresowne i </a:t>
            </a:r>
            <a:r>
              <a:rPr lang="pl-PL" sz="3200" dirty="0" smtClean="0"/>
              <a:t>interesowne. </a:t>
            </a:r>
            <a:r>
              <a:rPr lang="pl-PL" sz="3200" dirty="0"/>
              <a:t>Działanie </a:t>
            </a:r>
            <a:r>
              <a:rPr lang="pl-PL" sz="3200" dirty="0" smtClean="0"/>
              <a:t>sankcji prawnych </a:t>
            </a:r>
            <a:r>
              <a:rPr lang="pl-PL" sz="3200" dirty="0"/>
              <a:t>należy do motywacji </a:t>
            </a:r>
            <a:r>
              <a:rPr lang="pl-PL" sz="3200" dirty="0" smtClean="0"/>
              <a:t>interesownej. </a:t>
            </a:r>
            <a:r>
              <a:rPr lang="pl-PL" sz="3200" dirty="0"/>
              <a:t>W sytuacji gdy grożąca </a:t>
            </a:r>
            <a:r>
              <a:rPr lang="pl-PL" sz="3200" dirty="0" smtClean="0"/>
              <a:t>sankcja jest </a:t>
            </a:r>
            <a:r>
              <a:rPr lang="pl-PL" sz="3200" dirty="0"/>
              <a:t>większym złem niż okazanie posłuszeństwa normie sankcjonowanej, </a:t>
            </a:r>
            <a:r>
              <a:rPr lang="pl-PL" sz="3200" dirty="0" smtClean="0"/>
              <a:t>może mieć </a:t>
            </a:r>
            <a:r>
              <a:rPr lang="pl-PL" sz="3200" dirty="0"/>
              <a:t>miejsce oczekiwany skutek w postaci przestrzegania prawa. Wówczas </a:t>
            </a:r>
            <a:r>
              <a:rPr lang="pl-PL" sz="3200" dirty="0" smtClean="0"/>
              <a:t>postępowanie zgodne </a:t>
            </a:r>
            <a:r>
              <a:rPr lang="pl-PL" sz="3200" dirty="0"/>
              <a:t>z prawem pozwala na uniknięcie dolegliwości </a:t>
            </a:r>
            <a:r>
              <a:rPr lang="pl-PL" sz="3200" dirty="0" smtClean="0"/>
              <a:t>bezpośredniej, którą </a:t>
            </a:r>
            <a:r>
              <a:rPr lang="pl-PL" sz="3200" dirty="0"/>
              <a:t>pociągnąć może za sobą postępowanie niezgodne z prawem.</a:t>
            </a:r>
            <a:r>
              <a:rPr lang="pl-PL" sz="3200" dirty="0" smtClean="0"/>
              <a:t>”</a:t>
            </a:r>
          </a:p>
          <a:p>
            <a:pPr marL="0" indent="0">
              <a:buNone/>
            </a:pPr>
            <a:r>
              <a:rPr lang="pl-PL" sz="2000" dirty="0" smtClean="0"/>
              <a:t>W. </a:t>
            </a:r>
            <a:r>
              <a:rPr lang="pl-PL" sz="2000" dirty="0" err="1" smtClean="0"/>
              <a:t>Dziedziak</a:t>
            </a:r>
            <a:r>
              <a:rPr lang="pl-PL" sz="2000" dirty="0" smtClean="0"/>
              <a:t>, </a:t>
            </a:r>
            <a:r>
              <a:rPr lang="pl-PL" sz="2000" i="1" dirty="0"/>
              <a:t>Wpływ sankcji prawnych i moralnych na skuteczność prawa</a:t>
            </a:r>
            <a:r>
              <a:rPr lang="pl-PL" sz="2000" dirty="0"/>
              <a:t>, Studia </a:t>
            </a:r>
            <a:r>
              <a:rPr lang="pl-PL" sz="2000" dirty="0" err="1"/>
              <a:t>Iuridica</a:t>
            </a:r>
            <a:r>
              <a:rPr lang="pl-PL" sz="2000" dirty="0"/>
              <a:t> </a:t>
            </a:r>
            <a:r>
              <a:rPr lang="pl-PL" sz="2000" dirty="0" err="1"/>
              <a:t>Lublinensia</a:t>
            </a:r>
            <a:r>
              <a:rPr lang="pl-PL" sz="2000" dirty="0"/>
              <a:t>, vol. </a:t>
            </a:r>
            <a:r>
              <a:rPr lang="pl-PL" sz="2000" dirty="0" smtClean="0"/>
              <a:t>XXIV</a:t>
            </a:r>
            <a:r>
              <a:rPr lang="pl-PL" sz="2000" dirty="0"/>
              <a:t>,</a:t>
            </a:r>
            <a:r>
              <a:rPr lang="pl-PL" sz="2000" dirty="0" smtClean="0"/>
              <a:t> </a:t>
            </a:r>
            <a:r>
              <a:rPr lang="pl-PL" sz="2000" dirty="0"/>
              <a:t>2015, </a:t>
            </a:r>
            <a:r>
              <a:rPr lang="pl-PL" sz="2000" dirty="0" smtClean="0"/>
              <a:t>s. 72.</a:t>
            </a:r>
            <a:endParaRPr lang="pl-PL" sz="2000" dirty="0"/>
          </a:p>
        </p:txBody>
      </p:sp>
    </p:spTree>
    <p:extLst>
      <p:ext uri="{BB962C8B-B14F-4D97-AF65-F5344CB8AC3E}">
        <p14:creationId xmlns:p14="http://schemas.microsoft.com/office/powerpoint/2010/main" val="33398734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5047" y="282654"/>
            <a:ext cx="12457843" cy="958348"/>
          </a:xfrm>
        </p:spPr>
        <p:txBody>
          <a:bodyPr>
            <a:noAutofit/>
          </a:bodyPr>
          <a:lstStyle/>
          <a:p>
            <a:pPr algn="ctr"/>
            <a:r>
              <a:rPr lang="pl-PL" sz="4200" dirty="0" smtClean="0"/>
              <a:t>Jakie okoliczności sprawiają, że prawo jest skuteczne?</a:t>
            </a:r>
            <a:endParaRPr lang="pl-PL" sz="4200" dirty="0"/>
          </a:p>
        </p:txBody>
      </p:sp>
      <p:sp>
        <p:nvSpPr>
          <p:cNvPr id="3" name="Symbol zastępczy zawartości 2"/>
          <p:cNvSpPr>
            <a:spLocks noGrp="1"/>
          </p:cNvSpPr>
          <p:nvPr>
            <p:ph idx="1"/>
          </p:nvPr>
        </p:nvSpPr>
        <p:spPr>
          <a:xfrm>
            <a:off x="589171" y="1557111"/>
            <a:ext cx="11328674" cy="5261811"/>
          </a:xfrm>
        </p:spPr>
        <p:txBody>
          <a:bodyPr>
            <a:normAutofit/>
          </a:bodyPr>
          <a:lstStyle/>
          <a:p>
            <a:pPr marL="0" indent="0">
              <a:buNone/>
            </a:pPr>
            <a:r>
              <a:rPr lang="pl-PL" sz="3200" dirty="0" smtClean="0"/>
              <a:t>„Wpływ na przestrzeganie prawa mają również postawy wobec prawa, a także nawyki. W szczególności postawa legalistyczna wywiera dodatni wpływ na przestrzeganie i skuteczność prawa. Natomiast zarówno konformizm, jak i oportunizm mogą, ale nie muszą, prowadzić do przestrzegania prawa. </a:t>
            </a:r>
          </a:p>
          <a:p>
            <a:pPr marL="0" indent="0">
              <a:buNone/>
            </a:pPr>
            <a:r>
              <a:rPr lang="pl-PL" sz="3200" dirty="0" smtClean="0"/>
              <a:t>Jeśli chodzi o nawyki, to ich działanie w procesach motywacyjnych przejawia się (…) w tym, że w powtarzających się, typowych sytuacjach wybierający stosują pewne typowe rozwiązania.”</a:t>
            </a:r>
          </a:p>
          <a:p>
            <a:pPr marL="0" indent="0">
              <a:buNone/>
            </a:pPr>
            <a:r>
              <a:rPr lang="pl-PL" sz="2000" dirty="0" smtClean="0"/>
              <a:t>W. </a:t>
            </a:r>
            <a:r>
              <a:rPr lang="pl-PL" sz="2000" dirty="0" err="1" smtClean="0"/>
              <a:t>Dziedziak</a:t>
            </a:r>
            <a:r>
              <a:rPr lang="pl-PL" sz="2000" dirty="0" smtClean="0"/>
              <a:t>, </a:t>
            </a:r>
            <a:r>
              <a:rPr lang="pl-PL" sz="2000" i="1" dirty="0"/>
              <a:t>Wpływ sankcji prawnych i moralnych na skuteczność prawa</a:t>
            </a:r>
            <a:r>
              <a:rPr lang="pl-PL" sz="2000" dirty="0"/>
              <a:t>, Studia </a:t>
            </a:r>
            <a:r>
              <a:rPr lang="pl-PL" sz="2000" dirty="0" err="1"/>
              <a:t>Iuridica</a:t>
            </a:r>
            <a:r>
              <a:rPr lang="pl-PL" sz="2000" dirty="0"/>
              <a:t> </a:t>
            </a:r>
            <a:r>
              <a:rPr lang="pl-PL" sz="2000" dirty="0" err="1"/>
              <a:t>Lublinensia</a:t>
            </a:r>
            <a:r>
              <a:rPr lang="pl-PL" sz="2000" dirty="0"/>
              <a:t>, vol. </a:t>
            </a:r>
            <a:r>
              <a:rPr lang="pl-PL" sz="2000" dirty="0" smtClean="0"/>
              <a:t>XXIV</a:t>
            </a:r>
            <a:r>
              <a:rPr lang="pl-PL" sz="2000" dirty="0"/>
              <a:t>,</a:t>
            </a:r>
            <a:r>
              <a:rPr lang="pl-PL" sz="2000" dirty="0" smtClean="0"/>
              <a:t> </a:t>
            </a:r>
            <a:r>
              <a:rPr lang="pl-PL" sz="2000" dirty="0"/>
              <a:t>2015, </a:t>
            </a:r>
            <a:r>
              <a:rPr lang="pl-PL" sz="2000" dirty="0" smtClean="0"/>
              <a:t>s. 75.</a:t>
            </a:r>
            <a:endParaRPr lang="pl-PL" sz="2000" dirty="0"/>
          </a:p>
        </p:txBody>
      </p:sp>
    </p:spTree>
    <p:extLst>
      <p:ext uri="{BB962C8B-B14F-4D97-AF65-F5344CB8AC3E}">
        <p14:creationId xmlns:p14="http://schemas.microsoft.com/office/powerpoint/2010/main" val="2395165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0179" y="196684"/>
            <a:ext cx="10515600" cy="958348"/>
          </a:xfrm>
        </p:spPr>
        <p:txBody>
          <a:bodyPr>
            <a:normAutofit/>
          </a:bodyPr>
          <a:lstStyle/>
          <a:p>
            <a:pPr algn="ctr"/>
            <a:r>
              <a:rPr lang="pl-PL" sz="3600" dirty="0" smtClean="0"/>
              <a:t>Przestrzeganie prawa – perspektywa </a:t>
            </a:r>
            <a:r>
              <a:rPr lang="pl-PL" sz="3600" i="1" dirty="0" smtClean="0"/>
              <a:t>Law &amp; </a:t>
            </a:r>
            <a:r>
              <a:rPr lang="pl-PL" sz="3600" i="1" dirty="0" err="1" smtClean="0"/>
              <a:t>Economics</a:t>
            </a:r>
            <a:endParaRPr lang="pl-PL" sz="3600" i="1" dirty="0"/>
          </a:p>
        </p:txBody>
      </p:sp>
      <p:sp>
        <p:nvSpPr>
          <p:cNvPr id="3" name="Symbol zastępczy zawartości 2"/>
          <p:cNvSpPr>
            <a:spLocks noGrp="1"/>
          </p:cNvSpPr>
          <p:nvPr>
            <p:ph idx="1"/>
          </p:nvPr>
        </p:nvSpPr>
        <p:spPr>
          <a:xfrm>
            <a:off x="534463" y="1596188"/>
            <a:ext cx="11328674" cy="5261811"/>
          </a:xfrm>
        </p:spPr>
        <p:txBody>
          <a:bodyPr>
            <a:normAutofit lnSpcReduction="10000"/>
          </a:bodyPr>
          <a:lstStyle/>
          <a:p>
            <a:pPr marL="0" indent="0">
              <a:buNone/>
            </a:pPr>
            <a:r>
              <a:rPr lang="pl-PL" sz="3200" dirty="0"/>
              <a:t>„Becker spieszył się na egzamin, który miał przeprowadzić na Uniwersytecie Columbia. Jak zwykle parking był zatłoczony i pozostawało tylko niedozwolone miejsce. Po dokonaniu szybkiej kalkulacji wybrał punktualność, ale nie omieszkał zadać pytania pierwszemu studentowi o optymalne zachowanie się przestępców i policji. Własną odpowiedź na nie rozwinął w jednym z ważniejszych artykułów ekonomicznych XX w. – „</a:t>
            </a:r>
            <a:r>
              <a:rPr lang="pl-PL" sz="3200" i="1" dirty="0"/>
              <a:t>Przestępstwo i kara: podejście </a:t>
            </a:r>
            <a:r>
              <a:rPr lang="pl-PL" sz="3200" i="1" dirty="0" smtClean="0"/>
              <a:t>ekonomiczne</a:t>
            </a:r>
            <a:r>
              <a:rPr lang="pl-PL" sz="3200" dirty="0" smtClean="0"/>
              <a:t>”. </a:t>
            </a:r>
            <a:r>
              <a:rPr lang="pl-PL" sz="3200" dirty="0"/>
              <a:t>Becker zaproponował w nim ekonomiczną teorię przestępczości, którą oparł na dokonywanej kalkulacji korzyści i kosztów wynikających z przestępstwa (prawdopodobieństwo złapania, ukarania i odsiadki) a możliwościami innego </a:t>
            </a:r>
            <a:r>
              <a:rPr lang="pl-PL" sz="3200" dirty="0" smtClean="0"/>
              <a:t>działania.”</a:t>
            </a:r>
          </a:p>
          <a:p>
            <a:pPr marL="0" indent="0">
              <a:buNone/>
            </a:pPr>
            <a:r>
              <a:rPr lang="pl-PL" sz="2000" dirty="0" smtClean="0"/>
              <a:t>J. Bełdowski, </a:t>
            </a:r>
            <a:r>
              <a:rPr lang="pl-PL" sz="2000" i="1" dirty="0"/>
              <a:t>Ekonomista o poważnych problemach</a:t>
            </a:r>
            <a:r>
              <a:rPr lang="pl-PL" sz="2000" dirty="0" smtClean="0"/>
              <a:t>, Rzeczpospolita z dnia 4 czerwca 2014 r.</a:t>
            </a:r>
            <a:endParaRPr lang="pl-PL" sz="2000" dirty="0"/>
          </a:p>
        </p:txBody>
      </p:sp>
    </p:spTree>
    <p:extLst>
      <p:ext uri="{BB962C8B-B14F-4D97-AF65-F5344CB8AC3E}">
        <p14:creationId xmlns:p14="http://schemas.microsoft.com/office/powerpoint/2010/main" val="1499509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66854" y="407699"/>
            <a:ext cx="11596283" cy="958348"/>
          </a:xfrm>
        </p:spPr>
        <p:txBody>
          <a:bodyPr>
            <a:normAutofit fontScale="90000"/>
          </a:bodyPr>
          <a:lstStyle/>
          <a:p>
            <a:pPr algn="ctr"/>
            <a:r>
              <a:rPr lang="pl-PL" sz="3600" dirty="0" smtClean="0"/>
              <a:t>Przestrzeganie prawa – perspektywa behawioralnej </a:t>
            </a:r>
            <a:r>
              <a:rPr lang="pl-PL" sz="3600" i="1" dirty="0" smtClean="0"/>
              <a:t>Law &amp; </a:t>
            </a:r>
            <a:r>
              <a:rPr lang="pl-PL" sz="3600" i="1" dirty="0" err="1" smtClean="0"/>
              <a:t>Economics</a:t>
            </a:r>
            <a:endParaRPr lang="pl-PL" sz="3600" i="1" dirty="0"/>
          </a:p>
        </p:txBody>
      </p:sp>
      <p:sp>
        <p:nvSpPr>
          <p:cNvPr id="3" name="Symbol zastępczy zawartości 2"/>
          <p:cNvSpPr>
            <a:spLocks noGrp="1"/>
          </p:cNvSpPr>
          <p:nvPr>
            <p:ph idx="1"/>
          </p:nvPr>
        </p:nvSpPr>
        <p:spPr>
          <a:xfrm>
            <a:off x="534463" y="1596188"/>
            <a:ext cx="11328674" cy="5261811"/>
          </a:xfrm>
        </p:spPr>
        <p:txBody>
          <a:bodyPr>
            <a:normAutofit fontScale="92500" lnSpcReduction="10000"/>
          </a:bodyPr>
          <a:lstStyle/>
          <a:p>
            <a:pPr marL="0" indent="0">
              <a:buNone/>
            </a:pPr>
            <a:r>
              <a:rPr lang="pl-PL" sz="3200" dirty="0" smtClean="0"/>
              <a:t>„</a:t>
            </a:r>
            <a:r>
              <a:rPr lang="en-US" sz="3200" dirty="0"/>
              <a:t>Behavioral economists accept many of the premises of traditional economic thought; that situational outcomes are the result of individual decisions, taking place in a particular economic environment. But behavioral economists go a step further, arguing that the human action is shaped not only by relevant economic constraints, but is highly affected by people’s endogenous preferences, knowledge, skills, endowments and a variety of psychological and physical </a:t>
            </a:r>
            <a:r>
              <a:rPr lang="en-US" sz="3200" dirty="0" smtClean="0"/>
              <a:t>constraint</a:t>
            </a:r>
            <a:r>
              <a:rPr lang="pl-PL" sz="3200" dirty="0" smtClean="0"/>
              <a:t>s</a:t>
            </a:r>
            <a:r>
              <a:rPr lang="en-US" sz="3200" dirty="0" smtClean="0"/>
              <a:t>. </a:t>
            </a:r>
            <a:r>
              <a:rPr lang="en-US" sz="3200" dirty="0"/>
              <a:t>Incentives matter and incentives drive human behavior, but incentives are often more than simple monetary gain. Thus, more penetrating forms of experimentation are needed than traditional game theoretic analyses to truly understand human choice and behavior.</a:t>
            </a:r>
            <a:r>
              <a:rPr lang="pl-PL" sz="3200" dirty="0" smtClean="0"/>
              <a:t>”</a:t>
            </a:r>
          </a:p>
          <a:p>
            <a:pPr marL="0" indent="0">
              <a:buNone/>
            </a:pPr>
            <a:r>
              <a:rPr lang="pl-PL" sz="2000" dirty="0" smtClean="0"/>
              <a:t>F. </a:t>
            </a:r>
            <a:r>
              <a:rPr lang="pl-PL" sz="2000" dirty="0" err="1" smtClean="0"/>
              <a:t>Parisi</a:t>
            </a:r>
            <a:r>
              <a:rPr lang="pl-PL" sz="2000" dirty="0" smtClean="0"/>
              <a:t>, V. </a:t>
            </a:r>
            <a:r>
              <a:rPr lang="pl-PL" sz="2000" dirty="0" err="1" smtClean="0"/>
              <a:t>Smith</a:t>
            </a:r>
            <a:r>
              <a:rPr lang="pl-PL" sz="2000" dirty="0" smtClean="0"/>
              <a:t>, </a:t>
            </a:r>
            <a:r>
              <a:rPr lang="en-US" sz="2000" i="1" dirty="0"/>
              <a:t>The Law and Economics of Irrational Behavior: An Introduction</a:t>
            </a:r>
            <a:r>
              <a:rPr lang="pl-PL" sz="2000" dirty="0" smtClean="0"/>
              <a:t>, Law and </a:t>
            </a:r>
            <a:r>
              <a:rPr lang="pl-PL" sz="2000" dirty="0" err="1" smtClean="0"/>
              <a:t>Economics</a:t>
            </a:r>
            <a:r>
              <a:rPr lang="pl-PL" sz="2000" dirty="0" smtClean="0"/>
              <a:t> </a:t>
            </a:r>
            <a:r>
              <a:rPr lang="pl-PL" sz="2000" dirty="0" err="1" smtClean="0"/>
              <a:t>Working</a:t>
            </a:r>
            <a:r>
              <a:rPr lang="pl-PL" sz="2000" dirty="0" smtClean="0"/>
              <a:t> Paper Series, </a:t>
            </a:r>
            <a:r>
              <a:rPr lang="pl-PL" sz="2000" dirty="0"/>
              <a:t>J</a:t>
            </a:r>
            <a:r>
              <a:rPr lang="pl-PL" sz="2000" dirty="0" smtClean="0"/>
              <a:t>anuary 2005.</a:t>
            </a:r>
            <a:endParaRPr lang="pl-PL" sz="2000" dirty="0"/>
          </a:p>
        </p:txBody>
      </p:sp>
    </p:spTree>
    <p:extLst>
      <p:ext uri="{BB962C8B-B14F-4D97-AF65-F5344CB8AC3E}">
        <p14:creationId xmlns:p14="http://schemas.microsoft.com/office/powerpoint/2010/main" val="3734229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61646" y="122849"/>
            <a:ext cx="10515600" cy="1078664"/>
          </a:xfrm>
        </p:spPr>
        <p:txBody>
          <a:bodyPr>
            <a:normAutofit/>
          </a:bodyPr>
          <a:lstStyle/>
          <a:p>
            <a:pPr algn="ctr"/>
            <a:r>
              <a:rPr lang="pl-PL" sz="4800" dirty="0" smtClean="0"/>
              <a:t>Granice prawa</a:t>
            </a:r>
            <a:endParaRPr lang="pl-PL" sz="4800" dirty="0"/>
          </a:p>
        </p:txBody>
      </p:sp>
      <p:sp>
        <p:nvSpPr>
          <p:cNvPr id="3" name="Symbol zastępczy zawartości 2"/>
          <p:cNvSpPr>
            <a:spLocks noGrp="1"/>
          </p:cNvSpPr>
          <p:nvPr>
            <p:ph idx="1"/>
          </p:nvPr>
        </p:nvSpPr>
        <p:spPr>
          <a:xfrm>
            <a:off x="113477" y="1336430"/>
            <a:ext cx="12011937" cy="5431693"/>
          </a:xfrm>
        </p:spPr>
        <p:txBody>
          <a:bodyPr>
            <a:normAutofit lnSpcReduction="10000"/>
          </a:bodyPr>
          <a:lstStyle/>
          <a:p>
            <a:pPr marL="0" indent="0">
              <a:buNone/>
            </a:pPr>
            <a:r>
              <a:rPr lang="pl-PL" sz="2600" dirty="0" smtClean="0"/>
              <a:t>„ „Granica prawa” w tym szerokim znaczeniu – to granica społecznej akceptowalności, poza którą prawo (przedmiotowe czy też podmiotowe), choć może zachowywać formalne cechy prawa, nie powinno być wykonywane”</a:t>
            </a:r>
          </a:p>
          <a:p>
            <a:pPr marL="0" indent="0">
              <a:buNone/>
            </a:pPr>
            <a:r>
              <a:rPr lang="pl-PL" sz="1600" b="1" dirty="0" smtClean="0"/>
              <a:t>H. Izdebski, </a:t>
            </a:r>
            <a:r>
              <a:rPr lang="pl-PL" sz="1600" b="1" i="1" dirty="0" smtClean="0"/>
              <a:t>Nadużycie prawa</a:t>
            </a:r>
            <a:r>
              <a:rPr lang="pl-PL" sz="1600" b="1" dirty="0" smtClean="0"/>
              <a:t>, Zeszyty </a:t>
            </a:r>
            <a:r>
              <a:rPr lang="pl-PL" sz="1600" b="1" dirty="0"/>
              <a:t>Naukowe Wyższej Szkoły Finansów i Prawa, </a:t>
            </a:r>
            <a:r>
              <a:rPr lang="pl-PL" sz="1600" b="1" dirty="0" smtClean="0"/>
              <a:t>nr 2/2011, s. 15.</a:t>
            </a:r>
          </a:p>
          <a:p>
            <a:pPr marL="0" indent="0">
              <a:buNone/>
            </a:pPr>
            <a:endParaRPr lang="pl-PL" sz="1800" b="1" dirty="0"/>
          </a:p>
          <a:p>
            <a:pPr marL="0" indent="0">
              <a:buNone/>
            </a:pPr>
            <a:r>
              <a:rPr lang="pl-PL" sz="2600" dirty="0"/>
              <a:t>„oddziaływanie prawa może być w danej dziedzinie: 1) </a:t>
            </a:r>
            <a:r>
              <a:rPr lang="pl-PL" sz="2600" dirty="0" smtClean="0"/>
              <a:t>potrzebne i </a:t>
            </a:r>
            <a:r>
              <a:rPr lang="pl-PL" sz="2600" dirty="0"/>
              <a:t>wystarczające – samo prawo powoduje zachowanie zgodne z </a:t>
            </a:r>
            <a:r>
              <a:rPr lang="pl-PL" sz="2600" dirty="0" smtClean="0"/>
              <a:t>normą, np</a:t>
            </a:r>
            <a:r>
              <a:rPr lang="pl-PL" sz="2600" dirty="0"/>
              <a:t>. przepisy o ruchu prawostronnym; 2) potrzebne, ale niewystarczające – </a:t>
            </a:r>
            <a:r>
              <a:rPr lang="pl-PL" sz="2600" dirty="0" smtClean="0"/>
              <a:t>prawo jest </a:t>
            </a:r>
            <a:r>
              <a:rPr lang="pl-PL" sz="2600" dirty="0"/>
              <a:t>w tej sferze dość istotne, ale należy też uwzględnić inne normy, np. </a:t>
            </a:r>
            <a:r>
              <a:rPr lang="pl-PL" sz="2600" dirty="0" smtClean="0"/>
              <a:t>moralne, obyczajowe</a:t>
            </a:r>
            <a:r>
              <a:rPr lang="pl-PL" sz="2600" dirty="0"/>
              <a:t>; prawo jest tu bardziej ostatecznym zabezpieczeniem niż </a:t>
            </a:r>
            <a:r>
              <a:rPr lang="pl-PL" sz="2600" dirty="0" smtClean="0"/>
              <a:t>aktywnym regulatorem</a:t>
            </a:r>
            <a:r>
              <a:rPr lang="pl-PL" sz="2600" dirty="0"/>
              <a:t>, np. w sferze prawa </a:t>
            </a:r>
            <a:r>
              <a:rPr lang="pl-PL" sz="2600" dirty="0" smtClean="0"/>
              <a:t>rodzinnego, </a:t>
            </a:r>
            <a:r>
              <a:rPr lang="pl-PL" sz="2600" dirty="0"/>
              <a:t>3) zbędne – należy te kwestie </a:t>
            </a:r>
            <a:r>
              <a:rPr lang="pl-PL" sz="2600" dirty="0" smtClean="0"/>
              <a:t>pozostawić innym </a:t>
            </a:r>
            <a:r>
              <a:rPr lang="pl-PL" sz="2600" dirty="0"/>
              <a:t>systemom normatywnym, np. </a:t>
            </a:r>
            <a:r>
              <a:rPr lang="pl-PL" sz="2600" dirty="0" smtClean="0"/>
              <a:t>moralności.</a:t>
            </a:r>
            <a:endParaRPr lang="pl-PL" sz="2600" dirty="0"/>
          </a:p>
          <a:p>
            <a:pPr marL="0" indent="0">
              <a:buNone/>
            </a:pPr>
            <a:r>
              <a:rPr lang="pl-PL" sz="2600" dirty="0"/>
              <a:t>Tam, gdzie prawo usiłuje interweniować, nie respektując podzielanych </a:t>
            </a:r>
            <a:r>
              <a:rPr lang="pl-PL" sz="2600" dirty="0" smtClean="0"/>
              <a:t>w społeczeństwie poglądów </a:t>
            </a:r>
            <a:r>
              <a:rPr lang="pl-PL" sz="2600" dirty="0"/>
              <a:t>w tych kwestiach, okazuje się ono </a:t>
            </a:r>
            <a:r>
              <a:rPr lang="pl-PL" sz="2600" dirty="0" smtClean="0"/>
              <a:t>wyjątkowo nieskuteczne.”</a:t>
            </a:r>
          </a:p>
          <a:p>
            <a:pPr marL="0" indent="0">
              <a:buNone/>
            </a:pPr>
            <a:r>
              <a:rPr lang="pl-PL" sz="1600" b="1" dirty="0" smtClean="0"/>
              <a:t>M. Stefaniuk, </a:t>
            </a:r>
            <a:r>
              <a:rPr lang="pl-PL" sz="1600" b="1" i="1" dirty="0" smtClean="0"/>
              <a:t>Skuteczność </a:t>
            </a:r>
            <a:r>
              <a:rPr lang="pl-PL" sz="1600" b="1" i="1" dirty="0"/>
              <a:t>prawa i jej granice</a:t>
            </a:r>
            <a:r>
              <a:rPr lang="pl-PL" sz="1600" b="1" dirty="0"/>
              <a:t>, Studia </a:t>
            </a:r>
            <a:r>
              <a:rPr lang="pl-PL" sz="1600" b="1" dirty="0" err="1"/>
              <a:t>Iuridica</a:t>
            </a:r>
            <a:r>
              <a:rPr lang="pl-PL" sz="1600" b="1" dirty="0"/>
              <a:t> </a:t>
            </a:r>
            <a:r>
              <a:rPr lang="pl-PL" sz="1600" b="1" dirty="0" err="1" smtClean="0"/>
              <a:t>Lublinensia</a:t>
            </a:r>
            <a:r>
              <a:rPr lang="pl-PL" sz="1600" b="1" dirty="0" smtClean="0"/>
              <a:t>, nr 16/2011, </a:t>
            </a:r>
            <a:r>
              <a:rPr lang="pl-PL" sz="1600" b="1" dirty="0"/>
              <a:t>s</a:t>
            </a:r>
            <a:r>
              <a:rPr lang="pl-PL" sz="1600" b="1" dirty="0" smtClean="0"/>
              <a:t>. 67.</a:t>
            </a:r>
          </a:p>
          <a:p>
            <a:pPr marL="0" indent="0">
              <a:buNone/>
            </a:pPr>
            <a:endParaRPr lang="pl-PL" sz="2600" dirty="0" smtClean="0"/>
          </a:p>
          <a:p>
            <a:pPr marL="0" indent="0">
              <a:buNone/>
            </a:pPr>
            <a:endParaRPr lang="pl-PL" sz="1800" b="1" dirty="0"/>
          </a:p>
        </p:txBody>
      </p:sp>
    </p:spTree>
    <p:extLst>
      <p:ext uri="{BB962C8B-B14F-4D97-AF65-F5344CB8AC3E}">
        <p14:creationId xmlns:p14="http://schemas.microsoft.com/office/powerpoint/2010/main" val="3140326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61646" y="122849"/>
            <a:ext cx="10515600" cy="1078664"/>
          </a:xfrm>
        </p:spPr>
        <p:txBody>
          <a:bodyPr>
            <a:normAutofit/>
          </a:bodyPr>
          <a:lstStyle/>
          <a:p>
            <a:pPr algn="ctr"/>
            <a:r>
              <a:rPr lang="pl-PL" sz="4800" dirty="0" smtClean="0"/>
              <a:t>Granice prawa</a:t>
            </a:r>
            <a:endParaRPr lang="pl-PL" sz="4800" dirty="0"/>
          </a:p>
        </p:txBody>
      </p:sp>
      <p:sp>
        <p:nvSpPr>
          <p:cNvPr id="3" name="Symbol zastępczy zawartości 2"/>
          <p:cNvSpPr>
            <a:spLocks noGrp="1"/>
          </p:cNvSpPr>
          <p:nvPr>
            <p:ph idx="1"/>
          </p:nvPr>
        </p:nvSpPr>
        <p:spPr>
          <a:xfrm>
            <a:off x="226954" y="1279666"/>
            <a:ext cx="11784983" cy="5351687"/>
          </a:xfrm>
        </p:spPr>
        <p:txBody>
          <a:bodyPr>
            <a:normAutofit fontScale="85000" lnSpcReduction="20000"/>
          </a:bodyPr>
          <a:lstStyle/>
          <a:p>
            <a:pPr marL="0" indent="0">
              <a:buNone/>
            </a:pPr>
            <a:r>
              <a:rPr lang="pl-PL" dirty="0" smtClean="0"/>
              <a:t>„</a:t>
            </a:r>
            <a:r>
              <a:rPr lang="pl-PL" dirty="0"/>
              <a:t>Problem tkwi jednak w tym, </a:t>
            </a:r>
            <a:r>
              <a:rPr lang="pl-PL" dirty="0" smtClean="0"/>
              <a:t>co </a:t>
            </a:r>
            <a:r>
              <a:rPr lang="pl-PL" dirty="0"/>
              <a:t>ma być przedmiotem regulacji prawnych </a:t>
            </a:r>
            <a:r>
              <a:rPr lang="pl-PL" dirty="0" smtClean="0"/>
              <a:t>oraz jak te </a:t>
            </a:r>
            <a:r>
              <a:rPr lang="pl-PL" dirty="0"/>
              <a:t>regulacje mają wpływać na zachowania ludzkie. I właśnie z </a:t>
            </a:r>
            <a:r>
              <a:rPr lang="pl-PL" dirty="0" smtClean="0"/>
              <a:t>tymi dwoma </a:t>
            </a:r>
            <a:r>
              <a:rPr lang="pl-PL" dirty="0"/>
              <a:t>problemami wiąże się kwestia granic prawa. Mówiąc o granicach </a:t>
            </a:r>
            <a:r>
              <a:rPr lang="pl-PL" dirty="0" smtClean="0"/>
              <a:t>prawa, należy </a:t>
            </a:r>
            <a:r>
              <a:rPr lang="pl-PL" dirty="0"/>
              <a:t>mieć na myśli przede wszystkim ograniczenia prawodawcy </a:t>
            </a:r>
            <a:r>
              <a:rPr lang="pl-PL" dirty="0" smtClean="0"/>
              <a:t>państwowego, wyznaczające </a:t>
            </a:r>
            <a:r>
              <a:rPr lang="pl-PL" dirty="0"/>
              <a:t>podmiotowy i przedmiotowy zakres </a:t>
            </a:r>
            <a:r>
              <a:rPr lang="pl-PL" dirty="0" smtClean="0"/>
              <a:t>prawa. </a:t>
            </a:r>
          </a:p>
          <a:p>
            <a:pPr marL="0" indent="0">
              <a:buNone/>
            </a:pPr>
            <a:r>
              <a:rPr lang="pl-PL" dirty="0" smtClean="0"/>
              <a:t>Można </a:t>
            </a:r>
            <a:r>
              <a:rPr lang="pl-PL" dirty="0"/>
              <a:t>wyróżnić dwie kategorie ograniczeń </a:t>
            </a:r>
            <a:r>
              <a:rPr lang="pl-PL" dirty="0" smtClean="0"/>
              <a:t>prawodawcy:</a:t>
            </a:r>
          </a:p>
          <a:p>
            <a:pPr marL="0" indent="0">
              <a:buNone/>
            </a:pPr>
            <a:r>
              <a:rPr lang="pl-PL" dirty="0" smtClean="0"/>
              <a:t>I. Ograniczenia </a:t>
            </a:r>
            <a:r>
              <a:rPr lang="pl-PL" dirty="0"/>
              <a:t>wewnątrzsystemowe, tzn. wynikające z systemu </a:t>
            </a:r>
            <a:r>
              <a:rPr lang="pl-PL" dirty="0" smtClean="0"/>
              <a:t>prawa,</a:t>
            </a:r>
          </a:p>
          <a:p>
            <a:pPr marL="0" indent="0">
              <a:buNone/>
            </a:pPr>
            <a:r>
              <a:rPr lang="pl-PL" dirty="0" smtClean="0"/>
              <a:t>II. </a:t>
            </a:r>
            <a:r>
              <a:rPr lang="pl-PL" dirty="0"/>
              <a:t>Ograniczenia pochodzące z zewnątrz, tzn. spoza systemu prawa</a:t>
            </a:r>
            <a:r>
              <a:rPr lang="pl-PL" dirty="0" smtClean="0"/>
              <a:t>. (…)</a:t>
            </a:r>
          </a:p>
          <a:p>
            <a:pPr marL="0" indent="0">
              <a:buNone/>
            </a:pPr>
            <a:r>
              <a:rPr lang="pl-PL" dirty="0"/>
              <a:t>Znacznie trudniejszy jest problem ograniczeń zewnętrznych. Wokół </a:t>
            </a:r>
            <a:r>
              <a:rPr lang="pl-PL" dirty="0" smtClean="0"/>
              <a:t>nich jest </a:t>
            </a:r>
            <a:r>
              <a:rPr lang="pl-PL" dirty="0"/>
              <a:t>najwięcej kontrowersji, chociaż intuicyjnie wyczuwa się, że właśnie </a:t>
            </a:r>
            <a:r>
              <a:rPr lang="pl-PL" dirty="0" smtClean="0"/>
              <a:t>one mają </a:t>
            </a:r>
            <a:r>
              <a:rPr lang="pl-PL" dirty="0"/>
              <a:t>największe znaczenie zarówno w sferze gospodarczej, jak i </a:t>
            </a:r>
            <a:r>
              <a:rPr lang="pl-PL" dirty="0" smtClean="0"/>
              <a:t>kulturowo-społecznej</a:t>
            </a:r>
            <a:r>
              <a:rPr lang="pl-PL" dirty="0"/>
              <a:t>.</a:t>
            </a:r>
          </a:p>
          <a:p>
            <a:pPr marL="0" indent="0">
              <a:buNone/>
            </a:pPr>
            <a:r>
              <a:rPr lang="pl-PL" dirty="0"/>
              <a:t>Ten typ ograniczeń dotyczy trzech dziedzin:</a:t>
            </a:r>
          </a:p>
          <a:p>
            <a:pPr marL="0" indent="0">
              <a:buNone/>
            </a:pPr>
            <a:r>
              <a:rPr lang="pl-PL" dirty="0"/>
              <a:t>1) gospodarczej,</a:t>
            </a:r>
          </a:p>
          <a:p>
            <a:pPr marL="0" indent="0">
              <a:buNone/>
            </a:pPr>
            <a:r>
              <a:rPr lang="pl-PL" dirty="0"/>
              <a:t>2) ustrojowo-politycznej,</a:t>
            </a:r>
          </a:p>
          <a:p>
            <a:pPr marL="0" indent="0">
              <a:buNone/>
            </a:pPr>
            <a:r>
              <a:rPr lang="pl-PL" dirty="0"/>
              <a:t>3) aksjologicznej</a:t>
            </a:r>
            <a:r>
              <a:rPr lang="pl-PL" dirty="0" smtClean="0"/>
              <a:t>.”</a:t>
            </a:r>
          </a:p>
          <a:p>
            <a:pPr marL="0" indent="0">
              <a:buNone/>
            </a:pPr>
            <a:r>
              <a:rPr lang="pl-PL" sz="1900" b="1" dirty="0" smtClean="0"/>
              <a:t>W. Łączkowski, </a:t>
            </a:r>
            <a:r>
              <a:rPr lang="pl-PL" sz="1900" b="1" i="1" dirty="0" smtClean="0"/>
              <a:t>Granice prawa</a:t>
            </a:r>
            <a:r>
              <a:rPr lang="pl-PL" sz="1900" b="1" dirty="0"/>
              <a:t>, </a:t>
            </a:r>
            <a:r>
              <a:rPr lang="pl-PL" sz="1900" b="1" dirty="0" smtClean="0"/>
              <a:t>Ruch Prawniczy Ekonomiczny i Socjologiczny, </a:t>
            </a:r>
            <a:r>
              <a:rPr lang="pl-PL" sz="1900" b="1" dirty="0"/>
              <a:t>LXXVII – zeszyt 4 – 2015,s</a:t>
            </a:r>
            <a:r>
              <a:rPr lang="pl-PL" sz="1900" b="1" dirty="0" smtClean="0"/>
              <a:t>. 5 i n.</a:t>
            </a:r>
            <a:endParaRPr lang="pl-PL" sz="1900" b="1" dirty="0"/>
          </a:p>
        </p:txBody>
      </p:sp>
    </p:spTree>
    <p:extLst>
      <p:ext uri="{BB962C8B-B14F-4D97-AF65-F5344CB8AC3E}">
        <p14:creationId xmlns:p14="http://schemas.microsoft.com/office/powerpoint/2010/main" val="18836362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a:spLocks noGrp="1"/>
          </p:cNvSpPr>
          <p:nvPr>
            <p:ph type="title"/>
          </p:nvPr>
        </p:nvSpPr>
        <p:spPr>
          <a:xfrm>
            <a:off x="3136521" y="183202"/>
            <a:ext cx="6122158" cy="911898"/>
          </a:xfrm>
        </p:spPr>
        <p:txBody>
          <a:bodyPr>
            <a:normAutofit/>
          </a:bodyPr>
          <a:lstStyle/>
          <a:p>
            <a:pPr algn="ctr"/>
            <a:r>
              <a:rPr lang="pl-PL" sz="4800" dirty="0" smtClean="0"/>
              <a:t>Granice prawa</a:t>
            </a:r>
            <a:endParaRPr lang="pl-PL" sz="4800" dirty="0"/>
          </a:p>
        </p:txBody>
      </p:sp>
      <p:sp>
        <p:nvSpPr>
          <p:cNvPr id="3" name="Symbol zastępczy zawartości 2"/>
          <p:cNvSpPr>
            <a:spLocks noGrp="1"/>
          </p:cNvSpPr>
          <p:nvPr>
            <p:ph idx="1"/>
          </p:nvPr>
        </p:nvSpPr>
        <p:spPr>
          <a:xfrm>
            <a:off x="528320" y="1235777"/>
            <a:ext cx="11338560" cy="5307263"/>
          </a:xfrm>
        </p:spPr>
        <p:txBody>
          <a:bodyPr>
            <a:normAutofit fontScale="92500" lnSpcReduction="10000"/>
          </a:bodyPr>
          <a:lstStyle/>
          <a:p>
            <a:pPr marL="0" indent="0">
              <a:buNone/>
            </a:pPr>
            <a:r>
              <a:rPr lang="pl-PL" dirty="0" smtClean="0"/>
              <a:t>„</a:t>
            </a:r>
            <a:r>
              <a:rPr lang="en-US" dirty="0" smtClean="0"/>
              <a:t>Some </a:t>
            </a:r>
            <a:r>
              <a:rPr lang="en-US" dirty="0"/>
              <a:t>might seek to end casual street violence, so impose stiff legal penalties on anyone caught engaging in such conduct. Some might seek to end demonstrable harms caused by alcohol or drugs through prohibiting their sale and consumption. Others might seek to meet housing needs by imposing minimum standards for accommodation on those who rent out their properties. </a:t>
            </a:r>
            <a:r>
              <a:rPr lang="pl-PL" dirty="0" smtClean="0"/>
              <a:t>(…)</a:t>
            </a:r>
            <a:endParaRPr lang="en-US" dirty="0"/>
          </a:p>
          <a:p>
            <a:pPr marL="0" indent="0">
              <a:buNone/>
            </a:pPr>
            <a:r>
              <a:rPr lang="en-US" dirty="0" smtClean="0"/>
              <a:t>The </a:t>
            </a:r>
            <a:r>
              <a:rPr lang="en-US" dirty="0"/>
              <a:t>stiff legal penalties imposed by those seeking to curtail street violence may lead only to an increase in violence as perpetrators reason they may as well be hung for a sheep as a lamb. The prohibition of alcohol consumption may merely drive consumption underground, failing in its purpose and succeeding only in adding to the stock of societal harms as further criminality incident on the prohibition grows. Property owners, rather than forking out for legally mandated improvements to their rental property, may simply take their properties off the market, resulting in fewer affordable properties available for </a:t>
            </a:r>
            <a:r>
              <a:rPr lang="en-US" dirty="0" smtClean="0"/>
              <a:t>rental </a:t>
            </a:r>
            <a:r>
              <a:rPr lang="en-US" dirty="0"/>
              <a:t>and fewer needs met</a:t>
            </a:r>
            <a:r>
              <a:rPr lang="en-US" dirty="0" smtClean="0"/>
              <a:t>.</a:t>
            </a:r>
            <a:r>
              <a:rPr lang="pl-PL" dirty="0" smtClean="0"/>
              <a:t>”</a:t>
            </a:r>
          </a:p>
          <a:p>
            <a:pPr marL="0" indent="0">
              <a:buNone/>
            </a:pPr>
            <a:r>
              <a:rPr lang="pl-PL" sz="2200" b="1" dirty="0" smtClean="0"/>
              <a:t>The </a:t>
            </a:r>
            <a:r>
              <a:rPr lang="pl-PL" sz="2200" b="1" dirty="0" err="1" smtClean="0"/>
              <a:t>Limits</a:t>
            </a:r>
            <a:r>
              <a:rPr lang="pl-PL" sz="2200" b="1" dirty="0" smtClean="0"/>
              <a:t> of Law, </a:t>
            </a:r>
            <a:r>
              <a:rPr lang="pl-PL" sz="2200" b="1" i="1" dirty="0" smtClean="0"/>
              <a:t>Stanford Encyclopedia of </a:t>
            </a:r>
            <a:r>
              <a:rPr lang="pl-PL" sz="2200" b="1" i="1" dirty="0" err="1" smtClean="0"/>
              <a:t>Philosophy</a:t>
            </a:r>
            <a:r>
              <a:rPr lang="pl-PL" sz="2200" b="1" dirty="0"/>
              <a:t>, </a:t>
            </a:r>
            <a:r>
              <a:rPr lang="pl-PL" sz="2200" b="1" dirty="0" smtClean="0"/>
              <a:t>https</a:t>
            </a:r>
            <a:r>
              <a:rPr lang="pl-PL" sz="2200" b="1" dirty="0"/>
              <a:t>://plato.stanford.edu/entries/law-limits/#</a:t>
            </a:r>
            <a:r>
              <a:rPr lang="pl-PL" sz="2200" b="1" dirty="0" smtClean="0"/>
              <a:t>mean</a:t>
            </a:r>
            <a:endParaRPr lang="pl-PL" sz="2200" b="1" dirty="0"/>
          </a:p>
        </p:txBody>
      </p:sp>
    </p:spTree>
    <p:extLst>
      <p:ext uri="{BB962C8B-B14F-4D97-AF65-F5344CB8AC3E}">
        <p14:creationId xmlns:p14="http://schemas.microsoft.com/office/powerpoint/2010/main" val="42933235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6"/>
            <a:ext cx="10515600" cy="1078664"/>
          </a:xfrm>
        </p:spPr>
        <p:txBody>
          <a:bodyPr>
            <a:normAutofit/>
          </a:bodyPr>
          <a:lstStyle/>
          <a:p>
            <a:pPr algn="ctr"/>
            <a:r>
              <a:rPr lang="pl-PL" sz="4800" dirty="0" smtClean="0"/>
              <a:t>Alokacja zasobów</a:t>
            </a:r>
            <a:endParaRPr lang="pl-PL" sz="4800" dirty="0"/>
          </a:p>
        </p:txBody>
      </p:sp>
      <p:sp>
        <p:nvSpPr>
          <p:cNvPr id="3" name="Symbol zastępczy zawartości 2"/>
          <p:cNvSpPr>
            <a:spLocks noGrp="1"/>
          </p:cNvSpPr>
          <p:nvPr>
            <p:ph idx="1"/>
          </p:nvPr>
        </p:nvSpPr>
        <p:spPr>
          <a:xfrm>
            <a:off x="534463" y="1690688"/>
            <a:ext cx="11328674" cy="4862512"/>
          </a:xfrm>
        </p:spPr>
        <p:txBody>
          <a:bodyPr>
            <a:normAutofit/>
          </a:bodyPr>
          <a:lstStyle/>
          <a:p>
            <a:pPr marL="0" indent="0">
              <a:buNone/>
            </a:pPr>
            <a:r>
              <a:rPr lang="pl-PL" dirty="0"/>
              <a:t>„alokacja [łac. </a:t>
            </a:r>
            <a:r>
              <a:rPr lang="pl-PL" i="1" dirty="0"/>
              <a:t>ad</a:t>
            </a:r>
            <a:r>
              <a:rPr lang="pl-PL" dirty="0"/>
              <a:t> ‘do’, </a:t>
            </a:r>
            <a:r>
              <a:rPr lang="pl-PL" i="1" dirty="0" err="1"/>
              <a:t>locatio</a:t>
            </a:r>
            <a:r>
              <a:rPr lang="pl-PL" dirty="0"/>
              <a:t> ‘umieszczenie’], ekon. przyporządkowanie zasobów czynników produkcji (ziemi, pracy, kapitału) do gałęzi produkcji i przedsiębiorstw, dóbr konsumpcyjnych do gospodarstw domowych, dochodów do podmiotów gospodarczych;</a:t>
            </a:r>
          </a:p>
          <a:p>
            <a:pPr marL="0" indent="0">
              <a:buNone/>
            </a:pPr>
            <a:r>
              <a:rPr lang="pl-PL" dirty="0"/>
              <a:t>alokacji może dokonywać sam rynek (gospodarka rynkowa) lub państwo (gospodarka centralnie kierowana), albo też rynek regulowany przez państwo (gospodarka mieszana); efektywność alokacji jest mierzona rozmiarami Produktu Krajowego Brutto (PKB</a:t>
            </a:r>
            <a:r>
              <a:rPr lang="pl-PL" dirty="0" smtClean="0"/>
              <a:t>) (…)”</a:t>
            </a:r>
          </a:p>
          <a:p>
            <a:pPr marL="0" indent="0">
              <a:buNone/>
            </a:pPr>
            <a:endParaRPr lang="pl-PL" dirty="0" smtClean="0"/>
          </a:p>
          <a:p>
            <a:pPr marL="0" indent="0">
              <a:buNone/>
            </a:pPr>
            <a:r>
              <a:rPr lang="pl-PL" sz="1800" b="1" dirty="0"/>
              <a:t>Encyklopedia PWN, https://encyklopedia.pwn.pl/haslo/alokacja;3868130.html</a:t>
            </a:r>
          </a:p>
        </p:txBody>
      </p:sp>
    </p:spTree>
    <p:extLst>
      <p:ext uri="{BB962C8B-B14F-4D97-AF65-F5344CB8AC3E}">
        <p14:creationId xmlns:p14="http://schemas.microsoft.com/office/powerpoint/2010/main" val="23144446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a:spLocks noGrp="1"/>
          </p:cNvSpPr>
          <p:nvPr>
            <p:ph type="title"/>
          </p:nvPr>
        </p:nvSpPr>
        <p:spPr>
          <a:xfrm>
            <a:off x="3513160" y="323879"/>
            <a:ext cx="6122158" cy="911898"/>
          </a:xfrm>
        </p:spPr>
        <p:txBody>
          <a:bodyPr>
            <a:normAutofit/>
          </a:bodyPr>
          <a:lstStyle/>
          <a:p>
            <a:pPr algn="ctr"/>
            <a:r>
              <a:rPr lang="pl-PL" sz="4800" dirty="0" smtClean="0"/>
              <a:t>Granice prawa</a:t>
            </a:r>
            <a:endParaRPr lang="pl-PL" sz="4800" dirty="0"/>
          </a:p>
        </p:txBody>
      </p:sp>
      <p:sp>
        <p:nvSpPr>
          <p:cNvPr id="3" name="Symbol zastępczy zawartości 2"/>
          <p:cNvSpPr>
            <a:spLocks noGrp="1"/>
          </p:cNvSpPr>
          <p:nvPr>
            <p:ph idx="1"/>
          </p:nvPr>
        </p:nvSpPr>
        <p:spPr>
          <a:xfrm>
            <a:off x="629921" y="1774092"/>
            <a:ext cx="10868430" cy="4768947"/>
          </a:xfrm>
        </p:spPr>
        <p:txBody>
          <a:bodyPr>
            <a:normAutofit/>
          </a:bodyPr>
          <a:lstStyle/>
          <a:p>
            <a:pPr marL="0" indent="0">
              <a:buNone/>
            </a:pPr>
            <a:r>
              <a:rPr lang="pl-PL" sz="3400" dirty="0" smtClean="0"/>
              <a:t>„</a:t>
            </a:r>
            <a:r>
              <a:rPr lang="en-US" sz="3400" dirty="0"/>
              <a:t>Some tools do not work, others are counter-productive</a:t>
            </a:r>
            <a:r>
              <a:rPr lang="en-US" sz="3400" dirty="0" smtClean="0"/>
              <a:t> </a:t>
            </a:r>
            <a:r>
              <a:rPr lang="pl-PL" sz="3400" dirty="0" smtClean="0"/>
              <a:t>(…) </a:t>
            </a:r>
            <a:r>
              <a:rPr lang="en-US" sz="3400" dirty="0" smtClean="0"/>
              <a:t>The </a:t>
            </a:r>
            <a:r>
              <a:rPr lang="en-US" sz="3400" dirty="0"/>
              <a:t>law in short is limited by the tools it has at its disposal and the effects that these tools will have. We might call these ‘means-ends limits’ or ‘practical limits’. Law can coerce, it can make rules, it can adjudicate, but one can only go so far with these </a:t>
            </a:r>
            <a:r>
              <a:rPr lang="en-US" sz="3400" dirty="0" smtClean="0"/>
              <a:t>tools. </a:t>
            </a:r>
            <a:r>
              <a:rPr lang="en-US" sz="3400" dirty="0"/>
              <a:t>Law must seek to do the best possible with the tools available</a:t>
            </a:r>
            <a:r>
              <a:rPr lang="en-US" sz="3400" dirty="0" smtClean="0"/>
              <a:t>.</a:t>
            </a:r>
            <a:r>
              <a:rPr lang="pl-PL" sz="3400" dirty="0" smtClean="0"/>
              <a:t>”</a:t>
            </a:r>
          </a:p>
          <a:p>
            <a:pPr marL="0" indent="0">
              <a:buNone/>
            </a:pPr>
            <a:r>
              <a:rPr lang="pl-PL" sz="2000" b="1" dirty="0"/>
              <a:t>The </a:t>
            </a:r>
            <a:r>
              <a:rPr lang="pl-PL" sz="2000" b="1" dirty="0" err="1"/>
              <a:t>Limits</a:t>
            </a:r>
            <a:r>
              <a:rPr lang="pl-PL" sz="2000" b="1" dirty="0"/>
              <a:t> of Law, </a:t>
            </a:r>
            <a:r>
              <a:rPr lang="pl-PL" sz="2000" b="1" i="1" dirty="0"/>
              <a:t>Stanford Encyclopedia of </a:t>
            </a:r>
            <a:r>
              <a:rPr lang="pl-PL" sz="2000" b="1" i="1" dirty="0" err="1"/>
              <a:t>Philosophy</a:t>
            </a:r>
            <a:r>
              <a:rPr lang="pl-PL" sz="2000" b="1" dirty="0"/>
              <a:t>, https://plato.stanford.edu/entries/law-limits/#</a:t>
            </a:r>
            <a:r>
              <a:rPr lang="pl-PL" sz="2000" b="1" dirty="0" smtClean="0"/>
              <a:t>mean</a:t>
            </a:r>
            <a:endParaRPr lang="pl-PL" sz="2000" b="1" dirty="0"/>
          </a:p>
          <a:p>
            <a:pPr marL="0" indent="0">
              <a:buNone/>
            </a:pPr>
            <a:endParaRPr lang="pl-PL" dirty="0" smtClean="0"/>
          </a:p>
          <a:p>
            <a:pPr marL="0" indent="0">
              <a:buNone/>
            </a:pPr>
            <a:endParaRPr lang="pl-PL" dirty="0"/>
          </a:p>
        </p:txBody>
      </p:sp>
    </p:spTree>
    <p:extLst>
      <p:ext uri="{BB962C8B-B14F-4D97-AF65-F5344CB8AC3E}">
        <p14:creationId xmlns:p14="http://schemas.microsoft.com/office/powerpoint/2010/main" val="37118318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a:spLocks noGrp="1"/>
          </p:cNvSpPr>
          <p:nvPr>
            <p:ph type="title"/>
          </p:nvPr>
        </p:nvSpPr>
        <p:spPr>
          <a:xfrm>
            <a:off x="3513160" y="323878"/>
            <a:ext cx="6122158" cy="1403321"/>
          </a:xfrm>
        </p:spPr>
        <p:txBody>
          <a:bodyPr>
            <a:normAutofit fontScale="90000"/>
          </a:bodyPr>
          <a:lstStyle/>
          <a:p>
            <a:pPr algn="ctr"/>
            <a:r>
              <a:rPr lang="pl-PL" sz="4800" dirty="0" smtClean="0"/>
              <a:t>Granice prawa </a:t>
            </a:r>
            <a:br>
              <a:rPr lang="pl-PL" sz="4800" dirty="0" smtClean="0"/>
            </a:br>
            <a:r>
              <a:rPr lang="pl-PL" sz="4800" dirty="0" smtClean="0"/>
              <a:t>(</a:t>
            </a:r>
            <a:r>
              <a:rPr lang="pl-PL" sz="4800" i="1" dirty="0" err="1" smtClean="0"/>
              <a:t>limits</a:t>
            </a:r>
            <a:r>
              <a:rPr lang="pl-PL" sz="4800" i="1" dirty="0" smtClean="0"/>
              <a:t> of law</a:t>
            </a:r>
            <a:r>
              <a:rPr lang="pl-PL" sz="4800" dirty="0" smtClean="0"/>
              <a:t>)</a:t>
            </a:r>
            <a:endParaRPr lang="pl-PL" sz="4800" dirty="0"/>
          </a:p>
        </p:txBody>
      </p:sp>
      <p:sp>
        <p:nvSpPr>
          <p:cNvPr id="3" name="Symbol zastępczy zawartości 2"/>
          <p:cNvSpPr>
            <a:spLocks noGrp="1"/>
          </p:cNvSpPr>
          <p:nvPr>
            <p:ph idx="1"/>
          </p:nvPr>
        </p:nvSpPr>
        <p:spPr>
          <a:xfrm>
            <a:off x="792481" y="5571202"/>
            <a:ext cx="10868430" cy="1029343"/>
          </a:xfrm>
        </p:spPr>
        <p:txBody>
          <a:bodyPr>
            <a:normAutofit/>
          </a:bodyPr>
          <a:lstStyle/>
          <a:p>
            <a:pPr marL="0" indent="0">
              <a:buNone/>
            </a:pPr>
            <a:r>
              <a:rPr lang="pl-PL" sz="3200" dirty="0" smtClean="0"/>
              <a:t>„</a:t>
            </a:r>
            <a:r>
              <a:rPr lang="pl-PL" sz="3200" dirty="0"/>
              <a:t>P</a:t>
            </a:r>
            <a:r>
              <a:rPr lang="en-US" sz="3200" dirty="0" err="1" smtClean="0"/>
              <a:t>arliament</a:t>
            </a:r>
            <a:r>
              <a:rPr lang="en-US" sz="3200" dirty="0" smtClean="0"/>
              <a:t> </a:t>
            </a:r>
            <a:r>
              <a:rPr lang="en-US" sz="3200" dirty="0"/>
              <a:t>can do everything but make a woman a man and a man a </a:t>
            </a:r>
            <a:r>
              <a:rPr lang="en-US" sz="3200" dirty="0" smtClean="0"/>
              <a:t>woman</a:t>
            </a:r>
            <a:r>
              <a:rPr lang="pl-PL" sz="3200" dirty="0" smtClean="0"/>
              <a:t>” </a:t>
            </a:r>
            <a:r>
              <a:rPr lang="pl-PL" sz="2000" dirty="0" smtClean="0"/>
              <a:t>(Jean Louis de </a:t>
            </a:r>
            <a:r>
              <a:rPr lang="pl-PL" sz="2000" dirty="0" err="1" smtClean="0"/>
              <a:t>Lolme</a:t>
            </a:r>
            <a:r>
              <a:rPr lang="pl-PL" sz="2000" dirty="0" smtClean="0"/>
              <a:t> vs. </a:t>
            </a:r>
            <a:r>
              <a:rPr lang="pl-PL" sz="2000" dirty="0" err="1" smtClean="0"/>
              <a:t>Ivor</a:t>
            </a:r>
            <a:r>
              <a:rPr lang="pl-PL" sz="2000" dirty="0" smtClean="0"/>
              <a:t> </a:t>
            </a:r>
            <a:r>
              <a:rPr lang="pl-PL" sz="2000" dirty="0" err="1" smtClean="0"/>
              <a:t>Jennings</a:t>
            </a:r>
            <a:r>
              <a:rPr lang="pl-PL" sz="2000" dirty="0" smtClean="0"/>
              <a:t>)</a:t>
            </a:r>
          </a:p>
          <a:p>
            <a:pPr marL="0" indent="0">
              <a:buNone/>
            </a:pPr>
            <a:endParaRPr lang="pl-PL" dirty="0"/>
          </a:p>
        </p:txBody>
      </p:sp>
      <p:pic>
        <p:nvPicPr>
          <p:cNvPr id="2" name="Obraz 1"/>
          <p:cNvPicPr>
            <a:picLocks noChangeAspect="1"/>
          </p:cNvPicPr>
          <p:nvPr/>
        </p:nvPicPr>
        <p:blipFill>
          <a:blip r:embed="rId2"/>
          <a:stretch>
            <a:fillRect/>
          </a:stretch>
        </p:blipFill>
        <p:spPr>
          <a:xfrm>
            <a:off x="9271905" y="323879"/>
            <a:ext cx="2920095" cy="5247323"/>
          </a:xfrm>
          <a:prstGeom prst="rect">
            <a:avLst/>
          </a:prstGeom>
        </p:spPr>
      </p:pic>
      <p:pic>
        <p:nvPicPr>
          <p:cNvPr id="5" name="Obraz 4"/>
          <p:cNvPicPr>
            <a:picLocks noChangeAspect="1"/>
          </p:cNvPicPr>
          <p:nvPr/>
        </p:nvPicPr>
        <p:blipFill>
          <a:blip r:embed="rId3"/>
          <a:stretch>
            <a:fillRect/>
          </a:stretch>
        </p:blipFill>
        <p:spPr>
          <a:xfrm>
            <a:off x="303424" y="232898"/>
            <a:ext cx="3017782" cy="2005758"/>
          </a:xfrm>
          <a:prstGeom prst="rect">
            <a:avLst/>
          </a:prstGeom>
        </p:spPr>
      </p:pic>
      <p:pic>
        <p:nvPicPr>
          <p:cNvPr id="6" name="Obraz 5"/>
          <p:cNvPicPr>
            <a:picLocks noChangeAspect="1"/>
          </p:cNvPicPr>
          <p:nvPr/>
        </p:nvPicPr>
        <p:blipFill>
          <a:blip r:embed="rId4"/>
          <a:stretch>
            <a:fillRect/>
          </a:stretch>
        </p:blipFill>
        <p:spPr>
          <a:xfrm>
            <a:off x="303424" y="1925478"/>
            <a:ext cx="7748688" cy="3645724"/>
          </a:xfrm>
          <a:prstGeom prst="rect">
            <a:avLst/>
          </a:prstGeom>
        </p:spPr>
      </p:pic>
    </p:spTree>
    <p:extLst>
      <p:ext uri="{BB962C8B-B14F-4D97-AF65-F5344CB8AC3E}">
        <p14:creationId xmlns:p14="http://schemas.microsoft.com/office/powerpoint/2010/main" val="42315264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315" y="829469"/>
            <a:ext cx="2857500" cy="3162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10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4826" y="4292601"/>
            <a:ext cx="3624263" cy="24177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1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5121" y="344886"/>
            <a:ext cx="3624262" cy="2409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1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9376" y="3213101"/>
            <a:ext cx="4056063" cy="26971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11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07464" y="5023646"/>
            <a:ext cx="2484437" cy="1654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11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45489" y="1901747"/>
            <a:ext cx="3192462" cy="1825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11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07464" y="333375"/>
            <a:ext cx="2004376" cy="125251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299226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6"/>
            <a:ext cx="10515600" cy="1695686"/>
          </a:xfrm>
        </p:spPr>
        <p:txBody>
          <a:bodyPr>
            <a:normAutofit/>
          </a:bodyPr>
          <a:lstStyle/>
          <a:p>
            <a:pPr algn="ctr"/>
            <a:r>
              <a:rPr lang="pl-PL" sz="3800" dirty="0" smtClean="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rPr>
              <a:t>Nadmierna ingerencja prawodawcy w życie ludzkie?</a:t>
            </a:r>
            <a:endParaRPr lang="pl-PL" sz="3800" dirty="0"/>
          </a:p>
        </p:txBody>
      </p:sp>
      <p:sp>
        <p:nvSpPr>
          <p:cNvPr id="3" name="Symbol zastępczy zawartości 2"/>
          <p:cNvSpPr>
            <a:spLocks noGrp="1"/>
          </p:cNvSpPr>
          <p:nvPr>
            <p:ph idx="1"/>
          </p:nvPr>
        </p:nvSpPr>
        <p:spPr>
          <a:xfrm>
            <a:off x="655093" y="1528550"/>
            <a:ext cx="11041038" cy="4981431"/>
          </a:xfrm>
        </p:spPr>
        <p:txBody>
          <a:bodyPr/>
          <a:lstStyle/>
          <a:p>
            <a:pPr marL="0" indent="0">
              <a:buNone/>
            </a:pPr>
            <a:endParaRPr lang="pl-PL" dirty="0" smtClean="0"/>
          </a:p>
          <a:p>
            <a:pPr marL="0" indent="0">
              <a:buNone/>
            </a:pPr>
            <a:r>
              <a:rPr lang="pl-PL" dirty="0" smtClean="0"/>
              <a:t>- </a:t>
            </a:r>
            <a:r>
              <a:rPr lang="pl-PL" dirty="0" err="1" smtClean="0"/>
              <a:t>nadregulacja</a:t>
            </a:r>
            <a:endParaRPr lang="pl-PL" dirty="0" smtClean="0"/>
          </a:p>
          <a:p>
            <a:pPr>
              <a:buFontTx/>
              <a:buChar char="-"/>
            </a:pPr>
            <a:r>
              <a:rPr lang="pl-PL" dirty="0" smtClean="0"/>
              <a:t>„kolonizacja życia przez prawo”</a:t>
            </a:r>
          </a:p>
          <a:p>
            <a:pPr marL="0" indent="0">
              <a:buNone/>
            </a:pPr>
            <a:r>
              <a:rPr lang="pl-PL" dirty="0" smtClean="0"/>
              <a:t>- jurydyzacja (</a:t>
            </a:r>
            <a:r>
              <a:rPr lang="pl-PL" dirty="0" err="1" smtClean="0"/>
              <a:t>jurydyfikacja</a:t>
            </a:r>
            <a:r>
              <a:rPr lang="pl-PL" dirty="0" smtClean="0"/>
              <a:t>) życia społecznego </a:t>
            </a:r>
            <a:endParaRPr lang="pl-PL" dirty="0"/>
          </a:p>
          <a:p>
            <a:pPr>
              <a:buFontTx/>
              <a:buChar char="-"/>
            </a:pPr>
            <a:r>
              <a:rPr lang="pl-PL" dirty="0"/>
              <a:t>h</a:t>
            </a:r>
            <a:r>
              <a:rPr lang="pl-PL" dirty="0" smtClean="0"/>
              <a:t>ipertrofia prawa</a:t>
            </a:r>
          </a:p>
          <a:p>
            <a:pPr>
              <a:buFontTx/>
              <a:buChar char="-"/>
            </a:pPr>
            <a:r>
              <a:rPr lang="pl-PL" dirty="0" smtClean="0"/>
              <a:t>„legalizacja życia”</a:t>
            </a:r>
          </a:p>
          <a:p>
            <a:pPr>
              <a:buFontTx/>
              <a:buChar char="-"/>
            </a:pPr>
            <a:r>
              <a:rPr lang="pl-PL" dirty="0" smtClean="0"/>
              <a:t>„zalew prawodawstwa”</a:t>
            </a:r>
          </a:p>
          <a:p>
            <a:pPr>
              <a:buFontTx/>
              <a:buChar char="-"/>
            </a:pPr>
            <a:r>
              <a:rPr lang="pl-PL" dirty="0" smtClean="0"/>
              <a:t>„eksplozja prawa”</a:t>
            </a:r>
          </a:p>
        </p:txBody>
      </p:sp>
    </p:spTree>
    <p:extLst>
      <p:ext uri="{BB962C8B-B14F-4D97-AF65-F5344CB8AC3E}">
        <p14:creationId xmlns:p14="http://schemas.microsoft.com/office/powerpoint/2010/main" val="6809132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6"/>
            <a:ext cx="10515600" cy="1078664"/>
          </a:xfrm>
        </p:spPr>
        <p:txBody>
          <a:bodyPr>
            <a:normAutofit fontScale="90000"/>
          </a:bodyPr>
          <a:lstStyle/>
          <a:p>
            <a:pPr algn="ctr"/>
            <a:r>
              <a:rPr lang="pl-PL" sz="4800" dirty="0" smtClean="0"/>
              <a:t>Zakres i jakość regulacji: </a:t>
            </a:r>
            <a:br>
              <a:rPr lang="pl-PL" sz="4800" dirty="0" smtClean="0"/>
            </a:br>
            <a:r>
              <a:rPr lang="pl-PL" sz="4800" dirty="0" smtClean="0"/>
              <a:t>jurydyzacja życia społecznego i inflacja prawa</a:t>
            </a:r>
            <a:endParaRPr lang="pl-PL" sz="4800" dirty="0"/>
          </a:p>
        </p:txBody>
      </p:sp>
      <p:sp>
        <p:nvSpPr>
          <p:cNvPr id="5" name="Prostokąt 4"/>
          <p:cNvSpPr/>
          <p:nvPr/>
        </p:nvSpPr>
        <p:spPr>
          <a:xfrm>
            <a:off x="976923" y="2274277"/>
            <a:ext cx="10441354" cy="3785652"/>
          </a:xfrm>
          <a:prstGeom prst="rect">
            <a:avLst/>
          </a:prstGeom>
        </p:spPr>
        <p:txBody>
          <a:bodyPr wrap="square">
            <a:spAutoFit/>
          </a:bodyPr>
          <a:lstStyle/>
          <a:p>
            <a:pPr marL="609600" indent="-609600">
              <a:buFontTx/>
              <a:buAutoNum type="arabicPeriod"/>
            </a:pPr>
            <a:r>
              <a:rPr lang="pl-PL" altLang="pl-PL" sz="3000" dirty="0"/>
              <a:t>nadanie charakteru prawnego, objęcie regulacją prawną, uregulowanie prawem</a:t>
            </a:r>
          </a:p>
          <a:p>
            <a:pPr marL="609600" indent="-609600">
              <a:buFontTx/>
              <a:buAutoNum type="arabicPeriod"/>
            </a:pPr>
            <a:endParaRPr lang="pl-PL" altLang="pl-PL" sz="3000" dirty="0"/>
          </a:p>
          <a:p>
            <a:pPr marL="609600" indent="-609600">
              <a:buFontTx/>
              <a:buAutoNum type="arabicPeriod"/>
            </a:pPr>
            <a:r>
              <a:rPr lang="pl-PL" altLang="pl-PL" sz="3000" dirty="0"/>
              <a:t>„jurydyzacja życia społecznego”, „kolonizacja życia przez prawo”, </a:t>
            </a:r>
            <a:r>
              <a:rPr lang="pl-PL" altLang="pl-PL" sz="3000" dirty="0" smtClean="0"/>
              <a:t>„</a:t>
            </a:r>
            <a:r>
              <a:rPr lang="pl-PL" altLang="pl-PL" sz="3000" dirty="0"/>
              <a:t>hipertrofia prawa”, „biegunka legislacyjna”, „nadpobudliwość prawodawcy”, „lawinowe ustawodawstwo</a:t>
            </a:r>
            <a:r>
              <a:rPr lang="pl-PL" altLang="pl-PL" sz="3000" dirty="0" smtClean="0"/>
              <a:t>”</a:t>
            </a:r>
          </a:p>
          <a:p>
            <a:pPr marL="609600" indent="-609600">
              <a:buFontTx/>
              <a:buAutoNum type="arabicPeriod"/>
            </a:pPr>
            <a:endParaRPr lang="pl-PL" altLang="pl-PL" sz="3000" dirty="0"/>
          </a:p>
          <a:p>
            <a:pPr marL="609600" indent="-609600">
              <a:buFontTx/>
              <a:buAutoNum type="arabicPeriod"/>
            </a:pPr>
            <a:r>
              <a:rPr lang="pl-PL" altLang="pl-PL" sz="3000" dirty="0"/>
              <a:t>„inflacja prawa</a:t>
            </a:r>
            <a:r>
              <a:rPr lang="pl-PL" altLang="pl-PL" sz="3000" dirty="0" smtClean="0"/>
              <a:t>”, „kryzys prawa”</a:t>
            </a:r>
            <a:endParaRPr lang="pl-PL" altLang="pl-PL" sz="3000" dirty="0"/>
          </a:p>
        </p:txBody>
      </p:sp>
    </p:spTree>
    <p:extLst>
      <p:ext uri="{BB962C8B-B14F-4D97-AF65-F5344CB8AC3E}">
        <p14:creationId xmlns:p14="http://schemas.microsoft.com/office/powerpoint/2010/main" val="9835424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8" name="Rectangle 4"/>
          <p:cNvSpPr>
            <a:spLocks noGrp="1" noChangeArrowheads="1"/>
          </p:cNvSpPr>
          <p:nvPr>
            <p:ph type="title"/>
          </p:nvPr>
        </p:nvSpPr>
        <p:spPr>
          <a:xfrm>
            <a:off x="586154" y="333376"/>
            <a:ext cx="10488246" cy="6119813"/>
          </a:xfrm>
        </p:spPr>
        <p:txBody>
          <a:bodyPr/>
          <a:lstStyle/>
          <a:p>
            <a:r>
              <a:rPr lang="pl-PL" altLang="pl-PL" sz="2800" dirty="0"/>
              <a:t>Termin </a:t>
            </a:r>
            <a:r>
              <a:rPr lang="pl-PL" altLang="pl-PL" sz="2800" i="1" dirty="0"/>
              <a:t>jurydyzacja </a:t>
            </a:r>
            <a:r>
              <a:rPr lang="pl-PL" altLang="pl-PL" sz="2800" dirty="0"/>
              <a:t>(od łacińskiego słowa </a:t>
            </a:r>
            <a:r>
              <a:rPr lang="pl-PL" altLang="pl-PL" sz="2800" i="1" dirty="0" err="1"/>
              <a:t>iuridicus</a:t>
            </a:r>
            <a:r>
              <a:rPr lang="pl-PL" altLang="pl-PL" sz="2800" dirty="0"/>
              <a:t> – prawny, prawniczy) oznacza nadanie określonemu zjawisku charakteru prawnego, innymi słowy objęcie określonego zachowania, sytuacji lub stanu faktycznego regulacją prawa pozytywnego. Jeśli dana kwestia przestaje być indyferentna z punktu widzenia prawodawcy, tj. organ władzy publicznej stanowiący obowiązujące normy prawne uznaje za pożądane unormowanie tej kwestii, to tym samym zostaje ona objęta jurydyzacją. </a:t>
            </a:r>
            <a:r>
              <a:rPr lang="pl-PL" altLang="pl-PL" sz="2400" dirty="0"/>
              <a:t/>
            </a:r>
            <a:br>
              <a:rPr lang="pl-PL" altLang="pl-PL" sz="2400" dirty="0"/>
            </a:br>
            <a:r>
              <a:rPr lang="pl-PL" altLang="pl-PL" sz="2400" dirty="0"/>
              <a:t/>
            </a:r>
            <a:br>
              <a:rPr lang="pl-PL" altLang="pl-PL" sz="2400" dirty="0"/>
            </a:br>
            <a:r>
              <a:rPr lang="pl-PL" altLang="pl-PL" sz="2000" dirty="0"/>
              <a:t>K. Koźmiński, hasło: </a:t>
            </a:r>
            <a:r>
              <a:rPr lang="pl-PL" altLang="pl-PL" sz="2000" i="1" dirty="0"/>
              <a:t>Jurydyzacja życia społecznego</a:t>
            </a:r>
            <a:r>
              <a:rPr lang="pl-PL" altLang="pl-PL" sz="2000" dirty="0"/>
              <a:t> [w:] </a:t>
            </a:r>
            <a:r>
              <a:rPr lang="pl-PL" altLang="pl-PL" sz="2000" i="1" dirty="0"/>
              <a:t>Socjologia prawa. Główne problemy i postacie</a:t>
            </a:r>
            <a:r>
              <a:rPr lang="pl-PL" altLang="pl-PL" sz="2000" dirty="0" smtClean="0"/>
              <a:t>, </a:t>
            </a:r>
            <a:r>
              <a:rPr lang="pl-PL" altLang="pl-PL" sz="2000" dirty="0"/>
              <a:t>A. </a:t>
            </a:r>
            <a:r>
              <a:rPr lang="pl-PL" altLang="pl-PL" sz="2000" dirty="0" err="1" smtClean="0"/>
              <a:t>Kojder</a:t>
            </a:r>
            <a:r>
              <a:rPr lang="pl-PL" altLang="pl-PL" sz="2000" dirty="0" smtClean="0"/>
              <a:t>, Z. Cywiński </a:t>
            </a:r>
            <a:r>
              <a:rPr lang="pl-PL" altLang="pl-PL" sz="2000" dirty="0"/>
              <a:t>(red.), Warszawa 2013.</a:t>
            </a:r>
          </a:p>
        </p:txBody>
      </p:sp>
    </p:spTree>
    <p:extLst>
      <p:ext uri="{BB962C8B-B14F-4D97-AF65-F5344CB8AC3E}">
        <p14:creationId xmlns:p14="http://schemas.microsoft.com/office/powerpoint/2010/main" val="2362922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1992313" y="0"/>
            <a:ext cx="8229600" cy="1143000"/>
          </a:xfrm>
        </p:spPr>
        <p:txBody>
          <a:bodyPr>
            <a:normAutofit/>
          </a:bodyPr>
          <a:lstStyle/>
          <a:p>
            <a:pPr algn="ctr"/>
            <a:r>
              <a:rPr lang="pl-PL" altLang="pl-PL" sz="3800" dirty="0"/>
              <a:t>Przykłady „jurydyzacji życia”</a:t>
            </a:r>
          </a:p>
        </p:txBody>
      </p:sp>
      <p:sp>
        <p:nvSpPr>
          <p:cNvPr id="184323" name="Rectangle 3"/>
          <p:cNvSpPr>
            <a:spLocks noGrp="1" noChangeArrowheads="1"/>
          </p:cNvSpPr>
          <p:nvPr>
            <p:ph type="body" idx="1"/>
          </p:nvPr>
        </p:nvSpPr>
        <p:spPr>
          <a:xfrm>
            <a:off x="930031" y="1412876"/>
            <a:ext cx="10386646" cy="5256213"/>
          </a:xfrm>
        </p:spPr>
        <p:txBody>
          <a:bodyPr>
            <a:normAutofit/>
          </a:bodyPr>
          <a:lstStyle/>
          <a:p>
            <a:pPr>
              <a:lnSpc>
                <a:spcPct val="80000"/>
              </a:lnSpc>
              <a:buFontTx/>
              <a:buChar char="-"/>
            </a:pPr>
            <a:r>
              <a:rPr lang="pl-PL" altLang="pl-PL" sz="2400" dirty="0" smtClean="0"/>
              <a:t>normy </a:t>
            </a:r>
            <a:r>
              <a:rPr lang="pl-PL" altLang="pl-PL" sz="2400" dirty="0"/>
              <a:t>prawne zobowiązujące wszystkich rowerzystów i uprawiających narciarstwo górskie do stosowania kasków ochronnych;</a:t>
            </a:r>
          </a:p>
          <a:p>
            <a:pPr>
              <a:lnSpc>
                <a:spcPct val="80000"/>
              </a:lnSpc>
              <a:buFontTx/>
              <a:buChar char="-"/>
            </a:pPr>
            <a:r>
              <a:rPr lang="pl-PL" altLang="pl-PL" sz="2400" dirty="0"/>
              <a:t>zakaz rozpalania ognisk na terenie własnej posesji;</a:t>
            </a:r>
          </a:p>
          <a:p>
            <a:pPr>
              <a:lnSpc>
                <a:spcPct val="80000"/>
              </a:lnSpc>
              <a:buFontTx/>
              <a:buChar char="-"/>
            </a:pPr>
            <a:r>
              <a:rPr lang="pl-PL" altLang="pl-PL" sz="2400" dirty="0"/>
              <a:t>zakaz używania kosiarek do trawy w godzinach popołudniowych;</a:t>
            </a:r>
          </a:p>
          <a:p>
            <a:pPr>
              <a:lnSpc>
                <a:spcPct val="80000"/>
              </a:lnSpc>
              <a:buFontTx/>
              <a:buChar char="-"/>
            </a:pPr>
            <a:r>
              <a:rPr lang="pl-PL" altLang="pl-PL" sz="2400" dirty="0"/>
              <a:t>normy określające sposób korzystania z drabiny;</a:t>
            </a:r>
          </a:p>
          <a:p>
            <a:pPr>
              <a:lnSpc>
                <a:spcPct val="80000"/>
              </a:lnSpc>
              <a:buFontTx/>
              <a:buChar char="-"/>
            </a:pPr>
            <a:r>
              <a:rPr lang="pl-PL" altLang="pl-PL" sz="2400" dirty="0"/>
              <a:t>zakaz mycia samochodu na innym terenie niż specjalnie wydzielona myjnia samochodowa;</a:t>
            </a:r>
          </a:p>
          <a:p>
            <a:pPr>
              <a:lnSpc>
                <a:spcPct val="80000"/>
              </a:lnSpc>
              <a:buFontTx/>
              <a:buChar char="-"/>
            </a:pPr>
            <a:r>
              <a:rPr lang="pl-PL" altLang="pl-PL" sz="2400" dirty="0"/>
              <a:t>zakaz wywieszanie prania w ściśle określone dni (sobotnie popołudnia, niedziele i święta państwowe);</a:t>
            </a:r>
          </a:p>
          <a:p>
            <a:pPr>
              <a:lnSpc>
                <a:spcPct val="80000"/>
              </a:lnSpc>
              <a:buFontTx/>
              <a:buChar char="-"/>
            </a:pPr>
            <a:r>
              <a:rPr lang="pl-PL" altLang="pl-PL" sz="2400" dirty="0"/>
              <a:t>ograniczenia w sprzedaży niefiletowanych steków;</a:t>
            </a:r>
          </a:p>
          <a:p>
            <a:pPr>
              <a:lnSpc>
                <a:spcPct val="80000"/>
              </a:lnSpc>
              <a:buFontTx/>
              <a:buChar char="-"/>
            </a:pPr>
            <a:r>
              <a:rPr lang="pl-PL" altLang="pl-PL" sz="2400" dirty="0"/>
              <a:t>nakaz segregowanie śmieci w pojemniki, których rodzaje i ilość drobiazgowo określa </a:t>
            </a:r>
            <a:r>
              <a:rPr lang="pl-PL" altLang="pl-PL" sz="2400" dirty="0" smtClean="0"/>
              <a:t>ustawodawca</a:t>
            </a:r>
            <a:endParaRPr lang="pl-PL" altLang="pl-PL" sz="2400" dirty="0"/>
          </a:p>
        </p:txBody>
      </p:sp>
    </p:spTree>
    <p:extLst>
      <p:ext uri="{BB962C8B-B14F-4D97-AF65-F5344CB8AC3E}">
        <p14:creationId xmlns:p14="http://schemas.microsoft.com/office/powerpoint/2010/main" val="34906712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131842" y="2642945"/>
            <a:ext cx="3955468" cy="2381493"/>
          </a:xfrm>
          <a:prstGeom prst="rect">
            <a:avLst/>
          </a:prstGeom>
        </p:spPr>
      </p:pic>
      <p:pic>
        <p:nvPicPr>
          <p:cNvPr id="3" name="Obraz 2"/>
          <p:cNvPicPr>
            <a:picLocks noChangeAspect="1"/>
          </p:cNvPicPr>
          <p:nvPr/>
        </p:nvPicPr>
        <p:blipFill>
          <a:blip r:embed="rId3"/>
          <a:stretch>
            <a:fillRect/>
          </a:stretch>
        </p:blipFill>
        <p:spPr>
          <a:xfrm>
            <a:off x="2956189" y="4118708"/>
            <a:ext cx="3953148" cy="2633785"/>
          </a:xfrm>
          <a:prstGeom prst="rect">
            <a:avLst/>
          </a:prstGeom>
        </p:spPr>
      </p:pic>
      <p:sp>
        <p:nvSpPr>
          <p:cNvPr id="199684" name="Rectangle 4"/>
          <p:cNvSpPr>
            <a:spLocks noGrp="1" noChangeArrowheads="1"/>
          </p:cNvSpPr>
          <p:nvPr>
            <p:ph type="title"/>
          </p:nvPr>
        </p:nvSpPr>
        <p:spPr>
          <a:xfrm>
            <a:off x="1524000" y="0"/>
            <a:ext cx="9144000" cy="6858000"/>
          </a:xfrm>
        </p:spPr>
        <p:txBody>
          <a:bodyPr/>
          <a:lstStyle/>
          <a:p>
            <a:endParaRPr lang="pl-PL" altLang="pl-PL" sz="800" dirty="0"/>
          </a:p>
        </p:txBody>
      </p:sp>
      <p:sp>
        <p:nvSpPr>
          <p:cNvPr id="199686" name="AutoShape 6" descr="2Q=="/>
          <p:cNvSpPr>
            <a:spLocks noChangeAspect="1" noChangeArrowheads="1"/>
          </p:cNvSpPr>
          <p:nvPr/>
        </p:nvSpPr>
        <p:spPr bwMode="auto">
          <a:xfrm>
            <a:off x="1679575" y="46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pl-PL"/>
          </a:p>
        </p:txBody>
      </p:sp>
      <p:sp>
        <p:nvSpPr>
          <p:cNvPr id="199688" name="AutoShape 8" descr="2Q=="/>
          <p:cNvSpPr>
            <a:spLocks noChangeAspect="1" noChangeArrowheads="1"/>
          </p:cNvSpPr>
          <p:nvPr/>
        </p:nvSpPr>
        <p:spPr bwMode="auto">
          <a:xfrm>
            <a:off x="1679575" y="46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pl-PL"/>
          </a:p>
        </p:txBody>
      </p:sp>
      <p:pic>
        <p:nvPicPr>
          <p:cNvPr id="199692" name="Picture 12" descr="little-narciarz-z-kask-i-okulary-action-pixmac-obraz-867639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2812" y="2772143"/>
            <a:ext cx="3263900" cy="2300287"/>
          </a:xfrm>
          <a:prstGeom prst="rect">
            <a:avLst/>
          </a:prstGeom>
          <a:noFill/>
          <a:extLst>
            <a:ext uri="{909E8E84-426E-40DD-AFC4-6F175D3DCCD1}">
              <a14:hiddenFill xmlns:a14="http://schemas.microsoft.com/office/drawing/2010/main">
                <a:solidFill>
                  <a:srgbClr val="FFFFFF"/>
                </a:solidFill>
              </a14:hiddenFill>
            </a:ext>
          </a:extLst>
        </p:spPr>
      </p:pic>
      <p:pic>
        <p:nvPicPr>
          <p:cNvPr id="199694" name="Picture 14" descr="361_pasy_bezpieczenstwa_poprawnie_zainstalowa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4825" y="260350"/>
            <a:ext cx="3600450" cy="2649538"/>
          </a:xfrm>
          <a:prstGeom prst="rect">
            <a:avLst/>
          </a:prstGeom>
          <a:noFill/>
          <a:extLst>
            <a:ext uri="{909E8E84-426E-40DD-AFC4-6F175D3DCCD1}">
              <a14:hiddenFill xmlns:a14="http://schemas.microsoft.com/office/drawing/2010/main">
                <a:solidFill>
                  <a:srgbClr val="FFFFFF"/>
                </a:solidFill>
              </a14:hiddenFill>
            </a:ext>
          </a:extLst>
        </p:spPr>
      </p:pic>
      <p:pic>
        <p:nvPicPr>
          <p:cNvPr id="199696" name="Picture 16" descr="30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9738" y="1"/>
            <a:ext cx="4362450" cy="2733675"/>
          </a:xfrm>
          <a:prstGeom prst="rect">
            <a:avLst/>
          </a:prstGeom>
          <a:noFill/>
          <a:extLst>
            <a:ext uri="{909E8E84-426E-40DD-AFC4-6F175D3DCCD1}">
              <a14:hiddenFill xmlns:a14="http://schemas.microsoft.com/office/drawing/2010/main">
                <a:solidFill>
                  <a:srgbClr val="FFFFFF"/>
                </a:solidFill>
              </a14:hiddenFill>
            </a:ext>
          </a:extLst>
        </p:spPr>
      </p:pic>
      <p:pic>
        <p:nvPicPr>
          <p:cNvPr id="199700" name="Picture 20" descr="ANd9GcSWXMGRhzLsZwcSXrOuEbrT90fN5BCJfH_WLiiKXAdl7OKNFn1A8Q"/>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5864" y="5024438"/>
            <a:ext cx="3132137" cy="1833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0378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23081" y="900752"/>
            <a:ext cx="11354937" cy="5718412"/>
          </a:xfrm>
        </p:spPr>
        <p:txBody>
          <a:bodyPr>
            <a:normAutofit/>
          </a:bodyPr>
          <a:lstStyle/>
          <a:p>
            <a:pPr marL="0" indent="0">
              <a:buNone/>
            </a:pPr>
            <a:r>
              <a:rPr lang="pl-PL" dirty="0"/>
              <a:t>„w Niemczech nielegalne są następujące rzeczy: prace w ogródku lub drobne prace domowe w godzinach 12.30-2.30 lub w innym czasie, w zależności od miejsca zamieszkania; używanie kosiarki do trawy po 17.30; niewyłączanie samochodu, jeżeli nie jesteśmy w czasie jazdy lub nie mamy zamiaru właśnie ruszyć; odsączanie oleju z silnika, jeśli nie mamy pojemnika, w którym można go dostarczyć do punktu składowania; prowadzenie samochodu ciężarowego na autostradzie pomiędzy północą w sobotę, a 22.00 w niedzielę lub w święto państwowe, jeżeli nie posiada on odpowiedniego zezwolenia; palenie ogniska (jest to dozwolone jedynie przez dwa dni w ciągu roku, które ogłaszane są w prasie); posiadanie mniej niż czterech pojemników na różne rodzaje śmieci; mycie samochodu na innym terenie niż w myjni; wywieszanie prania w sobotnie popołudnia, w niedziele, lub w święta państwowe”</a:t>
            </a:r>
            <a:endParaRPr lang="pl-PL" dirty="0" smtClean="0"/>
          </a:p>
          <a:p>
            <a:pPr marL="0" indent="0">
              <a:buNone/>
            </a:pPr>
            <a:r>
              <a:rPr lang="pl-PL" sz="2000" b="1" dirty="0"/>
              <a:t>C. </a:t>
            </a:r>
            <a:r>
              <a:rPr lang="pl-PL" sz="2000" b="1" dirty="0" err="1"/>
              <a:t>Staughton</a:t>
            </a:r>
            <a:r>
              <a:rPr lang="pl-PL" sz="2000" b="1" dirty="0"/>
              <a:t>, </a:t>
            </a:r>
            <a:r>
              <a:rPr lang="pl-PL" sz="2000" b="1" i="1" dirty="0"/>
              <a:t>Za dużo prawa</a:t>
            </a:r>
            <a:r>
              <a:rPr lang="pl-PL" sz="2000" b="1" dirty="0"/>
              <a:t>, </a:t>
            </a:r>
            <a:r>
              <a:rPr lang="pl-PL" sz="2000" b="1" dirty="0" err="1"/>
              <a:t>Ius</a:t>
            </a:r>
            <a:r>
              <a:rPr lang="pl-PL" sz="2000" b="1" dirty="0"/>
              <a:t> et Lex nr 1/2002</a:t>
            </a:r>
          </a:p>
        </p:txBody>
      </p:sp>
    </p:spTree>
    <p:extLst>
      <p:ext uri="{BB962C8B-B14F-4D97-AF65-F5344CB8AC3E}">
        <p14:creationId xmlns:p14="http://schemas.microsoft.com/office/powerpoint/2010/main" val="11350245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259307"/>
            <a:ext cx="10515600" cy="777923"/>
          </a:xfrm>
        </p:spPr>
        <p:txBody>
          <a:bodyPr>
            <a:normAutofit/>
          </a:bodyPr>
          <a:lstStyle/>
          <a:p>
            <a:pPr algn="ctr"/>
            <a:r>
              <a:rPr lang="pl-PL" sz="3200" b="1" dirty="0" smtClean="0"/>
              <a:t>Jurydyzacja i </a:t>
            </a:r>
            <a:r>
              <a:rPr lang="pl-PL" sz="3200" b="1" dirty="0" err="1" smtClean="0"/>
              <a:t>nadregulacja</a:t>
            </a:r>
            <a:r>
              <a:rPr lang="pl-PL" sz="3200" b="1" dirty="0" smtClean="0"/>
              <a:t> w UE</a:t>
            </a:r>
            <a:endParaRPr lang="pl-PL" sz="3200" b="1" dirty="0"/>
          </a:p>
        </p:txBody>
      </p:sp>
      <p:sp>
        <p:nvSpPr>
          <p:cNvPr id="3" name="Symbol zastępczy zawartości 2"/>
          <p:cNvSpPr>
            <a:spLocks noGrp="1"/>
          </p:cNvSpPr>
          <p:nvPr>
            <p:ph idx="1"/>
          </p:nvPr>
        </p:nvSpPr>
        <p:spPr>
          <a:xfrm>
            <a:off x="423081" y="1282890"/>
            <a:ext cx="11354937" cy="5336274"/>
          </a:xfrm>
        </p:spPr>
        <p:txBody>
          <a:bodyPr/>
          <a:lstStyle/>
          <a:p>
            <a:pPr marL="0" indent="0">
              <a:buNone/>
            </a:pPr>
            <a:r>
              <a:rPr lang="pl-PL" dirty="0"/>
              <a:t>„Następne w moim wyliczeniu są oczywiście regulacje i dyrektywy Unii </a:t>
            </a:r>
            <a:r>
              <a:rPr lang="pl-PL" dirty="0" smtClean="0"/>
              <a:t>Europejskiej (…) </a:t>
            </a:r>
            <a:r>
              <a:rPr lang="pl-PL" dirty="0"/>
              <a:t>Pasja tworzenia prawa wydaje się być w Brukseli nieokiełznana – i przypuszczalnie nic nie jest w stanie tego powstrzymać, może jedynie liczba i wydajność wysoko opłacanych urzędników, gotowych tworzyć przepisy i tłumaczy, którzy potrafią przełożyć je na inne języki. Czy to prawda, że istnieją przepisy, które regulują wielkość i kształt ogórków i bananów? </a:t>
            </a:r>
            <a:r>
              <a:rPr lang="pl-PL" dirty="0" smtClean="0"/>
              <a:t>Zdecydowałem </a:t>
            </a:r>
            <a:r>
              <a:rPr lang="pl-PL" dirty="0"/>
              <a:t>się  zbadać tę sprawę w bibliotece Inner </a:t>
            </a:r>
            <a:r>
              <a:rPr lang="pl-PL" dirty="0" err="1"/>
              <a:t>Temple</a:t>
            </a:r>
            <a:r>
              <a:rPr lang="pl-PL" dirty="0"/>
              <a:t> przy użyciu CD-</a:t>
            </a:r>
            <a:r>
              <a:rPr lang="pl-PL" dirty="0" err="1"/>
              <a:t>ROMu</a:t>
            </a:r>
            <a:r>
              <a:rPr lang="pl-PL" dirty="0"/>
              <a:t>, zawierającego przepisy europejskie. Odkryłem, że CD-ROM zawiera 248 odniesień do ogórków. Jak miałem się dowiedzieć, które z nich mówią o ich kształcie i rozmiarze? Jeśli chodzi o banany, prawo europejskie zajmuje się nimi w 596 przypadkach. Niestety, porzuciłem próbę upewnienia się, jakie regulacje się do nich odnoszą i jakie są tego skutki</a:t>
            </a:r>
            <a:r>
              <a:rPr lang="pl-PL" dirty="0" smtClean="0"/>
              <a:t>”</a:t>
            </a:r>
          </a:p>
          <a:p>
            <a:pPr marL="0" indent="0">
              <a:buNone/>
            </a:pPr>
            <a:r>
              <a:rPr lang="pl-PL" sz="2000" b="1" dirty="0"/>
              <a:t>C. </a:t>
            </a:r>
            <a:r>
              <a:rPr lang="pl-PL" sz="2000" b="1" dirty="0" err="1"/>
              <a:t>Staughton</a:t>
            </a:r>
            <a:r>
              <a:rPr lang="pl-PL" sz="2000" b="1" dirty="0"/>
              <a:t>, </a:t>
            </a:r>
            <a:r>
              <a:rPr lang="pl-PL" sz="2000" b="1" i="1" dirty="0"/>
              <a:t>Za dużo prawa</a:t>
            </a:r>
            <a:r>
              <a:rPr lang="pl-PL" sz="2000" b="1" dirty="0"/>
              <a:t>, </a:t>
            </a:r>
            <a:r>
              <a:rPr lang="pl-PL" sz="2000" b="1" dirty="0" err="1"/>
              <a:t>Ius</a:t>
            </a:r>
            <a:r>
              <a:rPr lang="pl-PL" sz="2000" b="1" dirty="0"/>
              <a:t> et Lex nr 1/2002</a:t>
            </a:r>
          </a:p>
        </p:txBody>
      </p:sp>
    </p:spTree>
    <p:extLst>
      <p:ext uri="{BB962C8B-B14F-4D97-AF65-F5344CB8AC3E}">
        <p14:creationId xmlns:p14="http://schemas.microsoft.com/office/powerpoint/2010/main" val="1260361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6"/>
            <a:ext cx="10515600" cy="1078664"/>
          </a:xfrm>
        </p:spPr>
        <p:txBody>
          <a:bodyPr>
            <a:normAutofit/>
          </a:bodyPr>
          <a:lstStyle/>
          <a:p>
            <a:pPr algn="ctr"/>
            <a:r>
              <a:rPr lang="pl-PL" sz="4800" dirty="0" smtClean="0"/>
              <a:t>Alokacja zasobów</a:t>
            </a:r>
            <a:endParaRPr lang="pl-PL" sz="4800" dirty="0"/>
          </a:p>
        </p:txBody>
      </p:sp>
      <p:sp>
        <p:nvSpPr>
          <p:cNvPr id="3" name="Symbol zastępczy zawartości 2"/>
          <p:cNvSpPr>
            <a:spLocks noGrp="1"/>
          </p:cNvSpPr>
          <p:nvPr>
            <p:ph idx="1"/>
          </p:nvPr>
        </p:nvSpPr>
        <p:spPr>
          <a:xfrm>
            <a:off x="200526" y="1523999"/>
            <a:ext cx="11742821" cy="5157537"/>
          </a:xfrm>
        </p:spPr>
        <p:txBody>
          <a:bodyPr>
            <a:normAutofit lnSpcReduction="10000"/>
          </a:bodyPr>
          <a:lstStyle/>
          <a:p>
            <a:pPr marL="0" indent="0">
              <a:buNone/>
            </a:pPr>
            <a:r>
              <a:rPr lang="pl-PL" sz="2600" dirty="0"/>
              <a:t>„W ekonomii alokacją nazywa się przydzielenie jakiegoś zasobu, niekoniecznie pieniędzy, do jakiegoś procesu</a:t>
            </a:r>
            <a:r>
              <a:rPr lang="pl-PL" sz="2600" dirty="0" smtClean="0"/>
              <a:t>.”</a:t>
            </a:r>
          </a:p>
          <a:p>
            <a:pPr marL="0" indent="0">
              <a:buNone/>
            </a:pPr>
            <a:r>
              <a:rPr lang="pl-PL" sz="1800" dirty="0"/>
              <a:t>https://aspergo.pl/co-to-jest-alokacja</a:t>
            </a:r>
            <a:r>
              <a:rPr lang="pl-PL" sz="1800" dirty="0" smtClean="0"/>
              <a:t>/</a:t>
            </a:r>
          </a:p>
          <a:p>
            <a:pPr marL="0" indent="0">
              <a:buNone/>
            </a:pPr>
            <a:endParaRPr lang="pl-PL" sz="1800" b="1" dirty="0"/>
          </a:p>
          <a:p>
            <a:pPr marL="0" indent="0">
              <a:buNone/>
            </a:pPr>
            <a:r>
              <a:rPr lang="pl-PL" sz="2600" dirty="0"/>
              <a:t>„Alokacja – w sensie dosłownym oznacza przeznaczenie, bądź przydzielenie określonego zasobu do danego procesu.  W planowaniu strategicznym alokacja jest planem użycia dostępnych środków w bliskiej przyszłości. Ma ona na celu osiągnięcie określnych celów w dalszej przyszłości. W gospodarce przez alokację rozumie się wykaz lub opis tego, co kto robi, lub o kto dostaje. Możliwości alokacyjne wynikają tutaj ze stanu techniki i wielkości zasobów w gospodarce. Ostateczny wpływ na wartość alokacji ma klient</a:t>
            </a:r>
            <a:r>
              <a:rPr lang="pl-PL" sz="2600" dirty="0" smtClean="0"/>
              <a:t>. </a:t>
            </a:r>
            <a:r>
              <a:rPr lang="pl-PL" sz="2600" dirty="0"/>
              <a:t>(…) Efektywna alokacja zasobów jest głównym problemem ekonomii.  Gospodarowanie dotyczy tutaj tych zasobów, które są </a:t>
            </a:r>
            <a:r>
              <a:rPr lang="pl-PL" sz="2600" dirty="0" smtClean="0"/>
              <a:t>ograniczone”</a:t>
            </a:r>
          </a:p>
          <a:p>
            <a:pPr marL="0" indent="0">
              <a:buNone/>
            </a:pPr>
            <a:r>
              <a:rPr lang="pl-PL" sz="1800" dirty="0"/>
              <a:t>https://www.aliortfi.com/jak-to-dziala/slownik/Alokacja</a:t>
            </a:r>
          </a:p>
        </p:txBody>
      </p:sp>
    </p:spTree>
    <p:extLst>
      <p:ext uri="{BB962C8B-B14F-4D97-AF65-F5344CB8AC3E}">
        <p14:creationId xmlns:p14="http://schemas.microsoft.com/office/powerpoint/2010/main" val="30297661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713154" y="302601"/>
            <a:ext cx="10515600" cy="1080721"/>
          </a:xfrm>
        </p:spPr>
        <p:txBody>
          <a:bodyPr>
            <a:normAutofit/>
          </a:bodyPr>
          <a:lstStyle/>
          <a:p>
            <a:pPr algn="ctr"/>
            <a:r>
              <a:rPr lang="pl-PL" altLang="pl-PL" sz="3800" dirty="0" smtClean="0"/>
              <a:t>Spirala </a:t>
            </a:r>
            <a:r>
              <a:rPr lang="pl-PL" altLang="pl-PL" sz="3800" dirty="0" err="1" smtClean="0"/>
              <a:t>jurydyzacyjna</a:t>
            </a:r>
            <a:endParaRPr lang="pl-PL" altLang="pl-PL" sz="3800" dirty="0"/>
          </a:p>
        </p:txBody>
      </p:sp>
      <p:sp>
        <p:nvSpPr>
          <p:cNvPr id="196611" name="Rectangle 3"/>
          <p:cNvSpPr>
            <a:spLocks noGrp="1" noChangeArrowheads="1"/>
          </p:cNvSpPr>
          <p:nvPr>
            <p:ph type="body" idx="1"/>
          </p:nvPr>
        </p:nvSpPr>
        <p:spPr>
          <a:xfrm>
            <a:off x="558800" y="1946031"/>
            <a:ext cx="11074400" cy="4677508"/>
          </a:xfrm>
        </p:spPr>
        <p:txBody>
          <a:bodyPr>
            <a:normAutofit/>
          </a:bodyPr>
          <a:lstStyle/>
          <a:p>
            <a:pPr marL="0" indent="0">
              <a:buNone/>
            </a:pPr>
            <a:r>
              <a:rPr lang="pl-PL" altLang="pl-PL" sz="3000" dirty="0"/>
              <a:t>„Wobec jednak tego, że z reguły każdy akt regulacji prowadzi do jakichś błędów i skutków negatywnych, nieomal każdy akt wcześniej lub </a:t>
            </a:r>
            <a:r>
              <a:rPr lang="pl-PL" altLang="pl-PL" sz="3000" dirty="0" smtClean="0"/>
              <a:t>później wywołuje </a:t>
            </a:r>
            <a:r>
              <a:rPr lang="pl-PL" altLang="pl-PL" sz="3000" dirty="0"/>
              <a:t>następną próbę regulacji korekcyjnej i w ten sposób </a:t>
            </a:r>
            <a:r>
              <a:rPr lang="pl-PL" altLang="pl-PL" sz="3000" dirty="0" smtClean="0"/>
              <a:t>nakręca spiralę </a:t>
            </a:r>
            <a:r>
              <a:rPr lang="pl-PL" altLang="pl-PL" sz="3000" dirty="0" err="1" smtClean="0"/>
              <a:t>jurydyzacyjną</a:t>
            </a:r>
            <a:r>
              <a:rPr lang="pl-PL" altLang="pl-PL" sz="3000" dirty="0"/>
              <a:t>. Spirala </a:t>
            </a:r>
            <a:r>
              <a:rPr lang="pl-PL" altLang="pl-PL" sz="3000" dirty="0" err="1"/>
              <a:t>jurydyzacyjna</a:t>
            </a:r>
            <a:r>
              <a:rPr lang="pl-PL" altLang="pl-PL" sz="3000" dirty="0"/>
              <a:t> wzmaga więc </a:t>
            </a:r>
            <a:r>
              <a:rPr lang="pl-PL" altLang="pl-PL" sz="3000" dirty="0" smtClean="0"/>
              <a:t>efekt </a:t>
            </a:r>
            <a:r>
              <a:rPr lang="pl-PL" altLang="pl-PL" sz="3000" dirty="0" err="1" smtClean="0"/>
              <a:t>jurydyzacyjny</a:t>
            </a:r>
            <a:r>
              <a:rPr lang="pl-PL" altLang="pl-PL" sz="3000" dirty="0"/>
              <a:t>, </a:t>
            </a:r>
            <a:r>
              <a:rPr lang="pl-PL" altLang="pl-PL" sz="3000" dirty="0" smtClean="0"/>
              <a:t>który wynika </a:t>
            </a:r>
            <a:r>
              <a:rPr lang="pl-PL" altLang="pl-PL" sz="3000" dirty="0"/>
              <a:t>z niepohamowanej </a:t>
            </a:r>
            <a:r>
              <a:rPr lang="pl-PL" altLang="pl-PL" sz="3000" dirty="0" smtClean="0"/>
              <a:t>ekspansji interwencjonizmu </a:t>
            </a:r>
            <a:r>
              <a:rPr lang="pl-PL" altLang="pl-PL" sz="3000" dirty="0"/>
              <a:t>społecznego i </a:t>
            </a:r>
            <a:r>
              <a:rPr lang="pl-PL" altLang="pl-PL" sz="3000" dirty="0" smtClean="0"/>
              <a:t>gospodarczego.”</a:t>
            </a:r>
          </a:p>
          <a:p>
            <a:pPr marL="0" indent="0">
              <a:buNone/>
            </a:pPr>
            <a:endParaRPr lang="pl-PL" altLang="pl-PL" sz="3000" dirty="0" smtClean="0"/>
          </a:p>
          <a:p>
            <a:pPr marL="0" indent="0">
              <a:buNone/>
            </a:pPr>
            <a:r>
              <a:rPr lang="pl-PL" altLang="pl-PL" sz="1800" b="1" dirty="0"/>
              <a:t>L. Morawski, </a:t>
            </a:r>
            <a:r>
              <a:rPr lang="pl-PL" altLang="pl-PL" sz="1800" b="1" i="1" dirty="0"/>
              <a:t>Główne problemy współczesnej filozofii prawa. Prawo w toku przemian</a:t>
            </a:r>
            <a:r>
              <a:rPr lang="pl-PL" altLang="pl-PL" sz="1800" b="1" dirty="0"/>
              <a:t>, </a:t>
            </a:r>
            <a:r>
              <a:rPr lang="pl-PL" altLang="pl-PL" sz="1800" b="1" dirty="0" smtClean="0"/>
              <a:t>Warszawa 2000</a:t>
            </a:r>
            <a:r>
              <a:rPr lang="pl-PL" altLang="pl-PL" sz="1800" b="1" dirty="0"/>
              <a:t>, s. </a:t>
            </a:r>
            <a:r>
              <a:rPr lang="pl-PL" altLang="pl-PL" sz="1800" b="1" dirty="0" smtClean="0"/>
              <a:t>65–66.</a:t>
            </a:r>
            <a:endParaRPr lang="pl-PL" altLang="pl-PL" sz="1800" b="1" dirty="0"/>
          </a:p>
        </p:txBody>
      </p:sp>
    </p:spTree>
    <p:extLst>
      <p:ext uri="{BB962C8B-B14F-4D97-AF65-F5344CB8AC3E}">
        <p14:creationId xmlns:p14="http://schemas.microsoft.com/office/powerpoint/2010/main" val="19830750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9711" y="260350"/>
            <a:ext cx="6299579" cy="1325563"/>
          </a:xfrm>
        </p:spPr>
        <p:txBody>
          <a:bodyPr>
            <a:normAutofit/>
          </a:bodyPr>
          <a:lstStyle/>
          <a:p>
            <a:pPr algn="ctr"/>
            <a:r>
              <a:rPr lang="pl-PL" sz="3800" dirty="0" smtClean="0"/>
              <a:t>Efekty jurydyzacji</a:t>
            </a:r>
            <a:endParaRPr lang="pl-PL" sz="3800" dirty="0"/>
          </a:p>
        </p:txBody>
      </p:sp>
      <p:pic>
        <p:nvPicPr>
          <p:cNvPr id="4" name="Picture 6" descr="281484_458180874234136_386479824_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8084" y="137519"/>
            <a:ext cx="4719116" cy="66102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8" descr="podat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705655"/>
            <a:ext cx="5633281" cy="351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7659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1600" y="365126"/>
            <a:ext cx="8728501" cy="1163424"/>
          </a:xfrm>
        </p:spPr>
        <p:txBody>
          <a:bodyPr>
            <a:normAutofit/>
          </a:bodyPr>
          <a:lstStyle/>
          <a:p>
            <a:pPr algn="ctr"/>
            <a:r>
              <a:rPr lang="pl-PL" sz="3800" dirty="0" smtClean="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rPr>
              <a:t>Nadmiar prawa jako zjawisko patologiczne</a:t>
            </a:r>
            <a:endParaRPr lang="pl-PL" sz="3800" dirty="0"/>
          </a:p>
        </p:txBody>
      </p:sp>
      <p:sp>
        <p:nvSpPr>
          <p:cNvPr id="3" name="Symbol zastępczy zawartości 2"/>
          <p:cNvSpPr>
            <a:spLocks noGrp="1"/>
          </p:cNvSpPr>
          <p:nvPr>
            <p:ph idx="1"/>
          </p:nvPr>
        </p:nvSpPr>
        <p:spPr>
          <a:xfrm>
            <a:off x="655093" y="3070746"/>
            <a:ext cx="11041038" cy="3439235"/>
          </a:xfrm>
        </p:spPr>
        <p:txBody>
          <a:bodyPr/>
          <a:lstStyle/>
          <a:p>
            <a:pPr marL="0" indent="0">
              <a:buNone/>
            </a:pPr>
            <a:r>
              <a:rPr lang="pl-PL" dirty="0" smtClean="0"/>
              <a:t>„’</a:t>
            </a:r>
            <a:r>
              <a:rPr lang="en-US" dirty="0" err="1" smtClean="0"/>
              <a:t>Juridification</a:t>
            </a:r>
            <a:r>
              <a:rPr lang="pl-PL" dirty="0" smtClean="0"/>
              <a:t>’</a:t>
            </a:r>
            <a:r>
              <a:rPr lang="en-US" dirty="0" smtClean="0"/>
              <a:t> </a:t>
            </a:r>
            <a:r>
              <a:rPr lang="en-US" dirty="0"/>
              <a:t>is another such pathological form, when law comes to invade more and more areas of social life, turning citizens into clients of bureaucracies with what Foucault might call “normalizing” effects</a:t>
            </a:r>
            <a:r>
              <a:rPr lang="pl-PL" dirty="0" smtClean="0"/>
              <a:t>” (…) </a:t>
            </a:r>
            <a:r>
              <a:rPr lang="en-US" dirty="0"/>
              <a:t>. Democratic institutions, if properly designed and robustly executed, are supposed to ensure that the law does not take this pathological form but is subject to the deliberation of citizens, who thus author the laws to which they are </a:t>
            </a:r>
            <a:r>
              <a:rPr lang="en-US" dirty="0" smtClean="0"/>
              <a:t>subject</a:t>
            </a:r>
            <a:r>
              <a:rPr lang="pl-PL" dirty="0" smtClean="0"/>
              <a:t>”</a:t>
            </a:r>
          </a:p>
          <a:p>
            <a:pPr marL="0" indent="0">
              <a:buNone/>
            </a:pPr>
            <a:r>
              <a:rPr lang="pl-PL" sz="2000" i="1" dirty="0" err="1"/>
              <a:t>Jürgen</a:t>
            </a:r>
            <a:r>
              <a:rPr lang="pl-PL" sz="2000" i="1" dirty="0"/>
              <a:t> </a:t>
            </a:r>
            <a:r>
              <a:rPr lang="pl-PL" sz="2000" i="1" dirty="0" smtClean="0"/>
              <a:t>Habermas</a:t>
            </a:r>
            <a:r>
              <a:rPr lang="pl-PL" sz="2000" dirty="0" smtClean="0"/>
              <a:t>, Stanford Encyclopedia of </a:t>
            </a:r>
            <a:r>
              <a:rPr lang="pl-PL" sz="2000" dirty="0" err="1" smtClean="0"/>
              <a:t>Philosophy</a:t>
            </a:r>
            <a:r>
              <a:rPr lang="pl-PL" sz="2000" dirty="0"/>
              <a:t>, https://plato.stanford.edu/entries/habermas/</a:t>
            </a:r>
            <a:endParaRPr lang="pl-PL" sz="2000" dirty="0" smtClean="0"/>
          </a:p>
        </p:txBody>
      </p:sp>
      <p:pic>
        <p:nvPicPr>
          <p:cNvPr id="4" name="Obraz 3"/>
          <p:cNvPicPr>
            <a:picLocks noChangeAspect="1"/>
          </p:cNvPicPr>
          <p:nvPr/>
        </p:nvPicPr>
        <p:blipFill>
          <a:blip r:embed="rId2"/>
          <a:stretch>
            <a:fillRect/>
          </a:stretch>
        </p:blipFill>
        <p:spPr>
          <a:xfrm>
            <a:off x="9034533" y="365126"/>
            <a:ext cx="2857500" cy="1600200"/>
          </a:xfrm>
          <a:prstGeom prst="rect">
            <a:avLst/>
          </a:prstGeom>
        </p:spPr>
      </p:pic>
    </p:spTree>
    <p:extLst>
      <p:ext uri="{BB962C8B-B14F-4D97-AF65-F5344CB8AC3E}">
        <p14:creationId xmlns:p14="http://schemas.microsoft.com/office/powerpoint/2010/main" val="38485305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655092" y="1937982"/>
            <a:ext cx="11272747" cy="4571999"/>
          </a:xfrm>
        </p:spPr>
        <p:txBody>
          <a:bodyPr>
            <a:normAutofit lnSpcReduction="10000"/>
          </a:bodyPr>
          <a:lstStyle/>
          <a:p>
            <a:pPr marL="0" indent="0">
              <a:buNone/>
            </a:pPr>
            <a:r>
              <a:rPr lang="pl-PL" sz="3200" dirty="0" smtClean="0"/>
              <a:t>„In </a:t>
            </a:r>
            <a:r>
              <a:rPr lang="pl-PL" sz="3200" dirty="0" err="1" smtClean="0"/>
              <a:t>his</a:t>
            </a:r>
            <a:r>
              <a:rPr lang="pl-PL" sz="3200" dirty="0" smtClean="0"/>
              <a:t> </a:t>
            </a:r>
            <a:r>
              <a:rPr lang="pl-PL" sz="3200" i="1" dirty="0" err="1" smtClean="0"/>
              <a:t>Theory</a:t>
            </a:r>
            <a:r>
              <a:rPr lang="pl-PL" sz="3200" i="1" dirty="0" smtClean="0"/>
              <a:t> of </a:t>
            </a:r>
            <a:r>
              <a:rPr lang="pl-PL" sz="3200" i="1" dirty="0" err="1" smtClean="0"/>
              <a:t>Communicative</a:t>
            </a:r>
            <a:r>
              <a:rPr lang="pl-PL" sz="3200" i="1" dirty="0" smtClean="0"/>
              <a:t> Action </a:t>
            </a:r>
            <a:r>
              <a:rPr lang="pl-PL" sz="3200" dirty="0" smtClean="0"/>
              <a:t>Habermas </a:t>
            </a:r>
            <a:r>
              <a:rPr lang="pl-PL" sz="3200" dirty="0" err="1" smtClean="0"/>
              <a:t>diagnosed</a:t>
            </a:r>
            <a:r>
              <a:rPr lang="pl-PL" sz="3200" dirty="0" smtClean="0"/>
              <a:t> </a:t>
            </a:r>
            <a:r>
              <a:rPr lang="pl-PL" sz="3200" dirty="0" err="1" smtClean="0"/>
              <a:t>certain</a:t>
            </a:r>
            <a:r>
              <a:rPr lang="pl-PL" sz="3200" dirty="0" smtClean="0"/>
              <a:t> </a:t>
            </a:r>
            <a:r>
              <a:rPr lang="pl-PL" sz="3200" dirty="0" err="1" smtClean="0"/>
              <a:t>forms</a:t>
            </a:r>
            <a:r>
              <a:rPr lang="pl-PL" sz="3200" dirty="0" smtClean="0"/>
              <a:t> of </a:t>
            </a:r>
            <a:r>
              <a:rPr lang="pl-PL" sz="3200" dirty="0" err="1" smtClean="0"/>
              <a:t>legal</a:t>
            </a:r>
            <a:r>
              <a:rPr lang="pl-PL" sz="3200" dirty="0" smtClean="0"/>
              <a:t> </a:t>
            </a:r>
            <a:r>
              <a:rPr lang="pl-PL" sz="3200" dirty="0" err="1" smtClean="0"/>
              <a:t>intervention</a:t>
            </a:r>
            <a:r>
              <a:rPr lang="pl-PL" sz="3200" dirty="0" smtClean="0"/>
              <a:t> (of ‚</a:t>
            </a:r>
            <a:r>
              <a:rPr lang="pl-PL" sz="3200" dirty="0" err="1" smtClean="0"/>
              <a:t>juridification</a:t>
            </a:r>
            <a:r>
              <a:rPr lang="pl-PL" sz="3200" dirty="0" smtClean="0"/>
              <a:t>’ </a:t>
            </a:r>
            <a:r>
              <a:rPr lang="pl-PL" sz="3200" dirty="0" err="1" smtClean="0"/>
              <a:t>or</a:t>
            </a:r>
            <a:r>
              <a:rPr lang="pl-PL" sz="3200" dirty="0" smtClean="0"/>
              <a:t> ‚</a:t>
            </a:r>
            <a:r>
              <a:rPr lang="pl-PL" sz="3200" dirty="0" err="1" smtClean="0"/>
              <a:t>legalization</a:t>
            </a:r>
            <a:r>
              <a:rPr lang="pl-PL" sz="3200" dirty="0" smtClean="0"/>
              <a:t>’) as a </a:t>
            </a:r>
            <a:r>
              <a:rPr lang="pl-PL" sz="3200" dirty="0" err="1" smtClean="0"/>
              <a:t>mode</a:t>
            </a:r>
            <a:r>
              <a:rPr lang="pl-PL" sz="3200" dirty="0" smtClean="0"/>
              <a:t> of ‚</a:t>
            </a:r>
            <a:r>
              <a:rPr lang="pl-PL" sz="3200" dirty="0" err="1" smtClean="0"/>
              <a:t>colonization</a:t>
            </a:r>
            <a:r>
              <a:rPr lang="pl-PL" sz="3200" dirty="0" smtClean="0"/>
              <a:t>’, of </a:t>
            </a:r>
            <a:r>
              <a:rPr lang="pl-PL" sz="3200" dirty="0" err="1" smtClean="0"/>
              <a:t>undue</a:t>
            </a:r>
            <a:r>
              <a:rPr lang="pl-PL" sz="3200" dirty="0" smtClean="0"/>
              <a:t> </a:t>
            </a:r>
            <a:r>
              <a:rPr lang="pl-PL" sz="3200" dirty="0" err="1" smtClean="0"/>
              <a:t>assimilation</a:t>
            </a:r>
            <a:r>
              <a:rPr lang="pl-PL" sz="3200" dirty="0" smtClean="0"/>
              <a:t> of the </a:t>
            </a:r>
            <a:r>
              <a:rPr lang="pl-PL" sz="3200" dirty="0" err="1" smtClean="0"/>
              <a:t>lifeworld</a:t>
            </a:r>
            <a:r>
              <a:rPr lang="pl-PL" sz="3200" dirty="0" smtClean="0"/>
              <a:t> to the </a:t>
            </a:r>
            <a:r>
              <a:rPr lang="pl-PL" sz="3200" dirty="0" err="1" smtClean="0"/>
              <a:t>structure</a:t>
            </a:r>
            <a:r>
              <a:rPr lang="pl-PL" sz="3200" dirty="0" smtClean="0"/>
              <a:t> of the </a:t>
            </a:r>
            <a:r>
              <a:rPr lang="pl-PL" sz="3200" dirty="0" err="1" smtClean="0"/>
              <a:t>economic</a:t>
            </a:r>
            <a:r>
              <a:rPr lang="pl-PL" sz="3200" dirty="0" smtClean="0"/>
              <a:t> and </a:t>
            </a:r>
            <a:r>
              <a:rPr lang="pl-PL" sz="3200" dirty="0" err="1" smtClean="0"/>
              <a:t>administrative</a:t>
            </a:r>
            <a:r>
              <a:rPr lang="pl-PL" sz="3200" dirty="0" smtClean="0"/>
              <a:t> system. (…)</a:t>
            </a:r>
          </a:p>
          <a:p>
            <a:pPr marL="0" indent="0">
              <a:buNone/>
            </a:pPr>
            <a:r>
              <a:rPr lang="pl-PL" sz="3200" dirty="0" smtClean="0"/>
              <a:t>The idea </a:t>
            </a:r>
            <a:r>
              <a:rPr lang="pl-PL" sz="3200" dirty="0" err="1" smtClean="0"/>
              <a:t>is</a:t>
            </a:r>
            <a:r>
              <a:rPr lang="pl-PL" sz="3200" dirty="0" smtClean="0"/>
              <a:t> </a:t>
            </a:r>
            <a:r>
              <a:rPr lang="pl-PL" sz="3200" dirty="0" err="1" smtClean="0"/>
              <a:t>that</a:t>
            </a:r>
            <a:r>
              <a:rPr lang="pl-PL" sz="3200" dirty="0" smtClean="0"/>
              <a:t> </a:t>
            </a:r>
            <a:r>
              <a:rPr lang="pl-PL" sz="3200" dirty="0" err="1" smtClean="0"/>
              <a:t>there</a:t>
            </a:r>
            <a:r>
              <a:rPr lang="pl-PL" sz="3200" dirty="0" smtClean="0"/>
              <a:t> </a:t>
            </a:r>
            <a:r>
              <a:rPr lang="pl-PL" sz="3200" dirty="0" err="1" smtClean="0"/>
              <a:t>are</a:t>
            </a:r>
            <a:r>
              <a:rPr lang="pl-PL" sz="3200" dirty="0" smtClean="0"/>
              <a:t> </a:t>
            </a:r>
            <a:r>
              <a:rPr lang="pl-PL" sz="3200" dirty="0" err="1" smtClean="0"/>
              <a:t>certain</a:t>
            </a:r>
            <a:r>
              <a:rPr lang="pl-PL" sz="3200" dirty="0" smtClean="0"/>
              <a:t> </a:t>
            </a:r>
            <a:r>
              <a:rPr lang="pl-PL" sz="3200" dirty="0" err="1" smtClean="0"/>
              <a:t>forms</a:t>
            </a:r>
            <a:r>
              <a:rPr lang="pl-PL" sz="3200" dirty="0" smtClean="0"/>
              <a:t> of </a:t>
            </a:r>
            <a:r>
              <a:rPr lang="pl-PL" sz="3200" dirty="0" err="1" smtClean="0"/>
              <a:t>social</a:t>
            </a:r>
            <a:r>
              <a:rPr lang="pl-PL" sz="3200" dirty="0" smtClean="0"/>
              <a:t> </a:t>
            </a:r>
            <a:r>
              <a:rPr lang="pl-PL" sz="3200" dirty="0" err="1" smtClean="0"/>
              <a:t>relationship</a:t>
            </a:r>
            <a:r>
              <a:rPr lang="pl-PL" sz="3200" dirty="0" smtClean="0"/>
              <a:t> </a:t>
            </a:r>
            <a:r>
              <a:rPr lang="pl-PL" sz="3200" dirty="0" err="1" smtClean="0"/>
              <a:t>or</a:t>
            </a:r>
            <a:r>
              <a:rPr lang="pl-PL" sz="3200" dirty="0" smtClean="0"/>
              <a:t> </a:t>
            </a:r>
            <a:r>
              <a:rPr lang="pl-PL" sz="3200" dirty="0" err="1" smtClean="0"/>
              <a:t>certain</a:t>
            </a:r>
            <a:r>
              <a:rPr lang="pl-PL" sz="3200" dirty="0" smtClean="0"/>
              <a:t> </a:t>
            </a:r>
            <a:r>
              <a:rPr lang="pl-PL" sz="3200" dirty="0" err="1" smtClean="0"/>
              <a:t>forms</a:t>
            </a:r>
            <a:r>
              <a:rPr lang="pl-PL" sz="3200" dirty="0" smtClean="0"/>
              <a:t> of </a:t>
            </a:r>
            <a:r>
              <a:rPr lang="pl-PL" sz="3200" dirty="0" err="1" smtClean="0"/>
              <a:t>social</a:t>
            </a:r>
            <a:r>
              <a:rPr lang="pl-PL" sz="3200" dirty="0" smtClean="0"/>
              <a:t> </a:t>
            </a:r>
            <a:r>
              <a:rPr lang="pl-PL" sz="3200" dirty="0" err="1" smtClean="0"/>
              <a:t>relationship</a:t>
            </a:r>
            <a:r>
              <a:rPr lang="pl-PL" sz="3200" dirty="0" smtClean="0"/>
              <a:t> </a:t>
            </a:r>
            <a:r>
              <a:rPr lang="pl-PL" sz="3200" dirty="0" err="1" smtClean="0"/>
              <a:t>or</a:t>
            </a:r>
            <a:r>
              <a:rPr lang="pl-PL" sz="3200" dirty="0" smtClean="0"/>
              <a:t> </a:t>
            </a:r>
            <a:r>
              <a:rPr lang="pl-PL" sz="3200" dirty="0" err="1" smtClean="0"/>
              <a:t>certain</a:t>
            </a:r>
            <a:r>
              <a:rPr lang="pl-PL" sz="3200" dirty="0" smtClean="0"/>
              <a:t> </a:t>
            </a:r>
            <a:r>
              <a:rPr lang="pl-PL" sz="3200" dirty="0" err="1" smtClean="0"/>
              <a:t>forms</a:t>
            </a:r>
            <a:r>
              <a:rPr lang="pl-PL" sz="3200" dirty="0" smtClean="0"/>
              <a:t> of </a:t>
            </a:r>
            <a:r>
              <a:rPr lang="pl-PL" sz="3200" dirty="0" err="1" smtClean="0"/>
              <a:t>social</a:t>
            </a:r>
            <a:r>
              <a:rPr lang="pl-PL" sz="3200" dirty="0" smtClean="0"/>
              <a:t> life and </a:t>
            </a:r>
            <a:r>
              <a:rPr lang="pl-PL" sz="3200" dirty="0" err="1" smtClean="0"/>
              <a:t>certain</a:t>
            </a:r>
            <a:r>
              <a:rPr lang="pl-PL" sz="3200" dirty="0" smtClean="0"/>
              <a:t> </a:t>
            </a:r>
            <a:r>
              <a:rPr lang="pl-PL" sz="3200" dirty="0" err="1" smtClean="0"/>
              <a:t>types</a:t>
            </a:r>
            <a:r>
              <a:rPr lang="pl-PL" sz="3200" dirty="0" smtClean="0"/>
              <a:t> of </a:t>
            </a:r>
            <a:r>
              <a:rPr lang="pl-PL" sz="3200" dirty="0" err="1" smtClean="0"/>
              <a:t>conflict</a:t>
            </a:r>
            <a:r>
              <a:rPr lang="pl-PL" sz="3200" dirty="0" smtClean="0"/>
              <a:t> </a:t>
            </a:r>
            <a:r>
              <a:rPr lang="pl-PL" sz="3200" dirty="0" err="1" smtClean="0"/>
              <a:t>that</a:t>
            </a:r>
            <a:r>
              <a:rPr lang="pl-PL" sz="3200" dirty="0" smtClean="0"/>
              <a:t> </a:t>
            </a:r>
            <a:r>
              <a:rPr lang="pl-PL" sz="3200" dirty="0" err="1" smtClean="0"/>
              <a:t>are</a:t>
            </a:r>
            <a:r>
              <a:rPr lang="pl-PL" sz="3200" dirty="0" smtClean="0"/>
              <a:t> not </a:t>
            </a:r>
            <a:r>
              <a:rPr lang="pl-PL" sz="3200" dirty="0" err="1" smtClean="0"/>
              <a:t>amenable</a:t>
            </a:r>
            <a:r>
              <a:rPr lang="pl-PL" sz="3200" dirty="0" smtClean="0"/>
              <a:t> to </a:t>
            </a:r>
            <a:r>
              <a:rPr lang="pl-PL" sz="3200" dirty="0" err="1" smtClean="0"/>
              <a:t>legal</a:t>
            </a:r>
            <a:r>
              <a:rPr lang="pl-PL" sz="3200" dirty="0" smtClean="0"/>
              <a:t> </a:t>
            </a:r>
            <a:r>
              <a:rPr lang="pl-PL" sz="3200" dirty="0" err="1" smtClean="0"/>
              <a:t>regulation</a:t>
            </a:r>
            <a:r>
              <a:rPr lang="pl-PL" sz="3200" dirty="0" smtClean="0"/>
              <a:t>”</a:t>
            </a:r>
          </a:p>
          <a:p>
            <a:pPr marL="0" indent="0">
              <a:buNone/>
            </a:pPr>
            <a:r>
              <a:rPr lang="pl-PL" sz="2000" b="1" dirty="0" smtClean="0"/>
              <a:t>B. </a:t>
            </a:r>
            <a:r>
              <a:rPr lang="pl-PL" sz="2000" b="1" dirty="0" err="1" smtClean="0"/>
              <a:t>Peters</a:t>
            </a:r>
            <a:r>
              <a:rPr lang="pl-PL" sz="2000" b="1" dirty="0" smtClean="0"/>
              <a:t>, </a:t>
            </a:r>
            <a:r>
              <a:rPr lang="pl-PL" sz="2000" b="1" i="1" dirty="0" smtClean="0"/>
              <a:t>On </a:t>
            </a:r>
            <a:r>
              <a:rPr lang="pl-PL" sz="2000" b="1" i="1" dirty="0" err="1" smtClean="0"/>
              <a:t>Reconstructive</a:t>
            </a:r>
            <a:r>
              <a:rPr lang="pl-PL" sz="2000" b="1" i="1" dirty="0" smtClean="0"/>
              <a:t> </a:t>
            </a:r>
            <a:r>
              <a:rPr lang="pl-PL" sz="2000" b="1" i="1" dirty="0" err="1" smtClean="0"/>
              <a:t>Legal</a:t>
            </a:r>
            <a:r>
              <a:rPr lang="pl-PL" sz="2000" b="1" i="1" dirty="0" smtClean="0"/>
              <a:t> and </a:t>
            </a:r>
            <a:r>
              <a:rPr lang="pl-PL" sz="2000" b="1" i="1" dirty="0" err="1" smtClean="0"/>
              <a:t>Political</a:t>
            </a:r>
            <a:r>
              <a:rPr lang="pl-PL" sz="2000" b="1" i="1" dirty="0" smtClean="0"/>
              <a:t> </a:t>
            </a:r>
            <a:r>
              <a:rPr lang="pl-PL" sz="2000" b="1" i="1" dirty="0" err="1" smtClean="0"/>
              <a:t>Theory</a:t>
            </a:r>
            <a:r>
              <a:rPr lang="pl-PL" sz="2000" b="1" i="1" dirty="0" smtClean="0"/>
              <a:t> </a:t>
            </a:r>
            <a:r>
              <a:rPr lang="pl-PL" sz="2000" b="1" dirty="0" smtClean="0"/>
              <a:t>[in:] M. </a:t>
            </a:r>
            <a:r>
              <a:rPr lang="pl-PL" sz="2000" b="1" dirty="0" err="1" smtClean="0"/>
              <a:t>Deflem</a:t>
            </a:r>
            <a:r>
              <a:rPr lang="pl-PL" sz="2000" b="1" dirty="0" smtClean="0"/>
              <a:t> (ed.),</a:t>
            </a:r>
            <a:r>
              <a:rPr lang="pl-PL" sz="2000" b="1" i="1" dirty="0" smtClean="0"/>
              <a:t> </a:t>
            </a:r>
            <a:r>
              <a:rPr lang="pl-PL" sz="2000" b="1" i="1" dirty="0"/>
              <a:t>Habermas, </a:t>
            </a:r>
            <a:r>
              <a:rPr lang="pl-PL" sz="2000" b="1" i="1" dirty="0" err="1"/>
              <a:t>Modernity</a:t>
            </a:r>
            <a:r>
              <a:rPr lang="pl-PL" sz="2000" b="1" i="1" dirty="0"/>
              <a:t> and Law</a:t>
            </a:r>
            <a:r>
              <a:rPr lang="pl-PL" sz="2000" b="1" dirty="0" smtClean="0"/>
              <a:t>, London 1996, p. 125.</a:t>
            </a:r>
          </a:p>
        </p:txBody>
      </p:sp>
      <p:sp>
        <p:nvSpPr>
          <p:cNvPr id="4" name="Tytuł 1"/>
          <p:cNvSpPr>
            <a:spLocks noGrp="1"/>
          </p:cNvSpPr>
          <p:nvPr>
            <p:ph type="title"/>
          </p:nvPr>
        </p:nvSpPr>
        <p:spPr>
          <a:xfrm>
            <a:off x="234462" y="310418"/>
            <a:ext cx="11456069" cy="1163424"/>
          </a:xfrm>
        </p:spPr>
        <p:txBody>
          <a:bodyPr>
            <a:normAutofit/>
          </a:bodyPr>
          <a:lstStyle/>
          <a:p>
            <a:pPr algn="ctr"/>
            <a:r>
              <a:rPr lang="pl-PL" sz="3800" dirty="0" smtClean="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rPr>
              <a:t>„Kolonizacja przez prawo” i „legalizacja” życia ludzkiego</a:t>
            </a:r>
            <a:endParaRPr lang="pl-PL" sz="3800" dirty="0"/>
          </a:p>
        </p:txBody>
      </p:sp>
    </p:spTree>
    <p:extLst>
      <p:ext uri="{BB962C8B-B14F-4D97-AF65-F5344CB8AC3E}">
        <p14:creationId xmlns:p14="http://schemas.microsoft.com/office/powerpoint/2010/main" val="40300718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655093" y="1937982"/>
            <a:ext cx="11041038" cy="4571999"/>
          </a:xfrm>
        </p:spPr>
        <p:txBody>
          <a:bodyPr>
            <a:normAutofit lnSpcReduction="10000"/>
          </a:bodyPr>
          <a:lstStyle/>
          <a:p>
            <a:pPr marL="0" indent="0">
              <a:buNone/>
            </a:pPr>
            <a:r>
              <a:rPr lang="pl-PL" dirty="0" smtClean="0"/>
              <a:t>„I</a:t>
            </a:r>
            <a:r>
              <a:rPr lang="en-US" dirty="0" smtClean="0"/>
              <a:t>n </a:t>
            </a:r>
            <a:r>
              <a:rPr lang="en-US" dirty="0"/>
              <a:t>the concluding chapter of </a:t>
            </a:r>
            <a:r>
              <a:rPr lang="en-US" i="1" dirty="0"/>
              <a:t>The Theory of Communicative Action</a:t>
            </a:r>
            <a:r>
              <a:rPr lang="en-US" dirty="0"/>
              <a:t>, </a:t>
            </a:r>
            <a:r>
              <a:rPr lang="en-US" dirty="0" err="1"/>
              <a:t>Habermas</a:t>
            </a:r>
            <a:r>
              <a:rPr lang="en-US" dirty="0"/>
              <a:t> conducts a rather detailed historical investigation of the development of law, which enables him to show the empirical value of his theory and in the course of which he develops a more comprehensive sociology of law</a:t>
            </a:r>
            <a:r>
              <a:rPr lang="en-US" dirty="0" smtClean="0"/>
              <a:t>. </a:t>
            </a:r>
            <a:r>
              <a:rPr lang="en-US" dirty="0"/>
              <a:t>Specifically, </a:t>
            </a:r>
            <a:r>
              <a:rPr lang="en-US" dirty="0" err="1"/>
              <a:t>Habermas</a:t>
            </a:r>
            <a:r>
              <a:rPr lang="en-US" dirty="0"/>
              <a:t> relies on the concept of </a:t>
            </a:r>
            <a:r>
              <a:rPr lang="en-US" dirty="0" err="1"/>
              <a:t>juridification</a:t>
            </a:r>
            <a:r>
              <a:rPr lang="en-US" dirty="0"/>
              <a:t> (</a:t>
            </a:r>
            <a:r>
              <a:rPr lang="en-US" i="1" dirty="0" err="1"/>
              <a:t>Verrechtligung</a:t>
            </a:r>
            <a:r>
              <a:rPr lang="en-US" dirty="0"/>
              <a:t>) to suggest the development of the welfare state. In general terms, </a:t>
            </a:r>
            <a:r>
              <a:rPr lang="en-US" dirty="0" err="1"/>
              <a:t>juridification</a:t>
            </a:r>
            <a:r>
              <a:rPr lang="en-US" dirty="0"/>
              <a:t> refers to an increase in formal or written law, either in the form of an expansion of law of hitherto unregulated conduct or in the form of a densification of law in the form of a more detailed regulation of conduct that was already legally regulated.</a:t>
            </a:r>
            <a:r>
              <a:rPr lang="pl-PL" dirty="0" smtClean="0"/>
              <a:t>”</a:t>
            </a:r>
          </a:p>
          <a:p>
            <a:pPr marL="0" indent="0">
              <a:buNone/>
            </a:pPr>
            <a:r>
              <a:rPr lang="pl-PL" sz="2000" b="1" dirty="0" err="1"/>
              <a:t>M.Deflem</a:t>
            </a:r>
            <a:r>
              <a:rPr lang="pl-PL" sz="2000" b="1" dirty="0"/>
              <a:t>, </a:t>
            </a:r>
            <a:r>
              <a:rPr lang="en-US" sz="2000" b="1" i="1" dirty="0"/>
              <a:t>The Legal Theory of Jürgen </a:t>
            </a:r>
            <a:r>
              <a:rPr lang="en-US" sz="2000" b="1" i="1" dirty="0" err="1"/>
              <a:t>Habermas</a:t>
            </a:r>
            <a:r>
              <a:rPr lang="pl-PL" sz="2000" b="1" i="1" dirty="0"/>
              <a:t> </a:t>
            </a:r>
            <a:r>
              <a:rPr lang="pl-PL" sz="2000" b="1" dirty="0"/>
              <a:t>[in:]</a:t>
            </a:r>
            <a:r>
              <a:rPr lang="en-US" sz="2000" b="1" dirty="0"/>
              <a:t> Reza </a:t>
            </a:r>
            <a:r>
              <a:rPr lang="en-US" sz="2000" b="1" dirty="0" err="1"/>
              <a:t>Banakar</a:t>
            </a:r>
            <a:r>
              <a:rPr lang="en-US" sz="2000" b="1" dirty="0"/>
              <a:t> and Max Travers</a:t>
            </a:r>
            <a:r>
              <a:rPr lang="pl-PL" sz="2000" b="1" dirty="0"/>
              <a:t> (ed.), </a:t>
            </a:r>
            <a:r>
              <a:rPr lang="pl-PL" sz="2000" b="1" i="1" dirty="0"/>
              <a:t>Law and </a:t>
            </a:r>
            <a:r>
              <a:rPr lang="pl-PL" sz="2000" b="1" i="1" dirty="0" err="1"/>
              <a:t>Social</a:t>
            </a:r>
            <a:r>
              <a:rPr lang="pl-PL" sz="2000" b="1" i="1" dirty="0"/>
              <a:t> </a:t>
            </a:r>
            <a:r>
              <a:rPr lang="pl-PL" sz="2000" b="1" i="1" dirty="0" err="1"/>
              <a:t>Theory</a:t>
            </a:r>
            <a:r>
              <a:rPr lang="pl-PL" sz="2000" b="1" dirty="0"/>
              <a:t>,</a:t>
            </a:r>
            <a:r>
              <a:rPr lang="en-US" sz="2000" b="1" dirty="0"/>
              <a:t> Oxford</a:t>
            </a:r>
            <a:r>
              <a:rPr lang="pl-PL" sz="2000" b="1" dirty="0"/>
              <a:t> 2013, p. 81</a:t>
            </a:r>
            <a:r>
              <a:rPr lang="pl-PL" sz="2000" b="1" dirty="0" smtClean="0"/>
              <a:t>.</a:t>
            </a:r>
            <a:endParaRPr lang="pl-PL" sz="2000" b="1" dirty="0"/>
          </a:p>
        </p:txBody>
      </p:sp>
    </p:spTree>
    <p:extLst>
      <p:ext uri="{BB962C8B-B14F-4D97-AF65-F5344CB8AC3E}">
        <p14:creationId xmlns:p14="http://schemas.microsoft.com/office/powerpoint/2010/main" val="17699811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37662" y="593970"/>
            <a:ext cx="11258469" cy="5916012"/>
          </a:xfrm>
        </p:spPr>
        <p:txBody>
          <a:bodyPr>
            <a:normAutofit lnSpcReduction="10000"/>
          </a:bodyPr>
          <a:lstStyle/>
          <a:p>
            <a:pPr marL="0" indent="0">
              <a:buNone/>
            </a:pPr>
            <a:r>
              <a:rPr lang="pl-PL" dirty="0" smtClean="0"/>
              <a:t>„</a:t>
            </a:r>
            <a:r>
              <a:rPr lang="en-US" dirty="0" err="1"/>
              <a:t>Habermas</a:t>
            </a:r>
            <a:r>
              <a:rPr lang="en-US" dirty="0"/>
              <a:t> discusses similar problems in (German) family and school </a:t>
            </a:r>
            <a:r>
              <a:rPr lang="en-US" dirty="0" smtClean="0"/>
              <a:t>law</a:t>
            </a:r>
            <a:r>
              <a:rPr lang="pl-PL" dirty="0"/>
              <a:t>.</a:t>
            </a:r>
            <a:r>
              <a:rPr lang="en-US" dirty="0" smtClean="0"/>
              <a:t> </a:t>
            </a:r>
            <a:r>
              <a:rPr lang="en-US" dirty="0"/>
              <a:t>In these areas, basic rights are guaranteed on the basis of principles of the welfare of the child and the equal opportunity for all concerned (student, teacher, husband, wife, parent, child). However, to legally secure these rights, family and school have to be redefined and formalized in terms that allow for bureaucratic intervention and judicial control. Family and school law can supplement the informal relations that exist in these lifeworld areas of social life, but they can at times also go further and intrude upon family and schools by means of law as a medium. A child, for instance, can legally be subjected to removal from the home on the basis of a judge’s decision to protect the physical well-being of the child, while not considering that a different approach may be in order on the basis of a more holistic viewpoint that also considers other important dimensions of the child-parent relationship. In such cases, there is an internal colonization of the lifeworld by means of law as a medium.</a:t>
            </a:r>
            <a:r>
              <a:rPr lang="en-US" dirty="0" smtClean="0"/>
              <a:t>.</a:t>
            </a:r>
            <a:r>
              <a:rPr lang="pl-PL" dirty="0" smtClean="0"/>
              <a:t>”</a:t>
            </a:r>
          </a:p>
          <a:p>
            <a:pPr marL="0" indent="0">
              <a:buNone/>
            </a:pPr>
            <a:r>
              <a:rPr lang="pl-PL" sz="2000" b="1" dirty="0" err="1" smtClean="0"/>
              <a:t>M.Deflem</a:t>
            </a:r>
            <a:r>
              <a:rPr lang="pl-PL" sz="2000" b="1" dirty="0" smtClean="0"/>
              <a:t>, </a:t>
            </a:r>
            <a:r>
              <a:rPr lang="en-US" sz="2000" b="1" i="1" dirty="0"/>
              <a:t>The Legal Theory of Jürgen </a:t>
            </a:r>
            <a:r>
              <a:rPr lang="en-US" sz="2000" b="1" i="1" dirty="0" err="1" smtClean="0"/>
              <a:t>Habermas</a:t>
            </a:r>
            <a:r>
              <a:rPr lang="pl-PL" sz="2000" b="1" i="1" dirty="0" smtClean="0"/>
              <a:t> </a:t>
            </a:r>
            <a:r>
              <a:rPr lang="pl-PL" sz="2000" b="1" dirty="0" smtClean="0"/>
              <a:t>[in:]</a:t>
            </a:r>
            <a:r>
              <a:rPr lang="en-US" sz="2000" b="1" dirty="0" smtClean="0"/>
              <a:t> Reza </a:t>
            </a:r>
            <a:r>
              <a:rPr lang="en-US" sz="2000" b="1" dirty="0" err="1"/>
              <a:t>Banakar</a:t>
            </a:r>
            <a:r>
              <a:rPr lang="en-US" sz="2000" b="1" dirty="0"/>
              <a:t> and Max </a:t>
            </a:r>
            <a:r>
              <a:rPr lang="en-US" sz="2000" b="1" dirty="0" smtClean="0"/>
              <a:t>Travers</a:t>
            </a:r>
            <a:r>
              <a:rPr lang="pl-PL" sz="2000" b="1" dirty="0" smtClean="0"/>
              <a:t> (</a:t>
            </a:r>
            <a:r>
              <a:rPr lang="pl-PL" sz="2000" b="1" dirty="0"/>
              <a:t>ed.), </a:t>
            </a:r>
            <a:r>
              <a:rPr lang="pl-PL" sz="2000" b="1" i="1" dirty="0"/>
              <a:t>Law and </a:t>
            </a:r>
            <a:r>
              <a:rPr lang="pl-PL" sz="2000" b="1" i="1" dirty="0" err="1"/>
              <a:t>Social</a:t>
            </a:r>
            <a:r>
              <a:rPr lang="pl-PL" sz="2000" b="1" i="1" dirty="0"/>
              <a:t> </a:t>
            </a:r>
            <a:r>
              <a:rPr lang="pl-PL" sz="2000" b="1" i="1" dirty="0" err="1"/>
              <a:t>Theory</a:t>
            </a:r>
            <a:r>
              <a:rPr lang="pl-PL" sz="2000" b="1" dirty="0"/>
              <a:t>,</a:t>
            </a:r>
            <a:r>
              <a:rPr lang="en-US" sz="2000" b="1" dirty="0" smtClean="0"/>
              <a:t> Oxford</a:t>
            </a:r>
            <a:r>
              <a:rPr lang="pl-PL" sz="2000" b="1" dirty="0"/>
              <a:t> </a:t>
            </a:r>
            <a:r>
              <a:rPr lang="pl-PL" sz="2000" b="1" dirty="0" smtClean="0"/>
              <a:t>2013, p. 81.</a:t>
            </a:r>
          </a:p>
        </p:txBody>
      </p:sp>
    </p:spTree>
    <p:extLst>
      <p:ext uri="{BB962C8B-B14F-4D97-AF65-F5344CB8AC3E}">
        <p14:creationId xmlns:p14="http://schemas.microsoft.com/office/powerpoint/2010/main" val="17972928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6"/>
            <a:ext cx="10515600" cy="1163424"/>
          </a:xfrm>
        </p:spPr>
        <p:txBody>
          <a:bodyPr>
            <a:normAutofit/>
          </a:bodyPr>
          <a:lstStyle/>
          <a:p>
            <a:pPr algn="ctr"/>
            <a:r>
              <a:rPr lang="pl-PL" sz="3800" dirty="0" err="1" smtClean="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rPr>
              <a:t>Jurydyfikacja</a:t>
            </a:r>
            <a:endParaRPr lang="pl-PL" sz="3800" dirty="0"/>
          </a:p>
        </p:txBody>
      </p:sp>
      <p:sp>
        <p:nvSpPr>
          <p:cNvPr id="3" name="Symbol zastępczy zawartości 2"/>
          <p:cNvSpPr>
            <a:spLocks noGrp="1"/>
          </p:cNvSpPr>
          <p:nvPr>
            <p:ph idx="1"/>
          </p:nvPr>
        </p:nvSpPr>
        <p:spPr>
          <a:xfrm>
            <a:off x="655093" y="1746914"/>
            <a:ext cx="11041038" cy="4763068"/>
          </a:xfrm>
        </p:spPr>
        <p:txBody>
          <a:bodyPr>
            <a:normAutofit fontScale="77500" lnSpcReduction="20000"/>
          </a:bodyPr>
          <a:lstStyle/>
          <a:p>
            <a:pPr marL="0" indent="0">
              <a:buNone/>
            </a:pPr>
            <a:r>
              <a:rPr lang="pl-PL" sz="3100" dirty="0" smtClean="0"/>
              <a:t>„</a:t>
            </a:r>
            <a:r>
              <a:rPr lang="en-US" sz="3100" dirty="0" err="1"/>
              <a:t>Juridification</a:t>
            </a:r>
            <a:r>
              <a:rPr lang="en-US" sz="3100" dirty="0"/>
              <a:t> is an ambiguous concept with regard to both its descriptive and </a:t>
            </a:r>
            <a:r>
              <a:rPr lang="en-US" sz="3100" dirty="0" smtClean="0"/>
              <a:t>normative</a:t>
            </a:r>
            <a:r>
              <a:rPr lang="pl-PL" sz="3100" dirty="0" smtClean="0"/>
              <a:t> </a:t>
            </a:r>
            <a:r>
              <a:rPr lang="en-US" sz="3100" dirty="0" smtClean="0"/>
              <a:t>content</a:t>
            </a:r>
            <a:r>
              <a:rPr lang="en-US" sz="3100" dirty="0"/>
              <a:t>. In descriptive terms some see juridification2 as “the proliferation of law” or as “</a:t>
            </a:r>
            <a:r>
              <a:rPr lang="en-US" sz="3100" dirty="0" smtClean="0"/>
              <a:t>the</a:t>
            </a:r>
            <a:r>
              <a:rPr lang="pl-PL" sz="3100" dirty="0" smtClean="0"/>
              <a:t> </a:t>
            </a:r>
            <a:r>
              <a:rPr lang="en-US" sz="3100" dirty="0" smtClean="0"/>
              <a:t>tendency </a:t>
            </a:r>
            <a:r>
              <a:rPr lang="en-US" sz="3100" dirty="0"/>
              <a:t>towards an increase in formal (or positive, written) law</a:t>
            </a:r>
            <a:r>
              <a:rPr lang="en-US" sz="3100" dirty="0" smtClean="0"/>
              <a:t>”; </a:t>
            </a:r>
            <a:r>
              <a:rPr lang="en-US" sz="3100" dirty="0"/>
              <a:t>others as “</a:t>
            </a:r>
            <a:r>
              <a:rPr lang="en-US" sz="3100" dirty="0" smtClean="0"/>
              <a:t>the</a:t>
            </a:r>
            <a:r>
              <a:rPr lang="pl-PL" sz="3100" dirty="0" smtClean="0"/>
              <a:t> </a:t>
            </a:r>
            <a:r>
              <a:rPr lang="en-US" sz="3100" dirty="0" smtClean="0"/>
              <a:t>monopolization </a:t>
            </a:r>
            <a:r>
              <a:rPr lang="en-US" sz="3100" dirty="0"/>
              <a:t>of the legal field by legal </a:t>
            </a:r>
            <a:r>
              <a:rPr lang="en-US" sz="3100" dirty="0" smtClean="0"/>
              <a:t>professionals</a:t>
            </a:r>
            <a:r>
              <a:rPr lang="pl-PL" sz="3100" dirty="0" smtClean="0"/>
              <a:t>”</a:t>
            </a:r>
            <a:r>
              <a:rPr lang="en-US" sz="3100" dirty="0" smtClean="0"/>
              <a:t>, </a:t>
            </a:r>
            <a:r>
              <a:rPr lang="en-US" sz="3100" dirty="0"/>
              <a:t>the “construction of </a:t>
            </a:r>
            <a:r>
              <a:rPr lang="en-US" sz="3100" dirty="0" smtClean="0"/>
              <a:t>judicial</a:t>
            </a:r>
            <a:r>
              <a:rPr lang="pl-PL" sz="3100" dirty="0" smtClean="0"/>
              <a:t> </a:t>
            </a:r>
            <a:r>
              <a:rPr lang="en-US" sz="3100" dirty="0" smtClean="0"/>
              <a:t>power”, </a:t>
            </a:r>
            <a:r>
              <a:rPr lang="en-US" sz="3100" dirty="0"/>
              <a:t>“the expansion of judicial power</a:t>
            </a:r>
            <a:r>
              <a:rPr lang="en-US" sz="3100" dirty="0" smtClean="0"/>
              <a:t>” </a:t>
            </a:r>
            <a:r>
              <a:rPr lang="en-US" sz="3100" dirty="0"/>
              <a:t>and some quite generally link </a:t>
            </a:r>
            <a:r>
              <a:rPr lang="en-US" sz="3100" dirty="0" err="1"/>
              <a:t>juridification</a:t>
            </a:r>
            <a:r>
              <a:rPr lang="en-US" sz="3100" dirty="0"/>
              <a:t> </a:t>
            </a:r>
            <a:r>
              <a:rPr lang="en-US" sz="3100" dirty="0" smtClean="0"/>
              <a:t>to</a:t>
            </a:r>
            <a:r>
              <a:rPr lang="pl-PL" sz="3100" dirty="0" smtClean="0"/>
              <a:t> </a:t>
            </a:r>
            <a:r>
              <a:rPr lang="en-US" sz="3100" dirty="0" smtClean="0"/>
              <a:t>the </a:t>
            </a:r>
            <a:r>
              <a:rPr lang="en-US" sz="3100" dirty="0"/>
              <a:t>spread of rule guided action or the expectation of lawful conduct, in any setting, </a:t>
            </a:r>
            <a:r>
              <a:rPr lang="en-US" sz="3100" dirty="0" smtClean="0"/>
              <a:t>private</a:t>
            </a:r>
            <a:r>
              <a:rPr lang="pl-PL" sz="3100" dirty="0" smtClean="0"/>
              <a:t> </a:t>
            </a:r>
            <a:r>
              <a:rPr lang="en-US" sz="3100" dirty="0" smtClean="0"/>
              <a:t>or public. </a:t>
            </a:r>
            <a:r>
              <a:rPr lang="en-US" sz="3100" dirty="0"/>
              <a:t>These are but a few of the shorthand definitions presented in the “</a:t>
            </a:r>
            <a:r>
              <a:rPr lang="en-US" sz="3100" dirty="0" err="1" smtClean="0"/>
              <a:t>juridification</a:t>
            </a:r>
            <a:r>
              <a:rPr lang="pl-PL" sz="3100" dirty="0" smtClean="0"/>
              <a:t> </a:t>
            </a:r>
            <a:r>
              <a:rPr lang="en-US" sz="3100" dirty="0" smtClean="0"/>
              <a:t>literature</a:t>
            </a:r>
            <a:r>
              <a:rPr lang="en-US" sz="3100" dirty="0"/>
              <a:t>”. In normative terms </a:t>
            </a:r>
            <a:r>
              <a:rPr lang="en-US" sz="3100" dirty="0" err="1"/>
              <a:t>juridification</a:t>
            </a:r>
            <a:r>
              <a:rPr lang="en-US" sz="3100" dirty="0"/>
              <a:t> is sometimes seen as the hallmark </a:t>
            </a:r>
            <a:r>
              <a:rPr lang="en-US" sz="3100" dirty="0" smtClean="0"/>
              <a:t>of</a:t>
            </a:r>
            <a:r>
              <a:rPr lang="pl-PL" sz="3100" dirty="0" smtClean="0"/>
              <a:t> </a:t>
            </a:r>
            <a:r>
              <a:rPr lang="en-US" sz="3100" dirty="0" smtClean="0"/>
              <a:t>constitutional </a:t>
            </a:r>
            <a:r>
              <a:rPr lang="en-US" sz="3100" dirty="0"/>
              <a:t>democracy, the triumph of the rule of law over despotism; at other times </a:t>
            </a:r>
            <a:r>
              <a:rPr lang="en-US" sz="3100" dirty="0" smtClean="0"/>
              <a:t>as</a:t>
            </a:r>
            <a:r>
              <a:rPr lang="pl-PL" sz="3100" dirty="0" smtClean="0"/>
              <a:t> </a:t>
            </a:r>
            <a:r>
              <a:rPr lang="en-US" sz="3100" dirty="0" smtClean="0"/>
              <a:t>undermining </a:t>
            </a:r>
            <a:r>
              <a:rPr lang="en-US" sz="3100" dirty="0"/>
              <a:t>not only efficiency, but also democracy and civil society, for example in </a:t>
            </a:r>
            <a:r>
              <a:rPr lang="en-US" sz="3100" dirty="0" smtClean="0"/>
              <a:t>the</a:t>
            </a:r>
            <a:r>
              <a:rPr lang="pl-PL" sz="3100" dirty="0" smtClean="0"/>
              <a:t> </a:t>
            </a:r>
            <a:r>
              <a:rPr lang="en-US" sz="3100" dirty="0"/>
              <a:t>form of “legal domination</a:t>
            </a:r>
            <a:r>
              <a:rPr lang="en-US" sz="3100" dirty="0" smtClean="0"/>
              <a:t>”,</a:t>
            </a:r>
            <a:r>
              <a:rPr lang="pl-PL" sz="3100" dirty="0" smtClean="0"/>
              <a:t> </a:t>
            </a:r>
            <a:r>
              <a:rPr lang="en-US" sz="3100" dirty="0" smtClean="0"/>
              <a:t>and </a:t>
            </a:r>
            <a:r>
              <a:rPr lang="en-US" sz="3100" dirty="0"/>
              <a:t>eventually the rule of law itself.9 Today the question </a:t>
            </a:r>
            <a:r>
              <a:rPr lang="en-US" sz="3100" dirty="0" smtClean="0"/>
              <a:t>of</a:t>
            </a:r>
            <a:r>
              <a:rPr lang="pl-PL" sz="3100" dirty="0" smtClean="0"/>
              <a:t> </a:t>
            </a:r>
            <a:r>
              <a:rPr lang="en-US" sz="3100" dirty="0" err="1" smtClean="0"/>
              <a:t>juridification</a:t>
            </a:r>
            <a:r>
              <a:rPr lang="en-US" sz="3100" dirty="0" smtClean="0"/>
              <a:t> </a:t>
            </a:r>
            <a:r>
              <a:rPr lang="en-US" sz="3100" dirty="0"/>
              <a:t>is </a:t>
            </a:r>
            <a:r>
              <a:rPr lang="en-US" sz="3100" dirty="0" err="1"/>
              <a:t>actualised</a:t>
            </a:r>
            <a:r>
              <a:rPr lang="en-US" sz="3100" dirty="0"/>
              <a:t> through the emergence of new democracies at an </a:t>
            </a:r>
            <a:r>
              <a:rPr lang="en-US" sz="3100" dirty="0" smtClean="0"/>
              <a:t>unprecedented</a:t>
            </a:r>
            <a:r>
              <a:rPr lang="pl-PL" sz="3100" dirty="0" smtClean="0"/>
              <a:t> </a:t>
            </a:r>
            <a:r>
              <a:rPr lang="en-US" sz="3100" dirty="0" smtClean="0"/>
              <a:t>scale</a:t>
            </a:r>
            <a:r>
              <a:rPr lang="en-US" sz="3100" dirty="0"/>
              <a:t>; the proliferation of rights discourses globally, regionally, and nationally; and </a:t>
            </a:r>
            <a:r>
              <a:rPr lang="en-US" sz="3100" dirty="0" smtClean="0"/>
              <a:t>the</a:t>
            </a:r>
            <a:r>
              <a:rPr lang="pl-PL" sz="3100" dirty="0" smtClean="0"/>
              <a:t> </a:t>
            </a:r>
            <a:r>
              <a:rPr lang="en-US" sz="3100" dirty="0" smtClean="0"/>
              <a:t>growth </a:t>
            </a:r>
            <a:r>
              <a:rPr lang="en-US" sz="3100" dirty="0"/>
              <a:t>of international law generally and the use of international courts and war </a:t>
            </a:r>
            <a:r>
              <a:rPr lang="en-US" sz="3100" dirty="0" smtClean="0"/>
              <a:t>crimes</a:t>
            </a:r>
            <a:r>
              <a:rPr lang="pl-PL" sz="3100" dirty="0" smtClean="0"/>
              <a:t> </a:t>
            </a:r>
            <a:r>
              <a:rPr lang="en-US" sz="3100" dirty="0" smtClean="0"/>
              <a:t>tribunals </a:t>
            </a:r>
            <a:r>
              <a:rPr lang="en-US" sz="3100" dirty="0"/>
              <a:t>more specifically</a:t>
            </a:r>
            <a:r>
              <a:rPr lang="pl-PL" sz="3100" dirty="0" smtClean="0"/>
              <a:t>”</a:t>
            </a:r>
          </a:p>
          <a:p>
            <a:pPr marL="0" indent="0">
              <a:buNone/>
            </a:pPr>
            <a:r>
              <a:rPr lang="pl-PL" sz="2000" b="1" dirty="0" smtClean="0"/>
              <a:t>L.C. </a:t>
            </a:r>
            <a:r>
              <a:rPr lang="pl-PL" sz="2000" b="1" dirty="0" err="1" smtClean="0"/>
              <a:t>Blichner</a:t>
            </a:r>
            <a:r>
              <a:rPr lang="pl-PL" sz="2000" b="1" dirty="0" smtClean="0"/>
              <a:t> and A. </a:t>
            </a:r>
            <a:r>
              <a:rPr lang="pl-PL" sz="2000" b="1" dirty="0" err="1" smtClean="0"/>
              <a:t>Molander</a:t>
            </a:r>
            <a:r>
              <a:rPr lang="pl-PL" sz="2000" b="1" dirty="0" smtClean="0"/>
              <a:t>, </a:t>
            </a:r>
            <a:r>
              <a:rPr lang="en-US" sz="2000" b="1" i="1" dirty="0"/>
              <a:t>What is </a:t>
            </a:r>
            <a:r>
              <a:rPr lang="en-US" sz="2000" b="1" i="1" dirty="0" err="1" smtClean="0"/>
              <a:t>juridification</a:t>
            </a:r>
            <a:r>
              <a:rPr lang="en-US" sz="2000" b="1" i="1" dirty="0" smtClean="0"/>
              <a:t>?</a:t>
            </a:r>
            <a:r>
              <a:rPr lang="pl-PL" sz="2000" b="1" dirty="0" smtClean="0"/>
              <a:t>,</a:t>
            </a:r>
            <a:r>
              <a:rPr lang="en-US" sz="2000" b="1" dirty="0"/>
              <a:t> Working </a:t>
            </a:r>
            <a:r>
              <a:rPr lang="en-US" sz="2000" b="1" dirty="0" smtClean="0"/>
              <a:t>Paper</a:t>
            </a:r>
            <a:r>
              <a:rPr lang="pl-PL" sz="2000" b="1" dirty="0" smtClean="0"/>
              <a:t> </a:t>
            </a:r>
            <a:r>
              <a:rPr lang="en-US" sz="2000" b="1" dirty="0" smtClean="0"/>
              <a:t>No.14</a:t>
            </a:r>
            <a:r>
              <a:rPr lang="en-US" sz="2000" b="1" dirty="0"/>
              <a:t>, March </a:t>
            </a:r>
            <a:r>
              <a:rPr lang="en-US" sz="2000" b="1" dirty="0" smtClean="0"/>
              <a:t>200</a:t>
            </a:r>
            <a:r>
              <a:rPr lang="pl-PL" sz="2000" b="1" dirty="0"/>
              <a:t>5, www.sv.uio.no/arena/</a:t>
            </a:r>
            <a:r>
              <a:rPr lang="pl-PL" sz="2000" b="1" dirty="0" err="1"/>
              <a:t>english</a:t>
            </a:r>
            <a:r>
              <a:rPr lang="pl-PL" sz="2000" b="1" dirty="0"/>
              <a:t>/</a:t>
            </a:r>
            <a:r>
              <a:rPr lang="pl-PL" sz="2000" b="1" dirty="0" err="1"/>
              <a:t>research</a:t>
            </a:r>
            <a:r>
              <a:rPr lang="pl-PL" sz="2000" b="1" dirty="0"/>
              <a:t>/.../arena.../wp05_14.pdf</a:t>
            </a:r>
            <a:endParaRPr lang="pl-PL" sz="2000" b="1" dirty="0" smtClean="0"/>
          </a:p>
        </p:txBody>
      </p:sp>
    </p:spTree>
    <p:extLst>
      <p:ext uri="{BB962C8B-B14F-4D97-AF65-F5344CB8AC3E}">
        <p14:creationId xmlns:p14="http://schemas.microsoft.com/office/powerpoint/2010/main" val="13518125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13899" y="2153431"/>
            <a:ext cx="11518710" cy="4531057"/>
          </a:xfrm>
        </p:spPr>
        <p:txBody>
          <a:bodyPr>
            <a:normAutofit/>
          </a:bodyPr>
          <a:lstStyle/>
          <a:p>
            <a:pPr marL="0" indent="0">
              <a:buNone/>
            </a:pPr>
            <a:r>
              <a:rPr lang="pl-PL" sz="3100" dirty="0" smtClean="0"/>
              <a:t>„In the </a:t>
            </a:r>
            <a:r>
              <a:rPr lang="pl-PL" sz="3100" dirty="0" err="1" smtClean="0"/>
              <a:t>recent</a:t>
            </a:r>
            <a:r>
              <a:rPr lang="pl-PL" sz="3100" dirty="0" smtClean="0"/>
              <a:t> </a:t>
            </a:r>
            <a:r>
              <a:rPr lang="pl-PL" sz="3100" dirty="0" err="1" smtClean="0"/>
              <a:t>discussion</a:t>
            </a:r>
            <a:r>
              <a:rPr lang="pl-PL" sz="3100" dirty="0" smtClean="0"/>
              <a:t> on the </a:t>
            </a:r>
            <a:r>
              <a:rPr lang="pl-PL" sz="3100" dirty="0" err="1" smtClean="0"/>
              <a:t>crisis</a:t>
            </a:r>
            <a:r>
              <a:rPr lang="pl-PL" sz="3100" dirty="0" smtClean="0"/>
              <a:t> of the </a:t>
            </a:r>
            <a:r>
              <a:rPr lang="pl-PL" sz="3100" dirty="0" err="1" smtClean="0"/>
              <a:t>welfare</a:t>
            </a:r>
            <a:r>
              <a:rPr lang="pl-PL" sz="3100" dirty="0" smtClean="0"/>
              <a:t> </a:t>
            </a:r>
            <a:r>
              <a:rPr lang="pl-PL" sz="3100" dirty="0" err="1" smtClean="0"/>
              <a:t>state</a:t>
            </a:r>
            <a:r>
              <a:rPr lang="pl-PL" sz="3100" dirty="0" smtClean="0"/>
              <a:t>, </a:t>
            </a:r>
            <a:r>
              <a:rPr lang="pl-PL" sz="3100" dirty="0" err="1" smtClean="0"/>
              <a:t>incrasing</a:t>
            </a:r>
            <a:r>
              <a:rPr lang="pl-PL" sz="3100" dirty="0" smtClean="0"/>
              <a:t> </a:t>
            </a:r>
            <a:r>
              <a:rPr lang="pl-PL" sz="3100" dirty="0" err="1" smtClean="0"/>
              <a:t>attention</a:t>
            </a:r>
            <a:r>
              <a:rPr lang="pl-PL" sz="3100" dirty="0" smtClean="0"/>
              <a:t> </a:t>
            </a:r>
            <a:r>
              <a:rPr lang="pl-PL" sz="3100" dirty="0" err="1" smtClean="0"/>
              <a:t>has</a:t>
            </a:r>
            <a:r>
              <a:rPr lang="pl-PL" sz="3100" dirty="0" smtClean="0"/>
              <a:t> </a:t>
            </a:r>
            <a:r>
              <a:rPr lang="pl-PL" sz="3100" dirty="0" err="1" smtClean="0"/>
              <a:t>been</a:t>
            </a:r>
            <a:r>
              <a:rPr lang="pl-PL" sz="3100" dirty="0" smtClean="0"/>
              <a:t> </a:t>
            </a:r>
            <a:r>
              <a:rPr lang="pl-PL" sz="3100" dirty="0" err="1" smtClean="0"/>
              <a:t>given</a:t>
            </a:r>
            <a:r>
              <a:rPr lang="pl-PL" sz="3100" dirty="0" smtClean="0"/>
              <a:t> to the ‚</a:t>
            </a:r>
            <a:r>
              <a:rPr lang="pl-PL" sz="3100" dirty="0" err="1" smtClean="0"/>
              <a:t>juridification</a:t>
            </a:r>
            <a:r>
              <a:rPr lang="pl-PL" sz="3100" dirty="0" smtClean="0"/>
              <a:t>’ of the </a:t>
            </a:r>
            <a:r>
              <a:rPr lang="pl-PL" sz="3100" dirty="0" err="1" smtClean="0"/>
              <a:t>social</a:t>
            </a:r>
            <a:r>
              <a:rPr lang="pl-PL" sz="3100" dirty="0" smtClean="0"/>
              <a:t> </a:t>
            </a:r>
            <a:r>
              <a:rPr lang="pl-PL" sz="3100" dirty="0" err="1" smtClean="0"/>
              <a:t>world</a:t>
            </a:r>
            <a:r>
              <a:rPr lang="pl-PL" sz="3100" dirty="0" smtClean="0"/>
              <a:t>. (…)</a:t>
            </a:r>
          </a:p>
          <a:p>
            <a:pPr marL="0" indent="0">
              <a:buNone/>
            </a:pPr>
            <a:r>
              <a:rPr lang="pl-PL" sz="3100" dirty="0" err="1" smtClean="0"/>
              <a:t>Among</a:t>
            </a:r>
            <a:r>
              <a:rPr lang="pl-PL" sz="3100" dirty="0" smtClean="0"/>
              <a:t> </a:t>
            </a:r>
            <a:r>
              <a:rPr lang="pl-PL" sz="3100" dirty="0" err="1" smtClean="0"/>
              <a:t>lawyers</a:t>
            </a:r>
            <a:r>
              <a:rPr lang="pl-PL" sz="3100" dirty="0" smtClean="0"/>
              <a:t>, </a:t>
            </a:r>
            <a:r>
              <a:rPr lang="pl-PL" sz="3100" dirty="0" err="1" smtClean="0"/>
              <a:t>juridification</a:t>
            </a:r>
            <a:r>
              <a:rPr lang="pl-PL" sz="3100" dirty="0" smtClean="0"/>
              <a:t> </a:t>
            </a:r>
            <a:r>
              <a:rPr lang="pl-PL" sz="3100" dirty="0" err="1" smtClean="0"/>
              <a:t>has</a:t>
            </a:r>
            <a:r>
              <a:rPr lang="pl-PL" sz="3100" dirty="0" smtClean="0"/>
              <a:t> </a:t>
            </a:r>
            <a:r>
              <a:rPr lang="pl-PL" sz="3100" dirty="0" err="1" smtClean="0"/>
              <a:t>been</a:t>
            </a:r>
            <a:r>
              <a:rPr lang="pl-PL" sz="3100" dirty="0" smtClean="0"/>
              <a:t> </a:t>
            </a:r>
            <a:r>
              <a:rPr lang="pl-PL" sz="3100" dirty="0" err="1" smtClean="0"/>
              <a:t>criticized</a:t>
            </a:r>
            <a:r>
              <a:rPr lang="pl-PL" sz="3100" dirty="0" smtClean="0"/>
              <a:t> </a:t>
            </a:r>
            <a:r>
              <a:rPr lang="pl-PL" sz="3100" dirty="0" err="1" smtClean="0"/>
              <a:t>predominantly</a:t>
            </a:r>
            <a:r>
              <a:rPr lang="pl-PL" sz="3100" dirty="0" smtClean="0"/>
              <a:t> as a </a:t>
            </a:r>
            <a:r>
              <a:rPr lang="pl-PL" sz="3100" dirty="0" err="1" smtClean="0"/>
              <a:t>quantative</a:t>
            </a:r>
            <a:r>
              <a:rPr lang="pl-PL" sz="3100" dirty="0" smtClean="0"/>
              <a:t> </a:t>
            </a:r>
            <a:r>
              <a:rPr lang="pl-PL" sz="3100" dirty="0" err="1" smtClean="0"/>
              <a:t>phenomenon</a:t>
            </a:r>
            <a:r>
              <a:rPr lang="pl-PL" sz="3100" dirty="0" smtClean="0"/>
              <a:t>. The </a:t>
            </a:r>
            <a:r>
              <a:rPr lang="pl-PL" sz="3100" dirty="0" err="1" smtClean="0"/>
              <a:t>irritating</a:t>
            </a:r>
            <a:r>
              <a:rPr lang="pl-PL" sz="3100" dirty="0" smtClean="0"/>
              <a:t> </a:t>
            </a:r>
            <a:r>
              <a:rPr lang="pl-PL" sz="3100" dirty="0" err="1" smtClean="0"/>
              <a:t>growth</a:t>
            </a:r>
            <a:r>
              <a:rPr lang="pl-PL" sz="3100" dirty="0" smtClean="0"/>
              <a:t> of </a:t>
            </a:r>
            <a:r>
              <a:rPr lang="pl-PL" sz="3100" dirty="0" err="1" smtClean="0"/>
              <a:t>legal</a:t>
            </a:r>
            <a:r>
              <a:rPr lang="pl-PL" sz="3100" dirty="0" smtClean="0"/>
              <a:t> </a:t>
            </a:r>
            <a:r>
              <a:rPr lang="pl-PL" sz="3100" dirty="0" err="1" smtClean="0"/>
              <a:t>regulaton</a:t>
            </a:r>
            <a:r>
              <a:rPr lang="pl-PL" sz="3100" dirty="0" smtClean="0"/>
              <a:t> </a:t>
            </a:r>
            <a:r>
              <a:rPr lang="pl-PL" sz="3100" dirty="0" err="1" smtClean="0"/>
              <a:t>has</a:t>
            </a:r>
            <a:r>
              <a:rPr lang="pl-PL" sz="3100" dirty="0" smtClean="0"/>
              <a:t> </a:t>
            </a:r>
            <a:r>
              <a:rPr lang="pl-PL" sz="3100" dirty="0" err="1" smtClean="0"/>
              <a:t>been</a:t>
            </a:r>
            <a:r>
              <a:rPr lang="pl-PL" sz="3100" dirty="0" smtClean="0"/>
              <a:t> </a:t>
            </a:r>
            <a:r>
              <a:rPr lang="pl-PL" sz="3100" dirty="0" err="1" smtClean="0"/>
              <a:t>labelled</a:t>
            </a:r>
            <a:r>
              <a:rPr lang="pl-PL" sz="3100" dirty="0" smtClean="0"/>
              <a:t> as a ‚</a:t>
            </a:r>
            <a:r>
              <a:rPr lang="pl-PL" sz="3100" dirty="0" err="1" smtClean="0"/>
              <a:t>legal</a:t>
            </a:r>
            <a:r>
              <a:rPr lang="pl-PL" sz="3100" dirty="0" smtClean="0"/>
              <a:t> </a:t>
            </a:r>
            <a:r>
              <a:rPr lang="pl-PL" sz="3100" dirty="0" err="1" smtClean="0"/>
              <a:t>explosion</a:t>
            </a:r>
            <a:r>
              <a:rPr lang="pl-PL" sz="3100" dirty="0" smtClean="0"/>
              <a:t>’ </a:t>
            </a:r>
            <a:r>
              <a:rPr lang="pl-PL" sz="3100" dirty="0" err="1" smtClean="0"/>
              <a:t>or</a:t>
            </a:r>
            <a:r>
              <a:rPr lang="pl-PL" sz="3100" dirty="0" smtClean="0"/>
              <a:t> as a ‚</a:t>
            </a:r>
            <a:r>
              <a:rPr lang="pl-PL" sz="3100" dirty="0" err="1" smtClean="0"/>
              <a:t>flood</a:t>
            </a:r>
            <a:r>
              <a:rPr lang="pl-PL" sz="3100" dirty="0" smtClean="0"/>
              <a:t> of </a:t>
            </a:r>
            <a:r>
              <a:rPr lang="pl-PL" sz="3100" dirty="0" err="1" smtClean="0"/>
              <a:t>norms</a:t>
            </a:r>
            <a:r>
              <a:rPr lang="pl-PL" sz="3100" dirty="0" smtClean="0"/>
              <a:t>’ (…)</a:t>
            </a:r>
          </a:p>
          <a:p>
            <a:pPr marL="0" indent="0">
              <a:buNone/>
            </a:pPr>
            <a:r>
              <a:rPr lang="pl-PL" sz="3100" dirty="0" err="1" smtClean="0"/>
              <a:t>Juridification</a:t>
            </a:r>
            <a:r>
              <a:rPr lang="pl-PL" sz="3100" dirty="0" smtClean="0"/>
              <a:t> </a:t>
            </a:r>
            <a:r>
              <a:rPr lang="pl-PL" sz="3100" dirty="0" err="1" smtClean="0"/>
              <a:t>processes</a:t>
            </a:r>
            <a:r>
              <a:rPr lang="pl-PL" sz="3100" dirty="0" smtClean="0"/>
              <a:t> </a:t>
            </a:r>
            <a:r>
              <a:rPr lang="pl-PL" sz="3100" dirty="0" err="1" smtClean="0"/>
              <a:t>should</a:t>
            </a:r>
            <a:r>
              <a:rPr lang="pl-PL" sz="3100" dirty="0" smtClean="0"/>
              <a:t> be </a:t>
            </a:r>
            <a:r>
              <a:rPr lang="pl-PL" sz="3100" dirty="0" err="1" smtClean="0"/>
              <a:t>studied</a:t>
            </a:r>
            <a:r>
              <a:rPr lang="pl-PL" sz="3100" dirty="0" smtClean="0"/>
              <a:t> </a:t>
            </a:r>
            <a:r>
              <a:rPr lang="pl-PL" sz="3100" dirty="0" err="1" smtClean="0"/>
              <a:t>under</a:t>
            </a:r>
            <a:r>
              <a:rPr lang="pl-PL" sz="3100" dirty="0" smtClean="0"/>
              <a:t> the </a:t>
            </a:r>
            <a:r>
              <a:rPr lang="pl-PL" sz="3100" dirty="0" err="1" smtClean="0"/>
              <a:t>specific</a:t>
            </a:r>
            <a:r>
              <a:rPr lang="pl-PL" sz="3100" dirty="0" smtClean="0"/>
              <a:t> </a:t>
            </a:r>
            <a:r>
              <a:rPr lang="pl-PL" sz="3100" dirty="0" err="1" smtClean="0"/>
              <a:t>conditions</a:t>
            </a:r>
            <a:r>
              <a:rPr lang="pl-PL" sz="3100" dirty="0" smtClean="0"/>
              <a:t> of the modern </a:t>
            </a:r>
            <a:r>
              <a:rPr lang="pl-PL" sz="3100" dirty="0" err="1" smtClean="0"/>
              <a:t>welfare</a:t>
            </a:r>
            <a:r>
              <a:rPr lang="pl-PL" sz="3100" dirty="0" smtClean="0"/>
              <a:t> </a:t>
            </a:r>
            <a:r>
              <a:rPr lang="pl-PL" sz="3100" dirty="0" err="1" smtClean="0"/>
              <a:t>state</a:t>
            </a:r>
            <a:r>
              <a:rPr lang="pl-PL" sz="3100" dirty="0" smtClean="0"/>
              <a:t> (the </a:t>
            </a:r>
            <a:r>
              <a:rPr lang="pl-PL" sz="3100" dirty="0" err="1" smtClean="0"/>
              <a:t>intervenionist</a:t>
            </a:r>
            <a:r>
              <a:rPr lang="pl-PL" sz="3100" dirty="0" smtClean="0"/>
              <a:t> </a:t>
            </a:r>
            <a:r>
              <a:rPr lang="pl-PL" sz="3100" dirty="0" err="1" smtClean="0"/>
              <a:t>state</a:t>
            </a:r>
            <a:r>
              <a:rPr lang="pl-PL" sz="3100" dirty="0" smtClean="0"/>
              <a:t>)”</a:t>
            </a:r>
          </a:p>
          <a:p>
            <a:pPr marL="0" indent="0">
              <a:buNone/>
            </a:pPr>
            <a:r>
              <a:rPr lang="pl-PL" sz="2000" b="1" dirty="0" smtClean="0"/>
              <a:t>G. </a:t>
            </a:r>
            <a:r>
              <a:rPr lang="pl-PL" sz="2000" b="1" dirty="0" err="1" smtClean="0"/>
              <a:t>Teubner</a:t>
            </a:r>
            <a:r>
              <a:rPr lang="pl-PL" sz="2000" b="1" dirty="0" smtClean="0"/>
              <a:t>, </a:t>
            </a:r>
            <a:r>
              <a:rPr lang="pl-PL" sz="2000" b="1" i="1" dirty="0" smtClean="0"/>
              <a:t>The </a:t>
            </a:r>
            <a:r>
              <a:rPr lang="pl-PL" sz="2000" b="1" i="1" dirty="0" err="1" smtClean="0"/>
              <a:t>Transformation</a:t>
            </a:r>
            <a:r>
              <a:rPr lang="pl-PL" sz="2000" b="1" i="1" dirty="0" smtClean="0"/>
              <a:t> of Law in the </a:t>
            </a:r>
            <a:r>
              <a:rPr lang="pl-PL" sz="2000" b="1" i="1" dirty="0" err="1" smtClean="0"/>
              <a:t>Welfare</a:t>
            </a:r>
            <a:r>
              <a:rPr lang="pl-PL" sz="2000" b="1" i="1" dirty="0" smtClean="0"/>
              <a:t> </a:t>
            </a:r>
            <a:r>
              <a:rPr lang="pl-PL" sz="2000" b="1" i="1" dirty="0" err="1" smtClean="0"/>
              <a:t>State</a:t>
            </a:r>
            <a:r>
              <a:rPr lang="en-US" sz="2000" b="1" dirty="0" smtClean="0"/>
              <a:t> </a:t>
            </a:r>
            <a:r>
              <a:rPr lang="pl-PL" sz="2000" b="1" dirty="0" smtClean="0"/>
              <a:t>[in:] G. </a:t>
            </a:r>
            <a:r>
              <a:rPr lang="pl-PL" sz="2000" b="1" dirty="0" err="1" smtClean="0"/>
              <a:t>Teubner</a:t>
            </a:r>
            <a:r>
              <a:rPr lang="pl-PL" sz="2000" b="1" dirty="0" smtClean="0"/>
              <a:t> (</a:t>
            </a:r>
            <a:r>
              <a:rPr lang="pl-PL" sz="2000" b="1" dirty="0" err="1" smtClean="0"/>
              <a:t>ed</a:t>
            </a:r>
            <a:r>
              <a:rPr lang="pl-PL" sz="2000" b="1" dirty="0" smtClean="0"/>
              <a:t>),</a:t>
            </a:r>
            <a:r>
              <a:rPr lang="en-US" sz="2000" b="1" i="1" dirty="0" smtClean="0"/>
              <a:t>Dilemmas of Law in the Welfare State</a:t>
            </a:r>
            <a:r>
              <a:rPr lang="pl-PL" sz="2000" b="1" i="1" dirty="0" smtClean="0"/>
              <a:t>, </a:t>
            </a:r>
            <a:r>
              <a:rPr lang="pl-PL" sz="2000" b="1" dirty="0" smtClean="0"/>
              <a:t>New York-Berlin 1988,</a:t>
            </a:r>
            <a:r>
              <a:rPr lang="en-US" sz="2000" b="1" dirty="0" smtClean="0"/>
              <a:t> </a:t>
            </a:r>
            <a:r>
              <a:rPr lang="pl-PL" sz="2000" b="1" dirty="0" smtClean="0"/>
              <a:t>p. 3</a:t>
            </a:r>
          </a:p>
        </p:txBody>
      </p:sp>
      <p:pic>
        <p:nvPicPr>
          <p:cNvPr id="4" name="Obraz 3"/>
          <p:cNvPicPr>
            <a:picLocks noChangeAspect="1"/>
          </p:cNvPicPr>
          <p:nvPr/>
        </p:nvPicPr>
        <p:blipFill>
          <a:blip r:embed="rId2"/>
          <a:stretch>
            <a:fillRect/>
          </a:stretch>
        </p:blipFill>
        <p:spPr>
          <a:xfrm>
            <a:off x="9619255" y="200806"/>
            <a:ext cx="2343150" cy="1952625"/>
          </a:xfrm>
          <a:prstGeom prst="rect">
            <a:avLst/>
          </a:prstGeom>
        </p:spPr>
      </p:pic>
    </p:spTree>
    <p:extLst>
      <p:ext uri="{BB962C8B-B14F-4D97-AF65-F5344CB8AC3E}">
        <p14:creationId xmlns:p14="http://schemas.microsoft.com/office/powerpoint/2010/main" val="344274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6"/>
            <a:ext cx="10515600" cy="1163424"/>
          </a:xfrm>
        </p:spPr>
        <p:txBody>
          <a:bodyPr>
            <a:normAutofit/>
          </a:bodyPr>
          <a:lstStyle/>
          <a:p>
            <a:pPr algn="ctr"/>
            <a:r>
              <a:rPr lang="pl-PL" sz="3800" dirty="0" smtClean="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rPr>
              <a:t>Jurydyzacja życia ludzkiego</a:t>
            </a:r>
            <a:endParaRPr lang="pl-PL" sz="3800" dirty="0"/>
          </a:p>
        </p:txBody>
      </p:sp>
      <p:sp>
        <p:nvSpPr>
          <p:cNvPr id="3" name="Symbol zastępczy zawartości 2"/>
          <p:cNvSpPr>
            <a:spLocks noGrp="1"/>
          </p:cNvSpPr>
          <p:nvPr>
            <p:ph idx="1"/>
          </p:nvPr>
        </p:nvSpPr>
        <p:spPr>
          <a:xfrm>
            <a:off x="450376" y="1528550"/>
            <a:ext cx="11450471" cy="4981431"/>
          </a:xfrm>
        </p:spPr>
        <p:txBody>
          <a:bodyPr>
            <a:normAutofit lnSpcReduction="10000"/>
          </a:bodyPr>
          <a:lstStyle/>
          <a:p>
            <a:pPr marL="0" indent="0">
              <a:buNone/>
            </a:pPr>
            <a:r>
              <a:rPr lang="pl-PL" dirty="0" smtClean="0"/>
              <a:t>„</a:t>
            </a:r>
            <a:r>
              <a:rPr lang="pt-BR" dirty="0"/>
              <a:t>The </a:t>
            </a:r>
            <a:r>
              <a:rPr lang="pt-BR" dirty="0" smtClean="0"/>
              <a:t>t</a:t>
            </a:r>
            <a:r>
              <a:rPr lang="pl-PL" dirty="0"/>
              <a:t>e</a:t>
            </a:r>
            <a:r>
              <a:rPr lang="pt-BR" dirty="0" smtClean="0"/>
              <a:t>rm </a:t>
            </a:r>
            <a:r>
              <a:rPr lang="pt-BR" dirty="0"/>
              <a:t>"</a:t>
            </a:r>
            <a:r>
              <a:rPr lang="pt-BR" dirty="0" smtClean="0"/>
              <a:t>juridization" </a:t>
            </a:r>
            <a:r>
              <a:rPr lang="pt-BR" dirty="0"/>
              <a:t>is to a </a:t>
            </a:r>
            <a:r>
              <a:rPr lang="pt-BR" dirty="0" smtClean="0"/>
              <a:t>great deg</a:t>
            </a:r>
            <a:r>
              <a:rPr lang="pl-PL" dirty="0" smtClean="0"/>
              <a:t>re</a:t>
            </a:r>
            <a:r>
              <a:rPr lang="pt-BR" dirty="0" smtClean="0"/>
              <a:t>e underdefined both </a:t>
            </a:r>
            <a:r>
              <a:rPr lang="pt-BR" dirty="0"/>
              <a:t>in the </a:t>
            </a:r>
            <a:r>
              <a:rPr lang="pt-BR" dirty="0" smtClean="0"/>
              <a:t>language </a:t>
            </a:r>
            <a:r>
              <a:rPr lang="pt-BR" dirty="0"/>
              <a:t>of legal </a:t>
            </a:r>
            <a:r>
              <a:rPr lang="pt-BR" dirty="0" smtClean="0"/>
              <a:t>doctrine </a:t>
            </a:r>
            <a:r>
              <a:rPr lang="pt-BR" dirty="0"/>
              <a:t>and the </a:t>
            </a:r>
            <a:r>
              <a:rPr lang="pt-BR" dirty="0" smtClean="0"/>
              <a:t>sociology</a:t>
            </a:r>
            <a:r>
              <a:rPr lang="pl-PL" dirty="0" smtClean="0"/>
              <a:t> </a:t>
            </a:r>
            <a:r>
              <a:rPr lang="pt-BR" dirty="0" smtClean="0"/>
              <a:t>of </a:t>
            </a:r>
            <a:r>
              <a:rPr lang="pt-BR" dirty="0"/>
              <a:t>law. </a:t>
            </a:r>
            <a:r>
              <a:rPr lang="pt-BR" dirty="0" smtClean="0"/>
              <a:t>Therefore </a:t>
            </a:r>
            <a:r>
              <a:rPr lang="pt-BR" dirty="0"/>
              <a:t>, </a:t>
            </a:r>
            <a:r>
              <a:rPr lang="pt-BR" dirty="0" smtClean="0"/>
              <a:t>one ought</a:t>
            </a:r>
            <a:r>
              <a:rPr lang="pl-PL" dirty="0" smtClean="0"/>
              <a:t> </a:t>
            </a:r>
            <a:r>
              <a:rPr lang="pt-BR" dirty="0" smtClean="0"/>
              <a:t>to start</a:t>
            </a:r>
            <a:r>
              <a:rPr lang="pl-PL" dirty="0" smtClean="0"/>
              <a:t> </a:t>
            </a:r>
            <a:r>
              <a:rPr lang="pt-BR" dirty="0" smtClean="0"/>
              <a:t>with </a:t>
            </a:r>
            <a:r>
              <a:rPr lang="pt-BR" dirty="0"/>
              <a:t>an </a:t>
            </a:r>
            <a:r>
              <a:rPr lang="pt-BR" dirty="0" smtClean="0"/>
              <a:t>att</a:t>
            </a:r>
            <a:r>
              <a:rPr lang="pl-PL" dirty="0" smtClean="0"/>
              <a:t>e</a:t>
            </a:r>
            <a:r>
              <a:rPr lang="pt-BR" dirty="0" smtClean="0"/>
              <a:t>mpt</a:t>
            </a:r>
            <a:r>
              <a:rPr lang="pl-PL" dirty="0" smtClean="0"/>
              <a:t> </a:t>
            </a:r>
            <a:r>
              <a:rPr lang="pt-BR" dirty="0" smtClean="0"/>
              <a:t>to specify </a:t>
            </a:r>
            <a:r>
              <a:rPr lang="pt-BR" dirty="0"/>
              <a:t>the </a:t>
            </a:r>
            <a:r>
              <a:rPr lang="pt-BR" dirty="0" smtClean="0"/>
              <a:t>range </a:t>
            </a:r>
            <a:r>
              <a:rPr lang="pt-BR" dirty="0"/>
              <a:t>of </a:t>
            </a:r>
            <a:r>
              <a:rPr lang="pt-BR" dirty="0" smtClean="0"/>
              <a:t>meaning </a:t>
            </a:r>
            <a:r>
              <a:rPr lang="pt-BR" dirty="0"/>
              <a:t>for the </a:t>
            </a:r>
            <a:r>
              <a:rPr lang="pt-BR" dirty="0" smtClean="0"/>
              <a:t>term </a:t>
            </a:r>
            <a:r>
              <a:rPr lang="pt-BR" dirty="0"/>
              <a:t>in the </a:t>
            </a:r>
            <a:r>
              <a:rPr lang="pt-BR" dirty="0" smtClean="0"/>
              <a:t>normative</a:t>
            </a:r>
            <a:r>
              <a:rPr lang="pl-PL" dirty="0"/>
              <a:t> </a:t>
            </a:r>
            <a:r>
              <a:rPr lang="pt-BR" dirty="0" smtClean="0"/>
              <a:t>and </a:t>
            </a:r>
            <a:r>
              <a:rPr lang="pt-BR" dirty="0"/>
              <a:t>real </a:t>
            </a:r>
            <a:r>
              <a:rPr lang="pt-BR" dirty="0" smtClean="0"/>
              <a:t>dimension.</a:t>
            </a:r>
            <a:r>
              <a:rPr lang="pl-PL" dirty="0"/>
              <a:t> </a:t>
            </a:r>
            <a:r>
              <a:rPr lang="pt-BR" dirty="0" smtClean="0"/>
              <a:t>In </a:t>
            </a:r>
            <a:r>
              <a:rPr lang="pt-BR" dirty="0"/>
              <a:t>the </a:t>
            </a:r>
            <a:r>
              <a:rPr lang="pt-BR" dirty="0" smtClean="0"/>
              <a:t>normative dimension </a:t>
            </a:r>
            <a:r>
              <a:rPr lang="pt-BR" dirty="0"/>
              <a:t>the </a:t>
            </a:r>
            <a:r>
              <a:rPr lang="pt-BR" dirty="0" smtClean="0"/>
              <a:t>term </a:t>
            </a:r>
            <a:r>
              <a:rPr lang="pt-BR" dirty="0"/>
              <a:t>" </a:t>
            </a:r>
            <a:r>
              <a:rPr lang="pt-BR" dirty="0" smtClean="0"/>
              <a:t>juridization </a:t>
            </a:r>
            <a:r>
              <a:rPr lang="pt-BR" dirty="0"/>
              <a:t>" </a:t>
            </a:r>
            <a:r>
              <a:rPr lang="pt-BR" dirty="0" smtClean="0"/>
              <a:t>is</a:t>
            </a:r>
            <a:r>
              <a:rPr lang="pl-PL" dirty="0" smtClean="0"/>
              <a:t> </a:t>
            </a:r>
            <a:r>
              <a:rPr lang="pt-BR" dirty="0" smtClean="0"/>
              <a:t>synonymous with</a:t>
            </a:r>
            <a:r>
              <a:rPr lang="pl-PL" dirty="0" smtClean="0"/>
              <a:t> </a:t>
            </a:r>
            <a:r>
              <a:rPr lang="pt-BR" dirty="0" smtClean="0"/>
              <a:t>the term "regulation </a:t>
            </a:r>
            <a:r>
              <a:rPr lang="pt-BR" dirty="0"/>
              <a:t>by law" of </a:t>
            </a:r>
            <a:r>
              <a:rPr lang="pt-BR" dirty="0" smtClean="0"/>
              <a:t>certain</a:t>
            </a:r>
            <a:r>
              <a:rPr lang="pl-PL" dirty="0"/>
              <a:t> </a:t>
            </a:r>
            <a:r>
              <a:rPr lang="pt-BR" dirty="0" smtClean="0"/>
              <a:t>socia</a:t>
            </a:r>
            <a:r>
              <a:rPr lang="pl-PL" dirty="0"/>
              <a:t>l</a:t>
            </a:r>
            <a:r>
              <a:rPr lang="pt-BR" dirty="0" smtClean="0"/>
              <a:t> </a:t>
            </a:r>
            <a:r>
              <a:rPr lang="pt-BR" dirty="0"/>
              <a:t>and </a:t>
            </a:r>
            <a:r>
              <a:rPr lang="pt-BR" dirty="0" smtClean="0"/>
              <a:t>economic phenomena.</a:t>
            </a:r>
            <a:r>
              <a:rPr lang="pl-PL" dirty="0" smtClean="0"/>
              <a:t> (…)</a:t>
            </a:r>
          </a:p>
          <a:p>
            <a:pPr marL="0" indent="0">
              <a:buNone/>
            </a:pPr>
            <a:r>
              <a:rPr lang="pt-BR" dirty="0"/>
              <a:t>All </a:t>
            </a:r>
            <a:r>
              <a:rPr lang="pt-BR" dirty="0" smtClean="0"/>
              <a:t>attempts</a:t>
            </a:r>
            <a:r>
              <a:rPr lang="pl-PL" dirty="0" smtClean="0"/>
              <a:t> </a:t>
            </a:r>
            <a:r>
              <a:rPr lang="pt-BR" dirty="0" smtClean="0"/>
              <a:t>at defining jur</a:t>
            </a:r>
            <a:r>
              <a:rPr lang="pl-PL" dirty="0" smtClean="0"/>
              <a:t>i</a:t>
            </a:r>
            <a:r>
              <a:rPr lang="pt-BR" dirty="0" smtClean="0"/>
              <a:t>dization along </a:t>
            </a:r>
            <a:r>
              <a:rPr lang="pt-BR" dirty="0"/>
              <a:t>the </a:t>
            </a:r>
            <a:r>
              <a:rPr lang="pt-BR" dirty="0" smtClean="0"/>
              <a:t>normative dimension lead either </a:t>
            </a:r>
            <a:r>
              <a:rPr lang="pt-BR" dirty="0"/>
              <a:t>to </a:t>
            </a:r>
            <a:r>
              <a:rPr lang="pt-BR" dirty="0" smtClean="0"/>
              <a:t>the</a:t>
            </a:r>
            <a:r>
              <a:rPr lang="pl-PL" dirty="0" smtClean="0"/>
              <a:t> </a:t>
            </a:r>
            <a:r>
              <a:rPr lang="pt-BR" dirty="0" smtClean="0"/>
              <a:t>fetishization </a:t>
            </a:r>
            <a:r>
              <a:rPr lang="pt-BR" dirty="0"/>
              <a:t>of law or to the </a:t>
            </a:r>
            <a:r>
              <a:rPr lang="pt-BR" dirty="0" smtClean="0"/>
              <a:t>belief </a:t>
            </a:r>
            <a:r>
              <a:rPr lang="pt-BR" dirty="0"/>
              <a:t>in its </a:t>
            </a:r>
            <a:r>
              <a:rPr lang="pt-BR" dirty="0" smtClean="0"/>
              <a:t>omnipotence</a:t>
            </a:r>
            <a:r>
              <a:rPr lang="pl-PL" dirty="0" smtClean="0"/>
              <a:t>. (…) </a:t>
            </a:r>
          </a:p>
          <a:p>
            <a:pPr marL="0" indent="0">
              <a:buNone/>
            </a:pPr>
            <a:r>
              <a:rPr lang="pt-BR" dirty="0" smtClean="0"/>
              <a:t>regulation </a:t>
            </a:r>
            <a:r>
              <a:rPr lang="pt-BR" dirty="0"/>
              <a:t>by law is treated not </a:t>
            </a:r>
            <a:r>
              <a:rPr lang="pt-BR" dirty="0" smtClean="0"/>
              <a:t>only as</a:t>
            </a:r>
            <a:r>
              <a:rPr lang="pl-PL" dirty="0" smtClean="0"/>
              <a:t> </a:t>
            </a:r>
            <a:r>
              <a:rPr lang="pt-BR" dirty="0" smtClean="0"/>
              <a:t>a</a:t>
            </a:r>
            <a:r>
              <a:rPr lang="pl-PL" dirty="0" smtClean="0"/>
              <a:t> </a:t>
            </a:r>
            <a:r>
              <a:rPr lang="pt-BR" dirty="0" smtClean="0"/>
              <a:t>remedy </a:t>
            </a:r>
            <a:r>
              <a:rPr lang="pt-BR" dirty="0"/>
              <a:t>to all </a:t>
            </a:r>
            <a:r>
              <a:rPr lang="pt-BR" dirty="0" smtClean="0"/>
              <a:t>kinds </a:t>
            </a:r>
            <a:r>
              <a:rPr lang="pt-BR" dirty="0"/>
              <a:t>of </a:t>
            </a:r>
            <a:r>
              <a:rPr lang="pt-BR" dirty="0" smtClean="0"/>
              <a:t>social pro</a:t>
            </a:r>
            <a:r>
              <a:rPr lang="pl-PL" dirty="0" smtClean="0"/>
              <a:t>b</a:t>
            </a:r>
            <a:r>
              <a:rPr lang="pt-BR" dirty="0" smtClean="0"/>
              <a:t>lems </a:t>
            </a:r>
            <a:r>
              <a:rPr lang="pt-BR" dirty="0"/>
              <a:t>and </a:t>
            </a:r>
            <a:r>
              <a:rPr lang="pt-BR" dirty="0" smtClean="0"/>
              <a:t>shortcomings,</a:t>
            </a:r>
            <a:r>
              <a:rPr lang="pl-PL" dirty="0" smtClean="0"/>
              <a:t> </a:t>
            </a:r>
            <a:r>
              <a:rPr lang="pt-BR" dirty="0" smtClean="0"/>
              <a:t>but also </a:t>
            </a:r>
            <a:r>
              <a:rPr lang="pt-BR" dirty="0"/>
              <a:t>as </a:t>
            </a:r>
            <a:r>
              <a:rPr lang="pt-BR" dirty="0" smtClean="0"/>
              <a:t>the most effective </a:t>
            </a:r>
            <a:r>
              <a:rPr lang="pt-BR" dirty="0"/>
              <a:t>tool for the </a:t>
            </a:r>
            <a:r>
              <a:rPr lang="pt-BR" dirty="0" smtClean="0"/>
              <a:t>realization of</a:t>
            </a:r>
            <a:r>
              <a:rPr lang="pl-PL" dirty="0" smtClean="0"/>
              <a:t> </a:t>
            </a:r>
            <a:r>
              <a:rPr lang="pt-BR" dirty="0" smtClean="0"/>
              <a:t>the stat</a:t>
            </a:r>
            <a:r>
              <a:rPr lang="pl-PL" dirty="0" smtClean="0"/>
              <a:t>e</a:t>
            </a:r>
            <a:r>
              <a:rPr lang="pt-BR" dirty="0" smtClean="0"/>
              <a:t> policy carrying </a:t>
            </a:r>
            <a:r>
              <a:rPr lang="pt-BR" dirty="0"/>
              <a:t>into </a:t>
            </a:r>
            <a:r>
              <a:rPr lang="pt-BR" dirty="0" smtClean="0"/>
              <a:t>effect, a</a:t>
            </a:r>
            <a:r>
              <a:rPr lang="pl-PL" dirty="0" smtClean="0"/>
              <a:t> p</a:t>
            </a:r>
            <a:r>
              <a:rPr lang="pt-BR" dirty="0" smtClean="0"/>
              <a:t>lanned social</a:t>
            </a:r>
            <a:r>
              <a:rPr lang="pl-PL" dirty="0" smtClean="0"/>
              <a:t> </a:t>
            </a:r>
            <a:r>
              <a:rPr lang="pt-BR" dirty="0" smtClean="0"/>
              <a:t>change</a:t>
            </a:r>
            <a:r>
              <a:rPr lang="pt-BR" dirty="0"/>
              <a:t>.</a:t>
            </a:r>
            <a:r>
              <a:rPr lang="pl-PL" dirty="0" smtClean="0"/>
              <a:t>”</a:t>
            </a:r>
          </a:p>
          <a:p>
            <a:pPr marL="0" indent="0">
              <a:buNone/>
            </a:pPr>
            <a:r>
              <a:rPr lang="pl-PL" sz="1800" b="1" dirty="0" smtClean="0"/>
              <a:t>A. Turska,</a:t>
            </a:r>
            <a:r>
              <a:rPr lang="en-US" sz="1800" b="1" dirty="0"/>
              <a:t> </a:t>
            </a:r>
            <a:r>
              <a:rPr lang="en-US" sz="1800" b="1" i="1" dirty="0"/>
              <a:t>Selected Problems of </a:t>
            </a:r>
            <a:r>
              <a:rPr lang="en-US" sz="1800" b="1" i="1" dirty="0" err="1"/>
              <a:t>Juridization</a:t>
            </a:r>
            <a:r>
              <a:rPr lang="en-US" sz="1800" b="1" i="1" dirty="0"/>
              <a:t> </a:t>
            </a:r>
            <a:r>
              <a:rPr lang="en-US" sz="1800" b="1" i="1" dirty="0" smtClean="0"/>
              <a:t>of</a:t>
            </a:r>
            <a:r>
              <a:rPr lang="pl-PL" sz="1800" b="1" i="1" dirty="0" smtClean="0"/>
              <a:t> </a:t>
            </a:r>
            <a:r>
              <a:rPr lang="en-US" sz="1800" b="1" i="1" dirty="0" smtClean="0"/>
              <a:t>Socio-Economic </a:t>
            </a:r>
            <a:r>
              <a:rPr lang="en-US" sz="1800" b="1" i="1" dirty="0"/>
              <a:t>Phenomena</a:t>
            </a:r>
            <a:r>
              <a:rPr lang="pl-PL" sz="1800" b="1" i="1" dirty="0" smtClean="0"/>
              <a:t> </a:t>
            </a:r>
            <a:r>
              <a:rPr lang="pl-PL" sz="1800" b="1" dirty="0" smtClean="0"/>
              <a:t>[in:] P. Dutkiewicz and G. Gorzelak (</a:t>
            </a:r>
            <a:r>
              <a:rPr lang="pl-PL" sz="1800" b="1" dirty="0" err="1" smtClean="0"/>
              <a:t>eds</a:t>
            </a:r>
            <a:r>
              <a:rPr lang="pl-PL" sz="1800" b="1" dirty="0" smtClean="0"/>
              <a:t>), </a:t>
            </a:r>
            <a:r>
              <a:rPr lang="pl-PL" sz="1800" b="1" i="1" dirty="0" err="1" smtClean="0"/>
              <a:t>Local</a:t>
            </a:r>
            <a:r>
              <a:rPr lang="pl-PL" sz="1800" b="1" i="1" dirty="0" smtClean="0"/>
              <a:t> </a:t>
            </a:r>
            <a:r>
              <a:rPr lang="pl-PL" sz="1800" b="1" i="1" dirty="0" err="1" smtClean="0"/>
              <a:t>Studies</a:t>
            </a:r>
            <a:r>
              <a:rPr lang="pl-PL" sz="1800" b="1" i="1" dirty="0" smtClean="0"/>
              <a:t> in Poland</a:t>
            </a:r>
            <a:r>
              <a:rPr lang="pl-PL" sz="1800" b="1" dirty="0" smtClean="0"/>
              <a:t>, </a:t>
            </a:r>
            <a:r>
              <a:rPr lang="pl-PL" sz="1800" b="1" dirty="0" err="1" smtClean="0"/>
              <a:t>Warsaw</a:t>
            </a:r>
            <a:r>
              <a:rPr lang="pl-PL" sz="1800" b="1" dirty="0" smtClean="0"/>
              <a:t> 1987, p. 166.</a:t>
            </a:r>
            <a:endParaRPr lang="pl-PL" sz="1800" b="1" dirty="0"/>
          </a:p>
        </p:txBody>
      </p:sp>
    </p:spTree>
    <p:extLst>
      <p:ext uri="{BB962C8B-B14F-4D97-AF65-F5344CB8AC3E}">
        <p14:creationId xmlns:p14="http://schemas.microsoft.com/office/powerpoint/2010/main" val="24276699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838200" y="365125"/>
            <a:ext cx="10515600" cy="1260475"/>
          </a:xfrm>
        </p:spPr>
        <p:txBody>
          <a:bodyPr>
            <a:normAutofit/>
          </a:bodyPr>
          <a:lstStyle/>
          <a:p>
            <a:pPr algn="ctr"/>
            <a:r>
              <a:rPr lang="pl-PL" altLang="pl-PL" sz="3800" dirty="0"/>
              <a:t>Przyczyny </a:t>
            </a:r>
            <a:r>
              <a:rPr lang="pl-PL" altLang="pl-PL" sz="3800" dirty="0" smtClean="0"/>
              <a:t>jurydyzacji </a:t>
            </a:r>
            <a:r>
              <a:rPr lang="pl-PL" altLang="pl-PL" sz="3800" dirty="0"/>
              <a:t>życia społecznego przez </a:t>
            </a:r>
            <a:r>
              <a:rPr lang="pl-PL" altLang="pl-PL" sz="3800" dirty="0" smtClean="0"/>
              <a:t>prawo</a:t>
            </a:r>
            <a:endParaRPr lang="pl-PL" altLang="pl-PL" sz="3800" dirty="0"/>
          </a:p>
        </p:txBody>
      </p:sp>
      <p:sp>
        <p:nvSpPr>
          <p:cNvPr id="196611" name="Rectangle 3"/>
          <p:cNvSpPr>
            <a:spLocks noGrp="1" noChangeArrowheads="1"/>
          </p:cNvSpPr>
          <p:nvPr>
            <p:ph type="body" idx="1"/>
          </p:nvPr>
        </p:nvSpPr>
        <p:spPr>
          <a:xfrm>
            <a:off x="838200" y="2552946"/>
            <a:ext cx="10434882" cy="3347670"/>
          </a:xfrm>
        </p:spPr>
        <p:txBody>
          <a:bodyPr>
            <a:normAutofit/>
          </a:bodyPr>
          <a:lstStyle/>
          <a:p>
            <a:pPr marL="609600" indent="-609600">
              <a:buFontTx/>
              <a:buAutoNum type="arabicParenR"/>
            </a:pPr>
            <a:r>
              <a:rPr lang="pl-PL" altLang="pl-PL" sz="3200" dirty="0"/>
              <a:t>paternalizm </a:t>
            </a:r>
            <a:r>
              <a:rPr lang="pl-PL" altLang="pl-PL" sz="3200" dirty="0" smtClean="0"/>
              <a:t>prawny</a:t>
            </a:r>
            <a:endParaRPr lang="pl-PL" altLang="pl-PL" sz="3200" dirty="0"/>
          </a:p>
          <a:p>
            <a:pPr marL="609600" indent="-609600">
              <a:buFontTx/>
              <a:buAutoNum type="arabicParenR"/>
            </a:pPr>
            <a:r>
              <a:rPr lang="pl-PL" altLang="pl-PL" sz="3200" dirty="0"/>
              <a:t>interwencjonizm </a:t>
            </a:r>
            <a:r>
              <a:rPr lang="pl-PL" altLang="pl-PL" sz="3200" dirty="0" smtClean="0"/>
              <a:t>państwowy </a:t>
            </a:r>
            <a:endParaRPr lang="pl-PL" altLang="pl-PL" sz="3200" dirty="0"/>
          </a:p>
          <a:p>
            <a:pPr marL="609600" indent="-609600">
              <a:buNone/>
            </a:pPr>
            <a:r>
              <a:rPr lang="pl-PL" altLang="pl-PL" sz="3200" dirty="0"/>
              <a:t>3) </a:t>
            </a:r>
            <a:r>
              <a:rPr lang="pl-PL" altLang="pl-PL" sz="3200" dirty="0" smtClean="0"/>
              <a:t>	globalizacja </a:t>
            </a:r>
            <a:endParaRPr lang="pl-PL" altLang="pl-PL" sz="3200" dirty="0"/>
          </a:p>
          <a:p>
            <a:pPr marL="609600" indent="-609600">
              <a:buNone/>
            </a:pPr>
            <a:r>
              <a:rPr lang="pl-PL" altLang="pl-PL" sz="3200" dirty="0"/>
              <a:t>4</a:t>
            </a:r>
            <a:r>
              <a:rPr lang="pl-PL" altLang="pl-PL" sz="3200" dirty="0" smtClean="0"/>
              <a:t>)	rozrost </a:t>
            </a:r>
            <a:r>
              <a:rPr lang="pl-PL" altLang="pl-PL" sz="3200" dirty="0"/>
              <a:t>funkcji demokratyczno-liberalnego państwa </a:t>
            </a:r>
            <a:r>
              <a:rPr lang="pl-PL" altLang="pl-PL" sz="3200" dirty="0" smtClean="0"/>
              <a:t>dobrobytu </a:t>
            </a:r>
            <a:endParaRPr lang="pl-PL" altLang="pl-PL" sz="3200" dirty="0"/>
          </a:p>
          <a:p>
            <a:pPr marL="609600" indent="-609600">
              <a:buNone/>
            </a:pPr>
            <a:r>
              <a:rPr lang="pl-PL" altLang="pl-PL" sz="3200" dirty="0"/>
              <a:t>5) </a:t>
            </a:r>
            <a:r>
              <a:rPr lang="pl-PL" altLang="pl-PL" sz="3200" dirty="0" smtClean="0"/>
              <a:t>	pozytywistyczny </a:t>
            </a:r>
            <a:r>
              <a:rPr lang="pl-PL" altLang="pl-PL" sz="3200" dirty="0"/>
              <a:t>model państwa </a:t>
            </a:r>
            <a:r>
              <a:rPr lang="pl-PL" altLang="pl-PL" sz="3200" dirty="0" smtClean="0"/>
              <a:t>prawa </a:t>
            </a:r>
            <a:endParaRPr lang="pl-PL" altLang="pl-PL" sz="3200" dirty="0"/>
          </a:p>
        </p:txBody>
      </p:sp>
    </p:spTree>
    <p:extLst>
      <p:ext uri="{BB962C8B-B14F-4D97-AF65-F5344CB8AC3E}">
        <p14:creationId xmlns:p14="http://schemas.microsoft.com/office/powerpoint/2010/main" val="3844035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226646"/>
            <a:ext cx="10515600" cy="859692"/>
          </a:xfrm>
        </p:spPr>
        <p:txBody>
          <a:bodyPr>
            <a:normAutofit/>
          </a:bodyPr>
          <a:lstStyle/>
          <a:p>
            <a:pPr algn="ctr"/>
            <a:r>
              <a:rPr lang="pl-PL" sz="4800" dirty="0" smtClean="0"/>
              <a:t>Alokacja zasobów</a:t>
            </a:r>
            <a:endParaRPr lang="pl-PL" sz="4800" dirty="0"/>
          </a:p>
        </p:txBody>
      </p:sp>
      <p:sp>
        <p:nvSpPr>
          <p:cNvPr id="3" name="Symbol zastępczy zawartości 2"/>
          <p:cNvSpPr>
            <a:spLocks noGrp="1"/>
          </p:cNvSpPr>
          <p:nvPr>
            <p:ph idx="1"/>
          </p:nvPr>
        </p:nvSpPr>
        <p:spPr>
          <a:xfrm>
            <a:off x="200526" y="1523999"/>
            <a:ext cx="11742821" cy="5157537"/>
          </a:xfrm>
        </p:spPr>
        <p:txBody>
          <a:bodyPr>
            <a:normAutofit/>
          </a:bodyPr>
          <a:lstStyle/>
          <a:p>
            <a:pPr marL="0" indent="0">
              <a:buNone/>
            </a:pPr>
            <a:r>
              <a:rPr lang="pl-PL" sz="2600" dirty="0"/>
              <a:t>„Problem alokacji, czyli „umiejscowienia" określonych dóbr u konkretnych podmiotów jest ściśle powiązany z ekonomicznymi koncepcjami efektywności prawa, zwłaszcza zaś z efektywnością w sensie </a:t>
            </a:r>
            <a:r>
              <a:rPr lang="pl-PL" sz="2600" dirty="0" err="1"/>
              <a:t>Pareto</a:t>
            </a:r>
            <a:r>
              <a:rPr lang="pl-PL" sz="2600" dirty="0"/>
              <a:t> i </a:t>
            </a:r>
            <a:r>
              <a:rPr lang="pl-PL" sz="2600" dirty="0" err="1"/>
              <a:t>Kaldora-Hicksa</a:t>
            </a:r>
            <a:r>
              <a:rPr lang="pl-PL" sz="2600" dirty="0"/>
              <a:t>. Z ulepszeniem (efektywną alokacją dóbr) w sensie </a:t>
            </a:r>
            <a:r>
              <a:rPr lang="pl-PL" sz="2600" dirty="0" err="1"/>
              <a:t>Pareto</a:t>
            </a:r>
            <a:r>
              <a:rPr lang="pl-PL" sz="2600" dirty="0"/>
              <a:t> mamy do czynienia wówczas, gdy zwiększa się użyteczność co najmniej jednego podmiotu, przy równoczesnym zachowaniu dotychczasowego położenia osób pozostałych </a:t>
            </a:r>
            <a:r>
              <a:rPr lang="pl-PL" sz="2600" dirty="0" smtClean="0"/>
              <a:t>(…) </a:t>
            </a:r>
            <a:r>
              <a:rPr lang="pl-PL" sz="2600" dirty="0"/>
              <a:t>w sensie </a:t>
            </a:r>
            <a:r>
              <a:rPr lang="pl-PL" sz="2600" dirty="0" err="1"/>
              <a:t>Kaldora-Hicksa</a:t>
            </a:r>
            <a:r>
              <a:rPr lang="pl-PL" sz="2600" dirty="0"/>
              <a:t> mamy do czynienia wówczas gdy korzyści wynikające z tej alokacji dla pewnej grupy podmiotów są wyższe niż straty pozostałych </a:t>
            </a:r>
            <a:r>
              <a:rPr lang="pl-PL" sz="2600" dirty="0" smtClean="0"/>
              <a:t>(…).</a:t>
            </a:r>
          </a:p>
          <a:p>
            <a:pPr marL="0" indent="0">
              <a:buNone/>
            </a:pPr>
            <a:r>
              <a:rPr lang="pl-PL" sz="2600" dirty="0" smtClean="0"/>
              <a:t>Wynika </a:t>
            </a:r>
            <a:r>
              <a:rPr lang="pl-PL" sz="2600" dirty="0"/>
              <a:t>z powyższego, że właściwa alokacja dóbr, to </a:t>
            </a:r>
            <a:r>
              <a:rPr lang="pl-PL" sz="2600" dirty="0" smtClean="0"/>
              <a:t>alokacja </a:t>
            </a:r>
            <a:r>
              <a:rPr lang="pl-PL" sz="2600" dirty="0"/>
              <a:t>ekonomicznie </a:t>
            </a:r>
            <a:r>
              <a:rPr lang="pl-PL" sz="2600" dirty="0" smtClean="0"/>
              <a:t>efektywna (…)”</a:t>
            </a:r>
          </a:p>
          <a:p>
            <a:pPr marL="0" indent="0">
              <a:buNone/>
            </a:pPr>
            <a:endParaRPr lang="pl-PL" sz="2600" dirty="0" smtClean="0"/>
          </a:p>
          <a:p>
            <a:pPr marL="0" lvl="0" indent="0">
              <a:buNone/>
            </a:pPr>
            <a:r>
              <a:rPr lang="pl-PL" sz="1800"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J. Stelmach, </a:t>
            </a:r>
            <a:r>
              <a:rPr lang="pl-PL" sz="1800" b="1"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Efektywne prawo, </a:t>
            </a:r>
            <a:r>
              <a:rPr lang="pl-PL" sz="1800"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www2.wpia.uw.edu.pl/files/doktoranckie/STELMACH</a:t>
            </a:r>
          </a:p>
        </p:txBody>
      </p:sp>
    </p:spTree>
    <p:extLst>
      <p:ext uri="{BB962C8B-B14F-4D97-AF65-F5344CB8AC3E}">
        <p14:creationId xmlns:p14="http://schemas.microsoft.com/office/powerpoint/2010/main" val="3223101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6"/>
            <a:ext cx="10515600" cy="1163424"/>
          </a:xfrm>
        </p:spPr>
        <p:txBody>
          <a:bodyPr>
            <a:normAutofit/>
          </a:bodyPr>
          <a:lstStyle/>
          <a:p>
            <a:pPr algn="ctr"/>
            <a:r>
              <a:rPr lang="pl-PL" sz="3800" dirty="0" smtClean="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rPr>
              <a:t>Potrzeba bezpieczeństwa i „</a:t>
            </a:r>
            <a:r>
              <a:rPr lang="pl-PL" sz="3800" i="1" dirty="0" err="1" smtClean="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rPr>
              <a:t>rights</a:t>
            </a:r>
            <a:r>
              <a:rPr lang="pl-PL" sz="3800" i="1" dirty="0" smtClean="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rPr>
              <a:t>-talk</a:t>
            </a:r>
            <a:r>
              <a:rPr lang="pl-PL" sz="3800" dirty="0" smtClean="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rPr>
              <a:t>”</a:t>
            </a:r>
            <a:endParaRPr lang="pl-PL" sz="3800" dirty="0"/>
          </a:p>
        </p:txBody>
      </p:sp>
      <p:sp>
        <p:nvSpPr>
          <p:cNvPr id="3" name="Symbol zastępczy zawartości 2"/>
          <p:cNvSpPr>
            <a:spLocks noGrp="1"/>
          </p:cNvSpPr>
          <p:nvPr>
            <p:ph idx="1"/>
          </p:nvPr>
        </p:nvSpPr>
        <p:spPr>
          <a:xfrm>
            <a:off x="655093" y="1842448"/>
            <a:ext cx="11041038" cy="4667533"/>
          </a:xfrm>
        </p:spPr>
        <p:txBody>
          <a:bodyPr>
            <a:normAutofit lnSpcReduction="10000"/>
          </a:bodyPr>
          <a:lstStyle/>
          <a:p>
            <a:pPr marL="0" indent="0">
              <a:buNone/>
            </a:pPr>
            <a:r>
              <a:rPr lang="pl-PL" dirty="0" smtClean="0"/>
              <a:t>„</a:t>
            </a:r>
            <a:r>
              <a:rPr lang="en-US" dirty="0"/>
              <a:t>Once you establish that everyone has </a:t>
            </a:r>
            <a:r>
              <a:rPr lang="en-US" dirty="0" smtClean="0"/>
              <a:t>a</a:t>
            </a:r>
            <a:r>
              <a:rPr lang="pl-PL" dirty="0" smtClean="0"/>
              <a:t> </a:t>
            </a:r>
            <a:r>
              <a:rPr lang="en-US" dirty="0" smtClean="0"/>
              <a:t>fundamental </a:t>
            </a:r>
            <a:r>
              <a:rPr lang="en-US" dirty="0"/>
              <a:t>right to health care, you have opened the legal equivalent of </a:t>
            </a:r>
            <a:r>
              <a:rPr lang="en-US" dirty="0" smtClean="0"/>
              <a:t>Pandora's</a:t>
            </a:r>
            <a:r>
              <a:rPr lang="pl-PL" dirty="0" smtClean="0"/>
              <a:t> </a:t>
            </a:r>
            <a:r>
              <a:rPr lang="en-US" dirty="0" smtClean="0"/>
              <a:t>box</a:t>
            </a:r>
            <a:r>
              <a:rPr lang="en-US" dirty="0"/>
              <a:t>. True fundamental rights are equally possessed by all citizens. All citizens </a:t>
            </a:r>
            <a:r>
              <a:rPr lang="en-US" dirty="0" smtClean="0"/>
              <a:t>are</a:t>
            </a:r>
            <a:r>
              <a:rPr lang="pl-PL" dirty="0" smtClean="0"/>
              <a:t> </a:t>
            </a:r>
            <a:r>
              <a:rPr lang="en-US" dirty="0" smtClean="0"/>
              <a:t>equally </a:t>
            </a:r>
            <a:r>
              <a:rPr lang="en-US" dirty="0"/>
              <a:t>entitled to the exercise of those rights and, only on the basis of a proven </a:t>
            </a:r>
            <a:r>
              <a:rPr lang="en-US" dirty="0" smtClean="0"/>
              <a:t>compelling</a:t>
            </a:r>
            <a:r>
              <a:rPr lang="pl-PL" dirty="0" smtClean="0"/>
              <a:t> </a:t>
            </a:r>
            <a:r>
              <a:rPr lang="en-US" dirty="0" smtClean="0"/>
              <a:t>state </a:t>
            </a:r>
            <a:r>
              <a:rPr lang="en-US" dirty="0"/>
              <a:t>interest, can the government infringe upon or limit such rights. If </a:t>
            </a:r>
            <a:r>
              <a:rPr lang="en-US" dirty="0" smtClean="0"/>
              <a:t>health</a:t>
            </a:r>
            <a:r>
              <a:rPr lang="pl-PL" dirty="0" smtClean="0"/>
              <a:t> </a:t>
            </a:r>
            <a:r>
              <a:rPr lang="en-US" dirty="0" smtClean="0"/>
              <a:t>care </a:t>
            </a:r>
            <a:r>
              <a:rPr lang="en-US" dirty="0"/>
              <a:t>is a fundamental right, then the question arises as to whether the society </a:t>
            </a:r>
            <a:r>
              <a:rPr lang="en-US" dirty="0" smtClean="0"/>
              <a:t>can</a:t>
            </a:r>
            <a:r>
              <a:rPr lang="pl-PL" dirty="0" smtClean="0"/>
              <a:t> </a:t>
            </a:r>
            <a:r>
              <a:rPr lang="en-US" dirty="0" smtClean="0"/>
              <a:t>justify </a:t>
            </a:r>
            <a:r>
              <a:rPr lang="en-US" dirty="0"/>
              <a:t>or tolerate disparate treatment (i.e., differing standards of receipt of health </a:t>
            </a:r>
            <a:r>
              <a:rPr lang="en-US" dirty="0" smtClean="0"/>
              <a:t>care</a:t>
            </a:r>
            <a:r>
              <a:rPr lang="pl-PL" dirty="0" smtClean="0"/>
              <a:t> </a:t>
            </a:r>
            <a:r>
              <a:rPr lang="en-US" dirty="0" smtClean="0"/>
              <a:t>coverage </a:t>
            </a:r>
            <a:r>
              <a:rPr lang="en-US" dirty="0"/>
              <a:t>and benefits) among its </a:t>
            </a:r>
            <a:r>
              <a:rPr lang="en-US" dirty="0" smtClean="0"/>
              <a:t>citizens.</a:t>
            </a:r>
            <a:r>
              <a:rPr lang="pl-PL" dirty="0" smtClean="0"/>
              <a:t> </a:t>
            </a:r>
            <a:r>
              <a:rPr lang="en-US" dirty="0" smtClean="0"/>
              <a:t>But </a:t>
            </a:r>
            <a:r>
              <a:rPr lang="en-US" dirty="0"/>
              <a:t>the debate has now apparently evolved to the point where the argument </a:t>
            </a:r>
            <a:r>
              <a:rPr lang="en-US" dirty="0" smtClean="0"/>
              <a:t>is</a:t>
            </a:r>
            <a:r>
              <a:rPr lang="pl-PL" dirty="0" smtClean="0"/>
              <a:t> </a:t>
            </a:r>
            <a:r>
              <a:rPr lang="en-US" dirty="0" smtClean="0"/>
              <a:t>over </a:t>
            </a:r>
            <a:r>
              <a:rPr lang="en-US" dirty="0"/>
              <a:t>how best to ensure that everyone enjoys this new "right:" whatever health </a:t>
            </a:r>
            <a:r>
              <a:rPr lang="en-US" dirty="0" smtClean="0"/>
              <a:t>care</a:t>
            </a:r>
            <a:r>
              <a:rPr lang="pl-PL" dirty="0" smtClean="0"/>
              <a:t> </a:t>
            </a:r>
            <a:r>
              <a:rPr lang="en-US" dirty="0" smtClean="0"/>
              <a:t>one </a:t>
            </a:r>
            <a:r>
              <a:rPr lang="en-US" dirty="0"/>
              <a:t>needs.</a:t>
            </a:r>
            <a:r>
              <a:rPr lang="pl-PL" dirty="0" smtClean="0"/>
              <a:t>’.”</a:t>
            </a:r>
          </a:p>
          <a:p>
            <a:pPr marL="0" indent="0">
              <a:buNone/>
            </a:pPr>
            <a:r>
              <a:rPr lang="pl-PL" sz="2000" b="1" dirty="0"/>
              <a:t>M</a:t>
            </a:r>
            <a:r>
              <a:rPr lang="pl-PL" sz="2000" b="1" dirty="0" smtClean="0"/>
              <a:t>. </a:t>
            </a:r>
            <a:r>
              <a:rPr lang="pl-PL" sz="2000" b="1" dirty="0" err="1" smtClean="0"/>
              <a:t>Wallop</a:t>
            </a:r>
            <a:r>
              <a:rPr lang="pl-PL" sz="2000" b="1" dirty="0" smtClean="0"/>
              <a:t>, </a:t>
            </a:r>
            <a:r>
              <a:rPr lang="en-US" sz="2000" b="1" i="1" dirty="0"/>
              <a:t>Tyranny in America: Would Alexis De </a:t>
            </a:r>
            <a:r>
              <a:rPr lang="en-US" sz="2000" b="1" i="1" dirty="0" smtClean="0"/>
              <a:t>Tocqueville</a:t>
            </a:r>
            <a:r>
              <a:rPr lang="pl-PL" sz="2000" b="1" i="1" dirty="0" smtClean="0"/>
              <a:t> </a:t>
            </a:r>
            <a:r>
              <a:rPr lang="en-US" sz="2000" b="1" i="1" dirty="0" smtClean="0"/>
              <a:t>Recognize </a:t>
            </a:r>
            <a:r>
              <a:rPr lang="en-US" sz="2000" b="1" i="1" dirty="0"/>
              <a:t>This </a:t>
            </a:r>
            <a:r>
              <a:rPr lang="en-US" sz="2000" b="1" i="1" dirty="0" smtClean="0"/>
              <a:t>Place</a:t>
            </a:r>
            <a:r>
              <a:rPr lang="pl-PL" sz="2000" b="1" dirty="0" smtClean="0"/>
              <a:t>, </a:t>
            </a:r>
            <a:r>
              <a:rPr lang="pl-PL" sz="2000" b="1" dirty="0" err="1" smtClean="0"/>
              <a:t>Journal</a:t>
            </a:r>
            <a:r>
              <a:rPr lang="pl-PL" sz="2000" b="1" dirty="0" smtClean="0"/>
              <a:t> of </a:t>
            </a:r>
            <a:r>
              <a:rPr lang="pl-PL" sz="2000" b="1" dirty="0" err="1" smtClean="0"/>
              <a:t>Legislation</a:t>
            </a:r>
            <a:r>
              <a:rPr lang="pl-PL" sz="2000" b="1" dirty="0" smtClean="0"/>
              <a:t>, </a:t>
            </a:r>
            <a:r>
              <a:rPr lang="pl-PL" sz="2000" b="1" dirty="0" err="1" smtClean="0"/>
              <a:t>vo</a:t>
            </a:r>
            <a:r>
              <a:rPr lang="pl-PL" sz="2000" b="1" dirty="0" smtClean="0"/>
              <a:t>. 20/1994, p. 47, </a:t>
            </a:r>
            <a:endParaRPr lang="en-US" sz="2000" b="1" dirty="0"/>
          </a:p>
        </p:txBody>
      </p:sp>
    </p:spTree>
    <p:extLst>
      <p:ext uri="{BB962C8B-B14F-4D97-AF65-F5344CB8AC3E}">
        <p14:creationId xmlns:p14="http://schemas.microsoft.com/office/powerpoint/2010/main" val="32411006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6"/>
            <a:ext cx="10515600" cy="1163424"/>
          </a:xfrm>
        </p:spPr>
        <p:txBody>
          <a:bodyPr>
            <a:normAutofit/>
          </a:bodyPr>
          <a:lstStyle/>
          <a:p>
            <a:pPr algn="ctr"/>
            <a:r>
              <a:rPr lang="pl-PL" sz="3800" dirty="0" smtClean="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rPr>
              <a:t>Oczekiwania obywateli – paternalizm prawny</a:t>
            </a:r>
            <a:endParaRPr lang="pl-PL" sz="3800" dirty="0"/>
          </a:p>
        </p:txBody>
      </p:sp>
      <p:sp>
        <p:nvSpPr>
          <p:cNvPr id="3" name="Symbol zastępczy zawartości 2"/>
          <p:cNvSpPr>
            <a:spLocks noGrp="1"/>
          </p:cNvSpPr>
          <p:nvPr>
            <p:ph idx="1"/>
          </p:nvPr>
        </p:nvSpPr>
        <p:spPr>
          <a:xfrm>
            <a:off x="655093" y="1842448"/>
            <a:ext cx="11041038" cy="4667533"/>
          </a:xfrm>
        </p:spPr>
        <p:txBody>
          <a:bodyPr/>
          <a:lstStyle/>
          <a:p>
            <a:pPr marL="0" indent="0">
              <a:buNone/>
            </a:pPr>
            <a:r>
              <a:rPr lang="pl-PL" dirty="0" smtClean="0"/>
              <a:t>„The </a:t>
            </a:r>
            <a:r>
              <a:rPr lang="pl-PL" dirty="0" err="1" smtClean="0"/>
              <a:t>sense</a:t>
            </a:r>
            <a:r>
              <a:rPr lang="pl-PL" dirty="0" smtClean="0"/>
              <a:t> of law in Germany </a:t>
            </a:r>
            <a:r>
              <a:rPr lang="pl-PL" dirty="0" err="1" smtClean="0"/>
              <a:t>today</a:t>
            </a:r>
            <a:r>
              <a:rPr lang="pl-PL" dirty="0" smtClean="0"/>
              <a:t> i </a:t>
            </a:r>
            <a:r>
              <a:rPr lang="pl-PL" dirty="0" err="1" smtClean="0"/>
              <a:t>characterized</a:t>
            </a:r>
            <a:r>
              <a:rPr lang="pl-PL" dirty="0" smtClean="0"/>
              <a:t> </a:t>
            </a:r>
            <a:r>
              <a:rPr lang="pl-PL" dirty="0" err="1" smtClean="0"/>
              <a:t>above</a:t>
            </a:r>
            <a:r>
              <a:rPr lang="pl-PL" dirty="0" smtClean="0"/>
              <a:t> </a:t>
            </a:r>
            <a:r>
              <a:rPr lang="pl-PL" dirty="0" err="1" smtClean="0"/>
              <a:t>all</a:t>
            </a:r>
            <a:r>
              <a:rPr lang="pl-PL" dirty="0" smtClean="0"/>
              <a:t> by the </a:t>
            </a:r>
            <a:r>
              <a:rPr lang="pl-PL" dirty="0" err="1" smtClean="0"/>
              <a:t>expectation</a:t>
            </a:r>
            <a:r>
              <a:rPr lang="pl-PL" dirty="0" smtClean="0"/>
              <a:t> </a:t>
            </a:r>
            <a:r>
              <a:rPr lang="pl-PL" dirty="0" err="1" smtClean="0"/>
              <a:t>that</a:t>
            </a:r>
            <a:r>
              <a:rPr lang="pl-PL" dirty="0" smtClean="0"/>
              <a:t> the law </a:t>
            </a:r>
            <a:r>
              <a:rPr lang="pl-PL" dirty="0" err="1" smtClean="0"/>
              <a:t>must</a:t>
            </a:r>
            <a:r>
              <a:rPr lang="pl-PL" dirty="0" smtClean="0"/>
              <a:t> be </a:t>
            </a:r>
            <a:r>
              <a:rPr lang="pl-PL" dirty="0" err="1" smtClean="0"/>
              <a:t>able</a:t>
            </a:r>
            <a:r>
              <a:rPr lang="pl-PL" dirty="0" smtClean="0"/>
              <a:t> to </a:t>
            </a:r>
            <a:r>
              <a:rPr lang="pl-PL" dirty="0" err="1" smtClean="0"/>
              <a:t>make</a:t>
            </a:r>
            <a:r>
              <a:rPr lang="pl-PL" dirty="0" smtClean="0"/>
              <a:t> life </a:t>
            </a:r>
            <a:r>
              <a:rPr lang="pl-PL" dirty="0" err="1" smtClean="0"/>
              <a:t>more</a:t>
            </a:r>
            <a:r>
              <a:rPr lang="pl-PL" dirty="0" smtClean="0"/>
              <a:t> </a:t>
            </a:r>
            <a:r>
              <a:rPr lang="pl-PL" dirty="0" err="1" smtClean="0"/>
              <a:t>calculable</a:t>
            </a:r>
            <a:r>
              <a:rPr lang="pl-PL" dirty="0" smtClean="0"/>
              <a:t>, i.e. less </a:t>
            </a:r>
            <a:r>
              <a:rPr lang="pl-PL" dirty="0" err="1" smtClean="0"/>
              <a:t>threatened</a:t>
            </a:r>
            <a:r>
              <a:rPr lang="pl-PL" dirty="0" smtClean="0"/>
              <a:t> by </a:t>
            </a:r>
            <a:r>
              <a:rPr lang="pl-PL" dirty="0" err="1" smtClean="0"/>
              <a:t>fate</a:t>
            </a:r>
            <a:r>
              <a:rPr lang="pl-PL" dirty="0" smtClean="0"/>
              <a:t>. People </a:t>
            </a:r>
            <a:r>
              <a:rPr lang="pl-PL" dirty="0" err="1" smtClean="0"/>
              <a:t>hope</a:t>
            </a:r>
            <a:r>
              <a:rPr lang="pl-PL" dirty="0" smtClean="0"/>
              <a:t> in the </a:t>
            </a:r>
            <a:r>
              <a:rPr lang="pl-PL" dirty="0" err="1" smtClean="0"/>
              <a:t>state</a:t>
            </a:r>
            <a:r>
              <a:rPr lang="pl-PL" dirty="0" smtClean="0"/>
              <a:t> as the </a:t>
            </a:r>
            <a:r>
              <a:rPr lang="pl-PL" dirty="0" err="1" smtClean="0"/>
              <a:t>entity</a:t>
            </a:r>
            <a:r>
              <a:rPr lang="pl-PL" dirty="0" smtClean="0"/>
              <a:t> </a:t>
            </a:r>
            <a:r>
              <a:rPr lang="pl-PL" dirty="0" err="1" smtClean="0"/>
              <a:t>which</a:t>
            </a:r>
            <a:r>
              <a:rPr lang="pl-PL" dirty="0" smtClean="0"/>
              <a:t> </a:t>
            </a:r>
            <a:r>
              <a:rPr lang="pl-PL" dirty="0" err="1" smtClean="0"/>
              <a:t>bears</a:t>
            </a:r>
            <a:r>
              <a:rPr lang="pl-PL" dirty="0" smtClean="0"/>
              <a:t> </a:t>
            </a:r>
            <a:r>
              <a:rPr lang="pl-PL" dirty="0" err="1" smtClean="0"/>
              <a:t>responsibility</a:t>
            </a:r>
            <a:r>
              <a:rPr lang="pl-PL" dirty="0" smtClean="0"/>
              <a:t> for the law and </a:t>
            </a:r>
            <a:r>
              <a:rPr lang="pl-PL" dirty="0" err="1" smtClean="0"/>
              <a:t>shift</a:t>
            </a:r>
            <a:r>
              <a:rPr lang="pl-PL" dirty="0" smtClean="0"/>
              <a:t> </a:t>
            </a:r>
            <a:r>
              <a:rPr lang="pl-PL" dirty="0" err="1" smtClean="0"/>
              <a:t>over</a:t>
            </a:r>
            <a:r>
              <a:rPr lang="pl-PL" dirty="0" smtClean="0"/>
              <a:t> </a:t>
            </a:r>
            <a:r>
              <a:rPr lang="pl-PL" dirty="0" err="1" smtClean="0"/>
              <a:t>onto</a:t>
            </a:r>
            <a:r>
              <a:rPr lang="pl-PL" dirty="0" smtClean="0"/>
              <a:t> </a:t>
            </a:r>
            <a:r>
              <a:rPr lang="pl-PL" dirty="0" err="1" smtClean="0"/>
              <a:t>it</a:t>
            </a:r>
            <a:r>
              <a:rPr lang="pl-PL" dirty="0" smtClean="0"/>
              <a:t>  the </a:t>
            </a:r>
            <a:r>
              <a:rPr lang="pl-PL" dirty="0" err="1" smtClean="0"/>
              <a:t>task</a:t>
            </a:r>
            <a:r>
              <a:rPr lang="pl-PL" dirty="0" smtClean="0"/>
              <a:t> of </a:t>
            </a:r>
            <a:r>
              <a:rPr lang="pl-PL" dirty="0" err="1" smtClean="0"/>
              <a:t>defending</a:t>
            </a:r>
            <a:r>
              <a:rPr lang="pl-PL" dirty="0" smtClean="0"/>
              <a:t> </a:t>
            </a:r>
            <a:r>
              <a:rPr lang="pl-PL" dirty="0" err="1" smtClean="0"/>
              <a:t>them</a:t>
            </a:r>
            <a:r>
              <a:rPr lang="pl-PL" dirty="0" smtClean="0"/>
              <a:t> </a:t>
            </a:r>
            <a:r>
              <a:rPr lang="pl-PL" dirty="0" err="1" smtClean="0"/>
              <a:t>injustice</a:t>
            </a:r>
            <a:r>
              <a:rPr lang="pl-PL" dirty="0" smtClean="0"/>
              <a:t> of </a:t>
            </a:r>
            <a:r>
              <a:rPr lang="pl-PL" dirty="0" err="1" smtClean="0"/>
              <a:t>fate</a:t>
            </a:r>
            <a:r>
              <a:rPr lang="pl-PL" dirty="0" smtClean="0"/>
              <a:t>. The </a:t>
            </a:r>
            <a:r>
              <a:rPr lang="pl-PL" dirty="0" err="1" smtClean="0"/>
              <a:t>attitude</a:t>
            </a:r>
            <a:r>
              <a:rPr lang="pl-PL" dirty="0" smtClean="0"/>
              <a:t> of protest </a:t>
            </a:r>
            <a:r>
              <a:rPr lang="pl-PL" dirty="0" err="1" smtClean="0"/>
              <a:t>against</a:t>
            </a:r>
            <a:r>
              <a:rPr lang="pl-PL" dirty="0" smtClean="0"/>
              <a:t> </a:t>
            </a:r>
            <a:r>
              <a:rPr lang="pl-PL" dirty="0" err="1" smtClean="0"/>
              <a:t>what</a:t>
            </a:r>
            <a:r>
              <a:rPr lang="pl-PL" dirty="0" smtClean="0"/>
              <a:t> we </a:t>
            </a:r>
            <a:r>
              <a:rPr lang="pl-PL" dirty="0" err="1" smtClean="0"/>
              <a:t>call</a:t>
            </a:r>
            <a:r>
              <a:rPr lang="pl-PL" dirty="0" smtClean="0"/>
              <a:t> </a:t>
            </a:r>
            <a:r>
              <a:rPr lang="pl-PL" dirty="0" err="1" smtClean="0"/>
              <a:t>fate</a:t>
            </a:r>
            <a:r>
              <a:rPr lang="pl-PL" dirty="0" smtClean="0"/>
              <a:t> </a:t>
            </a:r>
            <a:r>
              <a:rPr lang="pl-PL" dirty="0" err="1" smtClean="0"/>
              <a:t>is</a:t>
            </a:r>
            <a:r>
              <a:rPr lang="pl-PL" dirty="0" smtClean="0"/>
              <a:t> part of the modern </a:t>
            </a:r>
            <a:r>
              <a:rPr lang="pl-PL" dirty="0" err="1" smtClean="0"/>
              <a:t>attitude</a:t>
            </a:r>
            <a:r>
              <a:rPr lang="pl-PL" dirty="0" smtClean="0"/>
              <a:t>. The law </a:t>
            </a:r>
            <a:r>
              <a:rPr lang="pl-PL" dirty="0" err="1" smtClean="0"/>
              <a:t>administered</a:t>
            </a:r>
            <a:r>
              <a:rPr lang="pl-PL" dirty="0" smtClean="0"/>
              <a:t> by the </a:t>
            </a:r>
            <a:r>
              <a:rPr lang="pl-PL" dirty="0" err="1" smtClean="0"/>
              <a:t>state</a:t>
            </a:r>
            <a:r>
              <a:rPr lang="pl-PL" dirty="0" smtClean="0"/>
              <a:t> </a:t>
            </a:r>
            <a:r>
              <a:rPr lang="pl-PL" dirty="0" err="1" smtClean="0"/>
              <a:t>is</a:t>
            </a:r>
            <a:r>
              <a:rPr lang="pl-PL" dirty="0" smtClean="0"/>
              <a:t> </a:t>
            </a:r>
            <a:r>
              <a:rPr lang="pl-PL" dirty="0" err="1" smtClean="0"/>
              <a:t>called</a:t>
            </a:r>
            <a:r>
              <a:rPr lang="pl-PL" dirty="0" smtClean="0"/>
              <a:t> on to be </a:t>
            </a:r>
            <a:r>
              <a:rPr lang="pl-PL" dirty="0" err="1" smtClean="0"/>
              <a:t>opponent</a:t>
            </a:r>
            <a:r>
              <a:rPr lang="pl-PL" dirty="0" smtClean="0"/>
              <a:t> of </a:t>
            </a:r>
            <a:r>
              <a:rPr lang="pl-PL" dirty="0" err="1" smtClean="0"/>
              <a:t>fate</a:t>
            </a:r>
            <a:r>
              <a:rPr lang="pl-PL" dirty="0" smtClean="0"/>
              <a:t>. The sens of law of </a:t>
            </a:r>
            <a:r>
              <a:rPr lang="pl-PL" dirty="0" err="1" smtClean="0"/>
              <a:t>our</a:t>
            </a:r>
            <a:r>
              <a:rPr lang="pl-PL" dirty="0" smtClean="0"/>
              <a:t> </a:t>
            </a:r>
            <a:r>
              <a:rPr lang="pl-PL" dirty="0" err="1" smtClean="0"/>
              <a:t>citizens</a:t>
            </a:r>
            <a:r>
              <a:rPr lang="pl-PL" dirty="0" smtClean="0"/>
              <a:t> </a:t>
            </a:r>
            <a:r>
              <a:rPr lang="pl-PL" dirty="0" err="1" smtClean="0"/>
              <a:t>today</a:t>
            </a:r>
            <a:r>
              <a:rPr lang="pl-PL" dirty="0" smtClean="0"/>
              <a:t> </a:t>
            </a:r>
            <a:r>
              <a:rPr lang="pl-PL" dirty="0" err="1" smtClean="0"/>
              <a:t>inclines</a:t>
            </a:r>
            <a:r>
              <a:rPr lang="pl-PL" dirty="0" smtClean="0"/>
              <a:t> </a:t>
            </a:r>
            <a:r>
              <a:rPr lang="pl-PL" dirty="0" err="1" smtClean="0"/>
              <a:t>very</a:t>
            </a:r>
            <a:r>
              <a:rPr lang="pl-PL" dirty="0" smtClean="0"/>
              <a:t> much </a:t>
            </a:r>
            <a:r>
              <a:rPr lang="pl-PL" dirty="0" err="1" smtClean="0"/>
              <a:t>towards</a:t>
            </a:r>
            <a:r>
              <a:rPr lang="pl-PL" dirty="0" smtClean="0"/>
              <a:t> the </a:t>
            </a:r>
            <a:r>
              <a:rPr lang="pl-PL" dirty="0" err="1" smtClean="0"/>
              <a:t>attitude</a:t>
            </a:r>
            <a:r>
              <a:rPr lang="pl-PL" dirty="0" smtClean="0"/>
              <a:t> </a:t>
            </a:r>
            <a:r>
              <a:rPr lang="pl-PL" dirty="0" err="1" smtClean="0"/>
              <a:t>that</a:t>
            </a:r>
            <a:r>
              <a:rPr lang="pl-PL" dirty="0" smtClean="0"/>
              <a:t> ‚</a:t>
            </a:r>
            <a:r>
              <a:rPr lang="pl-PL" dirty="0" err="1" smtClean="0"/>
              <a:t>state</a:t>
            </a:r>
            <a:r>
              <a:rPr lang="pl-PL" dirty="0" smtClean="0"/>
              <a:t> and the law </a:t>
            </a:r>
            <a:r>
              <a:rPr lang="pl-PL" dirty="0" err="1" smtClean="0"/>
              <a:t>have</a:t>
            </a:r>
            <a:r>
              <a:rPr lang="pl-PL" dirty="0" smtClean="0"/>
              <a:t> the </a:t>
            </a:r>
            <a:r>
              <a:rPr lang="pl-PL" dirty="0" err="1" smtClean="0"/>
              <a:t>responsibility</a:t>
            </a:r>
            <a:r>
              <a:rPr lang="pl-PL" dirty="0" smtClean="0"/>
              <a:t> of </a:t>
            </a:r>
            <a:r>
              <a:rPr lang="pl-PL" dirty="0" err="1" smtClean="0"/>
              <a:t>compensating</a:t>
            </a:r>
            <a:r>
              <a:rPr lang="pl-PL" dirty="0" smtClean="0"/>
              <a:t> the </a:t>
            </a:r>
            <a:r>
              <a:rPr lang="pl-PL" dirty="0" err="1" smtClean="0"/>
              <a:t>individual</a:t>
            </a:r>
            <a:r>
              <a:rPr lang="pl-PL" dirty="0" smtClean="0"/>
              <a:t> for the </a:t>
            </a:r>
            <a:r>
              <a:rPr lang="pl-PL" dirty="0" err="1" smtClean="0"/>
              <a:t>blows</a:t>
            </a:r>
            <a:r>
              <a:rPr lang="pl-PL" dirty="0" smtClean="0"/>
              <a:t> of </a:t>
            </a:r>
            <a:r>
              <a:rPr lang="pl-PL" dirty="0" err="1" smtClean="0"/>
              <a:t>fate</a:t>
            </a:r>
            <a:r>
              <a:rPr lang="pl-PL" dirty="0" smtClean="0"/>
              <a:t> </a:t>
            </a:r>
            <a:r>
              <a:rPr lang="pl-PL" dirty="0" err="1" smtClean="0"/>
              <a:t>which</a:t>
            </a:r>
            <a:r>
              <a:rPr lang="pl-PL" dirty="0" smtClean="0"/>
              <a:t> he </a:t>
            </a:r>
            <a:r>
              <a:rPr lang="pl-PL" dirty="0" err="1" smtClean="0"/>
              <a:t>had</a:t>
            </a:r>
            <a:r>
              <a:rPr lang="pl-PL" dirty="0" smtClean="0"/>
              <a:t> </a:t>
            </a:r>
            <a:r>
              <a:rPr lang="pl-PL" dirty="0" err="1" smtClean="0"/>
              <a:t>suffered</a:t>
            </a:r>
            <a:r>
              <a:rPr lang="pl-PL" dirty="0" smtClean="0"/>
              <a:t> </a:t>
            </a:r>
            <a:r>
              <a:rPr lang="pl-PL" dirty="0" err="1" smtClean="0"/>
              <a:t>through</a:t>
            </a:r>
            <a:r>
              <a:rPr lang="pl-PL" dirty="0" smtClean="0"/>
              <a:t> no </a:t>
            </a:r>
            <a:r>
              <a:rPr lang="pl-PL" dirty="0" err="1" smtClean="0"/>
              <a:t>fault</a:t>
            </a:r>
            <a:r>
              <a:rPr lang="pl-PL" dirty="0" smtClean="0"/>
              <a:t> of </a:t>
            </a:r>
            <a:r>
              <a:rPr lang="pl-PL" dirty="0" err="1" smtClean="0"/>
              <a:t>his</a:t>
            </a:r>
            <a:r>
              <a:rPr lang="pl-PL" dirty="0" smtClean="0"/>
              <a:t> </a:t>
            </a:r>
            <a:r>
              <a:rPr lang="pl-PL" dirty="0" err="1" smtClean="0"/>
              <a:t>own</a:t>
            </a:r>
            <a:r>
              <a:rPr lang="pl-PL" dirty="0" smtClean="0"/>
              <a:t>’.”</a:t>
            </a:r>
          </a:p>
          <a:p>
            <a:pPr marL="0" indent="0">
              <a:buNone/>
            </a:pPr>
            <a:r>
              <a:rPr lang="pl-PL" sz="2000" b="1" dirty="0"/>
              <a:t>H</a:t>
            </a:r>
            <a:r>
              <a:rPr lang="pl-PL" sz="2000" b="1" dirty="0" smtClean="0"/>
              <a:t>. </a:t>
            </a:r>
            <a:r>
              <a:rPr lang="pl-PL" sz="2000" b="1" dirty="0" err="1" smtClean="0"/>
              <a:t>Zacher</a:t>
            </a:r>
            <a:r>
              <a:rPr lang="pl-PL" sz="2000" b="1" dirty="0" smtClean="0"/>
              <a:t>, </a:t>
            </a:r>
            <a:r>
              <a:rPr lang="pl-PL" sz="2000" b="1" i="1" dirty="0" err="1" smtClean="0"/>
              <a:t>Juridification</a:t>
            </a:r>
            <a:r>
              <a:rPr lang="pl-PL" sz="2000" b="1" i="1" dirty="0" smtClean="0"/>
              <a:t> of in the Field of </a:t>
            </a:r>
            <a:r>
              <a:rPr lang="pl-PL" sz="2000" b="1" i="1" dirty="0" err="1" smtClean="0"/>
              <a:t>Social</a:t>
            </a:r>
            <a:r>
              <a:rPr lang="pl-PL" sz="2000" b="1" i="1" dirty="0" smtClean="0"/>
              <a:t> Law</a:t>
            </a:r>
            <a:r>
              <a:rPr lang="pl-PL" sz="2000" b="1" dirty="0"/>
              <a:t> </a:t>
            </a:r>
            <a:r>
              <a:rPr lang="pl-PL" sz="2000" b="1" dirty="0" smtClean="0"/>
              <a:t>[in:] G. </a:t>
            </a:r>
            <a:r>
              <a:rPr lang="pl-PL" sz="2000" b="1" dirty="0" err="1" smtClean="0"/>
              <a:t>Teubner</a:t>
            </a:r>
            <a:r>
              <a:rPr lang="pl-PL" sz="2000" b="1" dirty="0" smtClean="0"/>
              <a:t> (ed.),</a:t>
            </a:r>
            <a:r>
              <a:rPr lang="en-US" sz="2000" b="1" i="1" dirty="0" smtClean="0"/>
              <a:t> </a:t>
            </a:r>
            <a:r>
              <a:rPr lang="en-US" sz="2000" b="1" i="1" dirty="0" err="1"/>
              <a:t>Juridification</a:t>
            </a:r>
            <a:r>
              <a:rPr lang="en-US" sz="2000" b="1" i="1" dirty="0"/>
              <a:t> of Social </a:t>
            </a:r>
            <a:r>
              <a:rPr lang="en-US" sz="2000" b="1" i="1" dirty="0" smtClean="0"/>
              <a:t>Spheres</a:t>
            </a:r>
            <a:r>
              <a:rPr lang="pl-PL" sz="2000" b="1" dirty="0" smtClean="0"/>
              <a:t>,</a:t>
            </a:r>
            <a:r>
              <a:rPr lang="en-US" sz="2000" b="1" i="1" dirty="0" smtClean="0"/>
              <a:t> </a:t>
            </a:r>
            <a:r>
              <a:rPr lang="pl-PL" sz="2000" b="1" dirty="0" smtClean="0"/>
              <a:t>Berlin 1987, p. 411.</a:t>
            </a:r>
            <a:endParaRPr lang="en-US" sz="2000" b="1" dirty="0"/>
          </a:p>
        </p:txBody>
      </p:sp>
    </p:spTree>
    <p:extLst>
      <p:ext uri="{BB962C8B-B14F-4D97-AF65-F5344CB8AC3E}">
        <p14:creationId xmlns:p14="http://schemas.microsoft.com/office/powerpoint/2010/main" val="30506243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91308" y="240080"/>
            <a:ext cx="10515600" cy="1190720"/>
          </a:xfrm>
        </p:spPr>
        <p:txBody>
          <a:bodyPr>
            <a:normAutofit/>
          </a:bodyPr>
          <a:lstStyle/>
          <a:p>
            <a:pPr algn="ctr"/>
            <a:r>
              <a:rPr lang="pl-PL" sz="3800" dirty="0" smtClean="0"/>
              <a:t>„Kompleks ojca” w postrzeganiu prawa</a:t>
            </a:r>
            <a:endParaRPr lang="pl-PL" sz="3800" dirty="0"/>
          </a:p>
        </p:txBody>
      </p:sp>
      <p:sp>
        <p:nvSpPr>
          <p:cNvPr id="3" name="Symbol zastępczy zawartości 2"/>
          <p:cNvSpPr>
            <a:spLocks noGrp="1"/>
          </p:cNvSpPr>
          <p:nvPr>
            <p:ph idx="1"/>
          </p:nvPr>
        </p:nvSpPr>
        <p:spPr>
          <a:xfrm>
            <a:off x="525244" y="3113888"/>
            <a:ext cx="11276219" cy="3490178"/>
          </a:xfrm>
        </p:spPr>
        <p:txBody>
          <a:bodyPr>
            <a:normAutofit/>
          </a:bodyPr>
          <a:lstStyle/>
          <a:p>
            <a:r>
              <a:rPr lang="pl-PL" b="1" dirty="0" smtClean="0"/>
              <a:t>(fałszywe) wyobrażenie prawa jako „autorytetu ojcowskiego”, „substytutu taty”</a:t>
            </a:r>
          </a:p>
          <a:p>
            <a:endParaRPr lang="pl-PL" dirty="0"/>
          </a:p>
          <a:p>
            <a:pPr marL="0" indent="0">
              <a:buNone/>
            </a:pPr>
            <a:r>
              <a:rPr lang="pl-PL" dirty="0" smtClean="0"/>
              <a:t>„To the </a:t>
            </a:r>
            <a:r>
              <a:rPr lang="pl-PL" dirty="0" err="1" smtClean="0"/>
              <a:t>child</a:t>
            </a:r>
            <a:r>
              <a:rPr lang="pl-PL" dirty="0" smtClean="0"/>
              <a:t> </a:t>
            </a:r>
            <a:r>
              <a:rPr lang="en-US" dirty="0" smtClean="0"/>
              <a:t>the </a:t>
            </a:r>
            <a:r>
              <a:rPr lang="en-US" dirty="0"/>
              <a:t>father is the Infallible Judge, the Maker of definite rules of conduct. He knows precisely what is right and what is wrong and </a:t>
            </a:r>
            <a:r>
              <a:rPr lang="pl-PL" dirty="0" smtClean="0"/>
              <a:t>(</a:t>
            </a:r>
            <a:r>
              <a:rPr lang="en-US" dirty="0" smtClean="0"/>
              <a:t>...</a:t>
            </a:r>
            <a:r>
              <a:rPr lang="pl-PL" dirty="0" smtClean="0"/>
              <a:t>)</a:t>
            </a:r>
            <a:r>
              <a:rPr lang="en-US" dirty="0" smtClean="0"/>
              <a:t> </a:t>
            </a:r>
            <a:r>
              <a:rPr lang="en-US" dirty="0"/>
              <a:t>sits in judgment and punishes misdeeds. The Law </a:t>
            </a:r>
            <a:r>
              <a:rPr lang="pl-PL" dirty="0" smtClean="0"/>
              <a:t>(</a:t>
            </a:r>
            <a:r>
              <a:rPr lang="en-US" dirty="0" smtClean="0"/>
              <a:t>...</a:t>
            </a:r>
            <a:r>
              <a:rPr lang="pl-PL" dirty="0" smtClean="0"/>
              <a:t>)</a:t>
            </a:r>
            <a:r>
              <a:rPr lang="en-US" dirty="0" smtClean="0"/>
              <a:t>. </a:t>
            </a:r>
            <a:r>
              <a:rPr lang="en-US" dirty="0"/>
              <a:t>inevitably becomes a partial </a:t>
            </a:r>
            <a:r>
              <a:rPr lang="en-US" dirty="0" smtClean="0"/>
              <a:t>substitute </a:t>
            </a:r>
            <a:r>
              <a:rPr lang="en-US" dirty="0"/>
              <a:t>for the Father-as-Infallible-Judge</a:t>
            </a:r>
            <a:r>
              <a:rPr lang="pl-PL" dirty="0" smtClean="0"/>
              <a:t>”</a:t>
            </a:r>
          </a:p>
          <a:p>
            <a:pPr marL="0" indent="0">
              <a:buNone/>
            </a:pPr>
            <a:r>
              <a:rPr lang="pl-PL" sz="1800" b="1" dirty="0" smtClean="0"/>
              <a:t>J. Frank, </a:t>
            </a:r>
            <a:r>
              <a:rPr lang="en-US" sz="1800" b="1" i="1" dirty="0" smtClean="0"/>
              <a:t>Courts </a:t>
            </a:r>
            <a:r>
              <a:rPr lang="en-US" sz="1800" b="1" i="1" dirty="0"/>
              <a:t>on Trial: Myth and Reality in American </a:t>
            </a:r>
            <a:r>
              <a:rPr lang="en-US" sz="1800" b="1" i="1" dirty="0" smtClean="0"/>
              <a:t>Justice</a:t>
            </a:r>
            <a:r>
              <a:rPr lang="pl-PL" sz="1800" b="1" i="1" dirty="0" smtClean="0"/>
              <a:t>,</a:t>
            </a:r>
            <a:r>
              <a:rPr lang="en-US" sz="1800" b="1" i="1" dirty="0" smtClean="0"/>
              <a:t> </a:t>
            </a:r>
            <a:r>
              <a:rPr lang="en-US" sz="1800" b="1" dirty="0" smtClean="0"/>
              <a:t>Princeton</a:t>
            </a:r>
            <a:r>
              <a:rPr lang="pl-PL" sz="1800" b="1" dirty="0" smtClean="0"/>
              <a:t> </a:t>
            </a:r>
            <a:r>
              <a:rPr lang="en-US" sz="1800" b="1" dirty="0" smtClean="0"/>
              <a:t>1949,</a:t>
            </a:r>
            <a:r>
              <a:rPr lang="pl-PL" sz="1800" b="1" dirty="0" smtClean="0"/>
              <a:t> p.</a:t>
            </a:r>
            <a:r>
              <a:rPr lang="en-US" sz="1800" b="1" dirty="0" smtClean="0"/>
              <a:t> 18</a:t>
            </a:r>
            <a:r>
              <a:rPr lang="pl-PL" sz="1800" b="1" dirty="0" smtClean="0"/>
              <a:t>.</a:t>
            </a:r>
            <a:endParaRPr lang="pl-PL" sz="1800" b="1" dirty="0"/>
          </a:p>
        </p:txBody>
      </p:sp>
      <p:pic>
        <p:nvPicPr>
          <p:cNvPr id="5" name="Obraz 4"/>
          <p:cNvPicPr>
            <a:picLocks noChangeAspect="1"/>
          </p:cNvPicPr>
          <p:nvPr/>
        </p:nvPicPr>
        <p:blipFill>
          <a:blip r:embed="rId2"/>
          <a:stretch>
            <a:fillRect/>
          </a:stretch>
        </p:blipFill>
        <p:spPr>
          <a:xfrm>
            <a:off x="9308270" y="1003490"/>
            <a:ext cx="2619375" cy="1743075"/>
          </a:xfrm>
          <a:prstGeom prst="rect">
            <a:avLst/>
          </a:prstGeom>
        </p:spPr>
      </p:pic>
    </p:spTree>
    <p:extLst>
      <p:ext uri="{BB962C8B-B14F-4D97-AF65-F5344CB8AC3E}">
        <p14:creationId xmlns:p14="http://schemas.microsoft.com/office/powerpoint/2010/main" val="3191627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1020525" y="296128"/>
            <a:ext cx="4343045" cy="1889530"/>
          </a:xfrm>
          <a:prstGeom prst="rect">
            <a:avLst/>
          </a:prstGeom>
        </p:spPr>
      </p:pic>
      <p:pic>
        <p:nvPicPr>
          <p:cNvPr id="5" name="Obraz 4"/>
          <p:cNvPicPr>
            <a:picLocks noChangeAspect="1"/>
          </p:cNvPicPr>
          <p:nvPr/>
        </p:nvPicPr>
        <p:blipFill>
          <a:blip r:embed="rId3"/>
          <a:stretch>
            <a:fillRect/>
          </a:stretch>
        </p:blipFill>
        <p:spPr>
          <a:xfrm>
            <a:off x="728592" y="2363079"/>
            <a:ext cx="7705725" cy="4219575"/>
          </a:xfrm>
          <a:prstGeom prst="rect">
            <a:avLst/>
          </a:prstGeom>
        </p:spPr>
      </p:pic>
    </p:spTree>
    <p:extLst>
      <p:ext uri="{BB962C8B-B14F-4D97-AF65-F5344CB8AC3E}">
        <p14:creationId xmlns:p14="http://schemas.microsoft.com/office/powerpoint/2010/main" val="28342450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2"/>
          <a:stretch>
            <a:fillRect/>
          </a:stretch>
        </p:blipFill>
        <p:spPr>
          <a:xfrm>
            <a:off x="838200" y="1528550"/>
            <a:ext cx="3322071" cy="1860360"/>
          </a:xfrm>
          <a:prstGeom prst="rect">
            <a:avLst/>
          </a:prstGeom>
        </p:spPr>
      </p:pic>
      <p:pic>
        <p:nvPicPr>
          <p:cNvPr id="6" name="Obraz 5"/>
          <p:cNvPicPr>
            <a:picLocks noChangeAspect="1"/>
          </p:cNvPicPr>
          <p:nvPr/>
        </p:nvPicPr>
        <p:blipFill>
          <a:blip r:embed="rId3"/>
          <a:stretch>
            <a:fillRect/>
          </a:stretch>
        </p:blipFill>
        <p:spPr>
          <a:xfrm>
            <a:off x="7711377" y="1528550"/>
            <a:ext cx="4066091" cy="2183641"/>
          </a:xfrm>
          <a:prstGeom prst="rect">
            <a:avLst/>
          </a:prstGeom>
        </p:spPr>
      </p:pic>
      <p:pic>
        <p:nvPicPr>
          <p:cNvPr id="7" name="Obraz 6"/>
          <p:cNvPicPr>
            <a:picLocks noChangeAspect="1"/>
          </p:cNvPicPr>
          <p:nvPr/>
        </p:nvPicPr>
        <p:blipFill>
          <a:blip r:embed="rId4"/>
          <a:stretch>
            <a:fillRect/>
          </a:stretch>
        </p:blipFill>
        <p:spPr>
          <a:xfrm>
            <a:off x="5044234" y="1528550"/>
            <a:ext cx="2103532" cy="1398437"/>
          </a:xfrm>
          <a:prstGeom prst="rect">
            <a:avLst/>
          </a:prstGeom>
        </p:spPr>
      </p:pic>
      <p:pic>
        <p:nvPicPr>
          <p:cNvPr id="8" name="Obraz 7"/>
          <p:cNvPicPr>
            <a:picLocks noChangeAspect="1"/>
          </p:cNvPicPr>
          <p:nvPr/>
        </p:nvPicPr>
        <p:blipFill>
          <a:blip r:embed="rId5"/>
          <a:stretch>
            <a:fillRect/>
          </a:stretch>
        </p:blipFill>
        <p:spPr>
          <a:xfrm>
            <a:off x="4944431" y="3252432"/>
            <a:ext cx="2303138" cy="3451249"/>
          </a:xfrm>
          <a:prstGeom prst="rect">
            <a:avLst/>
          </a:prstGeom>
        </p:spPr>
      </p:pic>
      <p:sp>
        <p:nvSpPr>
          <p:cNvPr id="9" name="Tytuł 1"/>
          <p:cNvSpPr>
            <a:spLocks noGrp="1"/>
          </p:cNvSpPr>
          <p:nvPr>
            <p:ph type="title"/>
          </p:nvPr>
        </p:nvSpPr>
        <p:spPr>
          <a:xfrm>
            <a:off x="151264" y="146161"/>
            <a:ext cx="3060859" cy="955344"/>
          </a:xfrm>
        </p:spPr>
        <p:txBody>
          <a:bodyPr>
            <a:normAutofit/>
          </a:bodyPr>
          <a:lstStyle/>
          <a:p>
            <a:pPr algn="ctr"/>
            <a:r>
              <a:rPr lang="pl-PL" sz="3200" dirty="0" smtClean="0"/>
              <a:t>Przykłady:</a:t>
            </a:r>
            <a:endParaRPr lang="pl-PL" sz="3200" dirty="0"/>
          </a:p>
        </p:txBody>
      </p:sp>
    </p:spTree>
    <p:extLst>
      <p:ext uri="{BB962C8B-B14F-4D97-AF65-F5344CB8AC3E}">
        <p14:creationId xmlns:p14="http://schemas.microsoft.com/office/powerpoint/2010/main" val="35839793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normAutofit lnSpcReduction="10000"/>
          </a:bodyPr>
          <a:lstStyle/>
          <a:p>
            <a:pPr marL="0" indent="0">
              <a:buNone/>
            </a:pPr>
            <a:r>
              <a:rPr lang="pl-PL" sz="2600" dirty="0" smtClean="0"/>
              <a:t>„…</a:t>
            </a:r>
            <a:r>
              <a:rPr lang="en-US" sz="2600" dirty="0" smtClean="0"/>
              <a:t>the </a:t>
            </a:r>
            <a:r>
              <a:rPr lang="en-US" sz="2600" dirty="0"/>
              <a:t>children’s rights movement has </a:t>
            </a:r>
            <a:r>
              <a:rPr lang="en-US" sz="2600" dirty="0" smtClean="0"/>
              <a:t>shifted</a:t>
            </a:r>
            <a:r>
              <a:rPr lang="pl-PL" sz="2600" dirty="0" smtClean="0"/>
              <a:t> </a:t>
            </a:r>
            <a:r>
              <a:rPr lang="en-US" sz="2600" dirty="0" smtClean="0"/>
              <a:t>from </a:t>
            </a:r>
            <a:r>
              <a:rPr lang="en-US" sz="2600" dirty="0"/>
              <a:t>a child-saving perspective (child protection) in the nineteenth </a:t>
            </a:r>
            <a:r>
              <a:rPr lang="en-US" sz="2600" dirty="0" smtClean="0"/>
              <a:t>century</a:t>
            </a:r>
            <a:r>
              <a:rPr lang="pl-PL" sz="2600" dirty="0" smtClean="0"/>
              <a:t> </a:t>
            </a:r>
            <a:r>
              <a:rPr lang="en-US" sz="2600" dirty="0" smtClean="0"/>
              <a:t>to </a:t>
            </a:r>
            <a:r>
              <a:rPr lang="en-US" sz="2600" dirty="0"/>
              <a:t>a focus on protecting the integrity and autonomy of </a:t>
            </a:r>
            <a:r>
              <a:rPr lang="en-US" sz="2600" dirty="0" smtClean="0"/>
              <a:t>children</a:t>
            </a:r>
            <a:r>
              <a:rPr lang="pl-PL" sz="2600" dirty="0" smtClean="0"/>
              <a:t> </a:t>
            </a:r>
            <a:r>
              <a:rPr lang="en-US" sz="2600" dirty="0" smtClean="0"/>
              <a:t>(protecting </a:t>
            </a:r>
            <a:r>
              <a:rPr lang="en-US" sz="2600" dirty="0"/>
              <a:t>children’s rights</a:t>
            </a:r>
            <a:r>
              <a:rPr lang="en-US" sz="2600" dirty="0" smtClean="0"/>
              <a:t>).</a:t>
            </a:r>
            <a:r>
              <a:rPr lang="pl-PL" sz="2600" dirty="0" smtClean="0"/>
              <a:t> (…)</a:t>
            </a:r>
          </a:p>
          <a:p>
            <a:pPr marL="0" indent="0">
              <a:buNone/>
            </a:pPr>
            <a:r>
              <a:rPr lang="en-US" sz="2600" dirty="0"/>
              <a:t>Sweden ratified the CRC in 1990 and has since amended several laws </a:t>
            </a:r>
            <a:r>
              <a:rPr lang="en-US" sz="2600" dirty="0" smtClean="0"/>
              <a:t>in</a:t>
            </a:r>
            <a:r>
              <a:rPr lang="pl-PL" sz="2600" dirty="0" smtClean="0"/>
              <a:t> </a:t>
            </a:r>
            <a:r>
              <a:rPr lang="en-US" sz="2600" dirty="0" smtClean="0"/>
              <a:t>accordance </a:t>
            </a:r>
            <a:r>
              <a:rPr lang="en-US" sz="2600" dirty="0"/>
              <a:t>with the convention. Since 2009, the government of </a:t>
            </a:r>
            <a:r>
              <a:rPr lang="en-US" sz="2600" dirty="0" smtClean="0"/>
              <a:t>Sweden</a:t>
            </a:r>
            <a:r>
              <a:rPr lang="pl-PL" sz="2600" dirty="0" smtClean="0"/>
              <a:t> </a:t>
            </a:r>
            <a:r>
              <a:rPr lang="en-US" sz="2600" dirty="0" smtClean="0"/>
              <a:t>has </a:t>
            </a:r>
            <a:r>
              <a:rPr lang="en-US" sz="2600" dirty="0"/>
              <a:t>also initiated several major commissions with the purpose of </a:t>
            </a:r>
            <a:r>
              <a:rPr lang="en-US" sz="2600" dirty="0" smtClean="0"/>
              <a:t>looking</a:t>
            </a:r>
            <a:r>
              <a:rPr lang="pl-PL" sz="2600" dirty="0" smtClean="0"/>
              <a:t> </a:t>
            </a:r>
            <a:r>
              <a:rPr lang="en-US" sz="2600" dirty="0" smtClean="0"/>
              <a:t>into </a:t>
            </a:r>
            <a:r>
              <a:rPr lang="en-US" sz="2600" dirty="0"/>
              <a:t>the legal regulations concerning child-protection social work </a:t>
            </a:r>
            <a:r>
              <a:rPr lang="en-US" sz="2600" dirty="0" smtClean="0"/>
              <a:t>practice</a:t>
            </a:r>
            <a:r>
              <a:rPr lang="pl-PL" sz="2600" dirty="0" smtClean="0"/>
              <a:t>. </a:t>
            </a:r>
            <a:r>
              <a:rPr lang="en-US" sz="2600" dirty="0"/>
              <a:t>The need for securing </a:t>
            </a:r>
            <a:r>
              <a:rPr lang="en-US" sz="2600" dirty="0" smtClean="0"/>
              <a:t>the</a:t>
            </a:r>
            <a:r>
              <a:rPr lang="pl-PL" sz="2600" dirty="0" smtClean="0"/>
              <a:t> </a:t>
            </a:r>
            <a:r>
              <a:rPr lang="en-US" sz="2600" dirty="0"/>
              <a:t>child’s position as a ‘holder of rights’ in law and practice has been </a:t>
            </a:r>
            <a:r>
              <a:rPr lang="en-US" sz="2600" dirty="0" smtClean="0"/>
              <a:t>increasingly</a:t>
            </a:r>
            <a:r>
              <a:rPr lang="pl-PL" sz="2600" dirty="0" smtClean="0"/>
              <a:t> </a:t>
            </a:r>
            <a:r>
              <a:rPr lang="en-US" sz="2600" dirty="0" err="1" smtClean="0"/>
              <a:t>emphasised</a:t>
            </a:r>
            <a:r>
              <a:rPr lang="en-US" sz="2600" dirty="0" smtClean="0"/>
              <a:t> </a:t>
            </a:r>
            <a:r>
              <a:rPr lang="en-US" sz="2600" dirty="0"/>
              <a:t>in legal </a:t>
            </a:r>
            <a:r>
              <a:rPr lang="en-US" sz="2600" dirty="0" smtClean="0"/>
              <a:t>commissions</a:t>
            </a:r>
            <a:r>
              <a:rPr lang="pl-PL" sz="2600" dirty="0" smtClean="0"/>
              <a:t>”</a:t>
            </a:r>
            <a:endParaRPr lang="pl-PL" sz="2600" dirty="0"/>
          </a:p>
          <a:p>
            <a:pPr marL="0" indent="0">
              <a:buNone/>
            </a:pPr>
            <a:r>
              <a:rPr lang="pl-PL" sz="2000" b="1" dirty="0" smtClean="0"/>
              <a:t>L. </a:t>
            </a:r>
            <a:r>
              <a:rPr lang="pl-PL" sz="2000" b="1" dirty="0" err="1" smtClean="0"/>
              <a:t>Ponnert</a:t>
            </a:r>
            <a:r>
              <a:rPr lang="pl-PL" sz="2000" b="1" dirty="0"/>
              <a:t> </a:t>
            </a:r>
            <a:r>
              <a:rPr lang="pl-PL" sz="2000" b="1" dirty="0" smtClean="0"/>
              <a:t>and S. </a:t>
            </a:r>
            <a:r>
              <a:rPr lang="pl-PL" sz="2000" b="1" dirty="0" err="1" smtClean="0"/>
              <a:t>Johannson</a:t>
            </a:r>
            <a:r>
              <a:rPr lang="pl-PL" sz="2000" b="1" dirty="0" smtClean="0"/>
              <a:t>, </a:t>
            </a:r>
            <a:r>
              <a:rPr lang="en-US" sz="2000" b="1" i="1" dirty="0" err="1"/>
              <a:t>Juridification</a:t>
            </a:r>
            <a:r>
              <a:rPr lang="en-US" sz="2000" b="1" i="1" dirty="0"/>
              <a:t> and </a:t>
            </a:r>
            <a:r>
              <a:rPr lang="en-US" sz="2000" b="1" i="1" dirty="0" err="1" smtClean="0"/>
              <a:t>Standardisation</a:t>
            </a:r>
            <a:r>
              <a:rPr lang="en-US" sz="2000" b="1" i="1" dirty="0" smtClean="0"/>
              <a:t>:</a:t>
            </a:r>
            <a:r>
              <a:rPr lang="pl-PL" sz="2000" b="1" i="1" dirty="0" smtClean="0"/>
              <a:t> </a:t>
            </a:r>
            <a:r>
              <a:rPr lang="en-US" sz="2000" b="1" i="1" dirty="0" smtClean="0"/>
              <a:t>Two </a:t>
            </a:r>
            <a:r>
              <a:rPr lang="en-US" sz="2000" b="1" i="1" dirty="0"/>
              <a:t>Legal Dimensions </a:t>
            </a:r>
            <a:r>
              <a:rPr lang="en-US" sz="2000" b="1" i="1" dirty="0" smtClean="0"/>
              <a:t>Influencing</a:t>
            </a:r>
            <a:r>
              <a:rPr lang="pl-PL" sz="2000" b="1" i="1" dirty="0" smtClean="0"/>
              <a:t> </a:t>
            </a:r>
            <a:r>
              <a:rPr lang="en-US" sz="2000" b="1" i="1" dirty="0" smtClean="0"/>
              <a:t>Contemporary </a:t>
            </a:r>
            <a:r>
              <a:rPr lang="en-US" sz="2000" b="1" i="1" dirty="0"/>
              <a:t>Child </a:t>
            </a:r>
            <a:r>
              <a:rPr lang="en-US" sz="2000" b="1" i="1" dirty="0" smtClean="0"/>
              <a:t>Protection</a:t>
            </a:r>
            <a:r>
              <a:rPr lang="pl-PL" sz="2000" b="1" dirty="0" smtClean="0"/>
              <a:t>, </a:t>
            </a:r>
            <a:r>
              <a:rPr lang="en-US" sz="2000" b="1" dirty="0"/>
              <a:t>British Journal of Social Work (2018</a:t>
            </a:r>
            <a:r>
              <a:rPr lang="en-US" sz="2000" b="1" dirty="0" smtClean="0"/>
              <a:t>)</a:t>
            </a:r>
            <a:r>
              <a:rPr lang="pl-PL" sz="2000" b="1" dirty="0" smtClean="0"/>
              <a:t>, p. 7.</a:t>
            </a:r>
            <a:endParaRPr lang="pl-PL" sz="2000" b="1" i="1" dirty="0"/>
          </a:p>
        </p:txBody>
      </p:sp>
      <p:sp>
        <p:nvSpPr>
          <p:cNvPr id="4" name="Tytuł 1"/>
          <p:cNvSpPr>
            <a:spLocks noGrp="1"/>
          </p:cNvSpPr>
          <p:nvPr>
            <p:ph type="title"/>
          </p:nvPr>
        </p:nvSpPr>
        <p:spPr>
          <a:xfrm>
            <a:off x="151264" y="146161"/>
            <a:ext cx="3060859" cy="955344"/>
          </a:xfrm>
        </p:spPr>
        <p:txBody>
          <a:bodyPr>
            <a:normAutofit/>
          </a:bodyPr>
          <a:lstStyle/>
          <a:p>
            <a:pPr algn="ctr"/>
            <a:r>
              <a:rPr lang="pl-PL" sz="3200" dirty="0" smtClean="0"/>
              <a:t>Przykład</a:t>
            </a:r>
            <a:r>
              <a:rPr lang="pl-PL" sz="3200" dirty="0"/>
              <a:t>y</a:t>
            </a:r>
          </a:p>
        </p:txBody>
      </p:sp>
    </p:spTree>
    <p:extLst>
      <p:ext uri="{BB962C8B-B14F-4D97-AF65-F5344CB8AC3E}">
        <p14:creationId xmlns:p14="http://schemas.microsoft.com/office/powerpoint/2010/main" val="12541458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8923" y="1516185"/>
            <a:ext cx="11375683" cy="5235990"/>
          </a:xfrm>
        </p:spPr>
        <p:txBody>
          <a:bodyPr>
            <a:normAutofit/>
          </a:bodyPr>
          <a:lstStyle/>
          <a:p>
            <a:pPr marL="0" indent="0">
              <a:buNone/>
            </a:pPr>
            <a:r>
              <a:rPr lang="en-US" b="1" dirty="0"/>
              <a:t>ACT </a:t>
            </a:r>
            <a:r>
              <a:rPr lang="en-US" b="1" dirty="0" smtClean="0"/>
              <a:t>NO. </a:t>
            </a:r>
            <a:r>
              <a:rPr lang="en-US" b="1" dirty="0"/>
              <a:t>238, Public Acts of 1975, </a:t>
            </a:r>
            <a:r>
              <a:rPr lang="en-US" b="1" dirty="0" smtClean="0"/>
              <a:t>Michigan </a:t>
            </a:r>
            <a:r>
              <a:rPr lang="en-US" b="1" dirty="0"/>
              <a:t>Compiled </a:t>
            </a:r>
            <a:r>
              <a:rPr lang="en-US" b="1" dirty="0" smtClean="0"/>
              <a:t>Laws</a:t>
            </a:r>
            <a:endParaRPr lang="pl-PL" b="1" dirty="0" smtClean="0"/>
          </a:p>
          <a:p>
            <a:pPr marL="0" indent="0">
              <a:buNone/>
            </a:pPr>
            <a:endParaRPr lang="pl-PL" b="1" dirty="0" smtClean="0"/>
          </a:p>
          <a:p>
            <a:pPr marL="0" indent="0">
              <a:buNone/>
            </a:pPr>
            <a:r>
              <a:rPr lang="en-US" sz="3000" b="1" dirty="0" smtClean="0"/>
              <a:t>(</a:t>
            </a:r>
            <a:r>
              <a:rPr lang="en-US" sz="3000" b="1" dirty="0"/>
              <a:t>e) </a:t>
            </a:r>
            <a:r>
              <a:rPr lang="pl-PL" sz="3000" b="1" dirty="0" smtClean="0"/>
              <a:t> </a:t>
            </a:r>
            <a:r>
              <a:rPr lang="en-US" sz="3000" b="1" dirty="0" smtClean="0"/>
              <a:t>“</a:t>
            </a:r>
            <a:r>
              <a:rPr lang="en-US" sz="3000" b="1" dirty="0"/>
              <a:t>Child” means a person under 18 years of age.</a:t>
            </a:r>
          </a:p>
          <a:p>
            <a:pPr marL="0" indent="0">
              <a:buNone/>
            </a:pPr>
            <a:r>
              <a:rPr lang="en-US" sz="3000" b="1" dirty="0"/>
              <a:t>(f) </a:t>
            </a:r>
            <a:r>
              <a:rPr lang="en-US" sz="3000" b="1" dirty="0" smtClean="0"/>
              <a:t>“</a:t>
            </a:r>
            <a:r>
              <a:rPr lang="en-US" sz="3000" b="1" dirty="0"/>
              <a:t>Child abuse” means harm or threatened harm to a child’s health or </a:t>
            </a:r>
            <a:r>
              <a:rPr lang="pl-PL" sz="3000" b="1" dirty="0" smtClean="0"/>
              <a:t> </a:t>
            </a:r>
            <a:r>
              <a:rPr lang="en-US" sz="3000" b="1" dirty="0" smtClean="0"/>
              <a:t>welfare </a:t>
            </a:r>
            <a:r>
              <a:rPr lang="en-US" sz="3000" b="1" dirty="0"/>
              <a:t>that occurs through </a:t>
            </a:r>
            <a:r>
              <a:rPr lang="en-US" sz="3000" b="1" dirty="0" err="1"/>
              <a:t>nonaccidental</a:t>
            </a:r>
            <a:r>
              <a:rPr lang="en-US" sz="3000" b="1" dirty="0"/>
              <a:t> physical or mental injury, </a:t>
            </a:r>
            <a:r>
              <a:rPr lang="en-US" sz="3000" b="1" dirty="0" smtClean="0"/>
              <a:t>sexual  </a:t>
            </a:r>
            <a:r>
              <a:rPr lang="en-US" sz="3000" b="1" dirty="0"/>
              <a:t>abuse,  sexual  exploitation,  or  maltreatment,  by  a  parent,  a  </a:t>
            </a:r>
            <a:r>
              <a:rPr lang="en-US" sz="3000" b="1" dirty="0" smtClean="0"/>
              <a:t>legal </a:t>
            </a:r>
            <a:r>
              <a:rPr lang="en-US" sz="3000" b="1" dirty="0"/>
              <a:t>guardian, or any other person responsible for the child’s health </a:t>
            </a:r>
            <a:r>
              <a:rPr lang="en-US" sz="3000" b="1" dirty="0" smtClean="0"/>
              <a:t>or  </a:t>
            </a:r>
            <a:r>
              <a:rPr lang="en-US" sz="3000" b="1" dirty="0"/>
              <a:t>welfare  or  by  a  teacher,  a  teacher’s  aide,  or  a  member  of  the  </a:t>
            </a:r>
            <a:r>
              <a:rPr lang="en-US" sz="3000" b="1" dirty="0" smtClean="0"/>
              <a:t>clergy</a:t>
            </a:r>
            <a:r>
              <a:rPr lang="en-US" sz="3000" b="1" dirty="0"/>
              <a:t>.</a:t>
            </a:r>
          </a:p>
          <a:p>
            <a:pPr marL="0" indent="0">
              <a:buNone/>
            </a:pPr>
            <a:r>
              <a:rPr lang="en-US" sz="3000" b="1" dirty="0"/>
              <a:t>(g)    “Child care organization” means that term as defined in section </a:t>
            </a:r>
            <a:r>
              <a:rPr lang="en-US" sz="3000" b="1" dirty="0" smtClean="0"/>
              <a:t>1</a:t>
            </a:r>
            <a:r>
              <a:rPr lang="pl-PL" sz="3000" b="1" dirty="0" smtClean="0"/>
              <a:t> </a:t>
            </a:r>
            <a:r>
              <a:rPr lang="en-US" sz="3000" b="1" dirty="0" smtClean="0"/>
              <a:t>of 1973 </a:t>
            </a:r>
            <a:r>
              <a:rPr lang="en-US" sz="3000" b="1" dirty="0"/>
              <a:t>PA 116, MCL 722.111.</a:t>
            </a:r>
            <a:endParaRPr lang="pl-PL" sz="3000" b="1" dirty="0"/>
          </a:p>
        </p:txBody>
      </p:sp>
      <p:sp>
        <p:nvSpPr>
          <p:cNvPr id="4" name="Tytuł 1"/>
          <p:cNvSpPr>
            <a:spLocks noGrp="1"/>
          </p:cNvSpPr>
          <p:nvPr>
            <p:ph type="title"/>
          </p:nvPr>
        </p:nvSpPr>
        <p:spPr>
          <a:xfrm>
            <a:off x="151264" y="146161"/>
            <a:ext cx="3060859" cy="955344"/>
          </a:xfrm>
        </p:spPr>
        <p:txBody>
          <a:bodyPr>
            <a:normAutofit/>
          </a:bodyPr>
          <a:lstStyle/>
          <a:p>
            <a:pPr algn="ctr"/>
            <a:r>
              <a:rPr lang="pl-PL" sz="3200" dirty="0" smtClean="0"/>
              <a:t>Przykład</a:t>
            </a:r>
            <a:endParaRPr lang="pl-PL" sz="3200" dirty="0"/>
          </a:p>
        </p:txBody>
      </p:sp>
    </p:spTree>
    <p:extLst>
      <p:ext uri="{BB962C8B-B14F-4D97-AF65-F5344CB8AC3E}">
        <p14:creationId xmlns:p14="http://schemas.microsoft.com/office/powerpoint/2010/main" val="17416382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normAutofit/>
          </a:bodyPr>
          <a:lstStyle/>
          <a:p>
            <a:pPr marL="0" indent="0">
              <a:buNone/>
            </a:pPr>
            <a:r>
              <a:rPr lang="pl-PL" sz="2600" dirty="0" smtClean="0"/>
              <a:t>„The </a:t>
            </a:r>
            <a:r>
              <a:rPr lang="pl-PL" sz="2600" dirty="0" err="1" smtClean="0"/>
              <a:t>legal</a:t>
            </a:r>
            <a:r>
              <a:rPr lang="pl-PL" sz="2600" dirty="0" smtClean="0"/>
              <a:t> field </a:t>
            </a:r>
            <a:r>
              <a:rPr lang="pl-PL" sz="2600" dirty="0" err="1" smtClean="0"/>
              <a:t>is</a:t>
            </a:r>
            <a:r>
              <a:rPr lang="pl-PL" sz="2600" dirty="0" smtClean="0"/>
              <a:t> </a:t>
            </a:r>
            <a:r>
              <a:rPr lang="pl-PL" sz="2600" dirty="0" err="1" smtClean="0"/>
              <a:t>often</a:t>
            </a:r>
            <a:r>
              <a:rPr lang="pl-PL" sz="2600" dirty="0" smtClean="0"/>
              <a:t> </a:t>
            </a:r>
            <a:r>
              <a:rPr lang="pl-PL" sz="2600" dirty="0" err="1" smtClean="0"/>
              <a:t>targeted</a:t>
            </a:r>
            <a:r>
              <a:rPr lang="pl-PL" sz="2600" dirty="0" smtClean="0"/>
              <a:t> by </a:t>
            </a:r>
            <a:r>
              <a:rPr lang="pl-PL" sz="2600" dirty="0" err="1" smtClean="0"/>
              <a:t>activists</a:t>
            </a:r>
            <a:r>
              <a:rPr lang="pl-PL" sz="2600" dirty="0" smtClean="0"/>
              <a:t> of </a:t>
            </a:r>
            <a:r>
              <a:rPr lang="pl-PL" sz="2600" dirty="0" err="1" smtClean="0"/>
              <a:t>different</a:t>
            </a:r>
            <a:r>
              <a:rPr lang="pl-PL" sz="2600" dirty="0" smtClean="0"/>
              <a:t> </a:t>
            </a:r>
            <a:r>
              <a:rPr lang="pl-PL" sz="2600" dirty="0" err="1" smtClean="0"/>
              <a:t>social</a:t>
            </a:r>
            <a:r>
              <a:rPr lang="pl-PL" sz="2600" dirty="0" smtClean="0"/>
              <a:t> </a:t>
            </a:r>
            <a:r>
              <a:rPr lang="pl-PL" sz="2600" dirty="0" err="1" smtClean="0"/>
              <a:t>movements</a:t>
            </a:r>
            <a:r>
              <a:rPr lang="pl-PL" sz="2600" dirty="0" smtClean="0"/>
              <a:t> </a:t>
            </a:r>
            <a:r>
              <a:rPr lang="pl-PL" sz="2600" dirty="0" err="1" smtClean="0"/>
              <a:t>who</a:t>
            </a:r>
            <a:r>
              <a:rPr lang="pl-PL" sz="2600" dirty="0" smtClean="0"/>
              <a:t> </a:t>
            </a:r>
            <a:r>
              <a:rPr lang="pl-PL" sz="2600" dirty="0" err="1" smtClean="0"/>
              <a:t>recognize</a:t>
            </a:r>
            <a:r>
              <a:rPr lang="pl-PL" sz="2600" dirty="0" smtClean="0"/>
              <a:t> the law as a </a:t>
            </a:r>
            <a:r>
              <a:rPr lang="pl-PL" sz="2600" dirty="0" err="1" smtClean="0"/>
              <a:t>powerful</a:t>
            </a:r>
            <a:r>
              <a:rPr lang="pl-PL" sz="2600" dirty="0" smtClean="0"/>
              <a:t> </a:t>
            </a:r>
            <a:r>
              <a:rPr lang="pl-PL" sz="2600" dirty="0" err="1" smtClean="0"/>
              <a:t>tool</a:t>
            </a:r>
            <a:r>
              <a:rPr lang="pl-PL" sz="2600" dirty="0" smtClean="0"/>
              <a:t> to </a:t>
            </a:r>
            <a:r>
              <a:rPr lang="pl-PL" sz="2600" dirty="0" err="1" smtClean="0"/>
              <a:t>generate</a:t>
            </a:r>
            <a:r>
              <a:rPr lang="pl-PL" sz="2600" dirty="0" smtClean="0"/>
              <a:t> and </a:t>
            </a:r>
            <a:r>
              <a:rPr lang="pl-PL" sz="2600" dirty="0" err="1" smtClean="0"/>
              <a:t>legitimate</a:t>
            </a:r>
            <a:r>
              <a:rPr lang="pl-PL" sz="2600" dirty="0" smtClean="0"/>
              <a:t> </a:t>
            </a:r>
            <a:r>
              <a:rPr lang="pl-PL" sz="2600" dirty="0" err="1" smtClean="0"/>
              <a:t>socio-cultural</a:t>
            </a:r>
            <a:r>
              <a:rPr lang="pl-PL" sz="2600" dirty="0" smtClean="0"/>
              <a:t> </a:t>
            </a:r>
            <a:r>
              <a:rPr lang="pl-PL" sz="2600" dirty="0" err="1" smtClean="0"/>
              <a:t>change</a:t>
            </a:r>
            <a:r>
              <a:rPr lang="pl-PL" sz="2600" dirty="0" smtClean="0"/>
              <a:t>. In the </a:t>
            </a:r>
            <a:r>
              <a:rPr lang="pl-PL" sz="2600" dirty="0" err="1" smtClean="0"/>
              <a:t>case</a:t>
            </a:r>
            <a:r>
              <a:rPr lang="pl-PL" sz="2600" dirty="0" smtClean="0"/>
              <a:t> of LGBT </a:t>
            </a:r>
            <a:r>
              <a:rPr lang="pl-PL" sz="2600" dirty="0" err="1" smtClean="0"/>
              <a:t>movement</a:t>
            </a:r>
            <a:r>
              <a:rPr lang="pl-PL" sz="2600" dirty="0" smtClean="0"/>
              <a:t> in Southern Europe, </a:t>
            </a:r>
            <a:r>
              <a:rPr lang="pl-PL" sz="2600" dirty="0" err="1" smtClean="0"/>
              <a:t>pressure</a:t>
            </a:r>
            <a:r>
              <a:rPr lang="pl-PL" sz="2600" dirty="0" smtClean="0"/>
              <a:t> for </a:t>
            </a:r>
            <a:r>
              <a:rPr lang="pl-PL" sz="2600" dirty="0" err="1" smtClean="0"/>
              <a:t>legal</a:t>
            </a:r>
            <a:r>
              <a:rPr lang="pl-PL" sz="2600" dirty="0" smtClean="0"/>
              <a:t> </a:t>
            </a:r>
            <a:r>
              <a:rPr lang="pl-PL" sz="2600" dirty="0" err="1" smtClean="0"/>
              <a:t>change</a:t>
            </a:r>
            <a:r>
              <a:rPr lang="pl-PL" sz="2600" dirty="0" smtClean="0"/>
              <a:t> </a:t>
            </a:r>
            <a:r>
              <a:rPr lang="pl-PL" sz="2600" dirty="0" err="1" smtClean="0"/>
              <a:t>emerged</a:t>
            </a:r>
            <a:r>
              <a:rPr lang="pl-PL" sz="2600" dirty="0" smtClean="0"/>
              <a:t> </a:t>
            </a:r>
            <a:r>
              <a:rPr lang="pl-PL" sz="2600" dirty="0" err="1" smtClean="0"/>
              <a:t>both</a:t>
            </a:r>
            <a:r>
              <a:rPr lang="pl-PL" sz="2600" dirty="0" smtClean="0"/>
              <a:t> from </a:t>
            </a:r>
            <a:r>
              <a:rPr lang="pl-PL" sz="2600" dirty="0" err="1" smtClean="0"/>
              <a:t>social</a:t>
            </a:r>
            <a:r>
              <a:rPr lang="pl-PL" sz="2600" dirty="0" smtClean="0"/>
              <a:t> </a:t>
            </a:r>
            <a:r>
              <a:rPr lang="pl-PL" sz="2600" dirty="0" err="1" smtClean="0"/>
              <a:t>movements</a:t>
            </a:r>
            <a:r>
              <a:rPr lang="pl-PL" sz="2600" dirty="0" smtClean="0"/>
              <a:t> and </a:t>
            </a:r>
            <a:r>
              <a:rPr lang="pl-PL" sz="2600" dirty="0" err="1" smtClean="0"/>
              <a:t>supra-national</a:t>
            </a:r>
            <a:r>
              <a:rPr lang="pl-PL" sz="2600" dirty="0" smtClean="0"/>
              <a:t> </a:t>
            </a:r>
            <a:r>
              <a:rPr lang="pl-PL" sz="2600" dirty="0" err="1" smtClean="0"/>
              <a:t>institutions</a:t>
            </a:r>
            <a:r>
              <a:rPr lang="pl-PL" sz="2600" dirty="0" smtClean="0"/>
              <a:t>, </a:t>
            </a:r>
            <a:r>
              <a:rPr lang="pl-PL" sz="2600" dirty="0" err="1" smtClean="0"/>
              <a:t>such</a:t>
            </a:r>
            <a:r>
              <a:rPr lang="pl-PL" sz="2600" dirty="0" smtClean="0"/>
              <a:t> as the EU. The </a:t>
            </a:r>
            <a:r>
              <a:rPr lang="pl-PL" sz="2600" dirty="0" err="1" smtClean="0"/>
              <a:t>accession</a:t>
            </a:r>
            <a:r>
              <a:rPr lang="pl-PL" sz="2600" dirty="0" smtClean="0"/>
              <a:t> to the EU </a:t>
            </a:r>
            <a:r>
              <a:rPr lang="pl-PL" sz="2600" dirty="0" err="1" smtClean="0"/>
              <a:t>benefited</a:t>
            </a:r>
            <a:r>
              <a:rPr lang="pl-PL" sz="2600" dirty="0" smtClean="0"/>
              <a:t> LGBT </a:t>
            </a:r>
            <a:r>
              <a:rPr lang="pl-PL" sz="2600" dirty="0" err="1" smtClean="0"/>
              <a:t>citizens</a:t>
            </a:r>
            <a:r>
              <a:rPr lang="pl-PL" sz="2600" dirty="0" smtClean="0"/>
              <a:t> in </a:t>
            </a:r>
            <a:r>
              <a:rPr lang="pl-PL" sz="2600" dirty="0" err="1" smtClean="0"/>
              <a:t>several</a:t>
            </a:r>
            <a:r>
              <a:rPr lang="pl-PL" sz="2600" dirty="0" smtClean="0"/>
              <a:t> </a:t>
            </a:r>
            <a:r>
              <a:rPr lang="pl-PL" sz="2600" dirty="0" err="1" smtClean="0"/>
              <a:t>ways</a:t>
            </a:r>
            <a:r>
              <a:rPr lang="pl-PL" sz="2600" dirty="0" smtClean="0"/>
              <a:t>, </a:t>
            </a:r>
            <a:r>
              <a:rPr lang="pl-PL" sz="2600" dirty="0" err="1" smtClean="0"/>
              <a:t>mainly</a:t>
            </a:r>
            <a:r>
              <a:rPr lang="pl-PL" sz="2600" dirty="0" smtClean="0"/>
              <a:t> </a:t>
            </a:r>
            <a:r>
              <a:rPr lang="pl-PL" sz="2600" dirty="0" err="1" smtClean="0"/>
              <a:t>through</a:t>
            </a:r>
            <a:r>
              <a:rPr lang="pl-PL" sz="2600" dirty="0" smtClean="0"/>
              <a:t> the influence of </a:t>
            </a:r>
            <a:r>
              <a:rPr lang="pl-PL" sz="2600" dirty="0" err="1" smtClean="0"/>
              <a:t>recommendations</a:t>
            </a:r>
            <a:r>
              <a:rPr lang="pl-PL" sz="2600" dirty="0" smtClean="0"/>
              <a:t> of EU </a:t>
            </a:r>
            <a:r>
              <a:rPr lang="pl-PL" sz="2600" dirty="0" err="1" smtClean="0"/>
              <a:t>institutions</a:t>
            </a:r>
            <a:r>
              <a:rPr lang="pl-PL" sz="2600" dirty="0" smtClean="0"/>
              <a:t> and the </a:t>
            </a:r>
            <a:r>
              <a:rPr lang="pl-PL" sz="2600" dirty="0" err="1" smtClean="0"/>
              <a:t>contact</a:t>
            </a:r>
            <a:r>
              <a:rPr lang="pl-PL" sz="2600" dirty="0" smtClean="0"/>
              <a:t> with the </a:t>
            </a:r>
            <a:r>
              <a:rPr lang="pl-PL" sz="2600" dirty="0" err="1" smtClean="0"/>
              <a:t>freedoms</a:t>
            </a:r>
            <a:r>
              <a:rPr lang="pl-PL" sz="2600" dirty="0" smtClean="0"/>
              <a:t> </a:t>
            </a:r>
            <a:r>
              <a:rPr lang="pl-PL" sz="2600" dirty="0" err="1" smtClean="0"/>
              <a:t>enjoyed</a:t>
            </a:r>
            <a:r>
              <a:rPr lang="pl-PL" sz="2600" dirty="0" smtClean="0"/>
              <a:t> in </a:t>
            </a:r>
            <a:r>
              <a:rPr lang="pl-PL" sz="2600" dirty="0" err="1" smtClean="0"/>
              <a:t>other</a:t>
            </a:r>
            <a:r>
              <a:rPr lang="pl-PL" sz="2600" dirty="0" smtClean="0"/>
              <a:t> </a:t>
            </a:r>
            <a:r>
              <a:rPr lang="pl-PL" sz="2600" dirty="0" err="1" smtClean="0"/>
              <a:t>countries</a:t>
            </a:r>
            <a:r>
              <a:rPr lang="pl-PL" sz="2600" dirty="0" smtClean="0"/>
              <a:t>, </a:t>
            </a:r>
            <a:r>
              <a:rPr lang="pl-PL" sz="2600" dirty="0" err="1" smtClean="0"/>
              <a:t>which</a:t>
            </a:r>
            <a:r>
              <a:rPr lang="pl-PL" sz="2600" dirty="0" smtClean="0"/>
              <a:t> </a:t>
            </a:r>
            <a:r>
              <a:rPr lang="pl-PL" sz="2600" dirty="0" err="1" smtClean="0"/>
              <a:t>contributed</a:t>
            </a:r>
            <a:r>
              <a:rPr lang="pl-PL" sz="2600" dirty="0" smtClean="0"/>
              <a:t> to the </a:t>
            </a:r>
            <a:r>
              <a:rPr lang="pl-PL" sz="2600" dirty="0" err="1" smtClean="0"/>
              <a:t>conviction</a:t>
            </a:r>
            <a:r>
              <a:rPr lang="pl-PL" sz="2600" dirty="0" smtClean="0"/>
              <a:t> </a:t>
            </a:r>
            <a:r>
              <a:rPr lang="pl-PL" sz="2600" dirty="0" err="1" smtClean="0"/>
              <a:t>among</a:t>
            </a:r>
            <a:r>
              <a:rPr lang="pl-PL" sz="2600" dirty="0" smtClean="0"/>
              <a:t> </a:t>
            </a:r>
            <a:r>
              <a:rPr lang="pl-PL" sz="2600" dirty="0" err="1" smtClean="0"/>
              <a:t>activists</a:t>
            </a:r>
            <a:r>
              <a:rPr lang="pl-PL" sz="2600" dirty="0" smtClean="0"/>
              <a:t> </a:t>
            </a:r>
            <a:r>
              <a:rPr lang="pl-PL" sz="2600" dirty="0" err="1" smtClean="0"/>
              <a:t>that</a:t>
            </a:r>
            <a:r>
              <a:rPr lang="pl-PL" sz="2600" dirty="0" smtClean="0"/>
              <a:t> </a:t>
            </a:r>
            <a:r>
              <a:rPr lang="pl-PL" sz="2600" dirty="0" err="1" smtClean="0"/>
              <a:t>legal</a:t>
            </a:r>
            <a:r>
              <a:rPr lang="pl-PL" sz="2600" dirty="0" smtClean="0"/>
              <a:t> reform was </a:t>
            </a:r>
            <a:r>
              <a:rPr lang="pl-PL" sz="2600" dirty="0" err="1" smtClean="0"/>
              <a:t>possible</a:t>
            </a:r>
            <a:r>
              <a:rPr lang="pl-PL" sz="2600" dirty="0" smtClean="0"/>
              <a:t>”</a:t>
            </a:r>
            <a:endParaRPr lang="pl-PL" sz="2600" dirty="0"/>
          </a:p>
          <a:p>
            <a:pPr marL="0" indent="0">
              <a:buNone/>
            </a:pPr>
            <a:r>
              <a:rPr lang="pl-PL" sz="2000" b="1" dirty="0" smtClean="0"/>
              <a:t>A.C. Santos, </a:t>
            </a:r>
            <a:r>
              <a:rPr lang="en-US" sz="2000" b="1" i="1" dirty="0"/>
              <a:t>Social Movements and Sexual Citizenship in Southern Europe</a:t>
            </a:r>
            <a:r>
              <a:rPr lang="pl-PL" sz="2000" b="1" dirty="0" smtClean="0"/>
              <a:t>, New York 2013, p. 83.</a:t>
            </a:r>
            <a:endParaRPr lang="pl-PL" sz="2000" b="1" i="1" dirty="0"/>
          </a:p>
        </p:txBody>
      </p:sp>
      <p:sp>
        <p:nvSpPr>
          <p:cNvPr id="5" name="Tytuł 1"/>
          <p:cNvSpPr>
            <a:spLocks noGrp="1"/>
          </p:cNvSpPr>
          <p:nvPr>
            <p:ph type="title"/>
          </p:nvPr>
        </p:nvSpPr>
        <p:spPr>
          <a:xfrm>
            <a:off x="151264" y="146161"/>
            <a:ext cx="3060859" cy="955344"/>
          </a:xfrm>
        </p:spPr>
        <p:txBody>
          <a:bodyPr>
            <a:normAutofit/>
          </a:bodyPr>
          <a:lstStyle/>
          <a:p>
            <a:pPr algn="ctr"/>
            <a:r>
              <a:rPr lang="pl-PL" sz="3200" dirty="0" smtClean="0"/>
              <a:t>Przykład</a:t>
            </a:r>
            <a:endParaRPr lang="pl-PL" sz="3200" dirty="0"/>
          </a:p>
        </p:txBody>
      </p:sp>
    </p:spTree>
    <p:extLst>
      <p:ext uri="{BB962C8B-B14F-4D97-AF65-F5344CB8AC3E}">
        <p14:creationId xmlns:p14="http://schemas.microsoft.com/office/powerpoint/2010/main" val="24644325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87680" y="243840"/>
            <a:ext cx="11115040" cy="6614160"/>
          </a:xfrm>
        </p:spPr>
        <p:txBody>
          <a:bodyPr>
            <a:normAutofit fontScale="92500"/>
          </a:bodyPr>
          <a:lstStyle/>
          <a:p>
            <a:pPr marL="0" indent="0">
              <a:buNone/>
            </a:pPr>
            <a:r>
              <a:rPr lang="pl-PL" b="1" dirty="0" err="1" smtClean="0"/>
              <a:t>Irish</a:t>
            </a:r>
            <a:r>
              <a:rPr lang="pl-PL" b="1" dirty="0"/>
              <a:t> </a:t>
            </a:r>
            <a:r>
              <a:rPr lang="pl-PL" b="1" dirty="0" err="1"/>
              <a:t>Equal</a:t>
            </a:r>
            <a:r>
              <a:rPr lang="pl-PL" b="1" dirty="0"/>
              <a:t> Status </a:t>
            </a:r>
            <a:r>
              <a:rPr lang="pl-PL" b="1" dirty="0" err="1"/>
              <a:t>Act</a:t>
            </a:r>
            <a:r>
              <a:rPr lang="pl-PL" b="1" dirty="0"/>
              <a:t>, 2000</a:t>
            </a:r>
          </a:p>
          <a:p>
            <a:pPr marL="0" indent="0">
              <a:buNone/>
            </a:pPr>
            <a:r>
              <a:rPr lang="en-US" dirty="0" smtClean="0"/>
              <a:t>(</a:t>
            </a:r>
            <a:r>
              <a:rPr lang="en-US" dirty="0"/>
              <a:t>2) As between any two persons, the discriminatory grounds (and the descriptions of those grounds for the purposes of this Act) are:</a:t>
            </a:r>
          </a:p>
          <a:p>
            <a:pPr marL="0" indent="0">
              <a:buNone/>
            </a:pPr>
            <a:r>
              <a:rPr lang="en-US" dirty="0" smtClean="0"/>
              <a:t>	(a) that one is male and the other is female (the “gender ground”),</a:t>
            </a:r>
          </a:p>
          <a:p>
            <a:pPr marL="0" indent="0">
              <a:buNone/>
            </a:pPr>
            <a:r>
              <a:rPr lang="en-US" dirty="0"/>
              <a:t>	</a:t>
            </a:r>
            <a:r>
              <a:rPr lang="en-US" dirty="0" smtClean="0"/>
              <a:t>(</a:t>
            </a:r>
            <a:r>
              <a:rPr lang="en-US" dirty="0"/>
              <a:t>b) that they are of different marital status (the “marital status ground”),</a:t>
            </a:r>
          </a:p>
          <a:p>
            <a:pPr marL="0" indent="0">
              <a:buNone/>
            </a:pPr>
            <a:r>
              <a:rPr lang="en-US" dirty="0"/>
              <a:t>	</a:t>
            </a:r>
            <a:r>
              <a:rPr lang="en-US" dirty="0" smtClean="0"/>
              <a:t>(</a:t>
            </a:r>
            <a:r>
              <a:rPr lang="en-US" dirty="0"/>
              <a:t>c) that one has family status and the other does not or that one has a </a:t>
            </a:r>
            <a:r>
              <a:rPr lang="pl-PL" dirty="0" smtClean="0"/>
              <a:t>	</a:t>
            </a:r>
            <a:r>
              <a:rPr lang="en-US" dirty="0" smtClean="0"/>
              <a:t>different </a:t>
            </a:r>
            <a:r>
              <a:rPr lang="pl-PL" dirty="0" smtClean="0"/>
              <a:t>	</a:t>
            </a:r>
            <a:r>
              <a:rPr lang="en-US" dirty="0" smtClean="0"/>
              <a:t>family </a:t>
            </a:r>
            <a:r>
              <a:rPr lang="en-US" dirty="0"/>
              <a:t>status from the other (the “family status ground”),</a:t>
            </a:r>
          </a:p>
          <a:p>
            <a:pPr marL="0" indent="0">
              <a:buNone/>
            </a:pPr>
            <a:r>
              <a:rPr lang="en-US" dirty="0"/>
              <a:t>	</a:t>
            </a:r>
            <a:r>
              <a:rPr lang="en-US" dirty="0" smtClean="0"/>
              <a:t>(</a:t>
            </a:r>
            <a:r>
              <a:rPr lang="en-US" dirty="0"/>
              <a:t>d) that they are of different sexual orientation (the “sexual </a:t>
            </a:r>
            <a:r>
              <a:rPr lang="pl-PL" dirty="0" smtClean="0"/>
              <a:t>	</a:t>
            </a:r>
            <a:r>
              <a:rPr lang="en-US" dirty="0" smtClean="0"/>
              <a:t>orientation </a:t>
            </a:r>
            <a:r>
              <a:rPr lang="pl-PL" dirty="0" smtClean="0"/>
              <a:t>	</a:t>
            </a:r>
            <a:r>
              <a:rPr lang="en-US" dirty="0" smtClean="0"/>
              <a:t>ground</a:t>
            </a:r>
            <a:r>
              <a:rPr lang="en-US" dirty="0"/>
              <a:t>”),</a:t>
            </a:r>
          </a:p>
          <a:p>
            <a:pPr marL="0" indent="0">
              <a:buNone/>
            </a:pPr>
            <a:r>
              <a:rPr lang="en-US" dirty="0"/>
              <a:t>	</a:t>
            </a:r>
            <a:r>
              <a:rPr lang="en-US" dirty="0" smtClean="0"/>
              <a:t>(</a:t>
            </a:r>
            <a:r>
              <a:rPr lang="en-US" dirty="0"/>
              <a:t>e) that one has a different religious belief from the other, or that one has </a:t>
            </a:r>
            <a:r>
              <a:rPr lang="pl-PL" dirty="0" smtClean="0"/>
              <a:t>	</a:t>
            </a:r>
            <a:r>
              <a:rPr lang="en-US" dirty="0" smtClean="0"/>
              <a:t>a </a:t>
            </a:r>
            <a:r>
              <a:rPr lang="pl-PL" dirty="0" smtClean="0"/>
              <a:t>	</a:t>
            </a:r>
            <a:r>
              <a:rPr lang="en-US" dirty="0" smtClean="0"/>
              <a:t>religious </a:t>
            </a:r>
            <a:r>
              <a:rPr lang="en-US" dirty="0"/>
              <a:t>belief and the other has not (the “religion ground”),</a:t>
            </a:r>
          </a:p>
          <a:p>
            <a:pPr marL="0" indent="0">
              <a:buNone/>
            </a:pPr>
            <a:r>
              <a:rPr lang="en-US" dirty="0"/>
              <a:t>	</a:t>
            </a:r>
            <a:r>
              <a:rPr lang="en-US" dirty="0" smtClean="0"/>
              <a:t>(</a:t>
            </a:r>
            <a:r>
              <a:rPr lang="en-US" dirty="0"/>
              <a:t>f) subject to subsection (3), that they are of different ages (the </a:t>
            </a:r>
            <a:r>
              <a:rPr lang="pl-PL" dirty="0" smtClean="0"/>
              <a:t>		</a:t>
            </a:r>
            <a:r>
              <a:rPr lang="en-US" dirty="0" smtClean="0"/>
              <a:t>“</a:t>
            </a:r>
            <a:r>
              <a:rPr lang="en-US" dirty="0"/>
              <a:t>age ground”),</a:t>
            </a:r>
          </a:p>
          <a:p>
            <a:pPr marL="0" indent="0">
              <a:buNone/>
            </a:pPr>
            <a:r>
              <a:rPr lang="en-US" dirty="0"/>
              <a:t>	</a:t>
            </a:r>
            <a:r>
              <a:rPr lang="en-US" dirty="0" smtClean="0"/>
              <a:t>(</a:t>
            </a:r>
            <a:r>
              <a:rPr lang="en-US" dirty="0"/>
              <a:t>g) that one is a person with a disability and the other either is not or is a </a:t>
            </a:r>
            <a:r>
              <a:rPr lang="pl-PL" dirty="0" smtClean="0"/>
              <a:t>	</a:t>
            </a:r>
            <a:r>
              <a:rPr lang="en-US" dirty="0" smtClean="0"/>
              <a:t>person </a:t>
            </a:r>
            <a:r>
              <a:rPr lang="en-US" dirty="0"/>
              <a:t>with a different disability (the “disability ground”),</a:t>
            </a:r>
            <a:endParaRPr lang="pl-PL" dirty="0"/>
          </a:p>
        </p:txBody>
      </p:sp>
    </p:spTree>
    <p:extLst>
      <p:ext uri="{BB962C8B-B14F-4D97-AF65-F5344CB8AC3E}">
        <p14:creationId xmlns:p14="http://schemas.microsoft.com/office/powerpoint/2010/main" val="4753144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713600" y="728344"/>
            <a:ext cx="10828160" cy="5570855"/>
          </a:xfrm>
        </p:spPr>
        <p:txBody>
          <a:bodyPr>
            <a:normAutofit/>
          </a:bodyPr>
          <a:lstStyle/>
          <a:p>
            <a:pPr marL="0" indent="0">
              <a:buNone/>
            </a:pPr>
            <a:r>
              <a:rPr lang="pl-PL" sz="2400" b="1" dirty="0" smtClean="0"/>
              <a:t>German Federal </a:t>
            </a:r>
            <a:r>
              <a:rPr lang="pl-PL" sz="2400" b="1" dirty="0" err="1"/>
              <a:t>Constitutional</a:t>
            </a:r>
            <a:r>
              <a:rPr lang="pl-PL" sz="2400" b="1" dirty="0"/>
              <a:t> </a:t>
            </a:r>
            <a:r>
              <a:rPr lang="pl-PL" sz="2400" b="1" dirty="0" smtClean="0"/>
              <a:t>Court </a:t>
            </a:r>
            <a:r>
              <a:rPr lang="en-US" sz="2400" b="1" dirty="0"/>
              <a:t>Order of 11 January 2011 – </a:t>
            </a:r>
            <a:r>
              <a:rPr lang="en-US" sz="2400" b="1" dirty="0" smtClean="0"/>
              <a:t>1 </a:t>
            </a:r>
            <a:r>
              <a:rPr lang="en-US" sz="2400" b="1" dirty="0" err="1"/>
              <a:t>BvR</a:t>
            </a:r>
            <a:r>
              <a:rPr lang="en-US" sz="2400" b="1" dirty="0"/>
              <a:t> </a:t>
            </a:r>
            <a:r>
              <a:rPr lang="en-US" sz="2400" b="1" dirty="0" smtClean="0"/>
              <a:t>3295/07</a:t>
            </a:r>
            <a:endParaRPr lang="pl-PL" sz="2400" b="1" dirty="0" smtClean="0"/>
          </a:p>
          <a:p>
            <a:pPr marL="0" indent="0">
              <a:buNone/>
            </a:pPr>
            <a:endParaRPr lang="en-US" sz="2400" b="1" dirty="0"/>
          </a:p>
          <a:p>
            <a:pPr marL="0" indent="0">
              <a:buNone/>
            </a:pPr>
            <a:r>
              <a:rPr lang="pl-PL" dirty="0" smtClean="0"/>
              <a:t>„</a:t>
            </a:r>
            <a:r>
              <a:rPr lang="en-US" dirty="0"/>
              <a:t>To enter into a marriage, the spouses must be of </a:t>
            </a:r>
            <a:r>
              <a:rPr lang="en-US" dirty="0" smtClean="0"/>
              <a:t>different </a:t>
            </a:r>
            <a:r>
              <a:rPr lang="en-US" dirty="0"/>
              <a:t>genders, </a:t>
            </a:r>
            <a:r>
              <a:rPr lang="pl-PL" dirty="0" smtClean="0"/>
              <a:t> </a:t>
            </a:r>
            <a:r>
              <a:rPr lang="en-US" dirty="0" smtClean="0"/>
              <a:t>while </a:t>
            </a:r>
            <a:r>
              <a:rPr lang="en-US" dirty="0"/>
              <a:t>according to § 1 of the Civil Partnerships </a:t>
            </a:r>
            <a:r>
              <a:rPr lang="en-US" dirty="0" smtClean="0"/>
              <a:t>Act</a:t>
            </a:r>
            <a:r>
              <a:rPr lang="pl-PL" dirty="0" smtClean="0"/>
              <a:t> </a:t>
            </a:r>
            <a:r>
              <a:rPr lang="en-US" dirty="0" smtClean="0"/>
              <a:t>(</a:t>
            </a:r>
            <a:r>
              <a:rPr lang="en-US" i="1" dirty="0" err="1" smtClean="0"/>
              <a:t>Lebenspartnerschaftsgesetz</a:t>
            </a:r>
            <a:r>
              <a:rPr lang="en-US" dirty="0" smtClean="0"/>
              <a:t>), </a:t>
            </a:r>
            <a:r>
              <a:rPr lang="en-US" dirty="0"/>
              <a:t>it is only possible for persons of the </a:t>
            </a:r>
            <a:r>
              <a:rPr lang="en-US" dirty="0" smtClean="0"/>
              <a:t>same </a:t>
            </a:r>
            <a:r>
              <a:rPr lang="en-US" dirty="0"/>
              <a:t>gender to enter into a civil partnership. </a:t>
            </a:r>
            <a:r>
              <a:rPr lang="en-US" dirty="0" smtClean="0"/>
              <a:t>What </a:t>
            </a:r>
            <a:r>
              <a:rPr lang="en-US" dirty="0"/>
              <a:t>is decisive in both </a:t>
            </a:r>
            <a:r>
              <a:rPr lang="en-US" dirty="0" smtClean="0"/>
              <a:t>cases </a:t>
            </a:r>
            <a:r>
              <a:rPr lang="en-US" dirty="0"/>
              <a:t>is the gender under the law on civil status, </a:t>
            </a:r>
            <a:r>
              <a:rPr lang="pl-PL" dirty="0" smtClean="0"/>
              <a:t> </a:t>
            </a:r>
            <a:r>
              <a:rPr lang="en-US" dirty="0" smtClean="0"/>
              <a:t>i.e</a:t>
            </a:r>
            <a:r>
              <a:rPr lang="en-US" dirty="0"/>
              <a:t>. the gender </a:t>
            </a:r>
            <a:r>
              <a:rPr lang="en-US" dirty="0" smtClean="0"/>
              <a:t>registered </a:t>
            </a:r>
            <a:r>
              <a:rPr lang="en-US" dirty="0"/>
              <a:t>in public records. </a:t>
            </a:r>
            <a:r>
              <a:rPr lang="pl-PL" dirty="0" smtClean="0"/>
              <a:t>(…)</a:t>
            </a:r>
          </a:p>
          <a:p>
            <a:pPr marL="0" indent="0">
              <a:buNone/>
            </a:pPr>
            <a:r>
              <a:rPr lang="en-US" dirty="0"/>
              <a:t>he law of </a:t>
            </a:r>
            <a:r>
              <a:rPr lang="en-US" dirty="0" smtClean="0"/>
              <a:t>civil </a:t>
            </a:r>
            <a:r>
              <a:rPr lang="en-US" dirty="0"/>
              <a:t>status for entering into a civil partnership </a:t>
            </a:r>
            <a:r>
              <a:rPr lang="en-US" dirty="0" smtClean="0"/>
              <a:t>as </a:t>
            </a:r>
            <a:r>
              <a:rPr lang="en-US" dirty="0"/>
              <a:t>set out under § </a:t>
            </a:r>
            <a:r>
              <a:rPr lang="en-US" dirty="0" smtClean="0"/>
              <a:t>8.1 </a:t>
            </a:r>
            <a:r>
              <a:rPr lang="en-US" dirty="0"/>
              <a:t>nos. 3 and 4 TSG are not compatible with the </a:t>
            </a:r>
            <a:r>
              <a:rPr lang="en-US" dirty="0" smtClean="0"/>
              <a:t>right </a:t>
            </a:r>
            <a:r>
              <a:rPr lang="en-US" dirty="0"/>
              <a:t>to sexual </a:t>
            </a:r>
            <a:r>
              <a:rPr lang="en-US" dirty="0" smtClean="0"/>
              <a:t>self</a:t>
            </a:r>
            <a:r>
              <a:rPr lang="pl-PL" dirty="0" smtClean="0"/>
              <a:t>-</a:t>
            </a:r>
            <a:r>
              <a:rPr lang="en-US" dirty="0" smtClean="0"/>
              <a:t>determination </a:t>
            </a:r>
            <a:r>
              <a:rPr lang="en-US" dirty="0"/>
              <a:t>pursuant to Article 2.1 in </a:t>
            </a:r>
            <a:r>
              <a:rPr lang="en-US" dirty="0" smtClean="0"/>
              <a:t>conjunction </a:t>
            </a:r>
            <a:r>
              <a:rPr lang="en-US" dirty="0"/>
              <a:t>with Article </a:t>
            </a:r>
            <a:r>
              <a:rPr lang="en-US" dirty="0" smtClean="0"/>
              <a:t>1.1 of</a:t>
            </a:r>
            <a:r>
              <a:rPr lang="pl-PL" dirty="0" smtClean="0"/>
              <a:t> </a:t>
            </a:r>
            <a:r>
              <a:rPr lang="en-US" dirty="0" smtClean="0"/>
              <a:t>the </a:t>
            </a:r>
            <a:r>
              <a:rPr lang="en-US" dirty="0"/>
              <a:t>Basic Law </a:t>
            </a:r>
            <a:r>
              <a:rPr lang="en-US" dirty="0" smtClean="0"/>
              <a:t>(</a:t>
            </a:r>
            <a:r>
              <a:rPr lang="en-US" dirty="0" err="1" smtClean="0"/>
              <a:t>Grundgesetz</a:t>
            </a:r>
            <a:r>
              <a:rPr lang="en-US" dirty="0" smtClean="0"/>
              <a:t> </a:t>
            </a:r>
            <a:r>
              <a:rPr lang="en-US" dirty="0"/>
              <a:t>– GG) and with the right to physical </a:t>
            </a:r>
            <a:r>
              <a:rPr lang="en-US" dirty="0" smtClean="0"/>
              <a:t>integrity </a:t>
            </a:r>
            <a:r>
              <a:rPr lang="en-US" dirty="0"/>
              <a:t>under to Article 2.2 </a:t>
            </a:r>
            <a:r>
              <a:rPr lang="en-US" dirty="0" smtClean="0"/>
              <a:t>GG</a:t>
            </a:r>
            <a:r>
              <a:rPr lang="pl-PL" dirty="0" smtClean="0"/>
              <a:t>”</a:t>
            </a:r>
            <a:endParaRPr lang="pl-PL" dirty="0"/>
          </a:p>
        </p:txBody>
      </p:sp>
    </p:spTree>
    <p:extLst>
      <p:ext uri="{BB962C8B-B14F-4D97-AF65-F5344CB8AC3E}">
        <p14:creationId xmlns:p14="http://schemas.microsoft.com/office/powerpoint/2010/main" val="603975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6"/>
            <a:ext cx="10515600" cy="1078664"/>
          </a:xfrm>
        </p:spPr>
        <p:txBody>
          <a:bodyPr>
            <a:normAutofit fontScale="90000"/>
          </a:bodyPr>
          <a:lstStyle/>
          <a:p>
            <a:pPr algn="ctr"/>
            <a:r>
              <a:rPr lang="pl-PL" sz="4800" dirty="0" smtClean="0"/>
              <a:t>Efektywność dla ekonomisty vs. </a:t>
            </a:r>
            <a:br>
              <a:rPr lang="pl-PL" sz="4800" dirty="0" smtClean="0"/>
            </a:br>
            <a:r>
              <a:rPr lang="pl-PL" sz="4800" dirty="0" smtClean="0"/>
              <a:t>efektywność dla prawnika</a:t>
            </a:r>
            <a:endParaRPr lang="pl-PL" sz="4800" dirty="0"/>
          </a:p>
        </p:txBody>
      </p:sp>
      <p:sp>
        <p:nvSpPr>
          <p:cNvPr id="3" name="Symbol zastępczy zawartości 2"/>
          <p:cNvSpPr>
            <a:spLocks noGrp="1"/>
          </p:cNvSpPr>
          <p:nvPr>
            <p:ph idx="1"/>
          </p:nvPr>
        </p:nvSpPr>
        <p:spPr>
          <a:xfrm>
            <a:off x="534463" y="1969476"/>
            <a:ext cx="11328674" cy="4583723"/>
          </a:xfrm>
        </p:spPr>
        <p:txBody>
          <a:bodyPr>
            <a:normAutofit/>
          </a:bodyPr>
          <a:lstStyle/>
          <a:p>
            <a:pPr marL="0" indent="0">
              <a:buNone/>
            </a:pPr>
            <a:r>
              <a:rPr lang="pl-PL" sz="3000" dirty="0" smtClean="0"/>
              <a:t>„ekonomiczne rozumienie wyrażenia „prawo efektywne” należy wyraźnie odróżnić od takiego rozumienia tego wyrażenia, jakie tradycyjnie przyjmuje się w teorii prawa. Rozwiązanie prawne jest efektywne w rozumieniu tradycyjnym wtedy, gdy realizuje cel, jaki chciał osiągnąć ustawodawca, przyjmując owo rozwiązanie. Rozumienie to można nazwać formalnym, gdyż nie przesądza ono jaki konkretny cel prawo to powinno urzeczywistniać; wymaga jedynie, aby ów cel był faktycznie urzeczywistniany przez dane rozwiązanie prawne.”</a:t>
            </a:r>
            <a:endParaRPr lang="pl-PL" dirty="0" smtClean="0"/>
          </a:p>
          <a:p>
            <a:pPr marL="0" indent="0">
              <a:buNone/>
            </a:pPr>
            <a:r>
              <a:rPr lang="pl-PL" sz="1800" b="1" dirty="0" smtClean="0"/>
              <a:t>J. Stelmach, B. Brożek, W. Załuski, </a:t>
            </a:r>
            <a:r>
              <a:rPr lang="pl-PL" sz="1800" b="1" i="1" dirty="0" smtClean="0"/>
              <a:t>Dziesięć wykładów o ekonomii prawa</a:t>
            </a:r>
            <a:r>
              <a:rPr lang="pl-PL" sz="1800" b="1" dirty="0" smtClean="0"/>
              <a:t>, Warszawa 2007, s. 26.</a:t>
            </a:r>
            <a:endParaRPr lang="pl-PL" sz="1800" b="1" dirty="0"/>
          </a:p>
        </p:txBody>
      </p:sp>
    </p:spTree>
    <p:extLst>
      <p:ext uri="{BB962C8B-B14F-4D97-AF65-F5344CB8AC3E}">
        <p14:creationId xmlns:p14="http://schemas.microsoft.com/office/powerpoint/2010/main" val="35991776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2"/>
          <a:stretch>
            <a:fillRect/>
          </a:stretch>
        </p:blipFill>
        <p:spPr>
          <a:xfrm>
            <a:off x="420237" y="1690688"/>
            <a:ext cx="10287000" cy="1743075"/>
          </a:xfrm>
          <a:prstGeom prst="rect">
            <a:avLst/>
          </a:prstGeom>
        </p:spPr>
      </p:pic>
      <p:pic>
        <p:nvPicPr>
          <p:cNvPr id="6" name="Obraz 5"/>
          <p:cNvPicPr>
            <a:picLocks noChangeAspect="1"/>
          </p:cNvPicPr>
          <p:nvPr/>
        </p:nvPicPr>
        <p:blipFill>
          <a:blip r:embed="rId3"/>
          <a:stretch>
            <a:fillRect/>
          </a:stretch>
        </p:blipFill>
        <p:spPr>
          <a:xfrm>
            <a:off x="1519664" y="3994884"/>
            <a:ext cx="10353675" cy="1952625"/>
          </a:xfrm>
          <a:prstGeom prst="rect">
            <a:avLst/>
          </a:prstGeom>
        </p:spPr>
      </p:pic>
      <p:sp>
        <p:nvSpPr>
          <p:cNvPr id="7" name="Tytuł 1"/>
          <p:cNvSpPr>
            <a:spLocks noGrp="1"/>
          </p:cNvSpPr>
          <p:nvPr>
            <p:ph type="title"/>
          </p:nvPr>
        </p:nvSpPr>
        <p:spPr>
          <a:xfrm>
            <a:off x="151264" y="146161"/>
            <a:ext cx="3060859" cy="955344"/>
          </a:xfrm>
        </p:spPr>
        <p:txBody>
          <a:bodyPr>
            <a:normAutofit/>
          </a:bodyPr>
          <a:lstStyle/>
          <a:p>
            <a:pPr algn="ctr"/>
            <a:r>
              <a:rPr lang="pl-PL" sz="3200" dirty="0" smtClean="0"/>
              <a:t>Przykład</a:t>
            </a:r>
            <a:endParaRPr lang="pl-PL" sz="3200" dirty="0"/>
          </a:p>
        </p:txBody>
      </p:sp>
    </p:spTree>
    <p:extLst>
      <p:ext uri="{BB962C8B-B14F-4D97-AF65-F5344CB8AC3E}">
        <p14:creationId xmlns:p14="http://schemas.microsoft.com/office/powerpoint/2010/main" val="1205967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733920" y="690880"/>
            <a:ext cx="10909440" cy="5648643"/>
          </a:xfrm>
        </p:spPr>
        <p:txBody>
          <a:bodyPr>
            <a:normAutofit/>
          </a:bodyPr>
          <a:lstStyle/>
          <a:p>
            <a:pPr marL="0" indent="0">
              <a:buNone/>
            </a:pPr>
            <a:r>
              <a:rPr lang="pl-PL" sz="2000" b="1" dirty="0" err="1" smtClean="0"/>
              <a:t>European</a:t>
            </a:r>
            <a:r>
              <a:rPr lang="pl-PL" sz="2000" b="1" dirty="0" smtClean="0"/>
              <a:t> </a:t>
            </a:r>
            <a:r>
              <a:rPr lang="pl-PL" sz="2000" b="1" dirty="0" err="1" smtClean="0"/>
              <a:t>Commission</a:t>
            </a:r>
            <a:r>
              <a:rPr lang="pl-PL" sz="2000" b="1" dirty="0" smtClean="0"/>
              <a:t> for </a:t>
            </a:r>
            <a:r>
              <a:rPr lang="pl-PL" sz="2000" b="1" dirty="0" err="1" smtClean="0"/>
              <a:t>Democracy</a:t>
            </a:r>
            <a:r>
              <a:rPr lang="pl-PL" sz="2000" b="1" dirty="0" smtClean="0"/>
              <a:t> </a:t>
            </a:r>
            <a:r>
              <a:rPr lang="pl-PL" sz="2000" b="1" dirty="0" err="1" smtClean="0"/>
              <a:t>through</a:t>
            </a:r>
            <a:r>
              <a:rPr lang="pl-PL" sz="2000" b="1" dirty="0" smtClean="0"/>
              <a:t> Law, </a:t>
            </a:r>
            <a:r>
              <a:rPr lang="en-US" sz="2000" b="1" dirty="0"/>
              <a:t>Strasbourg, 22 October </a:t>
            </a:r>
            <a:r>
              <a:rPr lang="en-US" sz="2000" b="1" dirty="0" smtClean="0"/>
              <a:t>2008</a:t>
            </a:r>
            <a:r>
              <a:rPr lang="pl-PL" sz="2000" b="1" dirty="0" smtClean="0"/>
              <a:t>,</a:t>
            </a:r>
            <a:r>
              <a:rPr lang="en-US" sz="2000" b="1" dirty="0" smtClean="0"/>
              <a:t> Study </a:t>
            </a:r>
            <a:r>
              <a:rPr lang="en-US" sz="2000" b="1" dirty="0"/>
              <a:t>no. 406 / 2006 </a:t>
            </a:r>
            <a:endParaRPr lang="pl-PL" sz="2000" b="1" dirty="0" smtClean="0"/>
          </a:p>
          <a:p>
            <a:pPr marL="0" indent="0">
              <a:buNone/>
            </a:pPr>
            <a:r>
              <a:rPr lang="pl-PL" sz="3000" dirty="0" smtClean="0"/>
              <a:t>„</a:t>
            </a:r>
            <a:r>
              <a:rPr lang="en-US" sz="3000" dirty="0" smtClean="0"/>
              <a:t>Article  </a:t>
            </a:r>
            <a:r>
              <a:rPr lang="en-US" sz="3000" dirty="0"/>
              <a:t>265  of  the  Albanian  Criminal  Code  provides  as  a  criminal  infringement  the  “</a:t>
            </a:r>
            <a:r>
              <a:rPr lang="en-US" sz="3000" i="1" dirty="0"/>
              <a:t>Inciting  </a:t>
            </a:r>
            <a:r>
              <a:rPr lang="en-US" sz="3000" i="1" dirty="0" smtClean="0"/>
              <a:t>national</a:t>
            </a:r>
            <a:r>
              <a:rPr lang="en-US" sz="3000" i="1" dirty="0"/>
              <a:t>, racial or religious hatred or conflict”. Its provision foresees: </a:t>
            </a:r>
            <a:r>
              <a:rPr lang="en-US" sz="3000" i="1" dirty="0" smtClean="0"/>
              <a:t>Inciting  </a:t>
            </a:r>
            <a:r>
              <a:rPr lang="en-US" sz="3000" i="1" dirty="0"/>
              <a:t>national,  racial  or  religious </a:t>
            </a:r>
            <a:r>
              <a:rPr lang="pl-PL" sz="3000" i="1" dirty="0" smtClean="0"/>
              <a:t> </a:t>
            </a:r>
            <a:r>
              <a:rPr lang="en-US" sz="3000" i="1" dirty="0" smtClean="0"/>
              <a:t>hatred  </a:t>
            </a:r>
            <a:r>
              <a:rPr lang="en-US" sz="3000" i="1" dirty="0"/>
              <a:t>or  conflict  as  well  as  preparing,  propagating,  or  </a:t>
            </a:r>
            <a:r>
              <a:rPr lang="en-US" sz="3000" i="1" dirty="0" smtClean="0"/>
              <a:t>keeping </a:t>
            </a:r>
            <a:r>
              <a:rPr lang="en-US" sz="3000" i="1" dirty="0"/>
              <a:t>with the intent of propagating, of writings with that content, is punishable by a fine or to </a:t>
            </a:r>
            <a:r>
              <a:rPr lang="en-US" sz="3000" i="1" dirty="0" smtClean="0"/>
              <a:t>up </a:t>
            </a:r>
            <a:r>
              <a:rPr lang="en-US" sz="3000" i="1" dirty="0"/>
              <a:t>ten years of imprisonment</a:t>
            </a:r>
            <a:r>
              <a:rPr lang="en-US" sz="3000" dirty="0"/>
              <a:t>. </a:t>
            </a:r>
            <a:r>
              <a:rPr lang="pl-PL" sz="3000" dirty="0" smtClean="0"/>
              <a:t>(…)</a:t>
            </a:r>
          </a:p>
          <a:p>
            <a:pPr marL="0" indent="0">
              <a:buNone/>
            </a:pPr>
            <a:r>
              <a:rPr lang="en-US" sz="3000" dirty="0"/>
              <a:t>As there is no case-law in this relation it is not possible to formulate an opinion in relation to </a:t>
            </a:r>
            <a:r>
              <a:rPr lang="en-US" sz="3000" dirty="0" smtClean="0"/>
              <a:t>this  </a:t>
            </a:r>
            <a:r>
              <a:rPr lang="en-US" sz="3000" dirty="0"/>
              <a:t>question.  Anyway,  after  conducting  a  number  of  informal  exchanges  of  views  with  </a:t>
            </a:r>
            <a:r>
              <a:rPr lang="en-US" sz="3000" dirty="0" smtClean="0"/>
              <a:t>several </a:t>
            </a:r>
            <a:r>
              <a:rPr lang="en-US" sz="3000" dirty="0"/>
              <a:t>judges and prosecutors on different levels in Albania, it could be asserted that there </a:t>
            </a:r>
            <a:r>
              <a:rPr lang="en-US" sz="3000" dirty="0" smtClean="0"/>
              <a:t>is </a:t>
            </a:r>
            <a:r>
              <a:rPr lang="en-US" sz="3000" dirty="0"/>
              <a:t>no clear distinction between these concepts. </a:t>
            </a:r>
            <a:endParaRPr lang="pl-PL" sz="3000" dirty="0"/>
          </a:p>
        </p:txBody>
      </p:sp>
    </p:spTree>
    <p:extLst>
      <p:ext uri="{BB962C8B-B14F-4D97-AF65-F5344CB8AC3E}">
        <p14:creationId xmlns:p14="http://schemas.microsoft.com/office/powerpoint/2010/main" val="41491131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p:cNvPicPr>
            <a:picLocks noChangeAspect="1"/>
          </p:cNvPicPr>
          <p:nvPr/>
        </p:nvPicPr>
        <p:blipFill>
          <a:blip r:embed="rId2"/>
          <a:stretch>
            <a:fillRect/>
          </a:stretch>
        </p:blipFill>
        <p:spPr>
          <a:xfrm>
            <a:off x="478595" y="2759053"/>
            <a:ext cx="10525125" cy="3924300"/>
          </a:xfrm>
          <a:prstGeom prst="rect">
            <a:avLst/>
          </a:prstGeom>
        </p:spPr>
      </p:pic>
      <p:pic>
        <p:nvPicPr>
          <p:cNvPr id="4" name="Obraz 3"/>
          <p:cNvPicPr>
            <a:picLocks noChangeAspect="1"/>
          </p:cNvPicPr>
          <p:nvPr/>
        </p:nvPicPr>
        <p:blipFill>
          <a:blip r:embed="rId3"/>
          <a:stretch>
            <a:fillRect/>
          </a:stretch>
        </p:blipFill>
        <p:spPr>
          <a:xfrm>
            <a:off x="6996376" y="231089"/>
            <a:ext cx="5195624" cy="4275304"/>
          </a:xfrm>
          <a:prstGeom prst="rect">
            <a:avLst/>
          </a:prstGeom>
        </p:spPr>
      </p:pic>
      <p:pic>
        <p:nvPicPr>
          <p:cNvPr id="2" name="Obraz 1"/>
          <p:cNvPicPr>
            <a:picLocks noChangeAspect="1"/>
          </p:cNvPicPr>
          <p:nvPr/>
        </p:nvPicPr>
        <p:blipFill>
          <a:blip r:embed="rId4"/>
          <a:stretch>
            <a:fillRect/>
          </a:stretch>
        </p:blipFill>
        <p:spPr>
          <a:xfrm>
            <a:off x="675198" y="231089"/>
            <a:ext cx="6124575" cy="1562100"/>
          </a:xfrm>
          <a:prstGeom prst="rect">
            <a:avLst/>
          </a:prstGeom>
        </p:spPr>
      </p:pic>
    </p:spTree>
    <p:extLst>
      <p:ext uri="{BB962C8B-B14F-4D97-AF65-F5344CB8AC3E}">
        <p14:creationId xmlns:p14="http://schemas.microsoft.com/office/powerpoint/2010/main" val="25475545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6"/>
            <a:ext cx="10515600" cy="1163424"/>
          </a:xfrm>
        </p:spPr>
        <p:txBody>
          <a:bodyPr>
            <a:normAutofit/>
          </a:bodyPr>
          <a:lstStyle/>
          <a:p>
            <a:pPr algn="ctr"/>
            <a:r>
              <a:rPr lang="pl-PL" sz="3800" dirty="0" smtClean="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rPr>
              <a:t>Jurydyzacja życia</a:t>
            </a:r>
            <a:endParaRPr lang="pl-PL" sz="3800" dirty="0"/>
          </a:p>
        </p:txBody>
      </p:sp>
      <p:sp>
        <p:nvSpPr>
          <p:cNvPr id="3" name="Symbol zastępczy zawartości 2"/>
          <p:cNvSpPr>
            <a:spLocks noGrp="1"/>
          </p:cNvSpPr>
          <p:nvPr>
            <p:ph idx="1"/>
          </p:nvPr>
        </p:nvSpPr>
        <p:spPr>
          <a:xfrm>
            <a:off x="655093" y="1842448"/>
            <a:ext cx="11041038" cy="4667533"/>
          </a:xfrm>
        </p:spPr>
        <p:txBody>
          <a:bodyPr/>
          <a:lstStyle/>
          <a:p>
            <a:pPr marL="0" indent="0">
              <a:buNone/>
            </a:pPr>
            <a:r>
              <a:rPr lang="pl-PL" dirty="0" smtClean="0"/>
              <a:t>„But </a:t>
            </a:r>
            <a:r>
              <a:rPr lang="pl-PL" dirty="0" err="1" smtClean="0"/>
              <a:t>at</a:t>
            </a:r>
            <a:r>
              <a:rPr lang="pl-PL" dirty="0" smtClean="0"/>
              <a:t> the same </a:t>
            </a:r>
            <a:r>
              <a:rPr lang="pl-PL" dirty="0" err="1" smtClean="0"/>
              <a:t>time</a:t>
            </a:r>
            <a:r>
              <a:rPr lang="pl-PL" dirty="0" smtClean="0"/>
              <a:t> </a:t>
            </a:r>
            <a:r>
              <a:rPr lang="pl-PL" dirty="0" err="1" smtClean="0"/>
              <a:t>scrupulosity</a:t>
            </a:r>
            <a:r>
              <a:rPr lang="pl-PL" dirty="0" smtClean="0"/>
              <a:t> </a:t>
            </a:r>
            <a:r>
              <a:rPr lang="pl-PL" dirty="0" err="1" smtClean="0"/>
              <a:t>marks</a:t>
            </a:r>
            <a:r>
              <a:rPr lang="pl-PL" dirty="0" smtClean="0"/>
              <a:t> the </a:t>
            </a:r>
            <a:r>
              <a:rPr lang="pl-PL" dirty="0" err="1" smtClean="0"/>
              <a:t>entrance</a:t>
            </a:r>
            <a:r>
              <a:rPr lang="pl-PL" dirty="0" smtClean="0"/>
              <a:t> of </a:t>
            </a:r>
            <a:r>
              <a:rPr lang="pl-PL" dirty="0" err="1" smtClean="0"/>
              <a:t>moral</a:t>
            </a:r>
            <a:r>
              <a:rPr lang="pl-PL" dirty="0" smtClean="0"/>
              <a:t> </a:t>
            </a:r>
            <a:r>
              <a:rPr lang="pl-PL" dirty="0" err="1" smtClean="0"/>
              <a:t>consciusness</a:t>
            </a:r>
            <a:r>
              <a:rPr lang="pl-PL" dirty="0" smtClean="0"/>
              <a:t> </a:t>
            </a:r>
            <a:r>
              <a:rPr lang="pl-PL" dirty="0" err="1" smtClean="0"/>
              <a:t>into</a:t>
            </a:r>
            <a:r>
              <a:rPr lang="pl-PL" dirty="0" smtClean="0"/>
              <a:t> </a:t>
            </a:r>
            <a:r>
              <a:rPr lang="pl-PL" dirty="0" err="1" smtClean="0"/>
              <a:t>its</a:t>
            </a:r>
            <a:r>
              <a:rPr lang="pl-PL" dirty="0" smtClean="0"/>
              <a:t> </a:t>
            </a:r>
            <a:r>
              <a:rPr lang="pl-PL" dirty="0" err="1" smtClean="0"/>
              <a:t>own</a:t>
            </a:r>
            <a:r>
              <a:rPr lang="pl-PL" dirty="0" smtClean="0"/>
              <a:t> </a:t>
            </a:r>
            <a:r>
              <a:rPr lang="pl-PL" dirty="0" err="1" smtClean="0"/>
              <a:t>pathology</a:t>
            </a:r>
            <a:r>
              <a:rPr lang="pl-PL" dirty="0" smtClean="0"/>
              <a:t>; a </a:t>
            </a:r>
            <a:r>
              <a:rPr lang="pl-PL" dirty="0" err="1" smtClean="0"/>
              <a:t>scrupulous</a:t>
            </a:r>
            <a:r>
              <a:rPr lang="pl-PL" dirty="0" smtClean="0"/>
              <a:t> person </a:t>
            </a:r>
            <a:r>
              <a:rPr lang="pl-PL" dirty="0" err="1" smtClean="0"/>
              <a:t>encloses</a:t>
            </a:r>
            <a:r>
              <a:rPr lang="pl-PL" dirty="0" smtClean="0"/>
              <a:t> </a:t>
            </a:r>
            <a:r>
              <a:rPr lang="pl-PL" dirty="0" err="1" smtClean="0"/>
              <a:t>himself</a:t>
            </a:r>
            <a:r>
              <a:rPr lang="pl-PL" dirty="0" smtClean="0"/>
              <a:t> in the </a:t>
            </a:r>
            <a:r>
              <a:rPr lang="pl-PL" dirty="0" err="1" smtClean="0"/>
              <a:t>inextricable</a:t>
            </a:r>
            <a:r>
              <a:rPr lang="pl-PL" dirty="0" smtClean="0"/>
              <a:t> </a:t>
            </a:r>
            <a:r>
              <a:rPr lang="pl-PL" dirty="0" err="1" smtClean="0"/>
              <a:t>labyrinth</a:t>
            </a:r>
            <a:r>
              <a:rPr lang="pl-PL" dirty="0" smtClean="0"/>
              <a:t> of </a:t>
            </a:r>
            <a:r>
              <a:rPr lang="pl-PL" dirty="0" err="1" smtClean="0"/>
              <a:t>commandents</a:t>
            </a:r>
            <a:r>
              <a:rPr lang="pl-PL" dirty="0" smtClean="0"/>
              <a:t>; </a:t>
            </a:r>
            <a:r>
              <a:rPr lang="pl-PL" dirty="0" err="1" smtClean="0"/>
              <a:t>obligation</a:t>
            </a:r>
            <a:r>
              <a:rPr lang="pl-PL" dirty="0" smtClean="0"/>
              <a:t> </a:t>
            </a:r>
            <a:r>
              <a:rPr lang="pl-PL" dirty="0" err="1" smtClean="0"/>
              <a:t>takes</a:t>
            </a:r>
            <a:r>
              <a:rPr lang="pl-PL" dirty="0" smtClean="0"/>
              <a:t> on </a:t>
            </a:r>
            <a:r>
              <a:rPr lang="pl-PL" dirty="0" err="1" smtClean="0"/>
              <a:t>an</a:t>
            </a:r>
            <a:r>
              <a:rPr lang="pl-PL" dirty="0" smtClean="0"/>
              <a:t> </a:t>
            </a:r>
            <a:r>
              <a:rPr lang="pl-PL" dirty="0" err="1" smtClean="0"/>
              <a:t>enumerative</a:t>
            </a:r>
            <a:r>
              <a:rPr lang="pl-PL" dirty="0" smtClean="0"/>
              <a:t> and </a:t>
            </a:r>
            <a:r>
              <a:rPr lang="pl-PL" dirty="0" err="1" smtClean="0"/>
              <a:t>cumulative</a:t>
            </a:r>
            <a:r>
              <a:rPr lang="pl-PL" dirty="0" smtClean="0"/>
              <a:t> </a:t>
            </a:r>
            <a:r>
              <a:rPr lang="pl-PL" dirty="0" err="1" smtClean="0"/>
              <a:t>character</a:t>
            </a:r>
            <a:r>
              <a:rPr lang="pl-PL" dirty="0" smtClean="0"/>
              <a:t>, </a:t>
            </a:r>
            <a:r>
              <a:rPr lang="pl-PL" dirty="0" err="1" smtClean="0"/>
              <a:t>which</a:t>
            </a:r>
            <a:r>
              <a:rPr lang="pl-PL" dirty="0" smtClean="0"/>
              <a:t> </a:t>
            </a:r>
            <a:r>
              <a:rPr lang="pl-PL" dirty="0" err="1" smtClean="0"/>
              <a:t>contrasts</a:t>
            </a:r>
            <a:r>
              <a:rPr lang="pl-PL" dirty="0" smtClean="0"/>
              <a:t> with the </a:t>
            </a:r>
            <a:r>
              <a:rPr lang="pl-PL" dirty="0" err="1" smtClean="0"/>
              <a:t>simplicity</a:t>
            </a:r>
            <a:r>
              <a:rPr lang="pl-PL" dirty="0" smtClean="0"/>
              <a:t> and </a:t>
            </a:r>
            <a:r>
              <a:rPr lang="pl-PL" dirty="0" err="1" smtClean="0"/>
              <a:t>sobriety</a:t>
            </a:r>
            <a:r>
              <a:rPr lang="pl-PL" dirty="0" smtClean="0"/>
              <a:t> of the </a:t>
            </a:r>
            <a:r>
              <a:rPr lang="pl-PL" dirty="0" err="1" smtClean="0"/>
              <a:t>commandment</a:t>
            </a:r>
            <a:r>
              <a:rPr lang="pl-PL" dirty="0" smtClean="0"/>
              <a:t> to love </a:t>
            </a:r>
            <a:r>
              <a:rPr lang="pl-PL" dirty="0" err="1" smtClean="0"/>
              <a:t>God</a:t>
            </a:r>
            <a:r>
              <a:rPr lang="pl-PL" dirty="0" smtClean="0"/>
              <a:t> and </a:t>
            </a:r>
            <a:r>
              <a:rPr lang="pl-PL" dirty="0" err="1" smtClean="0"/>
              <a:t>man</a:t>
            </a:r>
            <a:r>
              <a:rPr lang="pl-PL" dirty="0" smtClean="0"/>
              <a:t>. The </a:t>
            </a:r>
            <a:r>
              <a:rPr lang="pl-PL" dirty="0" err="1" smtClean="0"/>
              <a:t>scrupulous</a:t>
            </a:r>
            <a:r>
              <a:rPr lang="pl-PL" dirty="0" smtClean="0"/>
              <a:t> </a:t>
            </a:r>
            <a:r>
              <a:rPr lang="pl-PL" dirty="0" err="1" smtClean="0"/>
              <a:t>consciousness</a:t>
            </a:r>
            <a:r>
              <a:rPr lang="pl-PL" dirty="0" smtClean="0"/>
              <a:t> </a:t>
            </a:r>
            <a:r>
              <a:rPr lang="pl-PL" dirty="0" err="1" smtClean="0"/>
              <a:t>never</a:t>
            </a:r>
            <a:r>
              <a:rPr lang="pl-PL" dirty="0" smtClean="0"/>
              <a:t> </a:t>
            </a:r>
            <a:r>
              <a:rPr lang="pl-PL" dirty="0" err="1" smtClean="0"/>
              <a:t>stops</a:t>
            </a:r>
            <a:r>
              <a:rPr lang="pl-PL" dirty="0" smtClean="0"/>
              <a:t> </a:t>
            </a:r>
            <a:r>
              <a:rPr lang="pl-PL" dirty="0" err="1" smtClean="0"/>
              <a:t>adding</a:t>
            </a:r>
            <a:r>
              <a:rPr lang="pl-PL" dirty="0" smtClean="0"/>
              <a:t> </a:t>
            </a:r>
            <a:r>
              <a:rPr lang="pl-PL" dirty="0" err="1" smtClean="0"/>
              <a:t>new</a:t>
            </a:r>
            <a:r>
              <a:rPr lang="pl-PL" dirty="0" smtClean="0"/>
              <a:t> </a:t>
            </a:r>
            <a:r>
              <a:rPr lang="pl-PL" dirty="0" err="1" smtClean="0"/>
              <a:t>commandments</a:t>
            </a:r>
            <a:r>
              <a:rPr lang="pl-PL" dirty="0" smtClean="0"/>
              <a:t>. </a:t>
            </a:r>
            <a:r>
              <a:rPr lang="pl-PL" dirty="0" err="1" smtClean="0"/>
              <a:t>This</a:t>
            </a:r>
            <a:r>
              <a:rPr lang="pl-PL" dirty="0" smtClean="0"/>
              <a:t> </a:t>
            </a:r>
            <a:r>
              <a:rPr lang="pl-PL" dirty="0" err="1" smtClean="0"/>
              <a:t>atomization</a:t>
            </a:r>
            <a:r>
              <a:rPr lang="pl-PL" dirty="0" smtClean="0"/>
              <a:t> of the law </a:t>
            </a:r>
            <a:r>
              <a:rPr lang="pl-PL" dirty="0" err="1" smtClean="0"/>
              <a:t>into</a:t>
            </a:r>
            <a:r>
              <a:rPr lang="pl-PL" dirty="0" smtClean="0"/>
              <a:t> a </a:t>
            </a:r>
            <a:r>
              <a:rPr lang="pl-PL" dirty="0" err="1" smtClean="0"/>
              <a:t>multitude</a:t>
            </a:r>
            <a:r>
              <a:rPr lang="pl-PL" dirty="0" smtClean="0"/>
              <a:t> of </a:t>
            </a:r>
            <a:r>
              <a:rPr lang="pl-PL" dirty="0" err="1" smtClean="0"/>
              <a:t>commandments</a:t>
            </a:r>
            <a:r>
              <a:rPr lang="pl-PL" dirty="0" smtClean="0"/>
              <a:t> </a:t>
            </a:r>
            <a:r>
              <a:rPr lang="pl-PL" dirty="0" err="1" smtClean="0"/>
              <a:t>entails</a:t>
            </a:r>
            <a:r>
              <a:rPr lang="pl-PL" dirty="0" smtClean="0"/>
              <a:t> </a:t>
            </a:r>
            <a:r>
              <a:rPr lang="pl-PL" dirty="0" err="1" smtClean="0"/>
              <a:t>an</a:t>
            </a:r>
            <a:r>
              <a:rPr lang="pl-PL" dirty="0" smtClean="0"/>
              <a:t> </a:t>
            </a:r>
            <a:r>
              <a:rPr lang="pl-PL" dirty="0" err="1" smtClean="0"/>
              <a:t>endless</a:t>
            </a:r>
            <a:r>
              <a:rPr lang="pl-PL" dirty="0" smtClean="0"/>
              <a:t> „</a:t>
            </a:r>
            <a:r>
              <a:rPr lang="pl-PL" dirty="0" err="1" smtClean="0"/>
              <a:t>juridization</a:t>
            </a:r>
            <a:r>
              <a:rPr lang="pl-PL" dirty="0" smtClean="0"/>
              <a:t>” of </a:t>
            </a:r>
            <a:r>
              <a:rPr lang="pl-PL" dirty="0" err="1" smtClean="0"/>
              <a:t>action</a:t>
            </a:r>
            <a:r>
              <a:rPr lang="pl-PL" dirty="0" smtClean="0"/>
              <a:t> and a quasi-</a:t>
            </a:r>
            <a:r>
              <a:rPr lang="pl-PL" dirty="0" err="1" smtClean="0"/>
              <a:t>obsessional</a:t>
            </a:r>
            <a:r>
              <a:rPr lang="pl-PL" dirty="0" smtClean="0"/>
              <a:t> </a:t>
            </a:r>
            <a:r>
              <a:rPr lang="pl-PL" dirty="0" err="1" smtClean="0"/>
              <a:t>ritualization</a:t>
            </a:r>
            <a:r>
              <a:rPr lang="pl-PL" dirty="0" smtClean="0"/>
              <a:t> of </a:t>
            </a:r>
            <a:r>
              <a:rPr lang="pl-PL" dirty="0" err="1" smtClean="0"/>
              <a:t>daily</a:t>
            </a:r>
            <a:r>
              <a:rPr lang="pl-PL" dirty="0" smtClean="0"/>
              <a:t> life”</a:t>
            </a:r>
          </a:p>
          <a:p>
            <a:pPr marL="0" indent="0">
              <a:buNone/>
            </a:pPr>
            <a:r>
              <a:rPr lang="pl-PL" sz="2000" b="1" dirty="0" smtClean="0"/>
              <a:t>P. </a:t>
            </a:r>
            <a:r>
              <a:rPr lang="pl-PL" sz="2000" b="1" dirty="0" err="1" smtClean="0"/>
              <a:t>Ricoeur</a:t>
            </a:r>
            <a:r>
              <a:rPr lang="pl-PL" sz="2000" b="1" dirty="0" smtClean="0"/>
              <a:t>, </a:t>
            </a:r>
            <a:r>
              <a:rPr lang="en-US" sz="2000" b="1" i="1" dirty="0" smtClean="0"/>
              <a:t>The Conflict </a:t>
            </a:r>
            <a:r>
              <a:rPr lang="en-US" sz="2000" b="1" i="1" dirty="0"/>
              <a:t>of </a:t>
            </a:r>
            <a:r>
              <a:rPr lang="en-US" sz="2000" b="1" i="1" dirty="0" err="1" smtClean="0"/>
              <a:t>Interpretatio</a:t>
            </a:r>
            <a:r>
              <a:rPr lang="pl-PL" sz="2000" b="1" i="1" dirty="0" err="1" smtClean="0"/>
              <a:t>ns</a:t>
            </a:r>
            <a:r>
              <a:rPr lang="pl-PL" sz="2000" b="1" dirty="0" smtClean="0"/>
              <a:t>, London 2004, p. 426.</a:t>
            </a:r>
            <a:endParaRPr lang="en-US" sz="2000" b="1" dirty="0"/>
          </a:p>
        </p:txBody>
      </p:sp>
    </p:spTree>
    <p:extLst>
      <p:ext uri="{BB962C8B-B14F-4D97-AF65-F5344CB8AC3E}">
        <p14:creationId xmlns:p14="http://schemas.microsoft.com/office/powerpoint/2010/main" val="32301162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695569" y="193185"/>
            <a:ext cx="10515600" cy="1080721"/>
          </a:xfrm>
        </p:spPr>
        <p:txBody>
          <a:bodyPr>
            <a:normAutofit/>
          </a:bodyPr>
          <a:lstStyle/>
          <a:p>
            <a:pPr algn="ctr"/>
            <a:r>
              <a:rPr lang="pl-PL" altLang="pl-PL" sz="3800" dirty="0" smtClean="0"/>
              <a:t>Inflacja prawa</a:t>
            </a:r>
            <a:endParaRPr lang="pl-PL" altLang="pl-PL" sz="3800" dirty="0"/>
          </a:p>
        </p:txBody>
      </p:sp>
      <p:sp>
        <p:nvSpPr>
          <p:cNvPr id="196611" name="Rectangle 3"/>
          <p:cNvSpPr>
            <a:spLocks noGrp="1" noChangeArrowheads="1"/>
          </p:cNvSpPr>
          <p:nvPr>
            <p:ph type="body" idx="1"/>
          </p:nvPr>
        </p:nvSpPr>
        <p:spPr>
          <a:xfrm>
            <a:off x="273538" y="1445846"/>
            <a:ext cx="11359662" cy="5177693"/>
          </a:xfrm>
        </p:spPr>
        <p:txBody>
          <a:bodyPr>
            <a:normAutofit fontScale="92500"/>
          </a:bodyPr>
          <a:lstStyle/>
          <a:p>
            <a:pPr marL="0" indent="0">
              <a:buNone/>
            </a:pPr>
            <a:r>
              <a:rPr lang="pl-PL" altLang="pl-PL" sz="3000" dirty="0"/>
              <a:t>„na gruncie nauki prawa inflację prawa rozumie się wielorako </a:t>
            </a:r>
            <a:r>
              <a:rPr lang="pl-PL" altLang="pl-PL" sz="3000" dirty="0" smtClean="0"/>
              <a:t>(…). Przy definiowaniu </a:t>
            </a:r>
            <a:r>
              <a:rPr lang="pl-PL" altLang="pl-PL" sz="3000" dirty="0"/>
              <a:t>inflacji prawa akcent kładzie się na aspekt ilościowy </a:t>
            </a:r>
            <a:r>
              <a:rPr lang="pl-PL" altLang="pl-PL" sz="3000" dirty="0" smtClean="0"/>
              <a:t>oraz/ lub </a:t>
            </a:r>
            <a:r>
              <a:rPr lang="pl-PL" altLang="pl-PL" sz="3000" dirty="0"/>
              <a:t>jakościowy tego zjawiska. W świetle jednego ze stanowisk </a:t>
            </a:r>
            <a:r>
              <a:rPr lang="pl-PL" altLang="pl-PL" sz="3000" dirty="0" smtClean="0"/>
              <a:t>wystarczające dla </a:t>
            </a:r>
            <a:r>
              <a:rPr lang="pl-PL" altLang="pl-PL" sz="3000" dirty="0"/>
              <a:t>opisu badanego zjawiska jest stwierdzenie: nadmiar </a:t>
            </a:r>
            <a:r>
              <a:rPr lang="pl-PL" altLang="pl-PL" sz="3000" dirty="0" smtClean="0"/>
              <a:t>przepisów prawnych</a:t>
            </a:r>
            <a:r>
              <a:rPr lang="pl-PL" altLang="pl-PL" sz="3000" dirty="0"/>
              <a:t>. Stanowisko to skupia się na istotnym wzroście ilości </a:t>
            </a:r>
            <a:r>
              <a:rPr lang="pl-PL" altLang="pl-PL" sz="3000" dirty="0" smtClean="0"/>
              <a:t>aktów prawnych</a:t>
            </a:r>
            <a:r>
              <a:rPr lang="pl-PL" altLang="pl-PL" sz="3000" dirty="0"/>
              <a:t>, który obserwujemy od wielu lat. Przy czym nie chodzi </a:t>
            </a:r>
            <a:r>
              <a:rPr lang="pl-PL" altLang="pl-PL" sz="3000" dirty="0" smtClean="0"/>
              <a:t>tylko o </a:t>
            </a:r>
            <a:r>
              <a:rPr lang="pl-PL" altLang="pl-PL" sz="3000" dirty="0"/>
              <a:t>proste zwiększenie się liczby aktów prawnych, co może być </a:t>
            </a:r>
            <a:r>
              <a:rPr lang="pl-PL" altLang="pl-PL" sz="3000" dirty="0" smtClean="0"/>
              <a:t>pochodną poszerzania </a:t>
            </a:r>
            <a:r>
              <a:rPr lang="pl-PL" altLang="pl-PL" sz="3000" dirty="0"/>
              <a:t>się zakresu reglamentacji prawnej życia społecznego, </a:t>
            </a:r>
            <a:r>
              <a:rPr lang="pl-PL" altLang="pl-PL" sz="3000" dirty="0" smtClean="0"/>
              <a:t>ale o </a:t>
            </a:r>
            <a:r>
              <a:rPr lang="pl-PL" altLang="pl-PL" sz="3000" dirty="0"/>
              <a:t>zwiększenie się liczby przepisów regulujących te same sprawy w </a:t>
            </a:r>
            <a:r>
              <a:rPr lang="pl-PL" altLang="pl-PL" sz="3000" dirty="0" smtClean="0"/>
              <a:t>sposób szczegółowy</a:t>
            </a:r>
            <a:r>
              <a:rPr lang="pl-PL" altLang="pl-PL" sz="3000" dirty="0"/>
              <a:t>, kazuistyczny w różnych aktach prawnych (…) [co] </a:t>
            </a:r>
            <a:r>
              <a:rPr lang="pl-PL" altLang="pl-PL" sz="3000" dirty="0" smtClean="0"/>
              <a:t>oprócz rozrostu </a:t>
            </a:r>
            <a:r>
              <a:rPr lang="pl-PL" altLang="pl-PL" sz="3000" dirty="0"/>
              <a:t>regulacji prawnych prowadzi do stopniowej deprecjacji, a </a:t>
            </a:r>
            <a:r>
              <a:rPr lang="pl-PL" altLang="pl-PL" sz="3000" dirty="0" smtClean="0"/>
              <a:t>nawet degeneracji </a:t>
            </a:r>
            <a:r>
              <a:rPr lang="pl-PL" altLang="pl-PL" sz="3000" dirty="0"/>
              <a:t>prawa”</a:t>
            </a:r>
            <a:endParaRPr lang="pl-PL" altLang="pl-PL" sz="3000" dirty="0" smtClean="0"/>
          </a:p>
          <a:p>
            <a:pPr marL="0" indent="0">
              <a:buNone/>
            </a:pPr>
            <a:r>
              <a:rPr lang="pl-PL" sz="1700" b="1" dirty="0">
                <a:latin typeface="+mj-lt"/>
              </a:rPr>
              <a:t>M. </a:t>
            </a:r>
            <a:r>
              <a:rPr lang="pl-PL" sz="1700" b="1" dirty="0" err="1">
                <a:latin typeface="+mj-lt"/>
              </a:rPr>
              <a:t>Błachucki</a:t>
            </a:r>
            <a:r>
              <a:rPr lang="pl-PL" sz="1700" b="1" dirty="0">
                <a:latin typeface="+mj-lt"/>
              </a:rPr>
              <a:t>, </a:t>
            </a:r>
            <a:r>
              <a:rPr lang="pl-PL" sz="1700" b="1" i="1" dirty="0">
                <a:latin typeface="+mj-lt"/>
              </a:rPr>
              <a:t>Ustawa o odpowiedzialności majątkowej funkcjonariuszy </a:t>
            </a:r>
            <a:r>
              <a:rPr lang="pl-PL" sz="1700" b="1" i="1" dirty="0" smtClean="0">
                <a:latin typeface="+mj-lt"/>
              </a:rPr>
              <a:t>publicznych za </a:t>
            </a:r>
            <a:r>
              <a:rPr lang="pl-PL" sz="1700" b="1" i="1" dirty="0">
                <a:latin typeface="+mj-lt"/>
              </a:rPr>
              <a:t>rażące naruszenie prawa jako przykład inflacji prawa administracyjnego</a:t>
            </a:r>
            <a:r>
              <a:rPr lang="pl-PL" sz="1700" b="1" dirty="0">
                <a:latin typeface="+mj-lt"/>
              </a:rPr>
              <a:t>, [w</a:t>
            </a:r>
            <a:r>
              <a:rPr lang="pl-PL" sz="1700" b="1" dirty="0" smtClean="0">
                <a:latin typeface="+mj-lt"/>
              </a:rPr>
              <a:t>:] D</a:t>
            </a:r>
            <a:r>
              <a:rPr lang="pl-PL" sz="1700" b="1" dirty="0">
                <a:latin typeface="+mj-lt"/>
              </a:rPr>
              <a:t>. Kijowski, P. Suwaj (red.), </a:t>
            </a:r>
            <a:r>
              <a:rPr lang="pl-PL" sz="1700" b="1" i="1" dirty="0">
                <a:latin typeface="+mj-lt"/>
              </a:rPr>
              <a:t>Kryzys prawa administracyjnego? </a:t>
            </a:r>
            <a:r>
              <a:rPr lang="pl-PL" sz="1700" b="1" dirty="0">
                <a:latin typeface="+mj-lt"/>
              </a:rPr>
              <a:t>Tom II: </a:t>
            </a:r>
            <a:r>
              <a:rPr lang="pl-PL" sz="1700" b="1" i="1" dirty="0">
                <a:latin typeface="+mj-lt"/>
              </a:rPr>
              <a:t>Inflacja </a:t>
            </a:r>
            <a:r>
              <a:rPr lang="pl-PL" sz="1700" b="1" i="1" dirty="0" smtClean="0">
                <a:latin typeface="+mj-lt"/>
              </a:rPr>
              <a:t>prawa administracyjnego</a:t>
            </a:r>
            <a:r>
              <a:rPr lang="pl-PL" sz="1700" b="1" dirty="0">
                <a:latin typeface="+mj-lt"/>
              </a:rPr>
              <a:t>, Warszawa 2012, s. 140 i n.</a:t>
            </a:r>
            <a:endParaRPr lang="pl-PL" altLang="pl-PL" sz="1700" b="1" dirty="0">
              <a:latin typeface="+mj-lt"/>
            </a:endParaRPr>
          </a:p>
        </p:txBody>
      </p:sp>
    </p:spTree>
    <p:extLst>
      <p:ext uri="{BB962C8B-B14F-4D97-AF65-F5344CB8AC3E}">
        <p14:creationId xmlns:p14="http://schemas.microsoft.com/office/powerpoint/2010/main" val="36425952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204717"/>
            <a:ext cx="10515600" cy="955344"/>
          </a:xfrm>
        </p:spPr>
        <p:txBody>
          <a:bodyPr>
            <a:normAutofit/>
          </a:bodyPr>
          <a:lstStyle/>
          <a:p>
            <a:pPr algn="ctr"/>
            <a:r>
              <a:rPr lang="pl-PL" sz="3800" dirty="0" smtClean="0"/>
              <a:t>Inflacja legislacyjna</a:t>
            </a:r>
            <a:endParaRPr lang="pl-PL" sz="3800" dirty="0"/>
          </a:p>
        </p:txBody>
      </p:sp>
      <p:pic>
        <p:nvPicPr>
          <p:cNvPr id="4" name="Obraz 3"/>
          <p:cNvPicPr>
            <a:picLocks noChangeAspect="1"/>
          </p:cNvPicPr>
          <p:nvPr/>
        </p:nvPicPr>
        <p:blipFill>
          <a:blip r:embed="rId2"/>
          <a:stretch>
            <a:fillRect/>
          </a:stretch>
        </p:blipFill>
        <p:spPr>
          <a:xfrm>
            <a:off x="838200" y="1365080"/>
            <a:ext cx="6145319" cy="5281684"/>
          </a:xfrm>
          <a:prstGeom prst="rect">
            <a:avLst/>
          </a:prstGeom>
        </p:spPr>
      </p:pic>
      <p:sp>
        <p:nvSpPr>
          <p:cNvPr id="3" name="Prostokąt 2"/>
          <p:cNvSpPr/>
          <p:nvPr/>
        </p:nvSpPr>
        <p:spPr>
          <a:xfrm>
            <a:off x="7193279" y="2706200"/>
            <a:ext cx="4707679" cy="3139321"/>
          </a:xfrm>
          <a:prstGeom prst="rect">
            <a:avLst/>
          </a:prstGeom>
        </p:spPr>
        <p:txBody>
          <a:bodyPr wrap="square">
            <a:spAutoFit/>
          </a:bodyPr>
          <a:lstStyle/>
          <a:p>
            <a:r>
              <a:rPr lang="pl-PL" sz="3000" dirty="0" smtClean="0"/>
              <a:t>„</a:t>
            </a:r>
            <a:r>
              <a:rPr lang="en-US" sz="3000" dirty="0" smtClean="0"/>
              <a:t>The </a:t>
            </a:r>
            <a:r>
              <a:rPr lang="en-US" sz="3000" dirty="0"/>
              <a:t>worse the society, the more law there will be. In Hell there will be nothing but law and due process will be meticulously </a:t>
            </a:r>
            <a:r>
              <a:rPr lang="en-US" sz="3000" dirty="0" smtClean="0"/>
              <a:t>observed</a:t>
            </a:r>
            <a:r>
              <a:rPr lang="pl-PL" sz="3000" dirty="0" smtClean="0"/>
              <a:t>”</a:t>
            </a:r>
          </a:p>
          <a:p>
            <a:r>
              <a:rPr lang="pl-PL" sz="2400" b="1" dirty="0" smtClean="0"/>
              <a:t>G. </a:t>
            </a:r>
            <a:r>
              <a:rPr lang="en-US" sz="2400" b="1" dirty="0"/>
              <a:t>Gilmore, </a:t>
            </a:r>
            <a:r>
              <a:rPr lang="en-US" sz="2400" b="1" i="1" dirty="0"/>
              <a:t>The Ages of American Law </a:t>
            </a:r>
            <a:r>
              <a:rPr lang="en-US" sz="2400" b="1" dirty="0"/>
              <a:t>(1977), p. 110.</a:t>
            </a:r>
            <a:endParaRPr lang="pl-PL" sz="2400" b="1" dirty="0"/>
          </a:p>
        </p:txBody>
      </p:sp>
    </p:spTree>
    <p:extLst>
      <p:ext uri="{BB962C8B-B14F-4D97-AF65-F5344CB8AC3E}">
        <p14:creationId xmlns:p14="http://schemas.microsoft.com/office/powerpoint/2010/main" val="1404912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204717"/>
            <a:ext cx="10515600" cy="955344"/>
          </a:xfrm>
        </p:spPr>
        <p:txBody>
          <a:bodyPr>
            <a:normAutofit fontScale="90000"/>
          </a:bodyPr>
          <a:lstStyle/>
          <a:p>
            <a:pPr algn="ctr"/>
            <a:r>
              <a:rPr lang="pl-PL" sz="3800" dirty="0" smtClean="0"/>
              <a:t>Zbyt dużo </a:t>
            </a:r>
            <a:r>
              <a:rPr lang="pl-PL" sz="3800" dirty="0" smtClean="0"/>
              <a:t>przepisów </a:t>
            </a:r>
            <a:r>
              <a:rPr lang="pl-PL" sz="3800" dirty="0" smtClean="0"/>
              <a:t>prawnych + niska jakość regulacji</a:t>
            </a:r>
            <a:endParaRPr lang="pl-PL" sz="3800" dirty="0"/>
          </a:p>
        </p:txBody>
      </p:sp>
      <p:sp>
        <p:nvSpPr>
          <p:cNvPr id="3" name="Prostokąt 2"/>
          <p:cNvSpPr/>
          <p:nvPr/>
        </p:nvSpPr>
        <p:spPr>
          <a:xfrm>
            <a:off x="477672" y="1624084"/>
            <a:ext cx="11081982" cy="3970318"/>
          </a:xfrm>
          <a:prstGeom prst="rect">
            <a:avLst/>
          </a:prstGeom>
        </p:spPr>
        <p:txBody>
          <a:bodyPr wrap="square">
            <a:spAutoFit/>
          </a:bodyPr>
          <a:lstStyle/>
          <a:p>
            <a:r>
              <a:rPr lang="pl-PL" sz="2800" dirty="0" smtClean="0"/>
              <a:t>„</a:t>
            </a:r>
            <a:r>
              <a:rPr lang="pl-PL" sz="2800" dirty="0" err="1" smtClean="0"/>
              <a:t>Legislative</a:t>
            </a:r>
            <a:r>
              <a:rPr lang="pl-PL" sz="2800" dirty="0" smtClean="0"/>
              <a:t> </a:t>
            </a:r>
            <a:r>
              <a:rPr lang="pl-PL" sz="2800" dirty="0" err="1" smtClean="0"/>
              <a:t>production</a:t>
            </a:r>
            <a:r>
              <a:rPr lang="pl-PL" sz="2800" dirty="0" smtClean="0"/>
              <a:t> in the (post)modern </a:t>
            </a:r>
            <a:r>
              <a:rPr lang="pl-PL" sz="2800" dirty="0" err="1" smtClean="0"/>
              <a:t>society</a:t>
            </a:r>
            <a:r>
              <a:rPr lang="pl-PL" sz="2800" dirty="0" smtClean="0"/>
              <a:t> </a:t>
            </a:r>
            <a:r>
              <a:rPr lang="pl-PL" sz="2800" dirty="0" err="1" smtClean="0"/>
              <a:t>has</a:t>
            </a:r>
            <a:r>
              <a:rPr lang="pl-PL" sz="2800" dirty="0" smtClean="0"/>
              <a:t> </a:t>
            </a:r>
            <a:r>
              <a:rPr lang="pl-PL" sz="2800" dirty="0" err="1" smtClean="0"/>
              <a:t>reached</a:t>
            </a:r>
            <a:r>
              <a:rPr lang="pl-PL" sz="2800" dirty="0" smtClean="0"/>
              <a:t> </a:t>
            </a:r>
            <a:r>
              <a:rPr lang="pl-PL" sz="2800" dirty="0" err="1" smtClean="0"/>
              <a:t>critical</a:t>
            </a:r>
            <a:r>
              <a:rPr lang="pl-PL" sz="2800" dirty="0" smtClean="0"/>
              <a:t> </a:t>
            </a:r>
            <a:r>
              <a:rPr lang="pl-PL" sz="2800" dirty="0" err="1" smtClean="0"/>
              <a:t>quantitative</a:t>
            </a:r>
            <a:r>
              <a:rPr lang="pl-PL" sz="2800" dirty="0" smtClean="0"/>
              <a:t> </a:t>
            </a:r>
            <a:r>
              <a:rPr lang="pl-PL" sz="2800" dirty="0" err="1" smtClean="0"/>
              <a:t>limits</a:t>
            </a:r>
            <a:r>
              <a:rPr lang="pl-PL" sz="2800" dirty="0" smtClean="0"/>
              <a:t>. The </a:t>
            </a:r>
            <a:r>
              <a:rPr lang="pl-PL" sz="2800" dirty="0" err="1" smtClean="0"/>
              <a:t>causes</a:t>
            </a:r>
            <a:r>
              <a:rPr lang="pl-PL" sz="2800" dirty="0" smtClean="0"/>
              <a:t> of </a:t>
            </a:r>
            <a:r>
              <a:rPr lang="pl-PL" sz="2800" dirty="0" err="1" smtClean="0"/>
              <a:t>legislative</a:t>
            </a:r>
            <a:r>
              <a:rPr lang="pl-PL" sz="2800" dirty="0" smtClean="0"/>
              <a:t> </a:t>
            </a:r>
            <a:r>
              <a:rPr lang="pl-PL" sz="2800" dirty="0" err="1" smtClean="0"/>
              <a:t>inflation</a:t>
            </a:r>
            <a:r>
              <a:rPr lang="pl-PL" sz="2800" dirty="0" smtClean="0"/>
              <a:t> </a:t>
            </a:r>
            <a:r>
              <a:rPr lang="pl-PL" sz="2800" dirty="0" err="1" smtClean="0"/>
              <a:t>are</a:t>
            </a:r>
            <a:r>
              <a:rPr lang="pl-PL" sz="2800" dirty="0" smtClean="0"/>
              <a:t> </a:t>
            </a:r>
            <a:r>
              <a:rPr lang="pl-PL" sz="2800" dirty="0" err="1" smtClean="0"/>
              <a:t>multiple</a:t>
            </a:r>
            <a:r>
              <a:rPr lang="pl-PL" sz="2800" dirty="0" smtClean="0"/>
              <a:t> </a:t>
            </a:r>
            <a:r>
              <a:rPr lang="pl-PL" sz="2800" dirty="0" err="1" smtClean="0"/>
              <a:t>both</a:t>
            </a:r>
            <a:r>
              <a:rPr lang="pl-PL" sz="2800" dirty="0" smtClean="0"/>
              <a:t> in </a:t>
            </a:r>
            <a:r>
              <a:rPr lang="pl-PL" sz="2800" dirty="0" err="1" smtClean="0"/>
              <a:t>number</a:t>
            </a:r>
            <a:r>
              <a:rPr lang="pl-PL" sz="2800" dirty="0" smtClean="0"/>
              <a:t> and in </a:t>
            </a:r>
            <a:r>
              <a:rPr lang="pl-PL" sz="2800" dirty="0" err="1" smtClean="0"/>
              <a:t>nature</a:t>
            </a:r>
            <a:r>
              <a:rPr lang="pl-PL" sz="2800" dirty="0" smtClean="0"/>
              <a:t>. (…) </a:t>
            </a:r>
            <a:r>
              <a:rPr lang="pl-PL" sz="2800" dirty="0" err="1" smtClean="0"/>
              <a:t>Thus</a:t>
            </a:r>
            <a:r>
              <a:rPr lang="pl-PL" sz="2800" dirty="0" smtClean="0"/>
              <a:t> </a:t>
            </a:r>
            <a:r>
              <a:rPr lang="pl-PL" sz="2800" dirty="0" err="1" smtClean="0"/>
              <a:t>it</a:t>
            </a:r>
            <a:r>
              <a:rPr lang="pl-PL" sz="2800" dirty="0" smtClean="0"/>
              <a:t> </a:t>
            </a:r>
            <a:r>
              <a:rPr lang="pl-PL" sz="2800" dirty="0" err="1" smtClean="0"/>
              <a:t>can</a:t>
            </a:r>
            <a:r>
              <a:rPr lang="pl-PL" sz="2800" dirty="0" smtClean="0"/>
              <a:t> be </a:t>
            </a:r>
            <a:r>
              <a:rPr lang="pl-PL" sz="2800" dirty="0" err="1" smtClean="0"/>
              <a:t>asked</a:t>
            </a:r>
            <a:r>
              <a:rPr lang="pl-PL" sz="2800" dirty="0" smtClean="0"/>
              <a:t> </a:t>
            </a:r>
            <a:r>
              <a:rPr lang="pl-PL" sz="2800" dirty="0" err="1" smtClean="0"/>
              <a:t>whether</a:t>
            </a:r>
            <a:r>
              <a:rPr lang="pl-PL" sz="2800" dirty="0" smtClean="0"/>
              <a:t> the </a:t>
            </a:r>
            <a:r>
              <a:rPr lang="pl-PL" sz="2800" dirty="0" err="1" smtClean="0"/>
              <a:t>overproduction</a:t>
            </a:r>
            <a:r>
              <a:rPr lang="pl-PL" sz="2800" dirty="0" smtClean="0"/>
              <a:t> of </a:t>
            </a:r>
            <a:r>
              <a:rPr lang="pl-PL" sz="2800" dirty="0" err="1" smtClean="0"/>
              <a:t>legislation</a:t>
            </a:r>
            <a:r>
              <a:rPr lang="pl-PL" sz="2800" dirty="0" smtClean="0"/>
              <a:t> </a:t>
            </a:r>
            <a:r>
              <a:rPr lang="pl-PL" sz="2800" dirty="0" err="1" smtClean="0"/>
              <a:t>is</a:t>
            </a:r>
            <a:r>
              <a:rPr lang="pl-PL" sz="2800" dirty="0" smtClean="0"/>
              <a:t> </a:t>
            </a:r>
            <a:r>
              <a:rPr lang="pl-PL" sz="2800" dirty="0" err="1" smtClean="0"/>
              <a:t>due</a:t>
            </a:r>
            <a:r>
              <a:rPr lang="pl-PL" sz="2800" dirty="0" smtClean="0"/>
              <a:t> to </a:t>
            </a:r>
            <a:r>
              <a:rPr lang="pl-PL" sz="2800" dirty="0" err="1" smtClean="0"/>
              <a:t>its</a:t>
            </a:r>
            <a:r>
              <a:rPr lang="pl-PL" sz="2800" dirty="0" smtClean="0"/>
              <a:t> </a:t>
            </a:r>
            <a:r>
              <a:rPr lang="pl-PL" sz="2800" dirty="0" err="1" smtClean="0"/>
              <a:t>decreasing</a:t>
            </a:r>
            <a:r>
              <a:rPr lang="pl-PL" sz="2800" dirty="0" smtClean="0"/>
              <a:t> </a:t>
            </a:r>
            <a:r>
              <a:rPr lang="pl-PL" sz="2800" dirty="0" err="1" smtClean="0"/>
              <a:t>quality</a:t>
            </a:r>
            <a:r>
              <a:rPr lang="pl-PL" sz="2800" dirty="0" smtClean="0"/>
              <a:t> in </a:t>
            </a:r>
            <a:r>
              <a:rPr lang="pl-PL" sz="2800" dirty="0" err="1" smtClean="0"/>
              <a:t>so</a:t>
            </a:r>
            <a:r>
              <a:rPr lang="pl-PL" sz="2800" dirty="0" smtClean="0"/>
              <a:t> far as the </a:t>
            </a:r>
            <a:r>
              <a:rPr lang="pl-PL" sz="2800" dirty="0" err="1" smtClean="0"/>
              <a:t>defects</a:t>
            </a:r>
            <a:r>
              <a:rPr lang="pl-PL" sz="2800" dirty="0" smtClean="0"/>
              <a:t> of </a:t>
            </a:r>
            <a:r>
              <a:rPr lang="pl-PL" sz="2800" dirty="0" err="1" smtClean="0"/>
              <a:t>bad</a:t>
            </a:r>
            <a:r>
              <a:rPr lang="pl-PL" sz="2800" dirty="0" smtClean="0"/>
              <a:t> </a:t>
            </a:r>
            <a:r>
              <a:rPr lang="pl-PL" sz="2800" dirty="0" err="1" smtClean="0"/>
              <a:t>legislation</a:t>
            </a:r>
            <a:r>
              <a:rPr lang="pl-PL" sz="2800" dirty="0" smtClean="0"/>
              <a:t> </a:t>
            </a:r>
            <a:r>
              <a:rPr lang="pl-PL" sz="2800" dirty="0" err="1" smtClean="0"/>
              <a:t>are</a:t>
            </a:r>
            <a:r>
              <a:rPr lang="pl-PL" sz="2800" dirty="0" smtClean="0"/>
              <a:t> </a:t>
            </a:r>
            <a:r>
              <a:rPr lang="pl-PL" sz="2800" dirty="0" err="1" smtClean="0"/>
              <a:t>compensated</a:t>
            </a:r>
            <a:r>
              <a:rPr lang="pl-PL" sz="2800" dirty="0" smtClean="0"/>
              <a:t> by </a:t>
            </a:r>
            <a:r>
              <a:rPr lang="pl-PL" sz="2800" dirty="0" err="1" smtClean="0"/>
              <a:t>introducing</a:t>
            </a:r>
            <a:r>
              <a:rPr lang="pl-PL" sz="2800" dirty="0" smtClean="0"/>
              <a:t> a </a:t>
            </a:r>
            <a:r>
              <a:rPr lang="pl-PL" sz="2800" dirty="0" err="1" smtClean="0"/>
              <a:t>new</a:t>
            </a:r>
            <a:r>
              <a:rPr lang="pl-PL" sz="2800" dirty="0" smtClean="0"/>
              <a:t> </a:t>
            </a:r>
            <a:r>
              <a:rPr lang="pl-PL" sz="2800" dirty="0" err="1" smtClean="0"/>
              <a:t>legislative</a:t>
            </a:r>
            <a:r>
              <a:rPr lang="pl-PL" sz="2800" dirty="0" smtClean="0"/>
              <a:t> </a:t>
            </a:r>
            <a:r>
              <a:rPr lang="pl-PL" sz="2800" dirty="0" err="1" smtClean="0"/>
              <a:t>intervention</a:t>
            </a:r>
            <a:r>
              <a:rPr lang="pl-PL" sz="2800" dirty="0" smtClean="0"/>
              <a:t>, </a:t>
            </a:r>
            <a:r>
              <a:rPr lang="pl-PL" sz="2800" dirty="0" err="1" smtClean="0"/>
              <a:t>resulting</a:t>
            </a:r>
            <a:r>
              <a:rPr lang="pl-PL" sz="2800" dirty="0" smtClean="0"/>
              <a:t> in </a:t>
            </a:r>
            <a:r>
              <a:rPr lang="pl-PL" sz="2800" dirty="0" err="1" smtClean="0"/>
              <a:t>an</a:t>
            </a:r>
            <a:r>
              <a:rPr lang="pl-PL" sz="2800" dirty="0" smtClean="0"/>
              <a:t> </a:t>
            </a:r>
            <a:r>
              <a:rPr lang="pl-PL" sz="2800" dirty="0" err="1" smtClean="0"/>
              <a:t>ever</a:t>
            </a:r>
            <a:r>
              <a:rPr lang="pl-PL" sz="2800" dirty="0" smtClean="0"/>
              <a:t> </a:t>
            </a:r>
            <a:r>
              <a:rPr lang="pl-PL" sz="2800" dirty="0" err="1" smtClean="0"/>
              <a:t>accelerating</a:t>
            </a:r>
            <a:r>
              <a:rPr lang="pl-PL" sz="2800" dirty="0" smtClean="0"/>
              <a:t> </a:t>
            </a:r>
            <a:r>
              <a:rPr lang="pl-PL" sz="2800" dirty="0" err="1" smtClean="0"/>
              <a:t>growth</a:t>
            </a:r>
            <a:r>
              <a:rPr lang="pl-PL" sz="2800" dirty="0" smtClean="0"/>
              <a:t> of </a:t>
            </a:r>
            <a:r>
              <a:rPr lang="pl-PL" sz="2800" dirty="0" err="1" smtClean="0"/>
              <a:t>legal</a:t>
            </a:r>
            <a:r>
              <a:rPr lang="pl-PL" sz="2800" dirty="0" smtClean="0"/>
              <a:t> </a:t>
            </a:r>
            <a:r>
              <a:rPr lang="pl-PL" sz="2800" dirty="0" err="1" smtClean="0"/>
              <a:t>systems</a:t>
            </a:r>
            <a:r>
              <a:rPr lang="pl-PL" sz="2800" dirty="0" smtClean="0"/>
              <a:t>”</a:t>
            </a:r>
          </a:p>
          <a:p>
            <a:endParaRPr lang="pl-PL" sz="2400" dirty="0"/>
          </a:p>
          <a:p>
            <a:r>
              <a:rPr lang="pl-PL" sz="1600" b="1" dirty="0"/>
              <a:t>S</a:t>
            </a:r>
            <a:r>
              <a:rPr lang="pl-PL" sz="1600" b="1" dirty="0" smtClean="0"/>
              <a:t>.</a:t>
            </a:r>
            <a:r>
              <a:rPr lang="en-US" sz="1600" b="1" dirty="0" smtClean="0"/>
              <a:t> </a:t>
            </a:r>
            <a:r>
              <a:rPr lang="pl-PL" sz="1600" b="1" dirty="0" err="1" smtClean="0"/>
              <a:t>Eng</a:t>
            </a:r>
            <a:r>
              <a:rPr lang="en-US" sz="1600" b="1" dirty="0" smtClean="0"/>
              <a:t>, </a:t>
            </a:r>
            <a:r>
              <a:rPr lang="pl-PL" sz="1600" b="1" i="1" dirty="0" err="1" smtClean="0"/>
              <a:t>Legislative</a:t>
            </a:r>
            <a:r>
              <a:rPr lang="pl-PL" sz="1600" b="1" i="1" dirty="0" smtClean="0"/>
              <a:t> </a:t>
            </a:r>
            <a:r>
              <a:rPr lang="pl-PL" sz="1600" b="1" i="1" dirty="0" err="1" smtClean="0"/>
              <a:t>Inflation</a:t>
            </a:r>
            <a:r>
              <a:rPr lang="pl-PL" sz="1600" b="1" i="1" dirty="0" smtClean="0"/>
              <a:t> and the </a:t>
            </a:r>
            <a:r>
              <a:rPr lang="pl-PL" sz="1600" b="1" i="1" dirty="0" err="1" smtClean="0"/>
              <a:t>Quality</a:t>
            </a:r>
            <a:r>
              <a:rPr lang="pl-PL" sz="1600" b="1" i="1" dirty="0" smtClean="0"/>
              <a:t> of Law </a:t>
            </a:r>
            <a:r>
              <a:rPr lang="pl-PL" sz="1600" b="1" dirty="0" smtClean="0"/>
              <a:t>[</a:t>
            </a:r>
            <a:r>
              <a:rPr lang="en-US" sz="1600" b="1" dirty="0" smtClean="0"/>
              <a:t>in</a:t>
            </a:r>
            <a:r>
              <a:rPr lang="pl-PL" sz="1600" b="1" dirty="0" smtClean="0"/>
              <a:t>:]</a:t>
            </a:r>
            <a:r>
              <a:rPr lang="en-US" sz="1600" b="1" dirty="0" smtClean="0"/>
              <a:t> </a:t>
            </a:r>
            <a:r>
              <a:rPr lang="pl-PL" sz="1600" b="1" dirty="0" smtClean="0"/>
              <a:t>L. </a:t>
            </a:r>
            <a:r>
              <a:rPr lang="pl-PL" sz="1600" b="1" dirty="0" err="1" smtClean="0"/>
              <a:t>Wintgens</a:t>
            </a:r>
            <a:r>
              <a:rPr lang="en-US" sz="1600" b="1" dirty="0" smtClean="0"/>
              <a:t> </a:t>
            </a:r>
            <a:r>
              <a:rPr lang="en-US" sz="1600" b="1" dirty="0"/>
              <a:t>(</a:t>
            </a:r>
            <a:r>
              <a:rPr lang="en-US" sz="1600" b="1" dirty="0" err="1"/>
              <a:t>ed</a:t>
            </a:r>
            <a:r>
              <a:rPr lang="en-US" sz="1600" b="1" dirty="0" smtClean="0"/>
              <a:t>)</a:t>
            </a:r>
            <a:r>
              <a:rPr lang="pl-PL" sz="1600" b="1" dirty="0" smtClean="0"/>
              <a:t>,</a:t>
            </a:r>
            <a:r>
              <a:rPr lang="en-US" sz="1600" b="1" dirty="0" smtClean="0"/>
              <a:t> </a:t>
            </a:r>
            <a:r>
              <a:rPr lang="en-US" sz="1600" b="1" i="1" dirty="0" err="1"/>
              <a:t>Legisprudence</a:t>
            </a:r>
            <a:r>
              <a:rPr lang="en-US" sz="1600" b="1" i="1" dirty="0"/>
              <a:t>: A New Theoretical Approach to Legislation : Proceedings of</a:t>
            </a:r>
            <a:r>
              <a:rPr lang="pl-PL" sz="1600" b="1" i="1" dirty="0" smtClean="0"/>
              <a:t>,</a:t>
            </a:r>
            <a:r>
              <a:rPr lang="en-US" sz="1600" b="1" i="1" dirty="0" smtClean="0"/>
              <a:t> </a:t>
            </a:r>
            <a:r>
              <a:rPr lang="pl-PL" sz="1600" b="1" dirty="0" smtClean="0"/>
              <a:t>Oxford 2002, p.</a:t>
            </a:r>
            <a:r>
              <a:rPr lang="en-US" sz="1600" b="1" dirty="0" smtClean="0"/>
              <a:t> 6</a:t>
            </a:r>
            <a:r>
              <a:rPr lang="pl-PL" sz="1600" b="1" dirty="0" smtClean="0"/>
              <a:t>5.</a:t>
            </a:r>
            <a:endParaRPr lang="pl-PL" sz="1600" b="1" dirty="0"/>
          </a:p>
        </p:txBody>
      </p:sp>
    </p:spTree>
    <p:extLst>
      <p:ext uri="{BB962C8B-B14F-4D97-AF65-F5344CB8AC3E}">
        <p14:creationId xmlns:p14="http://schemas.microsoft.com/office/powerpoint/2010/main" val="27280734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6894" y="253242"/>
            <a:ext cx="6452737" cy="955344"/>
          </a:xfrm>
        </p:spPr>
        <p:txBody>
          <a:bodyPr>
            <a:normAutofit/>
          </a:bodyPr>
          <a:lstStyle/>
          <a:p>
            <a:pPr algn="ctr"/>
            <a:r>
              <a:rPr lang="pl-PL" sz="3200" dirty="0" smtClean="0"/>
              <a:t>Przykład: prawo UE</a:t>
            </a:r>
            <a:endParaRPr lang="pl-PL" sz="3200" dirty="0"/>
          </a:p>
        </p:txBody>
      </p:sp>
      <p:sp>
        <p:nvSpPr>
          <p:cNvPr id="3" name="Prostokąt 2"/>
          <p:cNvSpPr/>
          <p:nvPr/>
        </p:nvSpPr>
        <p:spPr>
          <a:xfrm>
            <a:off x="469857" y="1764761"/>
            <a:ext cx="11328248" cy="4093428"/>
          </a:xfrm>
          <a:prstGeom prst="rect">
            <a:avLst/>
          </a:prstGeom>
        </p:spPr>
        <p:txBody>
          <a:bodyPr wrap="square">
            <a:spAutoFit/>
          </a:bodyPr>
          <a:lstStyle/>
          <a:p>
            <a:r>
              <a:rPr lang="pl-PL" sz="2800" dirty="0" smtClean="0"/>
              <a:t>„</a:t>
            </a:r>
            <a:r>
              <a:rPr lang="en-US" sz="2800" dirty="0"/>
              <a:t>At  the  Lisbon  European  Council,  the  EU  set  itself  the  goal  of </a:t>
            </a:r>
            <a:r>
              <a:rPr lang="en-US" sz="2800" dirty="0" smtClean="0"/>
              <a:t>becoming  </a:t>
            </a:r>
            <a:r>
              <a:rPr lang="en-US" sz="2800" dirty="0"/>
              <a:t>the  </a:t>
            </a:r>
            <a:r>
              <a:rPr lang="en-US" sz="2800" dirty="0" smtClean="0"/>
              <a:t>most</a:t>
            </a:r>
            <a:r>
              <a:rPr lang="pl-PL" sz="2800" dirty="0" smtClean="0"/>
              <a:t> </a:t>
            </a:r>
            <a:r>
              <a:rPr lang="en-US" sz="2800" dirty="0" smtClean="0"/>
              <a:t>competitive  </a:t>
            </a:r>
            <a:r>
              <a:rPr lang="en-US" sz="2800" dirty="0"/>
              <a:t>and  dynamic  knowledge-based  economy  in  the  </a:t>
            </a:r>
            <a:r>
              <a:rPr lang="en-US" sz="2800" dirty="0" smtClean="0"/>
              <a:t>world</a:t>
            </a:r>
            <a:r>
              <a:rPr lang="pl-PL" sz="2800" dirty="0" smtClean="0"/>
              <a:t> (…) </a:t>
            </a:r>
            <a:r>
              <a:rPr lang="en-US" sz="2800" dirty="0" smtClean="0"/>
              <a:t>important  </a:t>
            </a:r>
            <a:r>
              <a:rPr lang="en-US" sz="2800" dirty="0"/>
              <a:t>role  that  better  regulation  will  play  in  </a:t>
            </a:r>
            <a:r>
              <a:rPr lang="en-US" sz="2800" dirty="0" smtClean="0"/>
              <a:t>achieving</a:t>
            </a:r>
            <a:r>
              <a:rPr lang="pl-PL" sz="2800" dirty="0" smtClean="0"/>
              <a:t> </a:t>
            </a:r>
            <a:r>
              <a:rPr lang="en-US" sz="2800" dirty="0" smtClean="0"/>
              <a:t>this </a:t>
            </a:r>
            <a:r>
              <a:rPr lang="en-US" sz="2800" dirty="0"/>
              <a:t>was clearly </a:t>
            </a:r>
            <a:r>
              <a:rPr lang="en-US" sz="2800" dirty="0" smtClean="0"/>
              <a:t>established.</a:t>
            </a:r>
            <a:r>
              <a:rPr lang="pl-PL" sz="2800" dirty="0" smtClean="0"/>
              <a:t> </a:t>
            </a:r>
            <a:r>
              <a:rPr lang="en-US" sz="2800" dirty="0" smtClean="0"/>
              <a:t>Regulation </a:t>
            </a:r>
            <a:r>
              <a:rPr lang="en-US" sz="2800" dirty="0"/>
              <a:t>is essential to achieve the aims of public policy in many areas, and </a:t>
            </a:r>
            <a:r>
              <a:rPr lang="en-US" sz="2800" dirty="0" smtClean="0"/>
              <a:t>better</a:t>
            </a:r>
            <a:r>
              <a:rPr lang="pl-PL" sz="2800" dirty="0" smtClean="0"/>
              <a:t> </a:t>
            </a:r>
            <a:r>
              <a:rPr lang="en-US" sz="2800" dirty="0" smtClean="0"/>
              <a:t>regulation  </a:t>
            </a:r>
            <a:r>
              <a:rPr lang="en-US" sz="2800" dirty="0"/>
              <a:t>is  not  about  unthinking  removal  of  such  regulation.  Rather,  it  is  </a:t>
            </a:r>
            <a:r>
              <a:rPr lang="en-US" sz="2800" dirty="0" smtClean="0"/>
              <a:t>about</a:t>
            </a:r>
            <a:r>
              <a:rPr lang="pl-PL" sz="2800" dirty="0" smtClean="0"/>
              <a:t> </a:t>
            </a:r>
            <a:r>
              <a:rPr lang="en-US" sz="2800" dirty="0" smtClean="0"/>
              <a:t>ensuring </a:t>
            </a:r>
            <a:r>
              <a:rPr lang="en-US" sz="2800" dirty="0"/>
              <a:t>that regulation is only used when appropriate, and about ensuring that </a:t>
            </a:r>
            <a:r>
              <a:rPr lang="en-US" sz="2800" dirty="0" smtClean="0"/>
              <a:t>the</a:t>
            </a:r>
            <a:r>
              <a:rPr lang="pl-PL" sz="2800" dirty="0" smtClean="0"/>
              <a:t> </a:t>
            </a:r>
            <a:r>
              <a:rPr lang="en-US" sz="2800" dirty="0" smtClean="0"/>
              <a:t>regulation  </a:t>
            </a:r>
            <a:r>
              <a:rPr lang="en-US" sz="2800" dirty="0"/>
              <a:t>that  is  used  is  high  </a:t>
            </a:r>
            <a:r>
              <a:rPr lang="en-US" sz="2800" dirty="0" smtClean="0"/>
              <a:t>quality</a:t>
            </a:r>
            <a:r>
              <a:rPr lang="pl-PL" sz="2800" dirty="0" smtClean="0"/>
              <a:t>” </a:t>
            </a:r>
          </a:p>
          <a:p>
            <a:r>
              <a:rPr lang="en-US" b="1" dirty="0" err="1" smtClean="0"/>
              <a:t>Mandelkern</a:t>
            </a:r>
            <a:r>
              <a:rPr lang="en-US" b="1" dirty="0" smtClean="0"/>
              <a:t> </a:t>
            </a:r>
            <a:r>
              <a:rPr lang="en-US" b="1" dirty="0"/>
              <a:t>Group on Better Regulation. Final Report. 13 November 2001, ˂http://ec.europa.eu/smart-regulation/</a:t>
            </a:r>
            <a:r>
              <a:rPr lang="en-US" b="1" dirty="0" err="1"/>
              <a:t>better_regulation</a:t>
            </a:r>
            <a:r>
              <a:rPr lang="en-US" b="1" dirty="0"/>
              <a:t>/documents/mandelkern_report.pdf</a:t>
            </a:r>
            <a:r>
              <a:rPr lang="en-US" b="1" dirty="0" smtClean="0"/>
              <a:t>˃</a:t>
            </a:r>
            <a:endParaRPr lang="pl-PL" b="1" dirty="0"/>
          </a:p>
        </p:txBody>
      </p:sp>
    </p:spTree>
    <p:extLst>
      <p:ext uri="{BB962C8B-B14F-4D97-AF65-F5344CB8AC3E}">
        <p14:creationId xmlns:p14="http://schemas.microsoft.com/office/powerpoint/2010/main" val="5310048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477672" y="1624084"/>
            <a:ext cx="11328248" cy="4031873"/>
          </a:xfrm>
          <a:prstGeom prst="rect">
            <a:avLst/>
          </a:prstGeom>
        </p:spPr>
        <p:txBody>
          <a:bodyPr wrap="square">
            <a:spAutoFit/>
          </a:bodyPr>
          <a:lstStyle/>
          <a:p>
            <a:r>
              <a:rPr lang="pl-PL" sz="3200" dirty="0" smtClean="0"/>
              <a:t>„</a:t>
            </a:r>
            <a:r>
              <a:rPr lang="en-US" sz="3200" dirty="0"/>
              <a:t>For some twenty years, legal language has been accused of being obscure, </a:t>
            </a:r>
            <a:r>
              <a:rPr lang="en-US" sz="3200" dirty="0" smtClean="0"/>
              <a:t>archaic,</a:t>
            </a:r>
            <a:r>
              <a:rPr lang="pl-PL" sz="3200" dirty="0" smtClean="0"/>
              <a:t> </a:t>
            </a:r>
            <a:r>
              <a:rPr lang="en-US" sz="3200" dirty="0" smtClean="0"/>
              <a:t>cumbersome </a:t>
            </a:r>
            <a:r>
              <a:rPr lang="en-US" sz="3200" dirty="0"/>
              <a:t>and excessively technical. Even if legal language cannot always </a:t>
            </a:r>
            <a:r>
              <a:rPr lang="en-US" sz="3200" dirty="0" smtClean="0"/>
              <a:t>be</a:t>
            </a:r>
            <a:r>
              <a:rPr lang="pl-PL" sz="3200" dirty="0" smtClean="0"/>
              <a:t> </a:t>
            </a:r>
            <a:r>
              <a:rPr lang="en-US" sz="3200" dirty="0" smtClean="0"/>
              <a:t>reduced </a:t>
            </a:r>
            <a:r>
              <a:rPr lang="en-US" sz="3200" dirty="0"/>
              <a:t>to ordinary, everyday language since it has to ensure a particular level </a:t>
            </a:r>
            <a:r>
              <a:rPr lang="en-US" sz="3200" dirty="0" smtClean="0"/>
              <a:t>of</a:t>
            </a:r>
            <a:r>
              <a:rPr lang="pl-PL" sz="3200" dirty="0" smtClean="0"/>
              <a:t> </a:t>
            </a:r>
            <a:r>
              <a:rPr lang="en-US" sz="3200" dirty="0" smtClean="0"/>
              <a:t>predictability </a:t>
            </a:r>
            <a:r>
              <a:rPr lang="en-US" sz="3200" dirty="0"/>
              <a:t>and security, the overall aim must be to make it understandable </a:t>
            </a:r>
            <a:r>
              <a:rPr lang="en-US" sz="3200" dirty="0" smtClean="0"/>
              <a:t>for</a:t>
            </a:r>
            <a:r>
              <a:rPr lang="pl-PL" sz="3200" dirty="0" smtClean="0"/>
              <a:t> </a:t>
            </a:r>
            <a:r>
              <a:rPr lang="en-US" sz="3200" dirty="0" smtClean="0"/>
              <a:t>those </a:t>
            </a:r>
            <a:r>
              <a:rPr lang="en-US" sz="3200" dirty="0"/>
              <a:t>to whom it is addressed.</a:t>
            </a:r>
            <a:r>
              <a:rPr lang="pl-PL" sz="3200" dirty="0" smtClean="0"/>
              <a:t>” </a:t>
            </a:r>
          </a:p>
          <a:p>
            <a:endParaRPr lang="pl-PL" sz="2800" dirty="0" smtClean="0"/>
          </a:p>
          <a:p>
            <a:r>
              <a:rPr lang="en-US" b="1" dirty="0" err="1" smtClean="0"/>
              <a:t>Mandelkern</a:t>
            </a:r>
            <a:r>
              <a:rPr lang="en-US" b="1" dirty="0" smtClean="0"/>
              <a:t> </a:t>
            </a:r>
            <a:r>
              <a:rPr lang="en-US" b="1" dirty="0"/>
              <a:t>Group on Better Regulation. Final Report. 13 November 2001, ˂http://ec.europa.eu/smart-regulation/</a:t>
            </a:r>
            <a:r>
              <a:rPr lang="en-US" b="1" dirty="0" err="1"/>
              <a:t>better_regulation</a:t>
            </a:r>
            <a:r>
              <a:rPr lang="en-US" b="1" dirty="0"/>
              <a:t>/documents/mandelkern_report.pdf</a:t>
            </a:r>
            <a:r>
              <a:rPr lang="en-US" b="1" dirty="0" smtClean="0"/>
              <a:t>˃</a:t>
            </a:r>
            <a:endParaRPr lang="pl-PL" b="1" dirty="0"/>
          </a:p>
        </p:txBody>
      </p:sp>
      <p:sp>
        <p:nvSpPr>
          <p:cNvPr id="5" name="Tytuł 1"/>
          <p:cNvSpPr>
            <a:spLocks noGrp="1"/>
          </p:cNvSpPr>
          <p:nvPr>
            <p:ph type="title"/>
          </p:nvPr>
        </p:nvSpPr>
        <p:spPr>
          <a:xfrm>
            <a:off x="166894" y="253242"/>
            <a:ext cx="9336614" cy="955344"/>
          </a:xfrm>
        </p:spPr>
        <p:txBody>
          <a:bodyPr>
            <a:normAutofit/>
          </a:bodyPr>
          <a:lstStyle/>
          <a:p>
            <a:pPr algn="ctr"/>
            <a:r>
              <a:rPr lang="pl-PL" sz="3200" dirty="0" smtClean="0"/>
              <a:t>Przykład: prawo UE (wadliwość języka prawnego)</a:t>
            </a:r>
            <a:endParaRPr lang="pl-PL" sz="3200" dirty="0"/>
          </a:p>
        </p:txBody>
      </p:sp>
    </p:spTree>
    <p:extLst>
      <p:ext uri="{BB962C8B-B14F-4D97-AF65-F5344CB8AC3E}">
        <p14:creationId xmlns:p14="http://schemas.microsoft.com/office/powerpoint/2010/main" val="41825175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354539" y="1318022"/>
            <a:ext cx="11328248" cy="5078313"/>
          </a:xfrm>
          <a:prstGeom prst="rect">
            <a:avLst/>
          </a:prstGeom>
        </p:spPr>
        <p:txBody>
          <a:bodyPr wrap="square">
            <a:spAutoFit/>
          </a:bodyPr>
          <a:lstStyle/>
          <a:p>
            <a:r>
              <a:rPr lang="pl-PL" sz="3200" dirty="0" smtClean="0"/>
              <a:t>„</a:t>
            </a:r>
            <a:r>
              <a:rPr lang="en-US" sz="3200" dirty="0"/>
              <a:t>A debate about the ways in which access to the rule of law can be provided </a:t>
            </a:r>
            <a:r>
              <a:rPr lang="en-US" sz="3200" dirty="0" smtClean="0"/>
              <a:t>has</a:t>
            </a:r>
            <a:r>
              <a:rPr lang="pl-PL" sz="3200" dirty="0" smtClean="0"/>
              <a:t> </a:t>
            </a:r>
            <a:r>
              <a:rPr lang="en-US" sz="3200" dirty="0" smtClean="0"/>
              <a:t>been </a:t>
            </a:r>
            <a:r>
              <a:rPr lang="en-US" sz="3200" dirty="0"/>
              <a:t>going on, especially since the 60’s and the 70‘s, both within the </a:t>
            </a:r>
            <a:r>
              <a:rPr lang="en-US" sz="3200" dirty="0" smtClean="0"/>
              <a:t>European</a:t>
            </a:r>
            <a:r>
              <a:rPr lang="pl-PL" sz="3200" dirty="0" smtClean="0"/>
              <a:t> </a:t>
            </a:r>
            <a:r>
              <a:rPr lang="en-US" sz="3200" dirty="0" smtClean="0"/>
              <a:t>States</a:t>
            </a:r>
            <a:r>
              <a:rPr lang="en-US" sz="3200" dirty="0"/>
              <a:t>, the European Union and in the United States. This debate was reopened </a:t>
            </a:r>
            <a:r>
              <a:rPr lang="en-US" sz="3200" dirty="0" smtClean="0"/>
              <a:t>a</a:t>
            </a:r>
            <a:r>
              <a:rPr lang="pl-PL" sz="3200" dirty="0" smtClean="0"/>
              <a:t> </a:t>
            </a:r>
            <a:r>
              <a:rPr lang="en-US" sz="3200" dirty="0" smtClean="0"/>
              <a:t>few </a:t>
            </a:r>
            <a:r>
              <a:rPr lang="en-US" sz="3200" dirty="0"/>
              <a:t>years ago with the development of </a:t>
            </a:r>
            <a:r>
              <a:rPr lang="en-US" sz="3200" dirty="0" err="1"/>
              <a:t>computerised</a:t>
            </a:r>
            <a:r>
              <a:rPr lang="en-US" sz="3200" dirty="0"/>
              <a:t> databases; the possibility </a:t>
            </a:r>
            <a:r>
              <a:rPr lang="en-US" sz="3200" dirty="0" smtClean="0"/>
              <a:t>that</a:t>
            </a:r>
            <a:r>
              <a:rPr lang="pl-PL" sz="3200" dirty="0" smtClean="0"/>
              <a:t> </a:t>
            </a:r>
            <a:r>
              <a:rPr lang="en-US" sz="3200" dirty="0" smtClean="0"/>
              <a:t>their </a:t>
            </a:r>
            <a:r>
              <a:rPr lang="en-US" sz="3200" dirty="0"/>
              <a:t>use would become more widespread; and that they could be </a:t>
            </a:r>
            <a:r>
              <a:rPr lang="pl-PL" sz="3200" dirty="0" smtClean="0"/>
              <a:t> a</a:t>
            </a:r>
            <a:r>
              <a:rPr lang="en-US" sz="3200" dirty="0" err="1" smtClean="0"/>
              <a:t>ccessed</a:t>
            </a:r>
            <a:r>
              <a:rPr lang="en-US" sz="3200" dirty="0" smtClean="0"/>
              <a:t> </a:t>
            </a:r>
            <a:r>
              <a:rPr lang="en-US" sz="3200" dirty="0"/>
              <a:t>via </a:t>
            </a:r>
            <a:r>
              <a:rPr lang="en-US" sz="3200" dirty="0" smtClean="0"/>
              <a:t>the</a:t>
            </a:r>
            <a:r>
              <a:rPr lang="pl-PL" sz="3200" dirty="0" smtClean="0"/>
              <a:t> </a:t>
            </a:r>
            <a:r>
              <a:rPr lang="en-US" sz="3200" dirty="0" smtClean="0"/>
              <a:t>Internet</a:t>
            </a:r>
            <a:r>
              <a:rPr lang="en-US" sz="3200" dirty="0"/>
              <a:t>. The introduction of new information technologies leads us to </a:t>
            </a:r>
            <a:r>
              <a:rPr lang="en-US" sz="3200" dirty="0" smtClean="0"/>
              <a:t>consider</a:t>
            </a:r>
            <a:r>
              <a:rPr lang="pl-PL" sz="3200" dirty="0" smtClean="0"/>
              <a:t> </a:t>
            </a:r>
            <a:r>
              <a:rPr lang="en-US" sz="3200" dirty="0" smtClean="0"/>
              <a:t>redefining </a:t>
            </a:r>
            <a:r>
              <a:rPr lang="en-US" sz="3200" dirty="0"/>
              <a:t>policy on access to legal information</a:t>
            </a:r>
            <a:r>
              <a:rPr lang="en-US" sz="3200" dirty="0" smtClean="0"/>
              <a:t>.</a:t>
            </a:r>
            <a:r>
              <a:rPr lang="pl-PL" sz="3200" dirty="0" smtClean="0"/>
              <a:t>” </a:t>
            </a:r>
            <a:endParaRPr lang="pl-PL" sz="2800" dirty="0" smtClean="0"/>
          </a:p>
          <a:p>
            <a:r>
              <a:rPr lang="en-US" b="1" dirty="0" err="1" smtClean="0"/>
              <a:t>Mandelkern</a:t>
            </a:r>
            <a:r>
              <a:rPr lang="en-US" b="1" dirty="0" smtClean="0"/>
              <a:t> </a:t>
            </a:r>
            <a:r>
              <a:rPr lang="en-US" b="1" dirty="0"/>
              <a:t>Group on Better Regulation. Final Report. 13 November 2001, ˂http://ec.europa.eu/smart-regulation/</a:t>
            </a:r>
            <a:r>
              <a:rPr lang="en-US" b="1" dirty="0" err="1"/>
              <a:t>better_regulation</a:t>
            </a:r>
            <a:r>
              <a:rPr lang="en-US" b="1" dirty="0"/>
              <a:t>/documents/mandelkern_report.pdf</a:t>
            </a:r>
            <a:r>
              <a:rPr lang="en-US" b="1" dirty="0" smtClean="0"/>
              <a:t>˃</a:t>
            </a:r>
            <a:endParaRPr lang="pl-PL" b="1" dirty="0"/>
          </a:p>
        </p:txBody>
      </p:sp>
      <p:sp>
        <p:nvSpPr>
          <p:cNvPr id="5" name="Tytuł 1"/>
          <p:cNvSpPr>
            <a:spLocks noGrp="1"/>
          </p:cNvSpPr>
          <p:nvPr>
            <p:ph type="title"/>
          </p:nvPr>
        </p:nvSpPr>
        <p:spPr>
          <a:xfrm>
            <a:off x="166894" y="253242"/>
            <a:ext cx="8797352" cy="955344"/>
          </a:xfrm>
        </p:spPr>
        <p:txBody>
          <a:bodyPr>
            <a:normAutofit/>
          </a:bodyPr>
          <a:lstStyle/>
          <a:p>
            <a:pPr algn="ctr"/>
            <a:r>
              <a:rPr lang="pl-PL" sz="3200" dirty="0" smtClean="0"/>
              <a:t>Przykład: prawo UE (dostęp do informacji prawnej)</a:t>
            </a:r>
            <a:endParaRPr lang="pl-PL" sz="3200" dirty="0"/>
          </a:p>
        </p:txBody>
      </p:sp>
    </p:spTree>
    <p:extLst>
      <p:ext uri="{BB962C8B-B14F-4D97-AF65-F5344CB8AC3E}">
        <p14:creationId xmlns:p14="http://schemas.microsoft.com/office/powerpoint/2010/main" val="1408917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a 3"/>
          <p:cNvSpPr/>
          <p:nvPr/>
        </p:nvSpPr>
        <p:spPr>
          <a:xfrm>
            <a:off x="4634522" y="1809260"/>
            <a:ext cx="2571262" cy="249310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4664805" y="2606362"/>
            <a:ext cx="2409094" cy="830997"/>
          </a:xfrm>
          <a:prstGeom prst="rect">
            <a:avLst/>
          </a:prstGeom>
          <a:noFill/>
        </p:spPr>
        <p:txBody>
          <a:bodyPr wrap="square" rtlCol="0">
            <a:spAutoFit/>
          </a:bodyPr>
          <a:lstStyle/>
          <a:p>
            <a:pPr algn="ctr"/>
            <a:r>
              <a:rPr lang="pl-PL" sz="2400" b="1" dirty="0" smtClean="0"/>
              <a:t>PRZYKŁADOWE CELE PRAWA</a:t>
            </a:r>
            <a:endParaRPr lang="pl-PL" sz="2400" b="1" dirty="0"/>
          </a:p>
        </p:txBody>
      </p:sp>
      <p:cxnSp>
        <p:nvCxnSpPr>
          <p:cNvPr id="7" name="Łącznik prosty ze strzałką 6"/>
          <p:cNvCxnSpPr/>
          <p:nvPr/>
        </p:nvCxnSpPr>
        <p:spPr>
          <a:xfrm flipH="1" flipV="1">
            <a:off x="3077308" y="1635192"/>
            <a:ext cx="1747715" cy="8147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Łącznik prosty ze strzałką 7"/>
          <p:cNvCxnSpPr/>
          <p:nvPr/>
        </p:nvCxnSpPr>
        <p:spPr>
          <a:xfrm flipH="1">
            <a:off x="3161323" y="3790462"/>
            <a:ext cx="1663700" cy="7033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Łącznik prosty ze strzałką 9"/>
          <p:cNvCxnSpPr>
            <a:stCxn id="4" idx="2"/>
            <a:endCxn id="20" idx="3"/>
          </p:cNvCxnSpPr>
          <p:nvPr/>
        </p:nvCxnSpPr>
        <p:spPr>
          <a:xfrm flipH="1">
            <a:off x="3067538" y="3055814"/>
            <a:ext cx="1566984" cy="17367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Łącznik prosty ze strzałką 11"/>
          <p:cNvCxnSpPr/>
          <p:nvPr/>
        </p:nvCxnSpPr>
        <p:spPr>
          <a:xfrm flipV="1">
            <a:off x="7119815" y="1457459"/>
            <a:ext cx="1367691" cy="10138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Łącznik prosty ze strzałką 13"/>
          <p:cNvCxnSpPr>
            <a:stCxn id="4" idx="6"/>
          </p:cNvCxnSpPr>
          <p:nvPr/>
        </p:nvCxnSpPr>
        <p:spPr>
          <a:xfrm flipV="1">
            <a:off x="7205784" y="2998651"/>
            <a:ext cx="1557214" cy="5716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Łącznik prosty ze strzałką 16"/>
          <p:cNvCxnSpPr/>
          <p:nvPr/>
        </p:nvCxnSpPr>
        <p:spPr>
          <a:xfrm>
            <a:off x="7007469" y="3717848"/>
            <a:ext cx="1445846" cy="10583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pole tekstowe 18"/>
          <p:cNvSpPr txBox="1"/>
          <p:nvPr/>
        </p:nvSpPr>
        <p:spPr>
          <a:xfrm>
            <a:off x="1406769" y="1198099"/>
            <a:ext cx="1852246" cy="646331"/>
          </a:xfrm>
          <a:prstGeom prst="rect">
            <a:avLst/>
          </a:prstGeom>
          <a:noFill/>
        </p:spPr>
        <p:txBody>
          <a:bodyPr wrap="square" rtlCol="0">
            <a:spAutoFit/>
          </a:bodyPr>
          <a:lstStyle/>
          <a:p>
            <a:r>
              <a:rPr lang="pl-PL" dirty="0"/>
              <a:t>o</a:t>
            </a:r>
            <a:r>
              <a:rPr lang="pl-PL" dirty="0" smtClean="0"/>
              <a:t>chrona środowiska</a:t>
            </a:r>
            <a:endParaRPr lang="pl-PL" dirty="0"/>
          </a:p>
        </p:txBody>
      </p:sp>
      <p:sp>
        <p:nvSpPr>
          <p:cNvPr id="20" name="pole tekstowe 19"/>
          <p:cNvSpPr txBox="1"/>
          <p:nvPr/>
        </p:nvSpPr>
        <p:spPr>
          <a:xfrm>
            <a:off x="523631" y="2906318"/>
            <a:ext cx="2543907" cy="646331"/>
          </a:xfrm>
          <a:prstGeom prst="rect">
            <a:avLst/>
          </a:prstGeom>
          <a:noFill/>
        </p:spPr>
        <p:txBody>
          <a:bodyPr wrap="square" rtlCol="0">
            <a:spAutoFit/>
          </a:bodyPr>
          <a:lstStyle/>
          <a:p>
            <a:r>
              <a:rPr lang="pl-PL" dirty="0"/>
              <a:t>o</a:t>
            </a:r>
            <a:r>
              <a:rPr lang="pl-PL" dirty="0" smtClean="0"/>
              <a:t>chrona zdrowia, życia i dobrostanu zwierząt</a:t>
            </a:r>
            <a:endParaRPr lang="pl-PL" dirty="0"/>
          </a:p>
        </p:txBody>
      </p:sp>
      <p:sp>
        <p:nvSpPr>
          <p:cNvPr id="21" name="pole tekstowe 20"/>
          <p:cNvSpPr txBox="1"/>
          <p:nvPr/>
        </p:nvSpPr>
        <p:spPr>
          <a:xfrm>
            <a:off x="1406768" y="4049021"/>
            <a:ext cx="1852246" cy="646331"/>
          </a:xfrm>
          <a:prstGeom prst="rect">
            <a:avLst/>
          </a:prstGeom>
          <a:noFill/>
        </p:spPr>
        <p:txBody>
          <a:bodyPr wrap="square" rtlCol="0">
            <a:spAutoFit/>
          </a:bodyPr>
          <a:lstStyle/>
          <a:p>
            <a:r>
              <a:rPr lang="pl-PL" dirty="0"/>
              <a:t>r</a:t>
            </a:r>
            <a:r>
              <a:rPr lang="pl-PL" dirty="0" smtClean="0"/>
              <a:t>ozwijanie kultury i sztuki</a:t>
            </a:r>
            <a:endParaRPr lang="pl-PL" dirty="0"/>
          </a:p>
        </p:txBody>
      </p:sp>
      <p:sp>
        <p:nvSpPr>
          <p:cNvPr id="22" name="pole tekstowe 21"/>
          <p:cNvSpPr txBox="1"/>
          <p:nvPr/>
        </p:nvSpPr>
        <p:spPr>
          <a:xfrm>
            <a:off x="8505091" y="1151932"/>
            <a:ext cx="2686539" cy="646331"/>
          </a:xfrm>
          <a:prstGeom prst="rect">
            <a:avLst/>
          </a:prstGeom>
          <a:noFill/>
        </p:spPr>
        <p:txBody>
          <a:bodyPr wrap="square" rtlCol="0">
            <a:spAutoFit/>
          </a:bodyPr>
          <a:lstStyle/>
          <a:p>
            <a:r>
              <a:rPr lang="pl-PL" dirty="0"/>
              <a:t>o</a:t>
            </a:r>
            <a:r>
              <a:rPr lang="pl-PL" dirty="0" smtClean="0"/>
              <a:t>chrona własności i innych praw rzeczowych</a:t>
            </a:r>
            <a:endParaRPr lang="pl-PL" dirty="0"/>
          </a:p>
        </p:txBody>
      </p:sp>
      <p:sp>
        <p:nvSpPr>
          <p:cNvPr id="23" name="pole tekstowe 22"/>
          <p:cNvSpPr txBox="1"/>
          <p:nvPr/>
        </p:nvSpPr>
        <p:spPr>
          <a:xfrm>
            <a:off x="8772768" y="2773317"/>
            <a:ext cx="2512647" cy="369332"/>
          </a:xfrm>
          <a:prstGeom prst="rect">
            <a:avLst/>
          </a:prstGeom>
          <a:noFill/>
        </p:spPr>
        <p:txBody>
          <a:bodyPr wrap="square" rtlCol="0">
            <a:spAutoFit/>
          </a:bodyPr>
          <a:lstStyle/>
          <a:p>
            <a:r>
              <a:rPr lang="pl-PL" dirty="0"/>
              <a:t>o</a:t>
            </a:r>
            <a:r>
              <a:rPr lang="pl-PL" dirty="0" smtClean="0"/>
              <a:t>chrona pracowników</a:t>
            </a:r>
            <a:endParaRPr lang="pl-PL" i="1" dirty="0"/>
          </a:p>
        </p:txBody>
      </p:sp>
      <p:cxnSp>
        <p:nvCxnSpPr>
          <p:cNvPr id="24" name="Łącznik prosty ze strzałką 23"/>
          <p:cNvCxnSpPr/>
          <p:nvPr/>
        </p:nvCxnSpPr>
        <p:spPr>
          <a:xfrm flipH="1">
            <a:off x="4431325" y="4181231"/>
            <a:ext cx="845034" cy="125827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Łącznik prosty ze strzałką 26"/>
          <p:cNvCxnSpPr/>
          <p:nvPr/>
        </p:nvCxnSpPr>
        <p:spPr>
          <a:xfrm flipH="1" flipV="1">
            <a:off x="5658338" y="1072239"/>
            <a:ext cx="70339" cy="7370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Łącznik prosty ze strzałką 29"/>
          <p:cNvCxnSpPr/>
          <p:nvPr/>
        </p:nvCxnSpPr>
        <p:spPr>
          <a:xfrm>
            <a:off x="6252308" y="4302367"/>
            <a:ext cx="703384" cy="11371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pole tekstowe 33"/>
          <p:cNvSpPr txBox="1"/>
          <p:nvPr/>
        </p:nvSpPr>
        <p:spPr>
          <a:xfrm>
            <a:off x="4204676" y="528839"/>
            <a:ext cx="3329353" cy="369332"/>
          </a:xfrm>
          <a:prstGeom prst="rect">
            <a:avLst/>
          </a:prstGeom>
          <a:noFill/>
        </p:spPr>
        <p:txBody>
          <a:bodyPr wrap="square" rtlCol="0">
            <a:spAutoFit/>
          </a:bodyPr>
          <a:lstStyle/>
          <a:p>
            <a:r>
              <a:rPr lang="pl-PL" dirty="0"/>
              <a:t>o</a:t>
            </a:r>
            <a:r>
              <a:rPr lang="pl-PL" dirty="0" smtClean="0"/>
              <a:t>chrona zdrowia i życia ludzi</a:t>
            </a:r>
            <a:endParaRPr lang="pl-PL" dirty="0"/>
          </a:p>
        </p:txBody>
      </p:sp>
      <p:sp>
        <p:nvSpPr>
          <p:cNvPr id="35" name="pole tekstowe 34"/>
          <p:cNvSpPr txBox="1"/>
          <p:nvPr/>
        </p:nvSpPr>
        <p:spPr>
          <a:xfrm>
            <a:off x="3259013" y="5552896"/>
            <a:ext cx="2727571" cy="646331"/>
          </a:xfrm>
          <a:prstGeom prst="rect">
            <a:avLst/>
          </a:prstGeom>
          <a:noFill/>
        </p:spPr>
        <p:txBody>
          <a:bodyPr wrap="square" rtlCol="0">
            <a:spAutoFit/>
          </a:bodyPr>
          <a:lstStyle/>
          <a:p>
            <a:r>
              <a:rPr lang="pl-PL" dirty="0"/>
              <a:t>p</a:t>
            </a:r>
            <a:r>
              <a:rPr lang="pl-PL" dirty="0" smtClean="0"/>
              <a:t>romocja nauki i rozwój badań naukowych</a:t>
            </a:r>
            <a:endParaRPr lang="pl-PL" dirty="0"/>
          </a:p>
        </p:txBody>
      </p:sp>
      <p:sp>
        <p:nvSpPr>
          <p:cNvPr id="36" name="pole tekstowe 35"/>
          <p:cNvSpPr txBox="1"/>
          <p:nvPr/>
        </p:nvSpPr>
        <p:spPr>
          <a:xfrm>
            <a:off x="8505091" y="4549824"/>
            <a:ext cx="2475523" cy="646331"/>
          </a:xfrm>
          <a:prstGeom prst="rect">
            <a:avLst/>
          </a:prstGeom>
          <a:noFill/>
        </p:spPr>
        <p:txBody>
          <a:bodyPr wrap="square" rtlCol="0">
            <a:spAutoFit/>
          </a:bodyPr>
          <a:lstStyle/>
          <a:p>
            <a:r>
              <a:rPr lang="pl-PL" dirty="0"/>
              <a:t>p</a:t>
            </a:r>
            <a:r>
              <a:rPr lang="pl-PL" dirty="0" smtClean="0"/>
              <a:t>romocja przedsiębiorczości</a:t>
            </a:r>
            <a:endParaRPr lang="pl-PL" dirty="0"/>
          </a:p>
        </p:txBody>
      </p:sp>
      <p:sp>
        <p:nvSpPr>
          <p:cNvPr id="37" name="pole tekstowe 36"/>
          <p:cNvSpPr txBox="1"/>
          <p:nvPr/>
        </p:nvSpPr>
        <p:spPr>
          <a:xfrm>
            <a:off x="7061200" y="5530374"/>
            <a:ext cx="1852246" cy="646331"/>
          </a:xfrm>
          <a:prstGeom prst="rect">
            <a:avLst/>
          </a:prstGeom>
          <a:noFill/>
        </p:spPr>
        <p:txBody>
          <a:bodyPr wrap="square" rtlCol="0">
            <a:spAutoFit/>
          </a:bodyPr>
          <a:lstStyle/>
          <a:p>
            <a:r>
              <a:rPr lang="pl-PL" dirty="0" smtClean="0"/>
              <a:t>ograniczanie przestępczości </a:t>
            </a:r>
            <a:endParaRPr lang="pl-PL" dirty="0"/>
          </a:p>
        </p:txBody>
      </p:sp>
    </p:spTree>
    <p:extLst>
      <p:ext uri="{BB962C8B-B14F-4D97-AF65-F5344CB8AC3E}">
        <p14:creationId xmlns:p14="http://schemas.microsoft.com/office/powerpoint/2010/main" val="39096839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362354" y="1661899"/>
            <a:ext cx="11328248" cy="4585871"/>
          </a:xfrm>
          <a:prstGeom prst="rect">
            <a:avLst/>
          </a:prstGeom>
        </p:spPr>
        <p:txBody>
          <a:bodyPr wrap="square">
            <a:spAutoFit/>
          </a:bodyPr>
          <a:lstStyle/>
          <a:p>
            <a:r>
              <a:rPr lang="pl-PL" sz="3200" dirty="0" smtClean="0"/>
              <a:t>„</a:t>
            </a:r>
            <a:r>
              <a:rPr lang="en-US" sz="3200" dirty="0"/>
              <a:t>Nonetheless external bodies or interest groups should not be excluded – on </a:t>
            </a:r>
            <a:r>
              <a:rPr lang="en-US" sz="3200" dirty="0" smtClean="0"/>
              <a:t>the</a:t>
            </a:r>
            <a:r>
              <a:rPr lang="pl-PL" sz="3200" dirty="0" smtClean="0"/>
              <a:t> </a:t>
            </a:r>
            <a:r>
              <a:rPr lang="en-US" sz="3200" dirty="0" smtClean="0"/>
              <a:t>contrary</a:t>
            </a:r>
            <a:r>
              <a:rPr lang="en-US" sz="3200" dirty="0"/>
              <a:t>, it is essential that RIA be informed by consultation </a:t>
            </a:r>
            <a:r>
              <a:rPr lang="en-US" sz="3200" dirty="0" smtClean="0"/>
              <a:t>with</a:t>
            </a:r>
            <a:r>
              <a:rPr lang="pl-PL" sz="3200" dirty="0" smtClean="0"/>
              <a:t> </a:t>
            </a:r>
            <a:r>
              <a:rPr lang="en-US" sz="3200" dirty="0" smtClean="0"/>
              <a:t>the </a:t>
            </a:r>
            <a:r>
              <a:rPr lang="en-US" sz="3200" dirty="0"/>
              <a:t>affected sectors, economic actors and civil society more widely. Indeed, </a:t>
            </a:r>
            <a:r>
              <a:rPr lang="en-US" sz="3200" dirty="0" smtClean="0"/>
              <a:t>as</a:t>
            </a:r>
            <a:r>
              <a:rPr lang="pl-PL" sz="3200" dirty="0" smtClean="0"/>
              <a:t> </a:t>
            </a:r>
            <a:r>
              <a:rPr lang="en-US" sz="3200" dirty="0" smtClean="0"/>
              <a:t>mentioned </a:t>
            </a:r>
            <a:r>
              <a:rPr lang="en-US" sz="3200" dirty="0"/>
              <a:t>above, one benefit of RIA can be the framework it provides for such</a:t>
            </a:r>
          </a:p>
          <a:p>
            <a:r>
              <a:rPr lang="en-US" sz="3200" dirty="0"/>
              <a:t>involvement of stakeholders. The consultation should start as early as possible in </a:t>
            </a:r>
            <a:r>
              <a:rPr lang="en-US" sz="3200" dirty="0" smtClean="0"/>
              <a:t>the</a:t>
            </a:r>
            <a:r>
              <a:rPr lang="pl-PL" sz="3200" dirty="0" smtClean="0"/>
              <a:t> </a:t>
            </a:r>
            <a:r>
              <a:rPr lang="en-US" sz="3200" dirty="0" smtClean="0"/>
              <a:t>policy </a:t>
            </a:r>
            <a:r>
              <a:rPr lang="en-US" sz="3200" dirty="0"/>
              <a:t>development process and, as far as practicable, continue </a:t>
            </a:r>
            <a:r>
              <a:rPr lang="en-US" sz="3200" dirty="0" smtClean="0"/>
              <a:t>throughout.</a:t>
            </a:r>
            <a:r>
              <a:rPr lang="pl-PL" sz="3200" dirty="0" smtClean="0"/>
              <a:t>” </a:t>
            </a:r>
            <a:endParaRPr lang="pl-PL" sz="2800" dirty="0" smtClean="0"/>
          </a:p>
          <a:p>
            <a:r>
              <a:rPr lang="en-US" b="1" dirty="0" err="1" smtClean="0"/>
              <a:t>Mandelkern</a:t>
            </a:r>
            <a:r>
              <a:rPr lang="en-US" b="1" dirty="0" smtClean="0"/>
              <a:t> </a:t>
            </a:r>
            <a:r>
              <a:rPr lang="en-US" b="1" dirty="0"/>
              <a:t>Group on Better Regulation. Final Report. 13 November 2001, ˂http://ec.europa.eu/smart-regulation/</a:t>
            </a:r>
            <a:r>
              <a:rPr lang="en-US" b="1" dirty="0" err="1"/>
              <a:t>better_regulation</a:t>
            </a:r>
            <a:r>
              <a:rPr lang="en-US" b="1" dirty="0"/>
              <a:t>/documents/mandelkern_report.pdf</a:t>
            </a:r>
            <a:r>
              <a:rPr lang="en-US" b="1" dirty="0" smtClean="0"/>
              <a:t>˃</a:t>
            </a:r>
            <a:endParaRPr lang="pl-PL" b="1" dirty="0"/>
          </a:p>
        </p:txBody>
      </p:sp>
      <p:sp>
        <p:nvSpPr>
          <p:cNvPr id="5" name="Tytuł 1"/>
          <p:cNvSpPr>
            <a:spLocks noGrp="1"/>
          </p:cNvSpPr>
          <p:nvPr>
            <p:ph type="title"/>
          </p:nvPr>
        </p:nvSpPr>
        <p:spPr>
          <a:xfrm>
            <a:off x="166894" y="190719"/>
            <a:ext cx="10110337" cy="955344"/>
          </a:xfrm>
        </p:spPr>
        <p:txBody>
          <a:bodyPr>
            <a:normAutofit fontScale="90000"/>
          </a:bodyPr>
          <a:lstStyle/>
          <a:p>
            <a:pPr algn="ctr"/>
            <a:r>
              <a:rPr lang="pl-PL" sz="3200" dirty="0" smtClean="0"/>
              <a:t>Przykład: prawo UE (nieprzejrzystość procedur decyzyjnych)</a:t>
            </a:r>
            <a:endParaRPr lang="pl-PL" sz="3200" dirty="0"/>
          </a:p>
        </p:txBody>
      </p:sp>
    </p:spTree>
    <p:extLst>
      <p:ext uri="{BB962C8B-B14F-4D97-AF65-F5344CB8AC3E}">
        <p14:creationId xmlns:p14="http://schemas.microsoft.com/office/powerpoint/2010/main" val="11946740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1258428" y="262021"/>
            <a:ext cx="9373177" cy="6383051"/>
          </a:xfrm>
          <a:prstGeom prst="rect">
            <a:avLst/>
          </a:prstGeom>
        </p:spPr>
      </p:pic>
    </p:spTree>
    <p:extLst>
      <p:ext uri="{BB962C8B-B14F-4D97-AF65-F5344CB8AC3E}">
        <p14:creationId xmlns:p14="http://schemas.microsoft.com/office/powerpoint/2010/main" val="335893199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256465" y="1170979"/>
            <a:ext cx="5557481" cy="5579535"/>
          </a:xfrm>
          <a:prstGeom prst="rect">
            <a:avLst/>
          </a:prstGeom>
        </p:spPr>
      </p:pic>
      <p:sp>
        <p:nvSpPr>
          <p:cNvPr id="3" name="Tytuł 1"/>
          <p:cNvSpPr>
            <a:spLocks noGrp="1"/>
          </p:cNvSpPr>
          <p:nvPr>
            <p:ph type="title"/>
          </p:nvPr>
        </p:nvSpPr>
        <p:spPr>
          <a:xfrm>
            <a:off x="774511" y="215635"/>
            <a:ext cx="10515600" cy="955344"/>
          </a:xfrm>
        </p:spPr>
        <p:txBody>
          <a:bodyPr>
            <a:normAutofit/>
          </a:bodyPr>
          <a:lstStyle/>
          <a:p>
            <a:pPr algn="ctr"/>
            <a:r>
              <a:rPr lang="pl-PL" sz="3200" dirty="0" smtClean="0"/>
              <a:t>„Nadprodukcja” aktów prawa stanowionego</a:t>
            </a:r>
            <a:endParaRPr lang="pl-PL" sz="3200" dirty="0"/>
          </a:p>
        </p:txBody>
      </p:sp>
      <p:pic>
        <p:nvPicPr>
          <p:cNvPr id="2" name="Obraz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2311" y="1427755"/>
            <a:ext cx="5905500" cy="4248150"/>
          </a:xfrm>
          <a:prstGeom prst="rect">
            <a:avLst/>
          </a:prstGeom>
        </p:spPr>
      </p:pic>
    </p:spTree>
    <p:extLst>
      <p:ext uri="{BB962C8B-B14F-4D97-AF65-F5344CB8AC3E}">
        <p14:creationId xmlns:p14="http://schemas.microsoft.com/office/powerpoint/2010/main" val="11234084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1296537" y="5157788"/>
            <a:ext cx="9689911" cy="1143000"/>
          </a:xfrm>
        </p:spPr>
        <p:txBody>
          <a:bodyPr>
            <a:normAutofit/>
          </a:bodyPr>
          <a:lstStyle/>
          <a:p>
            <a:pPr algn="ctr"/>
            <a:r>
              <a:rPr lang="pl-PL" altLang="pl-PL" sz="4000" dirty="0" smtClean="0"/>
              <a:t>Numery stron Dziennika Ustaw</a:t>
            </a:r>
            <a:endParaRPr lang="pl-PL" altLang="pl-PL" sz="4000" dirty="0"/>
          </a:p>
        </p:txBody>
      </p:sp>
      <p:pic>
        <p:nvPicPr>
          <p:cNvPr id="181252"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774825" y="260351"/>
            <a:ext cx="8642350" cy="4752975"/>
          </a:xfrm>
          <a:noFill/>
          <a:ln/>
        </p:spPr>
      </p:pic>
    </p:spTree>
    <p:extLst>
      <p:ext uri="{BB962C8B-B14F-4D97-AF65-F5344CB8AC3E}">
        <p14:creationId xmlns:p14="http://schemas.microsoft.com/office/powerpoint/2010/main" val="35376154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454499" y="253949"/>
            <a:ext cx="11036916" cy="6208266"/>
          </a:xfrm>
          <a:prstGeom prst="rect">
            <a:avLst/>
          </a:prstGeom>
        </p:spPr>
      </p:pic>
    </p:spTree>
    <p:extLst>
      <p:ext uri="{BB962C8B-B14F-4D97-AF65-F5344CB8AC3E}">
        <p14:creationId xmlns:p14="http://schemas.microsoft.com/office/powerpoint/2010/main" val="20510190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18615" y="3881120"/>
            <a:ext cx="11095630" cy="2615214"/>
          </a:xfrm>
        </p:spPr>
        <p:txBody>
          <a:bodyPr>
            <a:normAutofit/>
          </a:bodyPr>
          <a:lstStyle/>
          <a:p>
            <a:pPr marL="0" indent="0">
              <a:buNone/>
            </a:pPr>
            <a:r>
              <a:rPr lang="pl-PL" sz="3400" dirty="0"/>
              <a:t>„W Polsce </a:t>
            </a:r>
            <a:r>
              <a:rPr lang="pl-PL" sz="3400" dirty="0" smtClean="0"/>
              <a:t>średnio </a:t>
            </a:r>
            <a:r>
              <a:rPr lang="pl-PL" sz="3400" dirty="0"/>
              <a:t>raz dziennie stanowi </a:t>
            </a:r>
            <a:r>
              <a:rPr lang="pl-PL" sz="3400" dirty="0" smtClean="0"/>
              <a:t>się nową ustawę, </a:t>
            </a:r>
            <a:r>
              <a:rPr lang="pl-PL" sz="3400" dirty="0"/>
              <a:t>co </a:t>
            </a:r>
            <a:r>
              <a:rPr lang="pl-PL" sz="3400" dirty="0" smtClean="0"/>
              <a:t>godzina wydawane </a:t>
            </a:r>
            <a:r>
              <a:rPr lang="pl-PL" sz="3400" dirty="0"/>
              <a:t>jest nowe </a:t>
            </a:r>
            <a:r>
              <a:rPr lang="pl-PL" sz="3400" dirty="0" smtClean="0"/>
              <a:t>rozporządzenie </a:t>
            </a:r>
            <a:r>
              <a:rPr lang="pl-PL" sz="3400" dirty="0"/>
              <a:t>i raz na siedem minut drukowana jest jedna </a:t>
            </a:r>
            <a:r>
              <a:rPr lang="pl-PL" sz="3400" dirty="0" smtClean="0"/>
              <a:t>strona Dziennika </a:t>
            </a:r>
            <a:r>
              <a:rPr lang="pl-PL" sz="3400" dirty="0"/>
              <a:t>Ustaw. To jest zalew ustawodawstwa”</a:t>
            </a:r>
            <a:endParaRPr lang="pl-PL" sz="3400" dirty="0" smtClean="0"/>
          </a:p>
          <a:p>
            <a:pPr marL="0" indent="0">
              <a:buNone/>
            </a:pPr>
            <a:r>
              <a:rPr lang="pl-PL" sz="1800" b="1" dirty="0"/>
              <a:t>Ż</a:t>
            </a:r>
            <a:r>
              <a:rPr lang="pl-PL" sz="1800" b="1" dirty="0" smtClean="0"/>
              <a:t>. </a:t>
            </a:r>
            <a:r>
              <a:rPr lang="pl-PL" sz="1800" b="1" dirty="0" err="1" smtClean="0"/>
              <a:t>Semprich</a:t>
            </a:r>
            <a:r>
              <a:rPr lang="pl-PL" sz="1800" b="1" dirty="0" smtClean="0"/>
              <a:t>, </a:t>
            </a:r>
            <a:r>
              <a:rPr lang="pl-PL" sz="1800" b="1" i="1" dirty="0" smtClean="0"/>
              <a:t>Coraz </a:t>
            </a:r>
            <a:r>
              <a:rPr lang="pl-PL" sz="1800" b="1" i="1" dirty="0"/>
              <a:t>gorsze </a:t>
            </a:r>
            <a:r>
              <a:rPr lang="pl-PL" sz="1800" b="1" i="1" dirty="0" smtClean="0"/>
              <a:t>prawo</a:t>
            </a:r>
            <a:r>
              <a:rPr lang="pl-PL" sz="1800" b="1" dirty="0" smtClean="0"/>
              <a:t>, Rzeczpospolita z </a:t>
            </a:r>
            <a:r>
              <a:rPr lang="pl-PL" sz="1800" b="1" dirty="0"/>
              <a:t>19 </a:t>
            </a:r>
            <a:r>
              <a:rPr lang="pl-PL" sz="1800" b="1" dirty="0" smtClean="0"/>
              <a:t>listopada 2003 r.</a:t>
            </a:r>
            <a:endParaRPr lang="pl-PL" sz="1800" b="1" dirty="0"/>
          </a:p>
        </p:txBody>
      </p:sp>
      <p:pic>
        <p:nvPicPr>
          <p:cNvPr id="2" name="Obraz 1"/>
          <p:cNvPicPr>
            <a:picLocks noChangeAspect="1"/>
          </p:cNvPicPr>
          <p:nvPr/>
        </p:nvPicPr>
        <p:blipFill>
          <a:blip r:embed="rId2"/>
          <a:stretch>
            <a:fillRect/>
          </a:stretch>
        </p:blipFill>
        <p:spPr>
          <a:xfrm>
            <a:off x="864551" y="545782"/>
            <a:ext cx="3882305" cy="2583498"/>
          </a:xfrm>
          <a:prstGeom prst="rect">
            <a:avLst/>
          </a:prstGeom>
        </p:spPr>
      </p:pic>
      <p:pic>
        <p:nvPicPr>
          <p:cNvPr id="4" name="Obraz 3"/>
          <p:cNvPicPr>
            <a:picLocks noChangeAspect="1"/>
          </p:cNvPicPr>
          <p:nvPr/>
        </p:nvPicPr>
        <p:blipFill>
          <a:blip r:embed="rId3"/>
          <a:stretch>
            <a:fillRect/>
          </a:stretch>
        </p:blipFill>
        <p:spPr>
          <a:xfrm>
            <a:off x="6147752" y="545782"/>
            <a:ext cx="4195128" cy="2791667"/>
          </a:xfrm>
          <a:prstGeom prst="rect">
            <a:avLst/>
          </a:prstGeom>
        </p:spPr>
      </p:pic>
    </p:spTree>
    <p:extLst>
      <p:ext uri="{BB962C8B-B14F-4D97-AF65-F5344CB8AC3E}">
        <p14:creationId xmlns:p14="http://schemas.microsoft.com/office/powerpoint/2010/main" val="28540785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3800" dirty="0" smtClean="0"/>
              <a:t>„Nadprodukcja” prawa</a:t>
            </a:r>
            <a:endParaRPr lang="pl-PL" sz="3800" dirty="0"/>
          </a:p>
        </p:txBody>
      </p:sp>
      <p:sp>
        <p:nvSpPr>
          <p:cNvPr id="3" name="Symbol zastępczy zawartości 2"/>
          <p:cNvSpPr>
            <a:spLocks noGrp="1"/>
          </p:cNvSpPr>
          <p:nvPr>
            <p:ph idx="1"/>
          </p:nvPr>
        </p:nvSpPr>
        <p:spPr>
          <a:xfrm>
            <a:off x="386080" y="1524000"/>
            <a:ext cx="11582400" cy="5140960"/>
          </a:xfrm>
        </p:spPr>
        <p:txBody>
          <a:bodyPr>
            <a:normAutofit/>
          </a:bodyPr>
          <a:lstStyle/>
          <a:p>
            <a:pPr marL="0" indent="0">
              <a:buNone/>
            </a:pPr>
            <a:endParaRPr lang="pl-PL" sz="2000" dirty="0" smtClean="0"/>
          </a:p>
          <a:p>
            <a:pPr marL="0" indent="0">
              <a:buNone/>
            </a:pPr>
            <a:r>
              <a:rPr lang="pl-PL" sz="2600" dirty="0" smtClean="0"/>
              <a:t>„</a:t>
            </a:r>
            <a:r>
              <a:rPr lang="en-US" sz="2600" dirty="0"/>
              <a:t>During a short address, which I had the honor deliver at the Commencement Luncheon of Columbia, in June, I904, I referred briefly to the growing tendency in this country to multiply the written law and, as a necessary corollary, the unwritten law as well. It was suggested that this ever-increasing volume of crude and </a:t>
            </a:r>
            <a:r>
              <a:rPr lang="en-US" sz="2600" dirty="0" err="1"/>
              <a:t>undi</a:t>
            </a:r>
            <a:r>
              <a:rPr lang="en-US" sz="2600" dirty="0"/>
              <a:t>- </a:t>
            </a:r>
            <a:r>
              <a:rPr lang="en-US" sz="2600" dirty="0" err="1"/>
              <a:t>gested</a:t>
            </a:r>
            <a:r>
              <a:rPr lang="en-US" sz="2600" dirty="0"/>
              <a:t> enactments was injurious to commerce and need- </a:t>
            </a:r>
            <a:r>
              <a:rPr lang="en-US" sz="2600" dirty="0" err="1"/>
              <a:t>lessly</a:t>
            </a:r>
            <a:r>
              <a:rPr lang="en-US" sz="2600" dirty="0"/>
              <a:t> vexatious and burdensome to every professional and business </a:t>
            </a:r>
            <a:r>
              <a:rPr lang="en-US" sz="2600" dirty="0" smtClean="0"/>
              <a:t>man</a:t>
            </a:r>
            <a:r>
              <a:rPr lang="pl-PL" sz="2600" dirty="0" smtClean="0"/>
              <a:t> (…) </a:t>
            </a:r>
          </a:p>
          <a:p>
            <a:pPr marL="0" indent="0">
              <a:buNone/>
            </a:pPr>
            <a:r>
              <a:rPr lang="en-US" sz="2600" dirty="0" smtClean="0"/>
              <a:t>While </a:t>
            </a:r>
            <a:r>
              <a:rPr lang="en-US" sz="2600" dirty="0"/>
              <a:t>the law mills are in operation no man who has money invested in a business venture feels secure. He may awake any morning to find that a bill has been introduced which, if passed, will turn his capital to ashes. He feels that he is sleeping over a mine of legislative dynamite, which ignorance, stupidity or malice may explode and destroy the patient toil of year</a:t>
            </a:r>
            <a:r>
              <a:rPr lang="pl-PL" sz="2600" dirty="0" smtClean="0"/>
              <a:t>”</a:t>
            </a:r>
            <a:endParaRPr lang="pl-PL" sz="2600" dirty="0"/>
          </a:p>
          <a:p>
            <a:pPr marL="0" indent="0">
              <a:buNone/>
            </a:pPr>
            <a:r>
              <a:rPr lang="pl-PL" sz="1800" b="1" dirty="0" smtClean="0"/>
              <a:t>A. C. </a:t>
            </a:r>
            <a:r>
              <a:rPr lang="pl-PL" sz="1800" b="1" dirty="0" err="1" smtClean="0"/>
              <a:t>Coxe</a:t>
            </a:r>
            <a:r>
              <a:rPr lang="pl-PL" sz="1800" b="1" dirty="0"/>
              <a:t>, </a:t>
            </a:r>
            <a:r>
              <a:rPr lang="pl-PL" sz="1800" b="1" i="1" dirty="0" err="1" smtClean="0"/>
              <a:t>Overproduction</a:t>
            </a:r>
            <a:r>
              <a:rPr lang="pl-PL" sz="1800" b="1" i="1" dirty="0" smtClean="0"/>
              <a:t> of Law</a:t>
            </a:r>
            <a:r>
              <a:rPr lang="pl-PL" sz="1800" b="1" dirty="0" smtClean="0"/>
              <a:t>, </a:t>
            </a:r>
            <a:r>
              <a:rPr lang="pl-PL" sz="1800" b="1" dirty="0"/>
              <a:t>Columbia Law </a:t>
            </a:r>
            <a:r>
              <a:rPr lang="pl-PL" sz="1800" b="1" dirty="0" err="1"/>
              <a:t>Review</a:t>
            </a:r>
            <a:r>
              <a:rPr lang="pl-PL" sz="1800" b="1" dirty="0"/>
              <a:t>, Vol. 6, No. 2 (</a:t>
            </a:r>
            <a:r>
              <a:rPr lang="pl-PL" sz="1800" b="1" dirty="0" err="1"/>
              <a:t>Feb</a:t>
            </a:r>
            <a:r>
              <a:rPr lang="pl-PL" sz="1800" b="1" dirty="0"/>
              <a:t>., 1906</a:t>
            </a:r>
            <a:r>
              <a:rPr lang="pl-PL" sz="1800" b="1" dirty="0" smtClean="0"/>
              <a:t>), p. 102.</a:t>
            </a:r>
            <a:endParaRPr lang="pl-PL" sz="1800" b="1" dirty="0"/>
          </a:p>
        </p:txBody>
      </p:sp>
    </p:spTree>
    <p:extLst>
      <p:ext uri="{BB962C8B-B14F-4D97-AF65-F5344CB8AC3E}">
        <p14:creationId xmlns:p14="http://schemas.microsoft.com/office/powerpoint/2010/main" val="39321581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6"/>
            <a:ext cx="10515600" cy="835878"/>
          </a:xfrm>
        </p:spPr>
        <p:txBody>
          <a:bodyPr>
            <a:normAutofit/>
          </a:bodyPr>
          <a:lstStyle/>
          <a:p>
            <a:pPr algn="ctr"/>
            <a:r>
              <a:rPr lang="pl-PL" sz="3800" dirty="0" smtClean="0"/>
              <a:t>Nadprodukcja prawa</a:t>
            </a:r>
            <a:endParaRPr lang="pl-PL" sz="3800" dirty="0"/>
          </a:p>
        </p:txBody>
      </p:sp>
      <p:sp>
        <p:nvSpPr>
          <p:cNvPr id="3" name="Symbol zastępczy zawartości 2"/>
          <p:cNvSpPr>
            <a:spLocks noGrp="1"/>
          </p:cNvSpPr>
          <p:nvPr>
            <p:ph idx="1"/>
          </p:nvPr>
        </p:nvSpPr>
        <p:spPr>
          <a:xfrm>
            <a:off x="259307" y="1201004"/>
            <a:ext cx="11464120" cy="5322625"/>
          </a:xfrm>
        </p:spPr>
        <p:txBody>
          <a:bodyPr>
            <a:normAutofit/>
          </a:bodyPr>
          <a:lstStyle/>
          <a:p>
            <a:pPr marL="0" indent="0">
              <a:buNone/>
            </a:pPr>
            <a:endParaRPr lang="pl-PL" sz="2000" dirty="0" smtClean="0"/>
          </a:p>
          <a:p>
            <a:pPr marL="0" indent="0">
              <a:buNone/>
            </a:pPr>
            <a:r>
              <a:rPr lang="pl-PL" sz="2200" dirty="0" smtClean="0"/>
              <a:t>„</a:t>
            </a:r>
            <a:r>
              <a:rPr lang="en-US" sz="2200" dirty="0"/>
              <a:t>The legal maxim </a:t>
            </a:r>
            <a:r>
              <a:rPr lang="en-US" sz="2200" i="1" dirty="0" err="1" smtClean="0"/>
              <a:t>Ignorantia</a:t>
            </a:r>
            <a:r>
              <a:rPr lang="pl-PL" sz="2200" i="1" dirty="0" smtClean="0"/>
              <a:t> </a:t>
            </a:r>
            <a:r>
              <a:rPr lang="en-US" sz="2200" i="1" dirty="0" smtClean="0"/>
              <a:t>juris non </a:t>
            </a:r>
            <a:r>
              <a:rPr lang="en-US" sz="2200" i="1" dirty="0" err="1" smtClean="0"/>
              <a:t>excusat</a:t>
            </a:r>
            <a:r>
              <a:rPr lang="en-US" sz="2200" i="1" dirty="0" smtClean="0"/>
              <a:t> </a:t>
            </a:r>
            <a:r>
              <a:rPr lang="en-US" sz="2200" dirty="0" smtClean="0"/>
              <a:t>is </a:t>
            </a:r>
            <a:r>
              <a:rPr lang="en-US" sz="2200" dirty="0"/>
              <a:t>no longer applicable to our kaleidoscopic and perplexing system. To the American buried </a:t>
            </a:r>
            <a:r>
              <a:rPr lang="en-US" sz="2200" dirty="0" smtClean="0"/>
              <a:t>under </a:t>
            </a:r>
            <a:r>
              <a:rPr lang="en-US" sz="2200" dirty="0"/>
              <a:t>an avalanche of statute books it is but an antique and curious fiction. Everyone does not know the law. Should we assert that no one knows it we would not be far afield. No human memory can retain even the titles of the new laws, let alone the subject-matter. During the last two years the Legislature of New York passed I,520 laws, or 760 at each session. Pennsylvania passed 504 at the last session, and so on through the list of States. The 57th and 58th Congresses passed 6,700 laws. It is true that a majority of these were private laws granting pensions to those who, under general laws, would not be entitled to receive them. It would be a conservative estimate to assert that Congress and the Legislatures of 45 States turn out an annual gist of 14,ooo laws. Add to this the fact that the appellate tribunals alone, State and Fed- </a:t>
            </a:r>
            <a:r>
              <a:rPr lang="en-US" sz="2200" dirty="0" err="1"/>
              <a:t>eral</a:t>
            </a:r>
            <a:r>
              <a:rPr lang="en-US" sz="2200" dirty="0"/>
              <a:t>, are uttering about 20,000 decisions annually, a large proportion being devoted to an interpretation of </a:t>
            </a:r>
            <a:r>
              <a:rPr lang="en-US" sz="2200" dirty="0" err="1"/>
              <a:t>leges</a:t>
            </a:r>
            <a:r>
              <a:rPr lang="en-US" sz="2200" dirty="0"/>
              <a:t> </a:t>
            </a:r>
            <a:r>
              <a:rPr lang="en-US" sz="2200" dirty="0" err="1"/>
              <a:t>scripte</a:t>
            </a:r>
            <a:r>
              <a:rPr lang="en-US" sz="2200" dirty="0"/>
              <a:t>, and it would seem that the American people are either exceptionally unruly or that the maxim " the best government is that which governs least" has been wantonly ignored by our rulers</a:t>
            </a:r>
            <a:r>
              <a:rPr lang="pl-PL" sz="2200" dirty="0" smtClean="0"/>
              <a:t>”</a:t>
            </a:r>
            <a:endParaRPr lang="pl-PL" sz="2200" dirty="0"/>
          </a:p>
          <a:p>
            <a:pPr marL="0" indent="0">
              <a:buNone/>
            </a:pPr>
            <a:r>
              <a:rPr lang="pl-PL" sz="1800" b="1" dirty="0" smtClean="0"/>
              <a:t>A. C. </a:t>
            </a:r>
            <a:r>
              <a:rPr lang="pl-PL" sz="1800" b="1" dirty="0" err="1" smtClean="0"/>
              <a:t>Coxe</a:t>
            </a:r>
            <a:r>
              <a:rPr lang="pl-PL" sz="1800" b="1" dirty="0"/>
              <a:t>, </a:t>
            </a:r>
            <a:r>
              <a:rPr lang="pl-PL" sz="1800" b="1" i="1" dirty="0" err="1" smtClean="0"/>
              <a:t>Overproduction</a:t>
            </a:r>
            <a:r>
              <a:rPr lang="pl-PL" sz="1800" b="1" i="1" dirty="0" smtClean="0"/>
              <a:t> of Law</a:t>
            </a:r>
            <a:r>
              <a:rPr lang="pl-PL" sz="1800" b="1" dirty="0" smtClean="0"/>
              <a:t>, </a:t>
            </a:r>
            <a:r>
              <a:rPr lang="pl-PL" sz="1800" b="1" dirty="0"/>
              <a:t>Columbia Law </a:t>
            </a:r>
            <a:r>
              <a:rPr lang="pl-PL" sz="1800" b="1" dirty="0" err="1"/>
              <a:t>Review</a:t>
            </a:r>
            <a:r>
              <a:rPr lang="pl-PL" sz="1800" b="1" dirty="0"/>
              <a:t>, Vol. 6, No. 2 (</a:t>
            </a:r>
            <a:r>
              <a:rPr lang="pl-PL" sz="1800" b="1" dirty="0" err="1"/>
              <a:t>Feb</a:t>
            </a:r>
            <a:r>
              <a:rPr lang="pl-PL" sz="1800" b="1" dirty="0"/>
              <a:t>., 1906</a:t>
            </a:r>
            <a:r>
              <a:rPr lang="pl-PL" sz="1800" b="1" dirty="0" smtClean="0"/>
              <a:t>), p. 103.</a:t>
            </a:r>
            <a:endParaRPr lang="pl-PL" sz="1800" b="1" dirty="0"/>
          </a:p>
        </p:txBody>
      </p:sp>
    </p:spTree>
    <p:extLst>
      <p:ext uri="{BB962C8B-B14F-4D97-AF65-F5344CB8AC3E}">
        <p14:creationId xmlns:p14="http://schemas.microsoft.com/office/powerpoint/2010/main" val="14641656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5"/>
            <a:ext cx="10515600" cy="1136129"/>
          </a:xfrm>
        </p:spPr>
        <p:txBody>
          <a:bodyPr>
            <a:normAutofit/>
          </a:bodyPr>
          <a:lstStyle/>
          <a:p>
            <a:pPr algn="ctr"/>
            <a:r>
              <a:rPr lang="pl-PL" sz="3800" dirty="0" smtClean="0"/>
              <a:t>Nadpobudliwość prawodawcy krajowego</a:t>
            </a:r>
            <a:endParaRPr lang="pl-PL" sz="3800" dirty="0"/>
          </a:p>
        </p:txBody>
      </p:sp>
      <p:sp>
        <p:nvSpPr>
          <p:cNvPr id="3" name="Symbol zastępczy zawartości 2"/>
          <p:cNvSpPr>
            <a:spLocks noGrp="1"/>
          </p:cNvSpPr>
          <p:nvPr>
            <p:ph idx="1"/>
          </p:nvPr>
        </p:nvSpPr>
        <p:spPr>
          <a:xfrm>
            <a:off x="600501" y="2040049"/>
            <a:ext cx="10753299" cy="4457345"/>
          </a:xfrm>
        </p:spPr>
        <p:txBody>
          <a:bodyPr/>
          <a:lstStyle/>
          <a:p>
            <a:pPr marL="0" indent="0">
              <a:buNone/>
            </a:pPr>
            <a:r>
              <a:rPr lang="pl-PL" b="1" dirty="0" smtClean="0"/>
              <a:t>Sprawa „strażaka w każdej firmie”</a:t>
            </a:r>
          </a:p>
          <a:p>
            <a:pPr>
              <a:buFontTx/>
              <a:buChar char="-"/>
            </a:pPr>
            <a:r>
              <a:rPr lang="pl-PL" dirty="0"/>
              <a:t>D</a:t>
            </a:r>
            <a:r>
              <a:rPr lang="pl-PL" dirty="0" smtClean="0"/>
              <a:t>yrektywa </a:t>
            </a:r>
            <a:r>
              <a:rPr lang="pl-PL" dirty="0"/>
              <a:t>Rady 89/391/EWG z 1989 r w sprawie wprowadzenia środków w celu poprawy bezpieczeństwa i zdrowia pracowników w miejscu </a:t>
            </a:r>
            <a:r>
              <a:rPr lang="pl-PL" dirty="0" smtClean="0"/>
              <a:t>pracy</a:t>
            </a:r>
          </a:p>
          <a:p>
            <a:pPr>
              <a:buFontTx/>
              <a:buChar char="-"/>
            </a:pPr>
            <a:r>
              <a:rPr lang="pl-PL" dirty="0" smtClean="0"/>
              <a:t>Ustawa z </a:t>
            </a:r>
            <a:r>
              <a:rPr lang="pl-PL" dirty="0"/>
              <a:t>dnia 21 listopada 2008 </a:t>
            </a:r>
            <a:r>
              <a:rPr lang="pl-PL" dirty="0" smtClean="0"/>
              <a:t>r. o </a:t>
            </a:r>
            <a:r>
              <a:rPr lang="pl-PL" dirty="0"/>
              <a:t>zmianie ustawy – Kodeks pracy </a:t>
            </a:r>
            <a:endParaRPr lang="pl-PL" dirty="0" smtClean="0"/>
          </a:p>
          <a:p>
            <a:pPr marL="0" indent="0">
              <a:buNone/>
            </a:pPr>
            <a:r>
              <a:rPr lang="pl-PL" dirty="0" smtClean="0"/>
              <a:t>  (Dz. U. Nr </a:t>
            </a:r>
            <a:r>
              <a:rPr lang="pl-PL" dirty="0"/>
              <a:t>223, poz. 1460)</a:t>
            </a:r>
          </a:p>
        </p:txBody>
      </p:sp>
    </p:spTree>
    <p:extLst>
      <p:ext uri="{BB962C8B-B14F-4D97-AF65-F5344CB8AC3E}">
        <p14:creationId xmlns:p14="http://schemas.microsoft.com/office/powerpoint/2010/main" val="36280067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376023" y="298617"/>
            <a:ext cx="5771393" cy="5720046"/>
          </a:xfrm>
          <a:prstGeom prst="rect">
            <a:avLst/>
          </a:prstGeom>
        </p:spPr>
      </p:pic>
      <p:pic>
        <p:nvPicPr>
          <p:cNvPr id="5" name="Obraz 4"/>
          <p:cNvPicPr>
            <a:picLocks noChangeAspect="1"/>
          </p:cNvPicPr>
          <p:nvPr/>
        </p:nvPicPr>
        <p:blipFill>
          <a:blip r:embed="rId3"/>
          <a:stretch>
            <a:fillRect/>
          </a:stretch>
        </p:blipFill>
        <p:spPr>
          <a:xfrm>
            <a:off x="6309032" y="4006898"/>
            <a:ext cx="5775577" cy="2516732"/>
          </a:xfrm>
          <a:prstGeom prst="rect">
            <a:avLst/>
          </a:prstGeom>
        </p:spPr>
      </p:pic>
    </p:spTree>
    <p:extLst>
      <p:ext uri="{BB962C8B-B14F-4D97-AF65-F5344CB8AC3E}">
        <p14:creationId xmlns:p14="http://schemas.microsoft.com/office/powerpoint/2010/main" val="3759357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6"/>
            <a:ext cx="10515600" cy="1078664"/>
          </a:xfrm>
        </p:spPr>
        <p:txBody>
          <a:bodyPr>
            <a:normAutofit/>
          </a:bodyPr>
          <a:lstStyle/>
          <a:p>
            <a:pPr algn="ctr"/>
            <a:r>
              <a:rPr lang="pl-PL" sz="4800" dirty="0" smtClean="0"/>
              <a:t>Cel prawa w świetle </a:t>
            </a:r>
            <a:r>
              <a:rPr lang="pl-PL" sz="4800" i="1" dirty="0" smtClean="0"/>
              <a:t>Law &amp; </a:t>
            </a:r>
            <a:r>
              <a:rPr lang="pl-PL" sz="4800" i="1" dirty="0" err="1" smtClean="0"/>
              <a:t>Economics</a:t>
            </a:r>
            <a:endParaRPr lang="pl-PL" sz="4800" i="1" dirty="0"/>
          </a:p>
        </p:txBody>
      </p:sp>
      <p:sp>
        <p:nvSpPr>
          <p:cNvPr id="3" name="Symbol zastępczy zawartości 2"/>
          <p:cNvSpPr>
            <a:spLocks noGrp="1"/>
          </p:cNvSpPr>
          <p:nvPr>
            <p:ph idx="1"/>
          </p:nvPr>
        </p:nvSpPr>
        <p:spPr>
          <a:xfrm>
            <a:off x="375138" y="1774092"/>
            <a:ext cx="11589599" cy="4857261"/>
          </a:xfrm>
        </p:spPr>
        <p:txBody>
          <a:bodyPr>
            <a:normAutofit/>
          </a:bodyPr>
          <a:lstStyle/>
          <a:p>
            <a:pPr marL="0" indent="0">
              <a:buNone/>
            </a:pPr>
            <a:r>
              <a:rPr lang="pl-PL" sz="2600" dirty="0"/>
              <a:t>„Pogląd zwolenników </a:t>
            </a:r>
            <a:r>
              <a:rPr lang="pl-PL" sz="2600" i="1" dirty="0"/>
              <a:t>Law and </a:t>
            </a:r>
            <a:r>
              <a:rPr lang="pl-PL" sz="2600" i="1" dirty="0" err="1"/>
              <a:t>Economics</a:t>
            </a:r>
            <a:r>
              <a:rPr lang="pl-PL" sz="2600" i="1" dirty="0"/>
              <a:t> </a:t>
            </a:r>
            <a:r>
              <a:rPr lang="pl-PL" sz="2600" dirty="0"/>
              <a:t>na temat celu prawa wydaje się na </a:t>
            </a:r>
            <a:r>
              <a:rPr lang="pl-PL" sz="2600" dirty="0" smtClean="0"/>
              <a:t>pierwszy rzut </a:t>
            </a:r>
            <a:r>
              <a:rPr lang="pl-PL" sz="2600" dirty="0"/>
              <a:t>oka zupełnie jasno określony. Celem tym jest maksymalizacja bogactwa </a:t>
            </a:r>
            <a:r>
              <a:rPr lang="pl-PL" sz="2600" dirty="0" smtClean="0"/>
              <a:t>społecznego, czy</a:t>
            </a:r>
            <a:r>
              <a:rPr lang="pl-PL" sz="2600" dirty="0"/>
              <a:t>, w sformułowaniu równoważnym, minimalizacja kosztów </a:t>
            </a:r>
            <a:r>
              <a:rPr lang="pl-PL" sz="2600" dirty="0" smtClean="0"/>
              <a:t>społecznych. Problem </a:t>
            </a:r>
            <a:r>
              <a:rPr lang="pl-PL" sz="2600" dirty="0"/>
              <a:t>pojawia się wtedy, gdy usiłujemy znaleźć w ich pracach jakąś </a:t>
            </a:r>
            <a:r>
              <a:rPr lang="pl-PL" sz="2600" dirty="0" smtClean="0"/>
              <a:t>dokładniejszą definicję </a:t>
            </a:r>
            <a:r>
              <a:rPr lang="pl-PL" sz="2600" dirty="0"/>
              <a:t>tych nazw. Natrafiamy wówczas na szereg odmiennych, nie zawsze </a:t>
            </a:r>
            <a:r>
              <a:rPr lang="pl-PL" sz="2600" dirty="0" smtClean="0"/>
              <a:t>metodologicznie zadowalających, propozycji, lub, co gorsza, na stwierdzenie, że nazwy te z uwagi na ich oczywistość </a:t>
            </a:r>
            <a:r>
              <a:rPr lang="pl-PL" sz="2600" dirty="0"/>
              <a:t>nie wymagają bliższej charakterystyki. Cel prawa, tak jak go </a:t>
            </a:r>
            <a:r>
              <a:rPr lang="pl-PL" sz="2600" dirty="0" smtClean="0"/>
              <a:t>rozumieją zwolennicy </a:t>
            </a:r>
            <a:r>
              <a:rPr lang="pl-PL" sz="2600" i="1" dirty="0"/>
              <a:t>Law and </a:t>
            </a:r>
            <a:r>
              <a:rPr lang="pl-PL" sz="2600" i="1" dirty="0" err="1"/>
              <a:t>Economics</a:t>
            </a:r>
            <a:r>
              <a:rPr lang="pl-PL" sz="2600" dirty="0"/>
              <a:t>, staje się klarowniejszy, gdy jego powyższe </a:t>
            </a:r>
            <a:r>
              <a:rPr lang="pl-PL" sz="2600" dirty="0" smtClean="0"/>
              <a:t>sformułowania zastępuje </a:t>
            </a:r>
            <a:r>
              <a:rPr lang="pl-PL" sz="2600" dirty="0"/>
              <a:t>się technicznym terminem z zakresu ekonomii – „efektywnością” – który posiada </a:t>
            </a:r>
            <a:r>
              <a:rPr lang="pl-PL" sz="2600" dirty="0" smtClean="0"/>
              <a:t>w miarę </a:t>
            </a:r>
            <a:r>
              <a:rPr lang="pl-PL" sz="2600" dirty="0"/>
              <a:t>precyzyjne znaczenie</a:t>
            </a:r>
            <a:r>
              <a:rPr lang="pl-PL" sz="2600" dirty="0" smtClean="0"/>
              <a:t>.”</a:t>
            </a:r>
          </a:p>
          <a:p>
            <a:pPr marL="0" indent="0">
              <a:buNone/>
            </a:pPr>
            <a:r>
              <a:rPr lang="pl-PL" sz="1800" b="1" dirty="0" smtClean="0"/>
              <a:t>W. Załuski, </a:t>
            </a:r>
            <a:r>
              <a:rPr lang="en-US" sz="1800" b="1" i="1" dirty="0" err="1"/>
              <a:t>Cel</a:t>
            </a:r>
            <a:r>
              <a:rPr lang="en-US" sz="1800" b="1" i="1" dirty="0"/>
              <a:t> </a:t>
            </a:r>
            <a:r>
              <a:rPr lang="en-US" sz="1800" b="1" i="1" dirty="0" err="1"/>
              <a:t>prawa</a:t>
            </a:r>
            <a:r>
              <a:rPr lang="en-US" sz="1800" b="1" i="1" dirty="0"/>
              <a:t> </a:t>
            </a:r>
            <a:r>
              <a:rPr lang="en-US" sz="1800" b="1" i="1" dirty="0" err="1"/>
              <a:t>według</a:t>
            </a:r>
            <a:r>
              <a:rPr lang="en-US" sz="1800" b="1" i="1" dirty="0"/>
              <a:t> Law and Economics</a:t>
            </a:r>
            <a:r>
              <a:rPr lang="pl-PL" sz="1800" b="1" dirty="0" smtClean="0"/>
              <a:t>, [w:] </a:t>
            </a:r>
            <a:r>
              <a:rPr lang="pl-PL" sz="1800" b="1" dirty="0"/>
              <a:t>J. Czapska, M. Dudek, M. Stępień </a:t>
            </a:r>
            <a:r>
              <a:rPr lang="pl-PL" sz="1800" b="1" dirty="0" smtClean="0"/>
              <a:t>(red.), </a:t>
            </a:r>
            <a:r>
              <a:rPr lang="pl-PL" sz="1800" b="1" i="1" dirty="0"/>
              <a:t>Wielowymiarowość prawa</a:t>
            </a:r>
            <a:r>
              <a:rPr lang="pl-PL" sz="1800" b="1" dirty="0"/>
              <a:t>, </a:t>
            </a:r>
            <a:r>
              <a:rPr lang="pl-PL" sz="1800" b="1" dirty="0" smtClean="0"/>
              <a:t>Toruń </a:t>
            </a:r>
            <a:r>
              <a:rPr lang="pl-PL" sz="1800" b="1" dirty="0"/>
              <a:t>2014, s</a:t>
            </a:r>
            <a:r>
              <a:rPr lang="pl-PL" sz="1800" b="1" dirty="0" smtClean="0"/>
              <a:t>. 299.</a:t>
            </a:r>
            <a:endParaRPr lang="pl-PL" sz="1800" b="1" dirty="0"/>
          </a:p>
        </p:txBody>
      </p:sp>
    </p:spTree>
    <p:extLst>
      <p:ext uri="{BB962C8B-B14F-4D97-AF65-F5344CB8AC3E}">
        <p14:creationId xmlns:p14="http://schemas.microsoft.com/office/powerpoint/2010/main" val="20975455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331739" y="179695"/>
            <a:ext cx="6315075" cy="4724400"/>
          </a:xfrm>
          <a:prstGeom prst="rect">
            <a:avLst/>
          </a:prstGeom>
        </p:spPr>
      </p:pic>
      <p:pic>
        <p:nvPicPr>
          <p:cNvPr id="5" name="Obraz 4"/>
          <p:cNvPicPr>
            <a:picLocks noChangeAspect="1"/>
          </p:cNvPicPr>
          <p:nvPr/>
        </p:nvPicPr>
        <p:blipFill>
          <a:blip r:embed="rId3"/>
          <a:stretch>
            <a:fillRect/>
          </a:stretch>
        </p:blipFill>
        <p:spPr>
          <a:xfrm>
            <a:off x="6766517" y="2380753"/>
            <a:ext cx="5113866" cy="1167666"/>
          </a:xfrm>
          <a:prstGeom prst="rect">
            <a:avLst/>
          </a:prstGeom>
        </p:spPr>
      </p:pic>
      <p:pic>
        <p:nvPicPr>
          <p:cNvPr id="6" name="Obraz 5"/>
          <p:cNvPicPr>
            <a:picLocks noChangeAspect="1"/>
          </p:cNvPicPr>
          <p:nvPr/>
        </p:nvPicPr>
        <p:blipFill>
          <a:blip r:embed="rId4"/>
          <a:stretch>
            <a:fillRect/>
          </a:stretch>
        </p:blipFill>
        <p:spPr>
          <a:xfrm>
            <a:off x="6766517" y="755389"/>
            <a:ext cx="5325399" cy="1166205"/>
          </a:xfrm>
          <a:prstGeom prst="rect">
            <a:avLst/>
          </a:prstGeom>
        </p:spPr>
      </p:pic>
      <p:pic>
        <p:nvPicPr>
          <p:cNvPr id="7" name="Obraz 6"/>
          <p:cNvPicPr>
            <a:picLocks noChangeAspect="1"/>
          </p:cNvPicPr>
          <p:nvPr/>
        </p:nvPicPr>
        <p:blipFill>
          <a:blip r:embed="rId5"/>
          <a:stretch>
            <a:fillRect/>
          </a:stretch>
        </p:blipFill>
        <p:spPr>
          <a:xfrm>
            <a:off x="654098" y="5363254"/>
            <a:ext cx="10610850" cy="1123950"/>
          </a:xfrm>
          <a:prstGeom prst="rect">
            <a:avLst/>
          </a:prstGeom>
        </p:spPr>
      </p:pic>
    </p:spTree>
    <p:extLst>
      <p:ext uri="{BB962C8B-B14F-4D97-AF65-F5344CB8AC3E}">
        <p14:creationId xmlns:p14="http://schemas.microsoft.com/office/powerpoint/2010/main" val="23150581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3060" y="365125"/>
            <a:ext cx="11166231" cy="1136129"/>
          </a:xfrm>
        </p:spPr>
        <p:txBody>
          <a:bodyPr>
            <a:normAutofit/>
          </a:bodyPr>
          <a:lstStyle/>
          <a:p>
            <a:pPr algn="ctr"/>
            <a:r>
              <a:rPr lang="pl-PL" sz="3800" dirty="0" smtClean="0"/>
              <a:t>Zjawisko „pozłacania” (</a:t>
            </a:r>
            <a:r>
              <a:rPr lang="pl-PL" sz="3800" dirty="0" err="1" smtClean="0"/>
              <a:t>gold-plating</a:t>
            </a:r>
            <a:r>
              <a:rPr lang="pl-PL" sz="3800" dirty="0" smtClean="0"/>
              <a:t>) prawa krajowego</a:t>
            </a:r>
            <a:endParaRPr lang="pl-PL" sz="3800" dirty="0"/>
          </a:p>
        </p:txBody>
      </p:sp>
      <p:sp>
        <p:nvSpPr>
          <p:cNvPr id="3" name="Symbol zastępczy zawartości 2"/>
          <p:cNvSpPr>
            <a:spLocks noGrp="1"/>
          </p:cNvSpPr>
          <p:nvPr>
            <p:ph idx="1"/>
          </p:nvPr>
        </p:nvSpPr>
        <p:spPr>
          <a:xfrm>
            <a:off x="600501" y="1719618"/>
            <a:ext cx="10966268" cy="4837490"/>
          </a:xfrm>
        </p:spPr>
        <p:txBody>
          <a:bodyPr>
            <a:normAutofit lnSpcReduction="10000"/>
          </a:bodyPr>
          <a:lstStyle/>
          <a:p>
            <a:pPr marL="0" indent="0">
              <a:buNone/>
            </a:pPr>
            <a:r>
              <a:rPr lang="pl-PL" dirty="0"/>
              <a:t>„Rynek wewnętrzny funkcjonuje właściwie i staje się źródłem wzrostu i dobrobytu jedynie wtedy, gdy nie istnieją żadne dyskryminujące ani ukryte bariery dla obywateli lub przedsiębiorstw, obejmujące uciążliwe lub długotrwałe procedury administracyjne. Liczne skargi składane corocznie przez obywateli i przedsiębiorstwa są spowodowane istnieniem krajowych środków działania, które często bywają zbyt restrykcyjne lub nadmiernie skomplikowane i </a:t>
            </a:r>
            <a:r>
              <a:rPr lang="pl-PL" dirty="0" smtClean="0"/>
              <a:t>nieproporcjonalne. </a:t>
            </a:r>
            <a:r>
              <a:rPr lang="pl-PL" dirty="0"/>
              <a:t>Jest to po części skutkiem tak zwanego "pozłacania" (ang. </a:t>
            </a:r>
            <a:r>
              <a:rPr lang="pl-PL" i="1" dirty="0" err="1"/>
              <a:t>gold-plating</a:t>
            </a:r>
            <a:r>
              <a:rPr lang="pl-PL" dirty="0"/>
              <a:t>), które zachodzi podczas transpozycji prawa UE do prawa krajowego. Polega ono na dodawaniu krajowych uregulowań, które mogą zaciemniać cele prawodawstwa UE</a:t>
            </a:r>
            <a:r>
              <a:rPr lang="pl-PL" dirty="0" smtClean="0"/>
              <a:t>.”</a:t>
            </a:r>
          </a:p>
          <a:p>
            <a:pPr marL="0" indent="0">
              <a:buNone/>
            </a:pPr>
            <a:r>
              <a:rPr lang="pl-PL" sz="1800" b="1" dirty="0" smtClean="0"/>
              <a:t>Opinia 2006/C 24/13 </a:t>
            </a:r>
            <a:r>
              <a:rPr lang="pl-PL" sz="1800" b="1" dirty="0"/>
              <a:t>Europejskiego Komitetu Ekonomiczno-Społecznego w sprawie sposobów wdrażania i egzekwowania prawodawstwa </a:t>
            </a:r>
            <a:r>
              <a:rPr lang="pl-PL" sz="1800" b="1" dirty="0" smtClean="0"/>
              <a:t>UE (</a:t>
            </a:r>
            <a:r>
              <a:rPr lang="pl-PL" sz="1800" b="1" dirty="0" err="1" smtClean="0"/>
              <a:t>Dz.U.UE</a:t>
            </a:r>
            <a:r>
              <a:rPr lang="pl-PL" sz="1800" b="1" dirty="0" smtClean="0"/>
              <a:t> </a:t>
            </a:r>
            <a:r>
              <a:rPr lang="pl-PL" sz="1800" b="1" dirty="0"/>
              <a:t>C z dnia 31 stycznia 2006 r.)</a:t>
            </a:r>
          </a:p>
        </p:txBody>
      </p:sp>
    </p:spTree>
    <p:extLst>
      <p:ext uri="{BB962C8B-B14F-4D97-AF65-F5344CB8AC3E}">
        <p14:creationId xmlns:p14="http://schemas.microsoft.com/office/powerpoint/2010/main" val="1803922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3060" y="365125"/>
            <a:ext cx="11166231" cy="1136129"/>
          </a:xfrm>
        </p:spPr>
        <p:txBody>
          <a:bodyPr>
            <a:normAutofit/>
          </a:bodyPr>
          <a:lstStyle/>
          <a:p>
            <a:pPr algn="ctr"/>
            <a:r>
              <a:rPr lang="pl-PL" sz="3800" dirty="0" smtClean="0"/>
              <a:t>Ekonomiczne skutki</a:t>
            </a:r>
            <a:r>
              <a:rPr lang="pl-PL" sz="3800" i="1" dirty="0" smtClean="0"/>
              <a:t> </a:t>
            </a:r>
            <a:r>
              <a:rPr lang="pl-PL" sz="3800" i="1" dirty="0" err="1" smtClean="0"/>
              <a:t>gold-platingu</a:t>
            </a:r>
            <a:endParaRPr lang="pl-PL" sz="3800" dirty="0"/>
          </a:p>
        </p:txBody>
      </p:sp>
      <p:sp>
        <p:nvSpPr>
          <p:cNvPr id="3" name="Symbol zastępczy zawartości 2"/>
          <p:cNvSpPr>
            <a:spLocks noGrp="1"/>
          </p:cNvSpPr>
          <p:nvPr>
            <p:ph idx="1"/>
          </p:nvPr>
        </p:nvSpPr>
        <p:spPr>
          <a:xfrm>
            <a:off x="250093" y="1805587"/>
            <a:ext cx="11777784" cy="4837490"/>
          </a:xfrm>
        </p:spPr>
        <p:txBody>
          <a:bodyPr>
            <a:normAutofit fontScale="92500"/>
          </a:bodyPr>
          <a:lstStyle/>
          <a:p>
            <a:pPr marL="0" indent="0">
              <a:buNone/>
            </a:pPr>
            <a:r>
              <a:rPr lang="pl-PL" dirty="0" smtClean="0"/>
              <a:t>„</a:t>
            </a:r>
            <a:r>
              <a:rPr lang="en-US" dirty="0" smtClean="0"/>
              <a:t>‘</a:t>
            </a:r>
            <a:r>
              <a:rPr lang="en-US" dirty="0"/>
              <a:t>Gold-plating’ appears in many EU documents and is usually described </a:t>
            </a:r>
            <a:r>
              <a:rPr lang="en-US" dirty="0" smtClean="0"/>
              <a:t>as</a:t>
            </a:r>
            <a:r>
              <a:rPr lang="pl-PL" dirty="0" smtClean="0"/>
              <a:t> </a:t>
            </a:r>
            <a:r>
              <a:rPr lang="en-US" dirty="0" smtClean="0"/>
              <a:t>regulations </a:t>
            </a:r>
            <a:r>
              <a:rPr lang="en-US" dirty="0"/>
              <a:t>or legislation that go beyond the requirements set forth in EU </a:t>
            </a:r>
            <a:r>
              <a:rPr lang="en-US" dirty="0" smtClean="0"/>
              <a:t>law</a:t>
            </a:r>
            <a:r>
              <a:rPr lang="pl-PL" dirty="0" smtClean="0"/>
              <a:t>, </a:t>
            </a:r>
            <a:r>
              <a:rPr lang="en-US" dirty="0" smtClean="0"/>
              <a:t>which </a:t>
            </a:r>
            <a:r>
              <a:rPr lang="en-US" dirty="0"/>
              <a:t>make implementation of EU law more costly for </a:t>
            </a:r>
            <a:r>
              <a:rPr lang="en-US" dirty="0" smtClean="0"/>
              <a:t>the</a:t>
            </a:r>
            <a:r>
              <a:rPr lang="pl-PL" dirty="0" smtClean="0"/>
              <a:t> </a:t>
            </a:r>
            <a:r>
              <a:rPr lang="en-US" dirty="0" smtClean="0"/>
              <a:t>addressees </a:t>
            </a:r>
            <a:r>
              <a:rPr lang="en-US" dirty="0"/>
              <a:t>of the regulations. In consequence, gold-plating increases </a:t>
            </a:r>
            <a:r>
              <a:rPr lang="en-US" dirty="0" smtClean="0"/>
              <a:t>the</a:t>
            </a:r>
            <a:r>
              <a:rPr lang="pl-PL" dirty="0" smtClean="0"/>
              <a:t> </a:t>
            </a:r>
            <a:r>
              <a:rPr lang="en-US" dirty="0" smtClean="0"/>
              <a:t>administrative burden</a:t>
            </a:r>
            <a:r>
              <a:rPr lang="pl-PL" dirty="0" smtClean="0"/>
              <a:t> (…)</a:t>
            </a:r>
          </a:p>
          <a:p>
            <a:pPr marL="0" indent="0">
              <a:buNone/>
            </a:pPr>
            <a:r>
              <a:rPr lang="en-US" dirty="0"/>
              <a:t>That said, ‘</a:t>
            </a:r>
            <a:r>
              <a:rPr lang="en-US" dirty="0" smtClean="0"/>
              <a:t>gold-plating’</a:t>
            </a:r>
            <a:r>
              <a:rPr lang="pl-PL" dirty="0" smtClean="0"/>
              <a:t> </a:t>
            </a:r>
            <a:r>
              <a:rPr lang="en-US" dirty="0" smtClean="0"/>
              <a:t>is </a:t>
            </a:r>
            <a:r>
              <a:rPr lang="en-US" dirty="0"/>
              <a:t>commonly viewed as having negative and unwelcome impact on the </a:t>
            </a:r>
            <a:r>
              <a:rPr lang="en-US" dirty="0" smtClean="0"/>
              <a:t>regulatory</a:t>
            </a:r>
            <a:r>
              <a:rPr lang="pl-PL" dirty="0" smtClean="0"/>
              <a:t> </a:t>
            </a:r>
            <a:r>
              <a:rPr lang="en-US" dirty="0" smtClean="0"/>
              <a:t>environment</a:t>
            </a:r>
            <a:r>
              <a:rPr lang="en-US" dirty="0"/>
              <a:t>. It is measured that implementing of EU law in a manner as </a:t>
            </a:r>
            <a:r>
              <a:rPr lang="en-US" dirty="0" smtClean="0"/>
              <a:t>efficient</a:t>
            </a:r>
            <a:r>
              <a:rPr lang="pl-PL" dirty="0" smtClean="0"/>
              <a:t> </a:t>
            </a:r>
            <a:r>
              <a:rPr lang="en-US" dirty="0" smtClean="0"/>
              <a:t>as </a:t>
            </a:r>
            <a:r>
              <a:rPr lang="en-US" dirty="0"/>
              <a:t>in the most efficient Member State and without gold-plating could reduce </a:t>
            </a:r>
            <a:r>
              <a:rPr lang="en-US" dirty="0" smtClean="0"/>
              <a:t>the</a:t>
            </a:r>
            <a:r>
              <a:rPr lang="pl-PL" dirty="0" smtClean="0"/>
              <a:t> </a:t>
            </a:r>
            <a:r>
              <a:rPr lang="en-US" dirty="0" smtClean="0"/>
              <a:t>cost </a:t>
            </a:r>
            <a:r>
              <a:rPr lang="en-US" dirty="0"/>
              <a:t>of the administrative burden by up to EUR 40 billion per </a:t>
            </a:r>
            <a:r>
              <a:rPr lang="en-US" dirty="0" smtClean="0"/>
              <a:t>annum. </a:t>
            </a:r>
            <a:r>
              <a:rPr lang="en-US" dirty="0"/>
              <a:t>It is </a:t>
            </a:r>
            <a:r>
              <a:rPr lang="en-US" dirty="0" smtClean="0"/>
              <a:t>also</a:t>
            </a:r>
            <a:r>
              <a:rPr lang="pl-PL" dirty="0" smtClean="0"/>
              <a:t> </a:t>
            </a:r>
            <a:r>
              <a:rPr lang="en-US" dirty="0" smtClean="0"/>
              <a:t>pointed </a:t>
            </a:r>
            <a:r>
              <a:rPr lang="en-US" dirty="0"/>
              <a:t>out that 32% of the administrative burden has its origin in </a:t>
            </a:r>
            <a:r>
              <a:rPr lang="en-US" dirty="0" smtClean="0"/>
              <a:t>gold-plating</a:t>
            </a:r>
            <a:r>
              <a:rPr lang="pl-PL" dirty="0" smtClean="0"/>
              <a:t> </a:t>
            </a:r>
            <a:r>
              <a:rPr lang="en-US" dirty="0" smtClean="0"/>
              <a:t>and </a:t>
            </a:r>
            <a:r>
              <a:rPr lang="en-US" dirty="0"/>
              <a:t>inefficient implementation of EU requirements</a:t>
            </a:r>
            <a:r>
              <a:rPr lang="pl-PL" dirty="0" smtClean="0"/>
              <a:t>”</a:t>
            </a:r>
          </a:p>
          <a:p>
            <a:pPr marL="0" indent="0">
              <a:buNone/>
            </a:pPr>
            <a:r>
              <a:rPr lang="pl-PL" sz="1800" b="1" dirty="0" smtClean="0"/>
              <a:t>M. Jabłoński, </a:t>
            </a:r>
            <a:r>
              <a:rPr lang="en-US" sz="1800" b="1" i="1" dirty="0"/>
              <a:t>The Danger of So-Called Regulatory ‘Gold-Plating’ in Transposition of EU Law – Lessons from Poland</a:t>
            </a:r>
            <a:r>
              <a:rPr lang="pl-PL" sz="1800" b="1" dirty="0" smtClean="0"/>
              <a:t>, Studia </a:t>
            </a:r>
            <a:r>
              <a:rPr lang="pl-PL" sz="1800" b="1" dirty="0" err="1" smtClean="0"/>
              <a:t>Iuridica</a:t>
            </a:r>
            <a:r>
              <a:rPr lang="pl-PL" sz="1800" b="1" dirty="0" smtClean="0"/>
              <a:t>, T. 71/2017, s. 73 i n.</a:t>
            </a:r>
            <a:endParaRPr lang="pl-PL" sz="1800" b="1" dirty="0"/>
          </a:p>
        </p:txBody>
      </p:sp>
    </p:spTree>
    <p:extLst>
      <p:ext uri="{BB962C8B-B14F-4D97-AF65-F5344CB8AC3E}">
        <p14:creationId xmlns:p14="http://schemas.microsoft.com/office/powerpoint/2010/main" val="21149783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83609" y="133113"/>
            <a:ext cx="10515600" cy="1325563"/>
          </a:xfrm>
        </p:spPr>
        <p:txBody>
          <a:bodyPr>
            <a:noAutofit/>
          </a:bodyPr>
          <a:lstStyle/>
          <a:p>
            <a:pPr algn="ctr"/>
            <a:r>
              <a:rPr lang="pl-PL" sz="3800" dirty="0" smtClean="0"/>
              <a:t>Niestabilność regulacji</a:t>
            </a:r>
            <a:endParaRPr lang="pl-PL" sz="3800" dirty="0"/>
          </a:p>
        </p:txBody>
      </p:sp>
      <p:sp>
        <p:nvSpPr>
          <p:cNvPr id="3" name="Symbol zastępczy zawartości 2"/>
          <p:cNvSpPr>
            <a:spLocks noGrp="1"/>
          </p:cNvSpPr>
          <p:nvPr>
            <p:ph idx="1"/>
          </p:nvPr>
        </p:nvSpPr>
        <p:spPr>
          <a:xfrm>
            <a:off x="442414" y="1852921"/>
            <a:ext cx="11349251" cy="4725300"/>
          </a:xfrm>
        </p:spPr>
        <p:txBody>
          <a:bodyPr>
            <a:normAutofit lnSpcReduction="10000"/>
          </a:bodyPr>
          <a:lstStyle/>
          <a:p>
            <a:pPr marL="0" indent="0">
              <a:buNone/>
            </a:pPr>
            <a:r>
              <a:rPr lang="pl-PL" b="1" dirty="0" smtClean="0"/>
              <a:t>Ustawa z </a:t>
            </a:r>
            <a:r>
              <a:rPr lang="pl-PL" b="1" dirty="0"/>
              <a:t>dnia 10 stycznia 2003 </a:t>
            </a:r>
            <a:r>
              <a:rPr lang="pl-PL" b="1" dirty="0" smtClean="0"/>
              <a:t>r. o </a:t>
            </a:r>
            <a:r>
              <a:rPr lang="pl-PL" b="1" dirty="0"/>
              <a:t>systemie monitorowania i kontrolowania jakości paliw </a:t>
            </a:r>
            <a:r>
              <a:rPr lang="pl-PL" b="1" dirty="0" smtClean="0"/>
              <a:t>ciekłych </a:t>
            </a:r>
            <a:r>
              <a:rPr lang="nn-NO" dirty="0"/>
              <a:t>(Dz.U. </a:t>
            </a:r>
            <a:r>
              <a:rPr lang="pl-PL" dirty="0" smtClean="0"/>
              <a:t>N</a:t>
            </a:r>
            <a:r>
              <a:rPr lang="nn-NO" dirty="0" smtClean="0"/>
              <a:t>r </a:t>
            </a:r>
            <a:r>
              <a:rPr lang="nn-NO" dirty="0"/>
              <a:t>17, poz. 154)</a:t>
            </a:r>
            <a:endParaRPr lang="pl-PL" dirty="0" smtClean="0"/>
          </a:p>
          <a:p>
            <a:pPr marL="0" indent="0">
              <a:buNone/>
            </a:pPr>
            <a:r>
              <a:rPr lang="pl-PL" dirty="0" smtClean="0"/>
              <a:t>Art</a:t>
            </a:r>
            <a:r>
              <a:rPr lang="pl-PL" dirty="0"/>
              <a:t>. 24. Ustawa wchodzi w życie z dniem 1 stycznia 2004 r</a:t>
            </a:r>
            <a:r>
              <a:rPr lang="pl-PL" dirty="0" smtClean="0"/>
              <a:t>.</a:t>
            </a:r>
            <a:endParaRPr lang="pl-PL" dirty="0"/>
          </a:p>
          <a:p>
            <a:pPr marL="0" indent="0">
              <a:buNone/>
            </a:pPr>
            <a:r>
              <a:rPr lang="pl-PL" i="1" dirty="0" smtClean="0">
                <a:solidFill>
                  <a:srgbClr val="FF0000"/>
                </a:solidFill>
              </a:rPr>
              <a:t>(tymczasem…)</a:t>
            </a:r>
            <a:endParaRPr lang="pl-PL" dirty="0"/>
          </a:p>
          <a:p>
            <a:pPr marL="0" indent="0">
              <a:buNone/>
            </a:pPr>
            <a:r>
              <a:rPr lang="pl-PL" b="1" dirty="0" smtClean="0"/>
              <a:t>Ustawa z </a:t>
            </a:r>
            <a:r>
              <a:rPr lang="pl-PL" b="1" dirty="0"/>
              <a:t>dnia 23 stycznia 2004 </a:t>
            </a:r>
            <a:r>
              <a:rPr lang="pl-PL" b="1" dirty="0" smtClean="0"/>
              <a:t>r. o </a:t>
            </a:r>
            <a:r>
              <a:rPr lang="pl-PL" b="1" dirty="0"/>
              <a:t>systemie monitorowania i kontrolowania jakości paliw ciekłych i biopaliw </a:t>
            </a:r>
            <a:r>
              <a:rPr lang="pl-PL" b="1" dirty="0" smtClean="0"/>
              <a:t>ciekłych </a:t>
            </a:r>
            <a:r>
              <a:rPr lang="pl-PL" dirty="0" smtClean="0"/>
              <a:t>(</a:t>
            </a:r>
            <a:r>
              <a:rPr lang="pl-PL" dirty="0" err="1" smtClean="0"/>
              <a:t>Dz.U</a:t>
            </a:r>
            <a:r>
              <a:rPr lang="pl-PL" dirty="0" smtClean="0"/>
              <a:t>. Nr 34, poz. 293)</a:t>
            </a:r>
            <a:endParaRPr lang="pl-PL" dirty="0"/>
          </a:p>
          <a:p>
            <a:pPr marL="0" indent="0">
              <a:buNone/>
            </a:pPr>
            <a:r>
              <a:rPr lang="pl-PL" dirty="0"/>
              <a:t>Art. 32. Traci moc ustawa z dnia 10 stycznia 2003 r. o systemie monitorowania i kontrolowania jakości paliw ciekłych (Dz. U. Nr 17, poz. 154 i Nr 199, poz. 1934).</a:t>
            </a:r>
          </a:p>
          <a:p>
            <a:pPr marL="0" indent="0">
              <a:buNone/>
            </a:pPr>
            <a:r>
              <a:rPr lang="pl-PL" dirty="0"/>
              <a:t>Art. 33. Ustawa wchodzi w życie po upływie 14 dni od dnia ogłoszenia.</a:t>
            </a:r>
          </a:p>
          <a:p>
            <a:pPr marL="0" indent="0">
              <a:buNone/>
            </a:pPr>
            <a:endParaRPr lang="pl-PL" dirty="0"/>
          </a:p>
        </p:txBody>
      </p:sp>
    </p:spTree>
    <p:extLst>
      <p:ext uri="{BB962C8B-B14F-4D97-AF65-F5344CB8AC3E}">
        <p14:creationId xmlns:p14="http://schemas.microsoft.com/office/powerpoint/2010/main" val="27862126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0"/>
            <a:ext cx="10515600" cy="1325563"/>
          </a:xfrm>
        </p:spPr>
        <p:txBody>
          <a:bodyPr>
            <a:normAutofit/>
          </a:bodyPr>
          <a:lstStyle/>
          <a:p>
            <a:pPr algn="ctr"/>
            <a:r>
              <a:rPr lang="pl-PL" sz="3800" dirty="0" smtClean="0"/>
              <a:t>Brak aktów wykonawczych</a:t>
            </a:r>
            <a:endParaRPr lang="pl-PL" sz="3800" dirty="0"/>
          </a:p>
        </p:txBody>
      </p:sp>
      <p:sp>
        <p:nvSpPr>
          <p:cNvPr id="3" name="Symbol zastępczy zawartości 2"/>
          <p:cNvSpPr>
            <a:spLocks noGrp="1"/>
          </p:cNvSpPr>
          <p:nvPr>
            <p:ph idx="1"/>
          </p:nvPr>
        </p:nvSpPr>
        <p:spPr>
          <a:xfrm>
            <a:off x="354841" y="1487606"/>
            <a:ext cx="11450471" cy="5063319"/>
          </a:xfrm>
        </p:spPr>
        <p:txBody>
          <a:bodyPr>
            <a:normAutofit lnSpcReduction="10000"/>
          </a:bodyPr>
          <a:lstStyle/>
          <a:p>
            <a:pPr marL="0" indent="0">
              <a:buNone/>
            </a:pPr>
            <a:r>
              <a:rPr lang="pl-PL" dirty="0" smtClean="0"/>
              <a:t>140… 200… 400… 653… ?</a:t>
            </a:r>
          </a:p>
          <a:p>
            <a:pPr marL="0" indent="0">
              <a:buNone/>
            </a:pPr>
            <a:endParaRPr lang="pl-PL" dirty="0"/>
          </a:p>
          <a:p>
            <a:pPr marL="0" indent="0">
              <a:buNone/>
            </a:pPr>
            <a:r>
              <a:rPr lang="pl-PL" dirty="0" smtClean="0"/>
              <a:t>„znaczna </a:t>
            </a:r>
            <a:r>
              <a:rPr lang="pl-PL" dirty="0"/>
              <a:t>dynamika procesu legislacyjnego w Polsce, jak i duża aktywność prawodawcy unijnego powodują, iż nie zawsze możliwe jest wydanie aktu normatywnego niemalże jednocześnie z wejściem w życie regulacji upoważniającej. Niejednokrotnie opóźnienia w wydawaniu aktów wykonawczych wynikają także ze skomplikowanej (specjalistycznej) materii ustawowej. Ponadto, często w przypadku dziedzin takich jak np. transport, dodatkowym czynnikiem wydłużającym prace nad aktem wykonawczym jest różnorodność podmiotów biorących udział w procesie legislacyjnym, w tym w ramach opiniowania i konsultacji </a:t>
            </a:r>
            <a:r>
              <a:rPr lang="pl-PL" dirty="0" smtClean="0"/>
              <a:t>publicznych”</a:t>
            </a:r>
          </a:p>
          <a:p>
            <a:pPr marL="0" indent="0">
              <a:buNone/>
            </a:pPr>
            <a:r>
              <a:rPr lang="pl-PL" sz="2000" b="1" dirty="0" smtClean="0"/>
              <a:t>M. Berek, </a:t>
            </a:r>
            <a:r>
              <a:rPr lang="pl-PL" sz="2000" b="1" i="1" dirty="0" smtClean="0"/>
              <a:t>Odpowiedź z dnia 2 września 2014 r. </a:t>
            </a:r>
            <a:r>
              <a:rPr lang="pl-PL" sz="2000" b="1" i="1" dirty="0"/>
              <a:t>na interpelację </a:t>
            </a:r>
            <a:r>
              <a:rPr lang="pl-PL" sz="2000" b="1" i="1" dirty="0" smtClean="0"/>
              <a:t>nr 27893 </a:t>
            </a:r>
            <a:r>
              <a:rPr lang="pl-PL" sz="2000" b="1" i="1" dirty="0"/>
              <a:t>w sprawie </a:t>
            </a:r>
            <a:r>
              <a:rPr lang="pl-PL" sz="2000" b="1" i="1" dirty="0" smtClean="0"/>
              <a:t>opóźnień </a:t>
            </a:r>
            <a:r>
              <a:rPr lang="pl-PL" sz="2000" b="1" i="1" dirty="0"/>
              <a:t>Rady Ministrów w wydawaniu </a:t>
            </a:r>
            <a:r>
              <a:rPr lang="pl-PL" sz="2000" b="1" i="1" dirty="0" smtClean="0"/>
              <a:t>rozporządzeń</a:t>
            </a:r>
            <a:r>
              <a:rPr lang="pl-PL" sz="2000" b="1" dirty="0" smtClean="0"/>
              <a:t>.</a:t>
            </a:r>
            <a:endParaRPr lang="pl-PL" sz="2000" b="1" dirty="0"/>
          </a:p>
        </p:txBody>
      </p:sp>
    </p:spTree>
    <p:extLst>
      <p:ext uri="{BB962C8B-B14F-4D97-AF65-F5344CB8AC3E}">
        <p14:creationId xmlns:p14="http://schemas.microsoft.com/office/powerpoint/2010/main" val="23918197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2" name="Rectangle 4"/>
          <p:cNvSpPr>
            <a:spLocks noGrp="1" noChangeArrowheads="1"/>
          </p:cNvSpPr>
          <p:nvPr>
            <p:ph type="title"/>
          </p:nvPr>
        </p:nvSpPr>
        <p:spPr>
          <a:xfrm>
            <a:off x="1524000" y="0"/>
            <a:ext cx="9144000" cy="6858000"/>
          </a:xfrm>
        </p:spPr>
        <p:txBody>
          <a:bodyPr/>
          <a:lstStyle/>
          <a:p>
            <a:endParaRPr lang="pl-PL" altLang="pl-PL"/>
          </a:p>
        </p:txBody>
      </p:sp>
      <p:pic>
        <p:nvPicPr>
          <p:cNvPr id="15053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8409" y="163773"/>
            <a:ext cx="481965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1505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75" y="2349121"/>
            <a:ext cx="5410864" cy="4436731"/>
          </a:xfrm>
          <a:prstGeom prst="rect">
            <a:avLst/>
          </a:prstGeom>
          <a:noFill/>
          <a:extLst>
            <a:ext uri="{909E8E84-426E-40DD-AFC4-6F175D3DCCD1}">
              <a14:hiddenFill xmlns:a14="http://schemas.microsoft.com/office/drawing/2010/main">
                <a:solidFill>
                  <a:srgbClr val="FFFFFF"/>
                </a:solidFill>
              </a14:hiddenFill>
            </a:ext>
          </a:extLst>
        </p:spPr>
      </p:pic>
      <p:pic>
        <p:nvPicPr>
          <p:cNvPr id="15053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5138" y="3124200"/>
            <a:ext cx="6392862" cy="1504950"/>
          </a:xfrm>
          <a:prstGeom prst="rect">
            <a:avLst/>
          </a:prstGeom>
          <a:noFill/>
          <a:extLst>
            <a:ext uri="{909E8E84-426E-40DD-AFC4-6F175D3DCCD1}">
              <a14:hiddenFill xmlns:a14="http://schemas.microsoft.com/office/drawing/2010/main">
                <a:solidFill>
                  <a:srgbClr val="FFFFFF"/>
                </a:solidFill>
              </a14:hiddenFill>
            </a:ext>
          </a:extLst>
        </p:spPr>
      </p:pic>
      <p:pic>
        <p:nvPicPr>
          <p:cNvPr id="15053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675" y="158371"/>
            <a:ext cx="4240213" cy="2190750"/>
          </a:xfrm>
          <a:prstGeom prst="rect">
            <a:avLst/>
          </a:prstGeom>
          <a:noFill/>
          <a:extLst>
            <a:ext uri="{909E8E84-426E-40DD-AFC4-6F175D3DCCD1}">
              <a14:hiddenFill xmlns:a14="http://schemas.microsoft.com/office/drawing/2010/main">
                <a:solidFill>
                  <a:srgbClr val="FFFFFF"/>
                </a:solidFill>
              </a14:hiddenFill>
            </a:ext>
          </a:extLst>
        </p:spPr>
      </p:pic>
      <p:pic>
        <p:nvPicPr>
          <p:cNvPr id="15053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4983" y="4485067"/>
            <a:ext cx="4772025" cy="235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3865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204717"/>
            <a:ext cx="10515600" cy="955344"/>
          </a:xfrm>
        </p:spPr>
        <p:txBody>
          <a:bodyPr>
            <a:normAutofit/>
          </a:bodyPr>
          <a:lstStyle/>
          <a:p>
            <a:pPr algn="ctr"/>
            <a:r>
              <a:rPr lang="pl-PL" sz="3800" dirty="0" smtClean="0"/>
              <a:t>Brak pewności prawa</a:t>
            </a:r>
            <a:endParaRPr lang="pl-PL" sz="3800" dirty="0"/>
          </a:p>
        </p:txBody>
      </p:sp>
      <p:sp>
        <p:nvSpPr>
          <p:cNvPr id="3" name="Prostokąt 2"/>
          <p:cNvSpPr/>
          <p:nvPr/>
        </p:nvSpPr>
        <p:spPr>
          <a:xfrm>
            <a:off x="477672" y="1624084"/>
            <a:ext cx="11081982" cy="4832092"/>
          </a:xfrm>
          <a:prstGeom prst="rect">
            <a:avLst/>
          </a:prstGeom>
        </p:spPr>
        <p:txBody>
          <a:bodyPr wrap="square">
            <a:spAutoFit/>
          </a:bodyPr>
          <a:lstStyle/>
          <a:p>
            <a:r>
              <a:rPr lang="pl-PL" sz="2800" dirty="0" smtClean="0"/>
              <a:t>„</a:t>
            </a:r>
            <a:r>
              <a:rPr lang="pl-PL" sz="2800" dirty="0" err="1" smtClean="0"/>
              <a:t>There</a:t>
            </a:r>
            <a:r>
              <a:rPr lang="pl-PL" sz="2800" dirty="0" smtClean="0"/>
              <a:t> </a:t>
            </a:r>
            <a:r>
              <a:rPr lang="pl-PL" sz="2800" dirty="0" err="1" smtClean="0"/>
              <a:t>is</a:t>
            </a:r>
            <a:r>
              <a:rPr lang="pl-PL" sz="2800" dirty="0" smtClean="0"/>
              <a:t> no </a:t>
            </a:r>
            <a:r>
              <a:rPr lang="pl-PL" sz="2800" dirty="0" err="1" smtClean="0"/>
              <a:t>doubt</a:t>
            </a:r>
            <a:r>
              <a:rPr lang="pl-PL" sz="2800" dirty="0" smtClean="0"/>
              <a:t> </a:t>
            </a:r>
            <a:r>
              <a:rPr lang="pl-PL" sz="2800" dirty="0" err="1" smtClean="0"/>
              <a:t>that</a:t>
            </a:r>
            <a:r>
              <a:rPr lang="pl-PL" sz="2800" dirty="0" smtClean="0"/>
              <a:t> the law </a:t>
            </a:r>
            <a:r>
              <a:rPr lang="pl-PL" sz="2800" dirty="0" err="1" smtClean="0"/>
              <a:t>has</a:t>
            </a:r>
            <a:r>
              <a:rPr lang="pl-PL" sz="2800" dirty="0" smtClean="0"/>
              <a:t> </a:t>
            </a:r>
            <a:r>
              <a:rPr lang="pl-PL" sz="2800" dirty="0" err="1" smtClean="0"/>
              <a:t>always</a:t>
            </a:r>
            <a:r>
              <a:rPr lang="pl-PL" sz="2800" dirty="0" smtClean="0"/>
              <a:t> </a:t>
            </a:r>
            <a:r>
              <a:rPr lang="pl-PL" sz="2800" dirty="0" err="1" smtClean="0"/>
              <a:t>been</a:t>
            </a:r>
            <a:r>
              <a:rPr lang="pl-PL" sz="2800" dirty="0" smtClean="0"/>
              <a:t> </a:t>
            </a:r>
            <a:r>
              <a:rPr lang="pl-PL" sz="2800" dirty="0" err="1" smtClean="0"/>
              <a:t>complicated</a:t>
            </a:r>
            <a:r>
              <a:rPr lang="pl-PL" sz="2800" dirty="0" smtClean="0"/>
              <a:t>. It </a:t>
            </a:r>
            <a:r>
              <a:rPr lang="pl-PL" sz="2800" dirty="0" err="1" smtClean="0"/>
              <a:t>is</a:t>
            </a:r>
            <a:r>
              <a:rPr lang="pl-PL" sz="2800" dirty="0" smtClean="0"/>
              <a:t> a </a:t>
            </a:r>
            <a:r>
              <a:rPr lang="pl-PL" sz="2800" dirty="0" err="1" smtClean="0"/>
              <a:t>frequently</a:t>
            </a:r>
            <a:r>
              <a:rPr lang="pl-PL" sz="2800" dirty="0" smtClean="0"/>
              <a:t> </a:t>
            </a:r>
            <a:r>
              <a:rPr lang="pl-PL" sz="2800" dirty="0" err="1" smtClean="0"/>
              <a:t>heard</a:t>
            </a:r>
            <a:r>
              <a:rPr lang="pl-PL" sz="2800" dirty="0" smtClean="0"/>
              <a:t> </a:t>
            </a:r>
            <a:r>
              <a:rPr lang="pl-PL" sz="2800" dirty="0" err="1" smtClean="0"/>
              <a:t>complaint</a:t>
            </a:r>
            <a:r>
              <a:rPr lang="pl-PL" sz="2800" dirty="0" smtClean="0"/>
              <a:t> </a:t>
            </a:r>
            <a:r>
              <a:rPr lang="pl-PL" sz="2800" dirty="0" err="1" smtClean="0"/>
              <a:t>these</a:t>
            </a:r>
            <a:r>
              <a:rPr lang="pl-PL" sz="2800" dirty="0" smtClean="0"/>
              <a:t> </a:t>
            </a:r>
            <a:r>
              <a:rPr lang="pl-PL" sz="2800" dirty="0" err="1" smtClean="0"/>
              <a:t>days</a:t>
            </a:r>
            <a:r>
              <a:rPr lang="pl-PL" sz="2800" dirty="0" smtClean="0"/>
              <a:t> </a:t>
            </a:r>
            <a:r>
              <a:rPr lang="pl-PL" sz="2800" dirty="0" err="1" smtClean="0"/>
              <a:t>that</a:t>
            </a:r>
            <a:r>
              <a:rPr lang="pl-PL" sz="2800" dirty="0" smtClean="0"/>
              <a:t> we </a:t>
            </a:r>
            <a:r>
              <a:rPr lang="pl-PL" sz="2800" dirty="0" err="1" smtClean="0"/>
              <a:t>suffer</a:t>
            </a:r>
            <a:r>
              <a:rPr lang="pl-PL" sz="2800" dirty="0" smtClean="0"/>
              <a:t> from </a:t>
            </a:r>
            <a:r>
              <a:rPr lang="pl-PL" sz="2800" dirty="0" err="1" smtClean="0"/>
              <a:t>legislative</a:t>
            </a:r>
            <a:r>
              <a:rPr lang="pl-PL" sz="2800" dirty="0" smtClean="0"/>
              <a:t> </a:t>
            </a:r>
            <a:r>
              <a:rPr lang="pl-PL" sz="2800" dirty="0" err="1" smtClean="0"/>
              <a:t>inflation</a:t>
            </a:r>
            <a:r>
              <a:rPr lang="pl-PL" sz="2800" dirty="0" smtClean="0"/>
              <a:t> and </a:t>
            </a:r>
            <a:r>
              <a:rPr lang="pl-PL" sz="2800" dirty="0" err="1" smtClean="0"/>
              <a:t>that</a:t>
            </a:r>
            <a:r>
              <a:rPr lang="pl-PL" sz="2800" dirty="0" smtClean="0"/>
              <a:t> </a:t>
            </a:r>
            <a:r>
              <a:rPr lang="pl-PL" sz="2800" dirty="0" err="1" smtClean="0"/>
              <a:t>legal</a:t>
            </a:r>
            <a:r>
              <a:rPr lang="pl-PL" sz="2800" dirty="0" smtClean="0"/>
              <a:t> </a:t>
            </a:r>
            <a:r>
              <a:rPr lang="pl-PL" sz="2800" dirty="0" err="1" smtClean="0"/>
              <a:t>procedures</a:t>
            </a:r>
            <a:r>
              <a:rPr lang="pl-PL" sz="2800" dirty="0" smtClean="0"/>
              <a:t> </a:t>
            </a:r>
            <a:r>
              <a:rPr lang="pl-PL" sz="2800" dirty="0" err="1" smtClean="0"/>
              <a:t>are</a:t>
            </a:r>
            <a:r>
              <a:rPr lang="pl-PL" sz="2800" dirty="0" smtClean="0"/>
              <a:t> </a:t>
            </a:r>
            <a:r>
              <a:rPr lang="pl-PL" sz="2800" dirty="0" err="1" smtClean="0"/>
              <a:t>interminable</a:t>
            </a:r>
            <a:r>
              <a:rPr lang="pl-PL" sz="2800" dirty="0" smtClean="0"/>
              <a:t> and </a:t>
            </a:r>
            <a:r>
              <a:rPr lang="pl-PL" sz="2800" dirty="0" err="1" smtClean="0"/>
              <a:t>uncertain</a:t>
            </a:r>
            <a:r>
              <a:rPr lang="pl-PL" sz="2800" dirty="0" smtClean="0"/>
              <a:t>. But Leibniz </a:t>
            </a:r>
            <a:r>
              <a:rPr lang="pl-PL" sz="2800" dirty="0" err="1" smtClean="0"/>
              <a:t>wrote</a:t>
            </a:r>
            <a:r>
              <a:rPr lang="pl-PL" sz="2800" dirty="0" smtClean="0"/>
              <a:t> as </a:t>
            </a:r>
            <a:r>
              <a:rPr lang="pl-PL" sz="2800" dirty="0" err="1" smtClean="0"/>
              <a:t>early</a:t>
            </a:r>
            <a:r>
              <a:rPr lang="pl-PL" sz="2800" dirty="0" smtClean="0"/>
              <a:t> as 1678 </a:t>
            </a:r>
            <a:r>
              <a:rPr lang="pl-PL" sz="2800" dirty="0" err="1" smtClean="0"/>
              <a:t>that</a:t>
            </a:r>
            <a:r>
              <a:rPr lang="pl-PL" sz="2800" dirty="0" smtClean="0"/>
              <a:t> ‚</a:t>
            </a:r>
            <a:r>
              <a:rPr lang="pl-PL" sz="2800" dirty="0" err="1" smtClean="0"/>
              <a:t>it</a:t>
            </a:r>
            <a:r>
              <a:rPr lang="pl-PL" sz="2800" dirty="0" smtClean="0"/>
              <a:t> </a:t>
            </a:r>
            <a:r>
              <a:rPr lang="pl-PL" sz="2800" dirty="0" err="1" smtClean="0"/>
              <a:t>is</a:t>
            </a:r>
            <a:r>
              <a:rPr lang="pl-PL" sz="2800" dirty="0"/>
              <a:t> </a:t>
            </a:r>
            <a:r>
              <a:rPr lang="pl-PL" sz="2800" dirty="0" smtClean="0"/>
              <a:t>no </a:t>
            </a:r>
            <a:r>
              <a:rPr lang="pl-PL" sz="2800" dirty="0" err="1" smtClean="0"/>
              <a:t>possible</a:t>
            </a:r>
            <a:r>
              <a:rPr lang="pl-PL" sz="2800" dirty="0" smtClean="0"/>
              <a:t> to </a:t>
            </a:r>
            <a:r>
              <a:rPr lang="pl-PL" sz="2800" dirty="0" err="1" smtClean="0"/>
              <a:t>know</a:t>
            </a:r>
            <a:r>
              <a:rPr lang="pl-PL" sz="2800" dirty="0" smtClean="0"/>
              <a:t> the law </a:t>
            </a:r>
            <a:r>
              <a:rPr lang="pl-PL" sz="2800" dirty="0" err="1" smtClean="0"/>
              <a:t>without</a:t>
            </a:r>
            <a:r>
              <a:rPr lang="pl-PL" sz="2800" dirty="0" smtClean="0"/>
              <a:t> a </a:t>
            </a:r>
            <a:r>
              <a:rPr lang="pl-PL" sz="2800" dirty="0" err="1" smtClean="0"/>
              <a:t>very</a:t>
            </a:r>
            <a:r>
              <a:rPr lang="pl-PL" sz="2800" dirty="0" smtClean="0"/>
              <a:t> </a:t>
            </a:r>
            <a:r>
              <a:rPr lang="pl-PL" sz="2800" dirty="0" err="1" smtClean="0"/>
              <a:t>large</a:t>
            </a:r>
            <a:r>
              <a:rPr lang="pl-PL" sz="2800" dirty="0" smtClean="0"/>
              <a:t> </a:t>
            </a:r>
            <a:r>
              <a:rPr lang="pl-PL" sz="2800" dirty="0" err="1" smtClean="0"/>
              <a:t>library</a:t>
            </a:r>
            <a:r>
              <a:rPr lang="pl-PL" sz="2800" dirty="0" smtClean="0"/>
              <a:t>’, </a:t>
            </a:r>
            <a:r>
              <a:rPr lang="pl-PL" sz="2800" dirty="0" err="1" smtClean="0"/>
              <a:t>while</a:t>
            </a:r>
            <a:r>
              <a:rPr lang="pl-PL" sz="2800" dirty="0" smtClean="0"/>
              <a:t> Bentham in </a:t>
            </a:r>
            <a:r>
              <a:rPr lang="pl-PL" sz="2800" dirty="0" err="1" smtClean="0"/>
              <a:t>an</a:t>
            </a:r>
            <a:r>
              <a:rPr lang="pl-PL" sz="2800" dirty="0" smtClean="0"/>
              <a:t> open </a:t>
            </a:r>
            <a:r>
              <a:rPr lang="pl-PL" sz="2800" dirty="0" err="1" smtClean="0"/>
              <a:t>letter</a:t>
            </a:r>
            <a:r>
              <a:rPr lang="pl-PL" sz="2800" dirty="0" smtClean="0"/>
              <a:t> to the American </a:t>
            </a:r>
            <a:r>
              <a:rPr lang="pl-PL" sz="2800" dirty="0" err="1" smtClean="0"/>
              <a:t>citizens</a:t>
            </a:r>
            <a:r>
              <a:rPr lang="pl-PL" sz="2800" dirty="0" smtClean="0"/>
              <a:t> </a:t>
            </a:r>
            <a:r>
              <a:rPr lang="pl-PL" sz="2800" dirty="0" err="1" smtClean="0"/>
              <a:t>said</a:t>
            </a:r>
            <a:r>
              <a:rPr lang="pl-PL" sz="2800" dirty="0" smtClean="0"/>
              <a:t>: ‚</a:t>
            </a:r>
            <a:r>
              <a:rPr lang="pl-PL" sz="2800" i="1" dirty="0" err="1" smtClean="0"/>
              <a:t>Everywhere</a:t>
            </a:r>
            <a:r>
              <a:rPr lang="pl-PL" sz="2800" i="1" dirty="0" smtClean="0"/>
              <a:t> the </a:t>
            </a:r>
            <a:r>
              <a:rPr lang="pl-PL" sz="2800" i="1" dirty="0" err="1" smtClean="0"/>
              <a:t>common</a:t>
            </a:r>
            <a:r>
              <a:rPr lang="pl-PL" sz="2800" i="1" dirty="0" smtClean="0"/>
              <a:t> law </a:t>
            </a:r>
            <a:r>
              <a:rPr lang="pl-PL" sz="2800" i="1" dirty="0" err="1" smtClean="0"/>
              <a:t>has</a:t>
            </a:r>
            <a:r>
              <a:rPr lang="pl-PL" sz="2800" i="1" dirty="0" smtClean="0"/>
              <a:t> set </a:t>
            </a:r>
            <a:r>
              <a:rPr lang="pl-PL" sz="2800" i="1" dirty="0" err="1" smtClean="0"/>
              <a:t>foot</a:t>
            </a:r>
            <a:r>
              <a:rPr lang="pl-PL" sz="2800" i="1" dirty="0" smtClean="0"/>
              <a:t>, </a:t>
            </a:r>
            <a:r>
              <a:rPr lang="pl-PL" sz="2800" i="1" dirty="0" err="1" smtClean="0"/>
              <a:t>security</a:t>
            </a:r>
            <a:r>
              <a:rPr lang="pl-PL" sz="2800" i="1" dirty="0" smtClean="0"/>
              <a:t> </a:t>
            </a:r>
            <a:r>
              <a:rPr lang="pl-PL" sz="2800" i="1" dirty="0" err="1" smtClean="0"/>
              <a:t>has</a:t>
            </a:r>
            <a:r>
              <a:rPr lang="pl-PL" sz="2800" i="1" dirty="0" smtClean="0"/>
              <a:t> </a:t>
            </a:r>
            <a:r>
              <a:rPr lang="pl-PL" sz="2800" i="1" dirty="0" err="1" smtClean="0"/>
              <a:t>disappeared</a:t>
            </a:r>
            <a:r>
              <a:rPr lang="pl-PL" sz="2800" dirty="0" smtClean="0"/>
              <a:t>’.</a:t>
            </a:r>
          </a:p>
          <a:p>
            <a:r>
              <a:rPr lang="pl-PL" sz="2800" dirty="0" smtClean="0"/>
              <a:t>At </a:t>
            </a:r>
            <a:r>
              <a:rPr lang="pl-PL" sz="2800" dirty="0" err="1" smtClean="0"/>
              <a:t>that</a:t>
            </a:r>
            <a:r>
              <a:rPr lang="pl-PL" sz="2800" dirty="0" smtClean="0"/>
              <a:t> </a:t>
            </a:r>
            <a:r>
              <a:rPr lang="pl-PL" sz="2800" dirty="0" err="1" smtClean="0"/>
              <a:t>time</a:t>
            </a:r>
            <a:r>
              <a:rPr lang="pl-PL" sz="2800" dirty="0" smtClean="0"/>
              <a:t>, we </a:t>
            </a:r>
            <a:r>
              <a:rPr lang="pl-PL" sz="2800" dirty="0" err="1" smtClean="0"/>
              <a:t>may</a:t>
            </a:r>
            <a:r>
              <a:rPr lang="pl-PL" sz="2800" dirty="0" smtClean="0"/>
              <a:t> </a:t>
            </a:r>
            <a:r>
              <a:rPr lang="pl-PL" sz="2800" dirty="0" err="1" smtClean="0"/>
              <a:t>say</a:t>
            </a:r>
            <a:r>
              <a:rPr lang="pl-PL" sz="2800" dirty="0" smtClean="0"/>
              <a:t> </a:t>
            </a:r>
            <a:r>
              <a:rPr lang="pl-PL" sz="2800" dirty="0" err="1" smtClean="0"/>
              <a:t>that</a:t>
            </a:r>
            <a:r>
              <a:rPr lang="pl-PL" sz="2800" dirty="0" smtClean="0"/>
              <a:t> the law was </a:t>
            </a:r>
            <a:r>
              <a:rPr lang="pl-PL" sz="2800" dirty="0" err="1" smtClean="0"/>
              <a:t>only</a:t>
            </a:r>
            <a:r>
              <a:rPr lang="pl-PL" sz="2800" dirty="0" smtClean="0"/>
              <a:t> </a:t>
            </a:r>
            <a:r>
              <a:rPr lang="pl-PL" sz="2800" dirty="0" err="1" smtClean="0"/>
              <a:t>complicated</a:t>
            </a:r>
            <a:r>
              <a:rPr lang="pl-PL" sz="2800" dirty="0" smtClean="0"/>
              <a:t>, </a:t>
            </a:r>
            <a:r>
              <a:rPr lang="pl-PL" sz="2800" dirty="0" err="1" smtClean="0"/>
              <a:t>while</a:t>
            </a:r>
            <a:r>
              <a:rPr lang="pl-PL" sz="2800" dirty="0" smtClean="0"/>
              <a:t> </a:t>
            </a:r>
            <a:r>
              <a:rPr lang="pl-PL" sz="2800" dirty="0" err="1" smtClean="0"/>
              <a:t>today</a:t>
            </a:r>
            <a:r>
              <a:rPr lang="pl-PL" sz="2800" dirty="0" smtClean="0"/>
              <a:t> we </a:t>
            </a:r>
            <a:r>
              <a:rPr lang="pl-PL" sz="2800" dirty="0" err="1" smtClean="0"/>
              <a:t>are</a:t>
            </a:r>
            <a:r>
              <a:rPr lang="pl-PL" sz="2800" dirty="0" smtClean="0"/>
              <a:t> </a:t>
            </a:r>
            <a:r>
              <a:rPr lang="pl-PL" sz="2800" dirty="0" err="1" smtClean="0"/>
              <a:t>obliged</a:t>
            </a:r>
            <a:r>
              <a:rPr lang="pl-PL" sz="2800" dirty="0" smtClean="0"/>
              <a:t> to talk </a:t>
            </a:r>
            <a:r>
              <a:rPr lang="pl-PL" sz="2800" dirty="0" err="1" smtClean="0"/>
              <a:t>about</a:t>
            </a:r>
            <a:r>
              <a:rPr lang="pl-PL" sz="2800" dirty="0" smtClean="0"/>
              <a:t> </a:t>
            </a:r>
            <a:r>
              <a:rPr lang="pl-PL" sz="2800" dirty="0" err="1" smtClean="0"/>
              <a:t>its</a:t>
            </a:r>
            <a:r>
              <a:rPr lang="pl-PL" sz="2800" dirty="0" smtClean="0"/>
              <a:t> </a:t>
            </a:r>
            <a:r>
              <a:rPr lang="pl-PL" sz="2800" dirty="0" err="1" smtClean="0"/>
              <a:t>complexity</a:t>
            </a:r>
            <a:r>
              <a:rPr lang="pl-PL" sz="2800" dirty="0" smtClean="0"/>
              <a:t>”</a:t>
            </a:r>
          </a:p>
          <a:p>
            <a:endParaRPr lang="pl-PL" sz="2400" dirty="0"/>
          </a:p>
          <a:p>
            <a:r>
              <a:rPr lang="pl-PL" sz="1600" b="1" dirty="0" smtClean="0"/>
              <a:t>F.</a:t>
            </a:r>
            <a:r>
              <a:rPr lang="en-US" sz="1600" b="1" dirty="0" smtClean="0"/>
              <a:t> </a:t>
            </a:r>
            <a:r>
              <a:rPr lang="pl-PL" sz="1600" b="1" dirty="0" err="1" smtClean="0"/>
              <a:t>Ost</a:t>
            </a:r>
            <a:r>
              <a:rPr lang="pl-PL" sz="1600" b="1" dirty="0" smtClean="0"/>
              <a:t>, M. van den </a:t>
            </a:r>
            <a:r>
              <a:rPr lang="pl-PL" sz="1600" b="1" dirty="0" err="1" smtClean="0"/>
              <a:t>Kerchove</a:t>
            </a:r>
            <a:r>
              <a:rPr lang="en-US" sz="1600" b="1" dirty="0" smtClean="0"/>
              <a:t>, </a:t>
            </a:r>
            <a:r>
              <a:rPr lang="pl-PL" sz="1600" b="1" i="1" dirty="0" err="1" smtClean="0"/>
              <a:t>Constructing</a:t>
            </a:r>
            <a:r>
              <a:rPr lang="pl-PL" sz="1600" b="1" i="1" dirty="0" smtClean="0"/>
              <a:t> the </a:t>
            </a:r>
            <a:r>
              <a:rPr lang="pl-PL" sz="1600" b="1" i="1" dirty="0" err="1" smtClean="0"/>
              <a:t>Complexity</a:t>
            </a:r>
            <a:r>
              <a:rPr lang="pl-PL" sz="1600" b="1" i="1" dirty="0" smtClean="0"/>
              <a:t> of the Law: </a:t>
            </a:r>
            <a:r>
              <a:rPr lang="pl-PL" sz="1600" b="1" i="1" dirty="0" err="1" smtClean="0"/>
              <a:t>Towards</a:t>
            </a:r>
            <a:r>
              <a:rPr lang="pl-PL" sz="1600" b="1" i="1" dirty="0" smtClean="0"/>
              <a:t> a </a:t>
            </a:r>
            <a:r>
              <a:rPr lang="pl-PL" sz="1600" b="1" i="1" dirty="0" err="1" smtClean="0"/>
              <a:t>Dialectic</a:t>
            </a:r>
            <a:r>
              <a:rPr lang="pl-PL" sz="1600" b="1" i="1" dirty="0" smtClean="0"/>
              <a:t> </a:t>
            </a:r>
            <a:r>
              <a:rPr lang="pl-PL" sz="1600" b="1" i="1" dirty="0" err="1" smtClean="0"/>
              <a:t>Theory</a:t>
            </a:r>
            <a:r>
              <a:rPr lang="pl-PL" sz="1600" b="1" dirty="0" smtClean="0"/>
              <a:t>[</a:t>
            </a:r>
            <a:r>
              <a:rPr lang="en-US" sz="1600" b="1" dirty="0" smtClean="0"/>
              <a:t>in</a:t>
            </a:r>
            <a:r>
              <a:rPr lang="pl-PL" sz="1600" b="1" dirty="0" smtClean="0"/>
              <a:t>:]</a:t>
            </a:r>
            <a:r>
              <a:rPr lang="en-US" sz="1600" b="1" dirty="0" smtClean="0"/>
              <a:t> </a:t>
            </a:r>
            <a:r>
              <a:rPr lang="pl-PL" sz="1600" b="1" dirty="0" smtClean="0"/>
              <a:t>L. </a:t>
            </a:r>
            <a:r>
              <a:rPr lang="pl-PL" sz="1600" b="1" dirty="0" err="1" smtClean="0"/>
              <a:t>Wintgens</a:t>
            </a:r>
            <a:r>
              <a:rPr lang="en-US" sz="1600" b="1" dirty="0" smtClean="0"/>
              <a:t> </a:t>
            </a:r>
            <a:r>
              <a:rPr lang="en-US" sz="1600" b="1" dirty="0"/>
              <a:t>(</a:t>
            </a:r>
            <a:r>
              <a:rPr lang="en-US" sz="1600" b="1" dirty="0" err="1"/>
              <a:t>ed</a:t>
            </a:r>
            <a:r>
              <a:rPr lang="en-US" sz="1600" b="1" dirty="0" smtClean="0"/>
              <a:t>)</a:t>
            </a:r>
            <a:r>
              <a:rPr lang="pl-PL" sz="1600" b="1" dirty="0" smtClean="0"/>
              <a:t>,</a:t>
            </a:r>
            <a:r>
              <a:rPr lang="en-US" sz="1600" b="1" dirty="0" smtClean="0"/>
              <a:t> </a:t>
            </a:r>
            <a:r>
              <a:rPr lang="en-US" sz="1600" b="1" i="1" dirty="0"/>
              <a:t>The Law in Philosophical Perspectives: My Philosophy of Law</a:t>
            </a:r>
            <a:r>
              <a:rPr lang="pl-PL" sz="1600" b="1" i="1" dirty="0" smtClean="0"/>
              <a:t>,</a:t>
            </a:r>
            <a:r>
              <a:rPr lang="en-US" sz="1600" b="1" i="1" dirty="0" smtClean="0"/>
              <a:t> </a:t>
            </a:r>
            <a:r>
              <a:rPr lang="pl-PL" sz="1600" b="1" dirty="0" err="1" smtClean="0"/>
              <a:t>Brussels</a:t>
            </a:r>
            <a:r>
              <a:rPr lang="pl-PL" sz="1600" b="1" dirty="0"/>
              <a:t> </a:t>
            </a:r>
            <a:r>
              <a:rPr lang="pl-PL" sz="1600" b="1" dirty="0" smtClean="0"/>
              <a:t>1999, p.</a:t>
            </a:r>
            <a:r>
              <a:rPr lang="en-US" sz="1600" b="1" dirty="0" smtClean="0"/>
              <a:t> </a:t>
            </a:r>
            <a:r>
              <a:rPr lang="pl-PL" sz="1600" b="1" dirty="0" smtClean="0"/>
              <a:t>146.</a:t>
            </a:r>
            <a:endParaRPr lang="pl-PL" sz="1600" b="1" dirty="0"/>
          </a:p>
        </p:txBody>
      </p:sp>
    </p:spTree>
    <p:extLst>
      <p:ext uri="{BB962C8B-B14F-4D97-AF65-F5344CB8AC3E}">
        <p14:creationId xmlns:p14="http://schemas.microsoft.com/office/powerpoint/2010/main" val="18497520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06400" y="212533"/>
            <a:ext cx="11353800" cy="955344"/>
          </a:xfrm>
        </p:spPr>
        <p:txBody>
          <a:bodyPr>
            <a:noAutofit/>
          </a:bodyPr>
          <a:lstStyle/>
          <a:p>
            <a:pPr algn="ctr"/>
            <a:r>
              <a:rPr lang="pl-PL" sz="3800" dirty="0" smtClean="0"/>
              <a:t>Nieprzydatność „tradycyjnych” technik legislacyjnych</a:t>
            </a:r>
            <a:endParaRPr lang="pl-PL" sz="3800" dirty="0"/>
          </a:p>
        </p:txBody>
      </p:sp>
      <p:sp>
        <p:nvSpPr>
          <p:cNvPr id="3" name="Prostokąt 2"/>
          <p:cNvSpPr/>
          <p:nvPr/>
        </p:nvSpPr>
        <p:spPr>
          <a:xfrm>
            <a:off x="477672" y="1624084"/>
            <a:ext cx="11081982" cy="3970318"/>
          </a:xfrm>
          <a:prstGeom prst="rect">
            <a:avLst/>
          </a:prstGeom>
        </p:spPr>
        <p:txBody>
          <a:bodyPr wrap="square">
            <a:spAutoFit/>
          </a:bodyPr>
          <a:lstStyle/>
          <a:p>
            <a:r>
              <a:rPr lang="pl-PL" sz="2800" dirty="0"/>
              <a:t>„…</a:t>
            </a:r>
            <a:r>
              <a:rPr lang="en-US" sz="2800" dirty="0"/>
              <a:t>nowadays one can observe the instantaneous growth of interest in that theory in many countries, caused among others by the process of vast growth of the scope of legal regulation in modern countries and the inflation of law-creating acts. The traditional techniques of legislation based on practitioners’ skill are in such a situation inadequate and the need for more broad theoretical reflection concerning the process of legislation is evident</a:t>
            </a:r>
            <a:r>
              <a:rPr lang="pl-PL" sz="2800" dirty="0" smtClean="0"/>
              <a:t>”</a:t>
            </a:r>
          </a:p>
          <a:p>
            <a:endParaRPr lang="pl-PL" sz="2400" dirty="0"/>
          </a:p>
          <a:p>
            <a:r>
              <a:rPr lang="pl-PL" sz="1600" b="1" dirty="0" smtClean="0"/>
              <a:t>Z.</a:t>
            </a:r>
            <a:r>
              <a:rPr lang="en-US" sz="1600" b="1" dirty="0" smtClean="0"/>
              <a:t> </a:t>
            </a:r>
            <a:r>
              <a:rPr lang="en-US" sz="1600" b="1" dirty="0" err="1"/>
              <a:t>Ziembiński</a:t>
            </a:r>
            <a:r>
              <a:rPr lang="en-US" sz="1600" b="1" dirty="0"/>
              <a:t>, </a:t>
            </a:r>
            <a:r>
              <a:rPr lang="en-US" sz="1600" b="1" dirty="0" smtClean="0"/>
              <a:t>The </a:t>
            </a:r>
            <a:r>
              <a:rPr lang="en-US" sz="1600" b="1" dirty="0"/>
              <a:t>Methodological Problems of Theory and Philosophy of Law: a </a:t>
            </a:r>
            <a:r>
              <a:rPr lang="en-US" sz="1600" b="1" dirty="0" smtClean="0"/>
              <a:t>Survey </a:t>
            </a:r>
            <a:r>
              <a:rPr lang="pl-PL" sz="1600" b="1" dirty="0" smtClean="0"/>
              <a:t>[</a:t>
            </a:r>
            <a:r>
              <a:rPr lang="en-US" sz="1600" b="1" dirty="0" smtClean="0"/>
              <a:t>in</a:t>
            </a:r>
            <a:r>
              <a:rPr lang="pl-PL" sz="1600" b="1" dirty="0" smtClean="0"/>
              <a:t>:]</a:t>
            </a:r>
            <a:r>
              <a:rPr lang="en-US" sz="1600" b="1" dirty="0" smtClean="0"/>
              <a:t> Z</a:t>
            </a:r>
            <a:r>
              <a:rPr lang="pl-PL" sz="1600" b="1" dirty="0" smtClean="0"/>
              <a:t>.</a:t>
            </a:r>
            <a:r>
              <a:rPr lang="en-US" sz="1600" b="1" dirty="0" smtClean="0"/>
              <a:t> </a:t>
            </a:r>
            <a:r>
              <a:rPr lang="en-US" sz="1600" b="1" dirty="0" err="1"/>
              <a:t>Ziembiński</a:t>
            </a:r>
            <a:r>
              <a:rPr lang="en-US" sz="1600" b="1" dirty="0"/>
              <a:t> (</a:t>
            </a:r>
            <a:r>
              <a:rPr lang="en-US" sz="1600" b="1" dirty="0" err="1"/>
              <a:t>ed</a:t>
            </a:r>
            <a:r>
              <a:rPr lang="en-US" sz="1600" b="1" dirty="0"/>
              <a:t>) </a:t>
            </a:r>
            <a:r>
              <a:rPr lang="en-US" sz="1600" b="1" i="1" dirty="0"/>
              <a:t>Polish Contributions to the Theory and Philosophy of </a:t>
            </a:r>
            <a:r>
              <a:rPr lang="en-US" sz="1600" b="1" i="1" dirty="0" smtClean="0"/>
              <a:t>Law</a:t>
            </a:r>
            <a:r>
              <a:rPr lang="pl-PL" sz="1600" b="1" i="1" dirty="0" smtClean="0"/>
              <a:t>,</a:t>
            </a:r>
            <a:r>
              <a:rPr lang="en-US" sz="1600" b="1" i="1" dirty="0" smtClean="0"/>
              <a:t> </a:t>
            </a:r>
            <a:r>
              <a:rPr lang="en-US" sz="1600" b="1" dirty="0" smtClean="0"/>
              <a:t>Amsterdam 1987</a:t>
            </a:r>
            <a:r>
              <a:rPr lang="pl-PL" sz="1600" b="1" dirty="0" smtClean="0"/>
              <a:t>, p.</a:t>
            </a:r>
            <a:r>
              <a:rPr lang="en-US" sz="1600" b="1" dirty="0" smtClean="0"/>
              <a:t> 66</a:t>
            </a:r>
            <a:endParaRPr lang="pl-PL" sz="1600" b="1" dirty="0"/>
          </a:p>
        </p:txBody>
      </p:sp>
    </p:spTree>
    <p:extLst>
      <p:ext uri="{BB962C8B-B14F-4D97-AF65-F5344CB8AC3E}">
        <p14:creationId xmlns:p14="http://schemas.microsoft.com/office/powerpoint/2010/main" val="5018895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95302"/>
            <a:ext cx="10515600" cy="955344"/>
          </a:xfrm>
        </p:spPr>
        <p:txBody>
          <a:bodyPr>
            <a:normAutofit/>
          </a:bodyPr>
          <a:lstStyle/>
          <a:p>
            <a:pPr algn="ctr"/>
            <a:r>
              <a:rPr lang="pl-PL" sz="3800" dirty="0" smtClean="0"/>
              <a:t>Oznaki kryzysu prawa</a:t>
            </a:r>
            <a:endParaRPr lang="pl-PL" sz="3800" dirty="0"/>
          </a:p>
        </p:txBody>
      </p:sp>
      <p:sp>
        <p:nvSpPr>
          <p:cNvPr id="3" name="Prostokąt 2"/>
          <p:cNvSpPr/>
          <p:nvPr/>
        </p:nvSpPr>
        <p:spPr>
          <a:xfrm>
            <a:off x="477671" y="1624083"/>
            <a:ext cx="11136573" cy="4401205"/>
          </a:xfrm>
          <a:prstGeom prst="rect">
            <a:avLst/>
          </a:prstGeom>
        </p:spPr>
        <p:txBody>
          <a:bodyPr wrap="square">
            <a:spAutoFit/>
          </a:bodyPr>
          <a:lstStyle/>
          <a:p>
            <a:r>
              <a:rPr lang="pl-PL" sz="2800" b="1" dirty="0" smtClean="0"/>
              <a:t>1. </a:t>
            </a:r>
            <a:r>
              <a:rPr lang="pl-PL" sz="2800" b="1" dirty="0"/>
              <a:t>n</a:t>
            </a:r>
            <a:r>
              <a:rPr lang="pl-PL" sz="2800" b="1" dirty="0" smtClean="0"/>
              <a:t>adprodukcja aktów prawa stanowionego </a:t>
            </a:r>
            <a:r>
              <a:rPr lang="pl-PL" sz="2800" dirty="0" smtClean="0"/>
              <a:t>(ilość aktów i przepisów)</a:t>
            </a:r>
          </a:p>
          <a:p>
            <a:r>
              <a:rPr lang="pl-PL" sz="2800" b="1" dirty="0" smtClean="0"/>
              <a:t>2. techniczna niska jakość:</a:t>
            </a:r>
            <a:endParaRPr lang="pl-PL" sz="2800" dirty="0" smtClean="0"/>
          </a:p>
          <a:p>
            <a:r>
              <a:rPr lang="pl-PL" sz="2800" dirty="0" smtClean="0"/>
              <a:t>	a) niekonsekwencja prawodawcy i wewnętrzna sprzeczność</a:t>
            </a:r>
          </a:p>
          <a:p>
            <a:r>
              <a:rPr lang="pl-PL" sz="2800" dirty="0" smtClean="0"/>
              <a:t>	b) trudny i nieprecyzyjny język</a:t>
            </a:r>
          </a:p>
          <a:p>
            <a:r>
              <a:rPr lang="pl-PL" sz="2800" dirty="0" smtClean="0"/>
              <a:t>	c) nadmierna kazuistyka/zbyt ogólne pojęcia</a:t>
            </a:r>
          </a:p>
          <a:p>
            <a:r>
              <a:rPr lang="pl-PL" sz="2800" dirty="0"/>
              <a:t>	</a:t>
            </a:r>
            <a:r>
              <a:rPr lang="pl-PL" sz="2800" dirty="0" smtClean="0"/>
              <a:t>d) legislacja przez „praktykę orzeczniczą” oraz „legislacja poprzez 	</a:t>
            </a:r>
            <a:r>
              <a:rPr lang="pl-PL" sz="2800" i="1" dirty="0" err="1" smtClean="0"/>
              <a:t>travaux</a:t>
            </a:r>
            <a:r>
              <a:rPr lang="pl-PL" sz="2800" i="1" dirty="0" smtClean="0"/>
              <a:t> </a:t>
            </a:r>
            <a:r>
              <a:rPr lang="pl-PL" sz="2800" i="1" dirty="0" err="1"/>
              <a:t>préparatoires</a:t>
            </a:r>
            <a:r>
              <a:rPr lang="pl-PL" sz="2800" dirty="0" smtClean="0"/>
              <a:t>”</a:t>
            </a:r>
          </a:p>
          <a:p>
            <a:r>
              <a:rPr lang="pl-PL" sz="2800" dirty="0"/>
              <a:t>	</a:t>
            </a:r>
            <a:r>
              <a:rPr lang="pl-PL" sz="2800" dirty="0" smtClean="0"/>
              <a:t>e) upadek prawa jako systemu</a:t>
            </a:r>
          </a:p>
          <a:p>
            <a:r>
              <a:rPr lang="pl-PL" sz="2800" b="1" dirty="0" smtClean="0"/>
              <a:t>3. wadliwość procedur prawodawczych </a:t>
            </a:r>
            <a:r>
              <a:rPr lang="pl-PL" sz="2800" dirty="0" smtClean="0"/>
              <a:t>(</a:t>
            </a:r>
            <a:r>
              <a:rPr lang="pl-PL" sz="2800" dirty="0" err="1" smtClean="0"/>
              <a:t>m.in.polityzacja</a:t>
            </a:r>
            <a:r>
              <a:rPr lang="pl-PL" sz="2800" dirty="0" smtClean="0"/>
              <a:t>, wpływ </a:t>
            </a:r>
            <a:r>
              <a:rPr lang="pl-PL" sz="2800" dirty="0" err="1" smtClean="0"/>
              <a:t>lobbies</a:t>
            </a:r>
            <a:r>
              <a:rPr lang="pl-PL" sz="2800" dirty="0" smtClean="0"/>
              <a:t>, brak oceny skutków regulacji, nadmierna szybkość) </a:t>
            </a:r>
            <a:endParaRPr lang="pl-PL" sz="2800" dirty="0"/>
          </a:p>
        </p:txBody>
      </p:sp>
    </p:spTree>
    <p:extLst>
      <p:ext uri="{BB962C8B-B14F-4D97-AF65-F5344CB8AC3E}">
        <p14:creationId xmlns:p14="http://schemas.microsoft.com/office/powerpoint/2010/main" val="6343412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919288" y="0"/>
            <a:ext cx="8229600" cy="1143000"/>
          </a:xfrm>
        </p:spPr>
        <p:txBody>
          <a:bodyPr>
            <a:normAutofit/>
          </a:bodyPr>
          <a:lstStyle/>
          <a:p>
            <a:pPr algn="ctr"/>
            <a:r>
              <a:rPr lang="pl-PL" altLang="pl-PL" sz="3800" dirty="0" err="1"/>
              <a:t>Dejurydyzacja</a:t>
            </a:r>
            <a:endParaRPr lang="pl-PL" altLang="pl-PL" sz="3800" dirty="0"/>
          </a:p>
        </p:txBody>
      </p:sp>
      <p:sp>
        <p:nvSpPr>
          <p:cNvPr id="190467" name="Rectangle 3"/>
          <p:cNvSpPr>
            <a:spLocks noGrp="1" noChangeArrowheads="1"/>
          </p:cNvSpPr>
          <p:nvPr>
            <p:ph type="body" idx="1"/>
          </p:nvPr>
        </p:nvSpPr>
        <p:spPr>
          <a:xfrm>
            <a:off x="867508" y="1492738"/>
            <a:ext cx="10636737" cy="5365262"/>
          </a:xfrm>
        </p:spPr>
        <p:txBody>
          <a:bodyPr/>
          <a:lstStyle/>
          <a:p>
            <a:pPr>
              <a:lnSpc>
                <a:spcPct val="80000"/>
              </a:lnSpc>
              <a:buFontTx/>
              <a:buNone/>
            </a:pPr>
            <a:r>
              <a:rPr lang="pl-PL" altLang="pl-PL" sz="2000" dirty="0"/>
              <a:t>	</a:t>
            </a:r>
            <a:r>
              <a:rPr lang="pl-PL" altLang="pl-PL" sz="2600" dirty="0"/>
              <a:t>Mianem </a:t>
            </a:r>
            <a:r>
              <a:rPr lang="pl-PL" altLang="pl-PL" sz="2600" b="1" dirty="0" err="1"/>
              <a:t>dejurydyzacji</a:t>
            </a:r>
            <a:r>
              <a:rPr lang="pl-PL" altLang="pl-PL" sz="2600" dirty="0"/>
              <a:t> określa się natomiast proces odwrotny – tj. rezygnację przez prawodawcę z regulacji prawnej kwestii, które do tej pory były przedmiotem unormowania prawnego.</a:t>
            </a:r>
          </a:p>
          <a:p>
            <a:pPr>
              <a:lnSpc>
                <a:spcPct val="80000"/>
              </a:lnSpc>
              <a:buFontTx/>
              <a:buNone/>
            </a:pPr>
            <a:r>
              <a:rPr lang="pl-PL" altLang="pl-PL" sz="2600" dirty="0"/>
              <a:t>	Rezygnacja z jurydyzacji określonych problemów jest na ogół podyktowana przeświadczeniem prawodawcy, że zainteresowanym podmiotom należy pozostawić swobodę postępowania w danej dziedzinie życia (np. </a:t>
            </a:r>
            <a:r>
              <a:rPr lang="pl-PL" altLang="pl-PL" sz="2600" dirty="0" err="1"/>
              <a:t>dejurydyzacja</a:t>
            </a:r>
            <a:r>
              <a:rPr lang="pl-PL" altLang="pl-PL" sz="2600" dirty="0"/>
              <a:t> apostazji wiąże się z przekonaniem, że problemy światopoglądowe są prywatną sprawą obywateli), że konkretna regulacja prawna byłaby nieefektywna, albo też przyjmuje się, że zamiast ustanawiać powszechnie obowiązujące normy prawne dane kwestie powinny podlegać regułom obyczajowym, moralnym czy religijnym.</a:t>
            </a:r>
          </a:p>
          <a:p>
            <a:pPr>
              <a:lnSpc>
                <a:spcPct val="80000"/>
              </a:lnSpc>
              <a:buFontTx/>
              <a:buNone/>
            </a:pPr>
            <a:endParaRPr lang="pl-PL" altLang="pl-PL" sz="2000" dirty="0"/>
          </a:p>
          <a:p>
            <a:pPr>
              <a:lnSpc>
                <a:spcPct val="80000"/>
              </a:lnSpc>
              <a:buFontTx/>
              <a:buNone/>
            </a:pPr>
            <a:r>
              <a:rPr lang="pl-PL" altLang="pl-PL" sz="1800" dirty="0"/>
              <a:t>	K. Koźmiński, hasło: </a:t>
            </a:r>
            <a:r>
              <a:rPr lang="pl-PL" altLang="pl-PL" sz="1800" i="1" dirty="0"/>
              <a:t>Jurydyzacja życia społecznego</a:t>
            </a:r>
            <a:r>
              <a:rPr lang="pl-PL" altLang="pl-PL" sz="1800" dirty="0"/>
              <a:t> [w:] </a:t>
            </a:r>
            <a:r>
              <a:rPr lang="pl-PL" altLang="pl-PL" sz="1800" i="1" dirty="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ea typeface="+mj-ea"/>
                <a:cs typeface="+mj-cs"/>
              </a:rPr>
              <a:t>Socjologia prawa. Główne problemy i postacie</a:t>
            </a:r>
            <a:r>
              <a:rPr lang="pl-PL" altLang="pl-PL" sz="1800" dirty="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ea typeface="+mj-ea"/>
                <a:cs typeface="+mj-cs"/>
              </a:rPr>
              <a:t>, A. </a:t>
            </a:r>
            <a:r>
              <a:rPr lang="pl-PL" altLang="pl-PL" sz="1800" dirty="0" err="1">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ea typeface="+mj-ea"/>
                <a:cs typeface="+mj-cs"/>
              </a:rPr>
              <a:t>Kojder</a:t>
            </a:r>
            <a:r>
              <a:rPr lang="pl-PL" altLang="pl-PL" sz="1800" dirty="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ea typeface="+mj-ea"/>
                <a:cs typeface="+mj-cs"/>
              </a:rPr>
              <a:t>, Z. Cywiński (red.)</a:t>
            </a:r>
            <a:r>
              <a:rPr lang="pl-PL" altLang="pl-PL" sz="1800" dirty="0" smtClean="0"/>
              <a:t>, </a:t>
            </a:r>
            <a:r>
              <a:rPr lang="pl-PL" altLang="pl-PL" sz="1800" dirty="0"/>
              <a:t>Warszawa 2013.</a:t>
            </a:r>
          </a:p>
        </p:txBody>
      </p:sp>
    </p:spTree>
    <p:extLst>
      <p:ext uri="{BB962C8B-B14F-4D97-AF65-F5344CB8AC3E}">
        <p14:creationId xmlns:p14="http://schemas.microsoft.com/office/powerpoint/2010/main" val="4033839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0179" y="196684"/>
            <a:ext cx="10515600" cy="958348"/>
          </a:xfrm>
        </p:spPr>
        <p:txBody>
          <a:bodyPr>
            <a:normAutofit/>
          </a:bodyPr>
          <a:lstStyle/>
          <a:p>
            <a:pPr algn="ctr"/>
            <a:r>
              <a:rPr lang="pl-PL" sz="4800" dirty="0" smtClean="0"/>
              <a:t>Efektywność prawa dla prawników</a:t>
            </a:r>
            <a:endParaRPr lang="pl-PL" sz="4800" dirty="0"/>
          </a:p>
        </p:txBody>
      </p:sp>
      <p:sp>
        <p:nvSpPr>
          <p:cNvPr id="3" name="Symbol zastępczy zawartości 2"/>
          <p:cNvSpPr>
            <a:spLocks noGrp="1"/>
          </p:cNvSpPr>
          <p:nvPr>
            <p:ph idx="1"/>
          </p:nvPr>
        </p:nvSpPr>
        <p:spPr>
          <a:xfrm>
            <a:off x="534463" y="1155032"/>
            <a:ext cx="11328674" cy="5702968"/>
          </a:xfrm>
        </p:spPr>
        <p:txBody>
          <a:bodyPr>
            <a:normAutofit lnSpcReduction="10000"/>
          </a:bodyPr>
          <a:lstStyle/>
          <a:p>
            <a:pPr>
              <a:buFontTx/>
              <a:buChar char="-"/>
            </a:pPr>
            <a:r>
              <a:rPr lang="pl-PL" sz="3200" dirty="0" smtClean="0"/>
              <a:t>„tradycyjnie” pojmowana efektywność prawa = skuteczność prawa</a:t>
            </a:r>
          </a:p>
          <a:p>
            <a:pPr>
              <a:buFontTx/>
              <a:buChar char="-"/>
            </a:pPr>
            <a:r>
              <a:rPr lang="pl-PL" sz="3200" dirty="0"/>
              <a:t>r</a:t>
            </a:r>
            <a:r>
              <a:rPr lang="pl-PL" sz="3200" dirty="0" smtClean="0"/>
              <a:t>óżne rodzaje skuteczności w teorii prawa:</a:t>
            </a:r>
          </a:p>
          <a:p>
            <a:pPr marL="0" indent="0">
              <a:buNone/>
            </a:pPr>
            <a:r>
              <a:rPr lang="pl-PL" sz="3200" dirty="0"/>
              <a:t>	• </a:t>
            </a:r>
            <a:r>
              <a:rPr lang="pl-PL" sz="3200" dirty="0" smtClean="0"/>
              <a:t>skuteczność </a:t>
            </a:r>
            <a:r>
              <a:rPr lang="pl-PL" sz="3200" dirty="0" err="1" smtClean="0"/>
              <a:t>finistyczna</a:t>
            </a:r>
            <a:r>
              <a:rPr lang="pl-PL" sz="3200" dirty="0" smtClean="0"/>
              <a:t> </a:t>
            </a:r>
            <a:r>
              <a:rPr lang="pl-PL" sz="3200" dirty="0"/>
              <a:t>(</a:t>
            </a:r>
            <a:r>
              <a:rPr lang="pl-PL" sz="3200" dirty="0" smtClean="0"/>
              <a:t>celowościowa, realna)</a:t>
            </a:r>
          </a:p>
          <a:p>
            <a:pPr marL="0" indent="0">
              <a:buNone/>
            </a:pPr>
            <a:r>
              <a:rPr lang="pl-PL" sz="3600" dirty="0"/>
              <a:t>	</a:t>
            </a:r>
            <a:r>
              <a:rPr lang="pl-PL" sz="2200" dirty="0" smtClean="0"/>
              <a:t>prawo (traktowane </a:t>
            </a:r>
            <a:r>
              <a:rPr lang="pl-PL" sz="2200" dirty="0"/>
              <a:t>jako środek do osiągnięcia pewnego </a:t>
            </a:r>
            <a:r>
              <a:rPr lang="pl-PL" sz="2200" dirty="0" smtClean="0"/>
              <a:t>celu) </a:t>
            </a:r>
            <a:r>
              <a:rPr lang="pl-PL" sz="2200" dirty="0"/>
              <a:t>jest przestrzegane, w </a:t>
            </a:r>
            <a:r>
              <a:rPr lang="pl-PL" sz="2200" dirty="0" smtClean="0"/>
              <a:t>	wyniku 	czego </a:t>
            </a:r>
            <a:r>
              <a:rPr lang="pl-PL" sz="2200" dirty="0"/>
              <a:t>zakładany przez prawodawcę cel zostaje zrealizowany</a:t>
            </a:r>
            <a:endParaRPr lang="pl-PL" sz="2200" dirty="0" smtClean="0"/>
          </a:p>
          <a:p>
            <a:pPr marL="0" indent="0">
              <a:buNone/>
            </a:pPr>
            <a:r>
              <a:rPr lang="pl-PL" sz="3600" dirty="0"/>
              <a:t>	• </a:t>
            </a:r>
            <a:r>
              <a:rPr lang="pl-PL" sz="3200" dirty="0" smtClean="0"/>
              <a:t>skuteczność behawioralna (formalna)</a:t>
            </a:r>
          </a:p>
          <a:p>
            <a:pPr marL="0" indent="0">
              <a:buNone/>
            </a:pPr>
            <a:r>
              <a:rPr lang="pl-PL" sz="2200" dirty="0" smtClean="0"/>
              <a:t>	skuteczność </a:t>
            </a:r>
            <a:r>
              <a:rPr lang="pl-PL" sz="2200" dirty="0"/>
              <a:t>prawa ogranicza się do samego faktu podporządkowania postanowieniom </a:t>
            </a:r>
            <a:r>
              <a:rPr lang="pl-PL" sz="2200" dirty="0" smtClean="0"/>
              <a:t>	norm </a:t>
            </a:r>
            <a:r>
              <a:rPr lang="pl-PL" sz="2200" dirty="0"/>
              <a:t>przez ich adresatów, niezależnie od ich motywacji, zamiarów i skutków takiego </a:t>
            </a:r>
            <a:r>
              <a:rPr lang="pl-PL" sz="2200" dirty="0" smtClean="0"/>
              <a:t>	przestrzegania </a:t>
            </a:r>
            <a:r>
              <a:rPr lang="pl-PL" sz="2200" dirty="0"/>
              <a:t>prawa</a:t>
            </a:r>
            <a:endParaRPr lang="pl-PL" sz="2200" dirty="0" smtClean="0"/>
          </a:p>
          <a:p>
            <a:pPr marL="0" indent="0">
              <a:buNone/>
            </a:pPr>
            <a:r>
              <a:rPr lang="pl-PL" sz="3200" dirty="0"/>
              <a:t>	</a:t>
            </a:r>
            <a:r>
              <a:rPr lang="pl-PL" sz="3200" dirty="0" smtClean="0"/>
              <a:t>• skuteczność aksjologiczna (psychologiczna, motywacyjna)</a:t>
            </a:r>
          </a:p>
          <a:p>
            <a:pPr marL="0" indent="0">
              <a:buNone/>
            </a:pPr>
            <a:r>
              <a:rPr lang="pl-PL" sz="2000" dirty="0" smtClean="0"/>
              <a:t>	gdy </a:t>
            </a:r>
            <a:r>
              <a:rPr lang="pl-PL" sz="2000" dirty="0"/>
              <a:t>adresaci norm nie tylko przestrzegają normy wyznaczone określone przez prawodawcę, ale i </a:t>
            </a:r>
            <a:r>
              <a:rPr lang="pl-PL" sz="2000" dirty="0" smtClean="0"/>
              <a:t>	podzielają </a:t>
            </a:r>
            <a:r>
              <a:rPr lang="pl-PL" sz="2000" dirty="0"/>
              <a:t>przyjęte przez niego wartości stojące za takim – a nie innym – uregulowaniem</a:t>
            </a:r>
          </a:p>
        </p:txBody>
      </p:sp>
    </p:spTree>
    <p:extLst>
      <p:ext uri="{BB962C8B-B14F-4D97-AF65-F5344CB8AC3E}">
        <p14:creationId xmlns:p14="http://schemas.microsoft.com/office/powerpoint/2010/main" val="31782728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919288" y="0"/>
            <a:ext cx="8229600" cy="1143000"/>
          </a:xfrm>
        </p:spPr>
        <p:txBody>
          <a:bodyPr>
            <a:normAutofit/>
          </a:bodyPr>
          <a:lstStyle/>
          <a:p>
            <a:pPr algn="ctr"/>
            <a:r>
              <a:rPr lang="pl-PL" altLang="pl-PL" sz="3800" dirty="0" smtClean="0"/>
              <a:t>Deregulacja</a:t>
            </a:r>
            <a:endParaRPr lang="pl-PL" altLang="pl-PL" sz="3800" dirty="0"/>
          </a:p>
        </p:txBody>
      </p:sp>
      <p:sp>
        <p:nvSpPr>
          <p:cNvPr id="190467" name="Rectangle 3"/>
          <p:cNvSpPr>
            <a:spLocks noGrp="1" noChangeArrowheads="1"/>
          </p:cNvSpPr>
          <p:nvPr>
            <p:ph type="body" idx="1"/>
          </p:nvPr>
        </p:nvSpPr>
        <p:spPr>
          <a:xfrm>
            <a:off x="445478" y="1137138"/>
            <a:ext cx="11332307" cy="5408124"/>
          </a:xfrm>
        </p:spPr>
        <p:txBody>
          <a:bodyPr>
            <a:normAutofit fontScale="92500"/>
          </a:bodyPr>
          <a:lstStyle/>
          <a:p>
            <a:pPr>
              <a:lnSpc>
                <a:spcPct val="80000"/>
              </a:lnSpc>
              <a:buFontTx/>
              <a:buNone/>
            </a:pPr>
            <a:r>
              <a:rPr lang="pl-PL" altLang="pl-PL" sz="2500" dirty="0"/>
              <a:t>	„wycofywanie się państwa z regulowania jakichś dziedzin życia społecznego lub gospodarczego, unieważnienie uznanych za zbędne przepisów prawnych, regulujących jakiś </a:t>
            </a:r>
            <a:r>
              <a:rPr lang="pl-PL" altLang="pl-PL" sz="2500" dirty="0" smtClean="0"/>
              <a:t>rodzaj aktywności”</a:t>
            </a:r>
            <a:endParaRPr lang="pl-PL" altLang="pl-PL" sz="2500" dirty="0"/>
          </a:p>
          <a:p>
            <a:pPr>
              <a:lnSpc>
                <a:spcPct val="80000"/>
              </a:lnSpc>
              <a:buFontTx/>
              <a:buNone/>
            </a:pPr>
            <a:r>
              <a:rPr lang="pl-PL" altLang="pl-PL" sz="1800" dirty="0"/>
              <a:t>	</a:t>
            </a:r>
            <a:r>
              <a:rPr lang="pl-PL" altLang="pl-PL" sz="1600" b="1" dirty="0" smtClean="0"/>
              <a:t>Słownik języka polskiego</a:t>
            </a:r>
            <a:r>
              <a:rPr lang="pl-PL" altLang="pl-PL" sz="1600" b="1" dirty="0" smtClean="0"/>
              <a:t>, hasło</a:t>
            </a:r>
            <a:r>
              <a:rPr lang="pl-PL" altLang="pl-PL" sz="1600" b="1" smtClean="0"/>
              <a:t>: deregulacja, </a:t>
            </a:r>
            <a:r>
              <a:rPr lang="pl-PL" altLang="pl-PL" sz="1600" b="1" dirty="0" smtClean="0"/>
              <a:t>http</a:t>
            </a:r>
            <a:r>
              <a:rPr lang="pl-PL" altLang="pl-PL" sz="1600" b="1"/>
              <a:t>://</a:t>
            </a:r>
            <a:r>
              <a:rPr lang="pl-PL" altLang="pl-PL" sz="1600" b="1" smtClean="0"/>
              <a:t>sjp.pl/deregulacja</a:t>
            </a:r>
          </a:p>
          <a:p>
            <a:pPr>
              <a:lnSpc>
                <a:spcPct val="80000"/>
              </a:lnSpc>
              <a:buFontTx/>
              <a:buNone/>
            </a:pPr>
            <a:endParaRPr lang="pl-PL" altLang="pl-PL" sz="1800" b="1" dirty="0"/>
          </a:p>
          <a:p>
            <a:pPr>
              <a:lnSpc>
                <a:spcPct val="80000"/>
              </a:lnSpc>
              <a:buFontTx/>
              <a:buNone/>
            </a:pPr>
            <a:r>
              <a:rPr lang="pl-PL" altLang="pl-PL" sz="2400" dirty="0" smtClean="0"/>
              <a:t>	</a:t>
            </a:r>
            <a:r>
              <a:rPr lang="pl-PL" altLang="pl-PL" sz="2500" dirty="0" smtClean="0"/>
              <a:t>„</a:t>
            </a:r>
            <a:r>
              <a:rPr lang="pl-PL" altLang="pl-PL" sz="2500" dirty="0"/>
              <a:t>Deregulacja – redukcja ograniczeń stawianych przez prawodawcę przed osobami chcącymi wykonywać dany zawód, przy zgodzie co do pozostawienia go w katalogu zawodów regulowanych. Strategia ta dotyczy w szczególności zawodów zaufania publicznego. Prawodawca optymalizuje wtedy stosowane regulacje, kierując się rachunkiem kosztów generowanych przez konkretne rozwiązania i korzyści wynikających z ograniczenia asymetrii informacji na rynku. Deregulacja (a więc redukcja kosztów w rozumieniu ekonomicznym  wejścia do zawodu) może obejmować różne obszary ograniczeń np.: zmniejszenie kosztów (finansowych) nabycia uprawnień do wykonywania danego zawodu, skrócenie ścieżki uzyskiwania uprawnień do wykonywania zawodu czy też zwiększenia prawdopodobieństwa uzyskania uprawnień do wykonywania danego zawodu np. poprzez ujednolicenie stosownych egzaminów</a:t>
            </a:r>
            <a:r>
              <a:rPr lang="pl-PL" altLang="pl-PL" sz="2500" dirty="0" smtClean="0"/>
              <a:t>.”</a:t>
            </a:r>
          </a:p>
          <a:p>
            <a:pPr>
              <a:lnSpc>
                <a:spcPct val="80000"/>
              </a:lnSpc>
              <a:buFontTx/>
              <a:buNone/>
            </a:pPr>
            <a:r>
              <a:rPr lang="pl-PL" altLang="pl-PL" sz="2400" dirty="0" smtClean="0"/>
              <a:t>	</a:t>
            </a:r>
            <a:r>
              <a:rPr lang="pl-PL" altLang="pl-PL" sz="1600" b="1" dirty="0" smtClean="0"/>
              <a:t>Uzasadnienie </a:t>
            </a:r>
            <a:r>
              <a:rPr lang="pl-PL" altLang="pl-PL" sz="1600" b="1" dirty="0"/>
              <a:t>projektu ustawy </a:t>
            </a:r>
            <a:r>
              <a:rPr lang="pl-PL" altLang="pl-PL" sz="1600" b="1" dirty="0" smtClean="0"/>
              <a:t>o </a:t>
            </a:r>
            <a:r>
              <a:rPr lang="pl-PL" altLang="pl-PL" sz="1600" b="1" dirty="0"/>
              <a:t>zmianie ustaw regulujących wykonywanie niektórych </a:t>
            </a:r>
            <a:r>
              <a:rPr lang="pl-PL" altLang="pl-PL" sz="1600" b="1" dirty="0" smtClean="0"/>
              <a:t>zawodów (druk sejmowy nr 806 z 2012 r.)</a:t>
            </a:r>
            <a:endParaRPr lang="pl-PL" altLang="pl-PL" sz="1600" b="1" dirty="0"/>
          </a:p>
        </p:txBody>
      </p:sp>
    </p:spTree>
    <p:extLst>
      <p:ext uri="{BB962C8B-B14F-4D97-AF65-F5344CB8AC3E}">
        <p14:creationId xmlns:p14="http://schemas.microsoft.com/office/powerpoint/2010/main" val="16477422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919288" y="0"/>
            <a:ext cx="8229600" cy="1143000"/>
          </a:xfrm>
        </p:spPr>
        <p:txBody>
          <a:bodyPr/>
          <a:lstStyle/>
          <a:p>
            <a:pPr algn="ctr"/>
            <a:r>
              <a:rPr lang="pl-PL" altLang="pl-PL" sz="3200" dirty="0" smtClean="0"/>
              <a:t>Deregulacja a rynek</a:t>
            </a:r>
            <a:endParaRPr lang="pl-PL" altLang="pl-PL" sz="3200" dirty="0"/>
          </a:p>
        </p:txBody>
      </p:sp>
      <p:sp>
        <p:nvSpPr>
          <p:cNvPr id="190467" name="Rectangle 3"/>
          <p:cNvSpPr>
            <a:spLocks noGrp="1" noChangeArrowheads="1"/>
          </p:cNvSpPr>
          <p:nvPr>
            <p:ph type="body" idx="1"/>
          </p:nvPr>
        </p:nvSpPr>
        <p:spPr>
          <a:xfrm>
            <a:off x="219442" y="1082429"/>
            <a:ext cx="11629291" cy="5576277"/>
          </a:xfrm>
        </p:spPr>
        <p:txBody>
          <a:bodyPr>
            <a:normAutofit fontScale="92500" lnSpcReduction="10000"/>
          </a:bodyPr>
          <a:lstStyle/>
          <a:p>
            <a:pPr>
              <a:lnSpc>
                <a:spcPct val="80000"/>
              </a:lnSpc>
              <a:buFontTx/>
              <a:buNone/>
            </a:pPr>
            <a:r>
              <a:rPr lang="pl-PL" altLang="pl-PL" sz="2600" dirty="0" smtClean="0"/>
              <a:t>	„</a:t>
            </a:r>
            <a:r>
              <a:rPr lang="pl-PL" altLang="pl-PL" sz="2600" dirty="0"/>
              <a:t>Nadrzędnym celem polityki </a:t>
            </a:r>
            <a:r>
              <a:rPr lang="pl-PL" altLang="pl-PL" sz="2600" dirty="0" err="1"/>
              <a:t>deregulacyjnej</a:t>
            </a:r>
            <a:r>
              <a:rPr lang="pl-PL" altLang="pl-PL" sz="2600" dirty="0"/>
              <a:t> jest zwiększenie </a:t>
            </a:r>
            <a:r>
              <a:rPr lang="pl-PL" altLang="pl-PL" sz="2600" dirty="0" smtClean="0"/>
              <a:t>konkurencyjności gospodarek</a:t>
            </a:r>
            <a:r>
              <a:rPr lang="pl-PL" altLang="pl-PL" sz="2600" dirty="0"/>
              <a:t>, efektywna alokacja zasobów oraz osiągnięcie wzrostu </a:t>
            </a:r>
            <a:r>
              <a:rPr lang="pl-PL" altLang="pl-PL" sz="2600" dirty="0" smtClean="0"/>
              <a:t>gospodarczego. </a:t>
            </a:r>
            <a:r>
              <a:rPr lang="pl-PL" altLang="pl-PL" sz="2600" dirty="0"/>
              <a:t>Deregulacja warunkuje wzrost wydajności pracy i wpływa pozytywnie na inne sektory gospodarki</a:t>
            </a:r>
            <a:r>
              <a:rPr lang="pl-PL" altLang="pl-PL" sz="2600" dirty="0" smtClean="0"/>
              <a:t>. (…)</a:t>
            </a:r>
          </a:p>
          <a:p>
            <a:pPr>
              <a:lnSpc>
                <a:spcPct val="80000"/>
              </a:lnSpc>
              <a:buFontTx/>
              <a:buNone/>
            </a:pPr>
            <a:r>
              <a:rPr lang="pl-PL" altLang="pl-PL" sz="2600" dirty="0"/>
              <a:t>	</a:t>
            </a:r>
            <a:r>
              <a:rPr lang="pl-PL" altLang="pl-PL" sz="2600" dirty="0" smtClean="0"/>
              <a:t>Zmiany </a:t>
            </a:r>
            <a:r>
              <a:rPr lang="pl-PL" altLang="pl-PL" sz="2600" dirty="0"/>
              <a:t>legislacyjne dotyczące deregulacji i otwarcia rynku usług pocztowych w Unii Europejskiej rozpoczęły się od przyjęcia w 1992 r. raportu Zielonej Księgi (ang. </a:t>
            </a:r>
            <a:r>
              <a:rPr lang="pl-PL" altLang="pl-PL" sz="2600" i="1" dirty="0"/>
              <a:t>Green Paper</a:t>
            </a:r>
            <a:r>
              <a:rPr lang="pl-PL" altLang="pl-PL" sz="2600" dirty="0"/>
              <a:t>) na temat rozwoju wspólnego rynku usług pocztowych (COM/91/476). Obecnie rynek usług pocztowych jest regulowany Dyrektywą 2008/06/EC, określaną jako Trzecia Dyrektywa Pocztowa (ang. </a:t>
            </a:r>
            <a:r>
              <a:rPr lang="pl-PL" altLang="pl-PL" sz="2600" i="1" dirty="0"/>
              <a:t>the Third </a:t>
            </a:r>
            <a:r>
              <a:rPr lang="pl-PL" altLang="pl-PL" sz="2600" i="1" dirty="0" err="1"/>
              <a:t>Postal</a:t>
            </a:r>
            <a:r>
              <a:rPr lang="pl-PL" altLang="pl-PL" sz="2600" i="1" dirty="0"/>
              <a:t> Directive</a:t>
            </a:r>
            <a:r>
              <a:rPr lang="pl-PL" altLang="pl-PL" sz="2600" dirty="0" smtClean="0"/>
              <a:t>). (…)</a:t>
            </a:r>
          </a:p>
          <a:p>
            <a:pPr>
              <a:lnSpc>
                <a:spcPct val="80000"/>
              </a:lnSpc>
              <a:buFontTx/>
              <a:buNone/>
            </a:pPr>
            <a:r>
              <a:rPr lang="pl-PL" altLang="pl-PL" sz="2600" dirty="0" smtClean="0"/>
              <a:t>	Druga </a:t>
            </a:r>
            <a:r>
              <a:rPr lang="pl-PL" altLang="pl-PL" sz="2600" dirty="0"/>
              <a:t>Dyrektywa </a:t>
            </a:r>
            <a:r>
              <a:rPr lang="pl-PL" altLang="pl-PL" sz="2600" dirty="0" smtClean="0"/>
              <a:t>Pocztowa </a:t>
            </a:r>
            <a:r>
              <a:rPr lang="pl-PL" altLang="pl-PL" sz="2600" dirty="0"/>
              <a:t>(ang. </a:t>
            </a:r>
            <a:r>
              <a:rPr lang="pl-PL" altLang="pl-PL" sz="2600" i="1" dirty="0"/>
              <a:t>the Second </a:t>
            </a:r>
            <a:r>
              <a:rPr lang="pl-PL" altLang="pl-PL" sz="2600" i="1" dirty="0" err="1"/>
              <a:t>Postal</a:t>
            </a:r>
            <a:r>
              <a:rPr lang="pl-PL" altLang="pl-PL" sz="2600" i="1" dirty="0"/>
              <a:t> Directive</a:t>
            </a:r>
            <a:r>
              <a:rPr lang="pl-PL" altLang="pl-PL" sz="2600" dirty="0"/>
              <a:t>) stanowiła, że rynek przesyłek o wadze do 100 g oraz tych, które kosztują mniej niż trzykrotność ceny podstawowej, miał być wolny od konkurencji od dn. 01.01.2003 r, co miało spowodować otwarcie ok. 9% rynku dla potencjalnych nowych operatorów pocztowych. Druga Dyrektywa Pocztowa stanowiła również, że rynek przesyłek o wadze poniżej 50 g i tych, które kosztują mniej niż 2,5 ceny podstawowej miał być wolny od konkurencji od dn. 01.01.2006 r., co miało skutkować otwarciem 7% rynku dla potencjalnych nowych operatorów pocztowych.”</a:t>
            </a:r>
          </a:p>
          <a:p>
            <a:pPr>
              <a:lnSpc>
                <a:spcPct val="80000"/>
              </a:lnSpc>
              <a:buFontTx/>
              <a:buNone/>
            </a:pPr>
            <a:r>
              <a:rPr lang="pl-PL" altLang="pl-PL" sz="1800" dirty="0"/>
              <a:t>	</a:t>
            </a:r>
            <a:r>
              <a:rPr lang="pl-PL" altLang="pl-PL" sz="1800" b="1" i="1" dirty="0"/>
              <a:t>Deregulacja i standaryzacja w sektorze usług pocztowych w Unii </a:t>
            </a:r>
            <a:r>
              <a:rPr lang="pl-PL" altLang="pl-PL" sz="1800" b="1" i="1" dirty="0" smtClean="0"/>
              <a:t>Europejskiej legislacja </a:t>
            </a:r>
            <a:r>
              <a:rPr lang="pl-PL" altLang="pl-PL" sz="1800" b="1" i="1" dirty="0"/>
              <a:t>i implementacja, szanse i wyzwania </a:t>
            </a:r>
            <a:r>
              <a:rPr lang="pl-PL" altLang="pl-PL" sz="1800" b="1" dirty="0"/>
              <a:t>[</a:t>
            </a:r>
            <a:r>
              <a:rPr lang="pl-PL" altLang="pl-PL" sz="1800" b="1" dirty="0" smtClean="0"/>
              <a:t>w:] M. </a:t>
            </a:r>
            <a:r>
              <a:rPr lang="pl-PL" altLang="pl-PL" sz="1800" b="1" dirty="0" err="1" smtClean="0"/>
              <a:t>Wenclik</a:t>
            </a:r>
            <a:r>
              <a:rPr lang="pl-PL" altLang="pl-PL" sz="1800" b="1" dirty="0" smtClean="0"/>
              <a:t> (red.), </a:t>
            </a:r>
            <a:r>
              <a:rPr lang="pl-PL" altLang="pl-PL" sz="1800" b="1" i="1" dirty="0" smtClean="0"/>
              <a:t>Deregulacja Zawodów w </a:t>
            </a:r>
            <a:r>
              <a:rPr lang="pl-PL" altLang="pl-PL" sz="1800" b="1" i="1" dirty="0"/>
              <a:t>Polsce</a:t>
            </a:r>
            <a:r>
              <a:rPr lang="pl-PL" altLang="pl-PL" sz="1800" b="1" dirty="0"/>
              <a:t>, </a:t>
            </a:r>
            <a:r>
              <a:rPr lang="pl-PL" altLang="pl-PL" sz="1800" b="1" dirty="0" smtClean="0"/>
              <a:t>Łomża 2015, s. 134.</a:t>
            </a:r>
            <a:endParaRPr lang="pl-PL" altLang="pl-PL" sz="1800" b="1" dirty="0"/>
          </a:p>
        </p:txBody>
      </p:sp>
    </p:spTree>
    <p:extLst>
      <p:ext uri="{BB962C8B-B14F-4D97-AF65-F5344CB8AC3E}">
        <p14:creationId xmlns:p14="http://schemas.microsoft.com/office/powerpoint/2010/main" val="23224805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919288" y="0"/>
            <a:ext cx="8229600" cy="1143000"/>
          </a:xfrm>
        </p:spPr>
        <p:txBody>
          <a:bodyPr/>
          <a:lstStyle/>
          <a:p>
            <a:pPr algn="ctr"/>
            <a:r>
              <a:rPr lang="pl-PL" altLang="pl-PL" sz="3200" dirty="0" smtClean="0"/>
              <a:t>Deregulacja a rynek</a:t>
            </a:r>
            <a:endParaRPr lang="pl-PL" altLang="pl-PL" sz="3200" dirty="0"/>
          </a:p>
        </p:txBody>
      </p:sp>
      <p:sp>
        <p:nvSpPr>
          <p:cNvPr id="190467" name="Rectangle 3"/>
          <p:cNvSpPr>
            <a:spLocks noGrp="1" noChangeArrowheads="1"/>
          </p:cNvSpPr>
          <p:nvPr>
            <p:ph type="body" idx="1"/>
          </p:nvPr>
        </p:nvSpPr>
        <p:spPr>
          <a:xfrm>
            <a:off x="445478" y="1602154"/>
            <a:ext cx="11332307" cy="4943108"/>
          </a:xfrm>
        </p:spPr>
        <p:txBody>
          <a:bodyPr>
            <a:normAutofit/>
          </a:bodyPr>
          <a:lstStyle/>
          <a:p>
            <a:pPr>
              <a:lnSpc>
                <a:spcPct val="80000"/>
              </a:lnSpc>
              <a:buFontTx/>
              <a:buNone/>
            </a:pPr>
            <a:r>
              <a:rPr lang="pl-PL" altLang="pl-PL" sz="2600" dirty="0"/>
              <a:t>	</a:t>
            </a:r>
            <a:r>
              <a:rPr lang="pl-PL" altLang="pl-PL" dirty="0"/>
              <a:t>„Na mocy obowiązującego obecnie prawa w ramach Trzeciej Dyrektywy Pocztowej państwa członkowskie Unii Europejskiej miały doprowadzić do pełnego otwarcia rynku usług pocztowych do 31.12.2010 r., a w niektórych przypadkach do 31.12.2012 r. W następstwie przyjętego ustawodawstwa 16 państw członkowskich w pełni zliberalizowało rynek usług pocztowych do końca 2010 r</a:t>
            </a:r>
            <a:r>
              <a:rPr lang="pl-PL" altLang="pl-PL" dirty="0" smtClean="0"/>
              <a:t>. (…)</a:t>
            </a:r>
          </a:p>
          <a:p>
            <a:pPr>
              <a:lnSpc>
                <a:spcPct val="80000"/>
              </a:lnSpc>
              <a:buFontTx/>
              <a:buNone/>
            </a:pPr>
            <a:r>
              <a:rPr lang="pl-PL" altLang="pl-PL" dirty="0" smtClean="0"/>
              <a:t>	Nadrzędnym </a:t>
            </a:r>
            <a:r>
              <a:rPr lang="pl-PL" altLang="pl-PL" dirty="0"/>
              <a:t>celem prowadzonej polityki pocztowej w Unii Europejskiej jest pełna deregulacja rynku. Liberalizacja rynku usług pocztowych wpływa na poprawę jakości świadczonych usług i wzrost zatrudnienia w tym sektorze gospodarki, jak również wzrost jej konkurencyjności.”</a:t>
            </a:r>
            <a:endParaRPr lang="pl-PL" altLang="pl-PL" dirty="0" smtClean="0"/>
          </a:p>
          <a:p>
            <a:pPr>
              <a:lnSpc>
                <a:spcPct val="80000"/>
              </a:lnSpc>
              <a:buFontTx/>
              <a:buNone/>
            </a:pPr>
            <a:r>
              <a:rPr lang="pl-PL" altLang="pl-PL" sz="1800" dirty="0"/>
              <a:t>	</a:t>
            </a:r>
            <a:r>
              <a:rPr lang="pl-PL" altLang="pl-PL" sz="1800" b="1" i="1" dirty="0"/>
              <a:t>Deregulacja i standaryzacja w sektorze usług pocztowych w Unii Europejskiej legislacja i implementacja, szanse i wyzwania </a:t>
            </a:r>
            <a:r>
              <a:rPr lang="pl-PL" altLang="pl-PL" sz="1800" b="1" dirty="0"/>
              <a:t>[w:] M. </a:t>
            </a:r>
            <a:r>
              <a:rPr lang="pl-PL" altLang="pl-PL" sz="1800" b="1" dirty="0" err="1"/>
              <a:t>Wenclik</a:t>
            </a:r>
            <a:r>
              <a:rPr lang="pl-PL" altLang="pl-PL" sz="1800" b="1" dirty="0"/>
              <a:t> (red.), </a:t>
            </a:r>
            <a:r>
              <a:rPr lang="pl-PL" altLang="pl-PL" sz="1800" b="1" i="1" dirty="0"/>
              <a:t>Deregulacja Zawodów w Polsce</a:t>
            </a:r>
            <a:r>
              <a:rPr lang="pl-PL" altLang="pl-PL" sz="1800" b="1" dirty="0"/>
              <a:t>, Łomża 2015, s. </a:t>
            </a:r>
            <a:r>
              <a:rPr lang="pl-PL" altLang="pl-PL" sz="1800" b="1" dirty="0" smtClean="0"/>
              <a:t>135.</a:t>
            </a:r>
            <a:endParaRPr lang="pl-PL" altLang="pl-PL" sz="1800" b="1" dirty="0"/>
          </a:p>
        </p:txBody>
      </p:sp>
    </p:spTree>
    <p:extLst>
      <p:ext uri="{BB962C8B-B14F-4D97-AF65-F5344CB8AC3E}">
        <p14:creationId xmlns:p14="http://schemas.microsoft.com/office/powerpoint/2010/main" val="34582379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919288" y="0"/>
            <a:ext cx="8229600" cy="1143000"/>
          </a:xfrm>
        </p:spPr>
        <p:txBody>
          <a:bodyPr/>
          <a:lstStyle/>
          <a:p>
            <a:pPr algn="ctr"/>
            <a:r>
              <a:rPr lang="pl-PL" altLang="pl-PL" sz="3200" dirty="0" smtClean="0"/>
              <a:t>Deregulacja a rynek</a:t>
            </a:r>
            <a:endParaRPr lang="pl-PL" altLang="pl-PL" sz="3200" dirty="0"/>
          </a:p>
        </p:txBody>
      </p:sp>
      <p:sp>
        <p:nvSpPr>
          <p:cNvPr id="190467" name="Rectangle 3"/>
          <p:cNvSpPr>
            <a:spLocks noGrp="1" noChangeArrowheads="1"/>
          </p:cNvSpPr>
          <p:nvPr>
            <p:ph type="body" idx="1"/>
          </p:nvPr>
        </p:nvSpPr>
        <p:spPr>
          <a:xfrm>
            <a:off x="445478" y="1143000"/>
            <a:ext cx="11332307" cy="5402262"/>
          </a:xfrm>
        </p:spPr>
        <p:txBody>
          <a:bodyPr>
            <a:normAutofit/>
          </a:bodyPr>
          <a:lstStyle/>
          <a:p>
            <a:pPr>
              <a:lnSpc>
                <a:spcPct val="80000"/>
              </a:lnSpc>
              <a:buFontTx/>
              <a:buNone/>
            </a:pPr>
            <a:r>
              <a:rPr lang="pl-PL" altLang="pl-PL" sz="2600" dirty="0"/>
              <a:t>	</a:t>
            </a:r>
            <a:r>
              <a:rPr lang="pl-PL" altLang="pl-PL" dirty="0"/>
              <a:t>„Stopniowo wprowadzone dyrektywami unijnymi otwarcie rynku usług pocztowych </a:t>
            </a:r>
            <a:r>
              <a:rPr lang="pl-PL" altLang="pl-PL" dirty="0" smtClean="0"/>
              <a:t>na konkurencję </a:t>
            </a:r>
            <a:r>
              <a:rPr lang="pl-PL" altLang="pl-PL" dirty="0"/>
              <a:t>pozwoliło na wejście na ten rynek prywatnego sektora przy </a:t>
            </a:r>
            <a:r>
              <a:rPr lang="pl-PL" altLang="pl-PL" dirty="0" smtClean="0"/>
              <a:t>udziale państwa </a:t>
            </a:r>
            <a:r>
              <a:rPr lang="pl-PL" altLang="pl-PL" dirty="0"/>
              <a:t>jako regulatora w niezbędnym zakresie. </a:t>
            </a:r>
            <a:r>
              <a:rPr lang="pl-PL" altLang="pl-PL" dirty="0" smtClean="0"/>
              <a:t>(…)</a:t>
            </a:r>
          </a:p>
          <a:p>
            <a:pPr>
              <a:lnSpc>
                <a:spcPct val="80000"/>
              </a:lnSpc>
              <a:buFontTx/>
              <a:buNone/>
            </a:pPr>
            <a:r>
              <a:rPr lang="pl-PL" altLang="pl-PL" dirty="0" smtClean="0"/>
              <a:t>	Proces </a:t>
            </a:r>
            <a:r>
              <a:rPr lang="pl-PL" altLang="pl-PL" dirty="0"/>
              <a:t>liberalizacji rynku usług pocztowych początkowo dotyczył </a:t>
            </a:r>
            <a:r>
              <a:rPr lang="pl-PL" altLang="pl-PL" dirty="0" smtClean="0"/>
              <a:t>wyłącznie przesyłek pocztowych </a:t>
            </a:r>
            <a:r>
              <a:rPr lang="pl-PL" altLang="pl-PL" dirty="0"/>
              <a:t>powyżej masy 350 g. Wraz z kolejnymi dyrektywami zmniejszała się </a:t>
            </a:r>
            <a:r>
              <a:rPr lang="pl-PL" altLang="pl-PL" dirty="0" smtClean="0"/>
              <a:t>waga przesyłek </a:t>
            </a:r>
            <a:r>
              <a:rPr lang="pl-PL" altLang="pl-PL" dirty="0"/>
              <a:t>dopuszczanych do obsługi przez prywatne podmioty pocztowe na </a:t>
            </a:r>
            <a:r>
              <a:rPr lang="pl-PL" altLang="pl-PL" dirty="0" smtClean="0"/>
              <a:t>rynku. (…)</a:t>
            </a:r>
          </a:p>
          <a:p>
            <a:pPr>
              <a:lnSpc>
                <a:spcPct val="80000"/>
              </a:lnSpc>
              <a:buFontTx/>
              <a:buNone/>
            </a:pPr>
            <a:r>
              <a:rPr lang="pl-PL" altLang="pl-PL" dirty="0" smtClean="0"/>
              <a:t>	Wprowadzenie </a:t>
            </a:r>
            <a:r>
              <a:rPr lang="pl-PL" altLang="pl-PL" dirty="0"/>
              <a:t>planu liberalizacji rynku usług pocztowych oparte było </a:t>
            </a:r>
            <a:r>
              <a:rPr lang="pl-PL" altLang="pl-PL" dirty="0" smtClean="0"/>
              <a:t>na przeświadczeniu </a:t>
            </a:r>
            <a:r>
              <a:rPr lang="pl-PL" altLang="pl-PL" dirty="0"/>
              <a:t>o niedoskonałości państwa podkreślając większą </a:t>
            </a:r>
            <a:r>
              <a:rPr lang="pl-PL" altLang="pl-PL" dirty="0" smtClean="0"/>
              <a:t>efektywność podmiotów </a:t>
            </a:r>
            <a:r>
              <a:rPr lang="pl-PL" altLang="pl-PL" dirty="0"/>
              <a:t>niepublicznych. Samoregulacja omawianego obszaru miała </a:t>
            </a:r>
            <a:r>
              <a:rPr lang="pl-PL" altLang="pl-PL" dirty="0" smtClean="0"/>
              <a:t>zniwelować skutki </a:t>
            </a:r>
            <a:r>
              <a:rPr lang="pl-PL" altLang="pl-PL" dirty="0"/>
              <a:t>funkcjonowania na rynkach europejskich monopolu operatora </a:t>
            </a:r>
            <a:r>
              <a:rPr lang="pl-PL" altLang="pl-PL" dirty="0" smtClean="0"/>
              <a:t>państwowego i </a:t>
            </a:r>
            <a:r>
              <a:rPr lang="pl-PL" altLang="pl-PL" dirty="0"/>
              <a:t>poprzez rekonstrukcję regulacji pozwolić na swobodny rozwój </a:t>
            </a:r>
            <a:r>
              <a:rPr lang="pl-PL" altLang="pl-PL" dirty="0" smtClean="0"/>
              <a:t>konkurencji przedsiębiorców </a:t>
            </a:r>
            <a:r>
              <a:rPr lang="pl-PL" altLang="pl-PL" dirty="0"/>
              <a:t>prywatnych.”</a:t>
            </a:r>
            <a:endParaRPr lang="pl-PL" altLang="pl-PL" dirty="0" smtClean="0"/>
          </a:p>
          <a:p>
            <a:pPr>
              <a:lnSpc>
                <a:spcPct val="80000"/>
              </a:lnSpc>
              <a:buFontTx/>
              <a:buNone/>
            </a:pPr>
            <a:r>
              <a:rPr lang="pl-PL" altLang="pl-PL" sz="1800" dirty="0"/>
              <a:t>	</a:t>
            </a:r>
            <a:r>
              <a:rPr lang="pl-PL" altLang="pl-PL" sz="1800" b="1" dirty="0" smtClean="0"/>
              <a:t>K. </a:t>
            </a:r>
            <a:r>
              <a:rPr lang="pl-PL" altLang="pl-PL" sz="1800" b="1" dirty="0" err="1" smtClean="0"/>
              <a:t>Bodo</a:t>
            </a:r>
            <a:r>
              <a:rPr lang="pl-PL" altLang="pl-PL" sz="1800" b="1" dirty="0"/>
              <a:t> </a:t>
            </a:r>
            <a:r>
              <a:rPr lang="pl-PL" altLang="pl-PL" sz="1800" b="1" dirty="0" smtClean="0"/>
              <a:t>D. </a:t>
            </a:r>
            <a:r>
              <a:rPr lang="pl-PL" altLang="pl-PL" sz="1800" b="1" dirty="0" err="1" smtClean="0"/>
              <a:t>Gawinkowski</a:t>
            </a:r>
            <a:r>
              <a:rPr lang="pl-PL" altLang="pl-PL" sz="1800" b="1" dirty="0" smtClean="0"/>
              <a:t>, </a:t>
            </a:r>
            <a:r>
              <a:rPr lang="pl-PL" altLang="pl-PL" sz="1800" b="1" i="1" dirty="0" smtClean="0"/>
              <a:t>Rynek </a:t>
            </a:r>
            <a:r>
              <a:rPr lang="pl-PL" altLang="pl-PL" sz="1800" b="1" i="1" dirty="0"/>
              <a:t>usług pocztowych w </a:t>
            </a:r>
            <a:r>
              <a:rPr lang="pl-PL" altLang="pl-PL" sz="1800" b="1" i="1" dirty="0" smtClean="0"/>
              <a:t>Polsce i </a:t>
            </a:r>
            <a:r>
              <a:rPr lang="pl-PL" altLang="pl-PL" sz="1800" b="1" i="1" dirty="0"/>
              <a:t>w Niemczech – konkurencja </a:t>
            </a:r>
            <a:r>
              <a:rPr lang="pl-PL" altLang="pl-PL" sz="1800" b="1" i="1" dirty="0" smtClean="0"/>
              <a:t>służy konsumentom</a:t>
            </a:r>
            <a:r>
              <a:rPr lang="pl-PL" altLang="pl-PL" sz="1800" b="1" dirty="0" smtClean="0"/>
              <a:t>. </a:t>
            </a:r>
            <a:r>
              <a:rPr lang="pl-PL" altLang="pl-PL" sz="1800" b="1" i="1" dirty="0"/>
              <a:t>Analiza </a:t>
            </a:r>
            <a:r>
              <a:rPr lang="pl-PL" altLang="pl-PL" sz="1800" b="1" i="1" dirty="0" smtClean="0"/>
              <a:t>FOR </a:t>
            </a:r>
            <a:r>
              <a:rPr lang="pl-PL" altLang="pl-PL" sz="1800" b="1" i="1" dirty="0"/>
              <a:t>08/2014</a:t>
            </a:r>
            <a:r>
              <a:rPr lang="pl-PL" altLang="pl-PL" sz="1800" b="1" dirty="0"/>
              <a:t>, s. </a:t>
            </a:r>
            <a:r>
              <a:rPr lang="pl-PL" altLang="pl-PL" sz="1800" b="1" dirty="0" smtClean="0"/>
              <a:t>5 i n.</a:t>
            </a:r>
            <a:endParaRPr lang="pl-PL" altLang="pl-PL" sz="1800" b="1" dirty="0"/>
          </a:p>
        </p:txBody>
      </p:sp>
    </p:spTree>
    <p:extLst>
      <p:ext uri="{BB962C8B-B14F-4D97-AF65-F5344CB8AC3E}">
        <p14:creationId xmlns:p14="http://schemas.microsoft.com/office/powerpoint/2010/main" val="23569553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919288" y="0"/>
            <a:ext cx="8229600" cy="1143000"/>
          </a:xfrm>
        </p:spPr>
        <p:txBody>
          <a:bodyPr/>
          <a:lstStyle/>
          <a:p>
            <a:pPr algn="ctr"/>
            <a:r>
              <a:rPr lang="pl-PL" altLang="pl-PL" sz="3200" dirty="0" smtClean="0"/>
              <a:t>Deregulacja a rynek</a:t>
            </a:r>
            <a:endParaRPr lang="pl-PL" altLang="pl-PL" sz="3200" dirty="0"/>
          </a:p>
        </p:txBody>
      </p:sp>
      <p:sp>
        <p:nvSpPr>
          <p:cNvPr id="190467" name="Rectangle 3"/>
          <p:cNvSpPr>
            <a:spLocks noGrp="1" noChangeArrowheads="1"/>
          </p:cNvSpPr>
          <p:nvPr>
            <p:ph type="body" idx="1"/>
          </p:nvPr>
        </p:nvSpPr>
        <p:spPr>
          <a:xfrm>
            <a:off x="445478" y="1143000"/>
            <a:ext cx="11332307" cy="5402262"/>
          </a:xfrm>
        </p:spPr>
        <p:txBody>
          <a:bodyPr>
            <a:normAutofit lnSpcReduction="10000"/>
          </a:bodyPr>
          <a:lstStyle/>
          <a:p>
            <a:pPr>
              <a:lnSpc>
                <a:spcPct val="80000"/>
              </a:lnSpc>
              <a:buFontTx/>
              <a:buNone/>
            </a:pPr>
            <a:r>
              <a:rPr lang="pl-PL" altLang="pl-PL" sz="2600" dirty="0"/>
              <a:t>	</a:t>
            </a:r>
            <a:r>
              <a:rPr lang="pl-PL" altLang="pl-PL" dirty="0" smtClean="0"/>
              <a:t>„</a:t>
            </a:r>
            <a:r>
              <a:rPr lang="pl-PL" dirty="0"/>
              <a:t>W związku z ograniczeniami jakie funkcjonowały na rynku pocztowym prywatni operatorzy uczestnicząc w obrocie gospodarczym zmuszeni byli do ponoszenia niepotrzebnych kosztów. Przykładem może być praktyka dociążania przesyłek listowych o niższej wadze niż 50 gramów (w celu uniknięcia dodatkowych opłat), poprzez załączanie do faktur/rachunków np. ulotek, notesów, regulaminów lub nawet </a:t>
            </a:r>
            <a:r>
              <a:rPr lang="pl-PL" dirty="0" smtClean="0"/>
              <a:t>blaszek. </a:t>
            </a:r>
            <a:r>
              <a:rPr lang="pl-PL" dirty="0"/>
              <a:t>Bez względu na to, ich usługi cieszyły się zainteresowaniem na rynku. Świadczy o tym między innymi chociażby fakt, iż w roku 2007 zarejestrowanych było 164 operatorów pocztowych, a na jedną placówkę przypadało średnio 3726 konsumentów. Tymczasem 4 lata później w roku 2011 owa proporcja uległa zasadniczej zmianie. Zarejestrowanych było już 247 operatorów, a na jedną placówkę przypadało już średnio 2997 </a:t>
            </a:r>
            <a:r>
              <a:rPr lang="pl-PL" dirty="0" smtClean="0"/>
              <a:t>konsumentów. </a:t>
            </a:r>
            <a:r>
              <a:rPr lang="pl-PL" dirty="0"/>
              <a:t>Powyższe jednoznacznie udowadnia, iż wraz z postępującymi ułatwieniami i ze zwiększonym dostępem do rynku dla podmiotów prywatnych, rośnie ich zaangażowanie w przedmiotową działalność, prowadząc do zwiększenie dostępności usług dla konsumentów</a:t>
            </a:r>
            <a:r>
              <a:rPr lang="pl-PL" altLang="pl-PL" dirty="0" smtClean="0"/>
              <a:t>”</a:t>
            </a:r>
          </a:p>
          <a:p>
            <a:pPr>
              <a:lnSpc>
                <a:spcPct val="80000"/>
              </a:lnSpc>
              <a:buFontTx/>
              <a:buNone/>
            </a:pPr>
            <a:r>
              <a:rPr lang="pl-PL" altLang="pl-PL" sz="1800" dirty="0"/>
              <a:t>	</a:t>
            </a:r>
            <a:r>
              <a:rPr lang="pl-PL" altLang="pl-PL" sz="1800" b="1" dirty="0" smtClean="0"/>
              <a:t>K. </a:t>
            </a:r>
            <a:r>
              <a:rPr lang="pl-PL" altLang="pl-PL" sz="1800" b="1" dirty="0" err="1" smtClean="0"/>
              <a:t>Bodo</a:t>
            </a:r>
            <a:r>
              <a:rPr lang="pl-PL" altLang="pl-PL" sz="1800" b="1" dirty="0"/>
              <a:t> </a:t>
            </a:r>
            <a:r>
              <a:rPr lang="pl-PL" altLang="pl-PL" sz="1800" b="1" dirty="0" smtClean="0"/>
              <a:t>D. </a:t>
            </a:r>
            <a:r>
              <a:rPr lang="pl-PL" altLang="pl-PL" sz="1800" b="1" dirty="0" err="1" smtClean="0"/>
              <a:t>Gawinkowski</a:t>
            </a:r>
            <a:r>
              <a:rPr lang="pl-PL" altLang="pl-PL" sz="1800" b="1" dirty="0" smtClean="0"/>
              <a:t>, </a:t>
            </a:r>
            <a:r>
              <a:rPr lang="pl-PL" altLang="pl-PL" sz="1800" b="1" i="1" dirty="0" smtClean="0"/>
              <a:t>Rynek </a:t>
            </a:r>
            <a:r>
              <a:rPr lang="pl-PL" altLang="pl-PL" sz="1800" b="1" i="1" dirty="0"/>
              <a:t>usług pocztowych w </a:t>
            </a:r>
            <a:r>
              <a:rPr lang="pl-PL" altLang="pl-PL" sz="1800" b="1" i="1" dirty="0" smtClean="0"/>
              <a:t>Polsce i </a:t>
            </a:r>
            <a:r>
              <a:rPr lang="pl-PL" altLang="pl-PL" sz="1800" b="1" i="1" dirty="0"/>
              <a:t>w Niemczech – konkurencja </a:t>
            </a:r>
            <a:r>
              <a:rPr lang="pl-PL" altLang="pl-PL" sz="1800" b="1" i="1" dirty="0" smtClean="0"/>
              <a:t>służy konsumentom</a:t>
            </a:r>
            <a:r>
              <a:rPr lang="pl-PL" altLang="pl-PL" sz="1800" b="1" dirty="0" smtClean="0"/>
              <a:t>. </a:t>
            </a:r>
            <a:r>
              <a:rPr lang="pl-PL" altLang="pl-PL" sz="1800" b="1" i="1" dirty="0"/>
              <a:t>Analiza </a:t>
            </a:r>
            <a:r>
              <a:rPr lang="pl-PL" altLang="pl-PL" sz="1800" b="1" i="1" dirty="0" smtClean="0"/>
              <a:t>FOR </a:t>
            </a:r>
            <a:r>
              <a:rPr lang="pl-PL" altLang="pl-PL" sz="1800" b="1" i="1" dirty="0"/>
              <a:t>08/2014</a:t>
            </a:r>
            <a:r>
              <a:rPr lang="pl-PL" altLang="pl-PL" sz="1800" b="1" dirty="0"/>
              <a:t>, s. 8</a:t>
            </a:r>
            <a:r>
              <a:rPr lang="pl-PL" altLang="pl-PL" sz="1800" b="1" dirty="0" smtClean="0"/>
              <a:t>.</a:t>
            </a:r>
            <a:endParaRPr lang="pl-PL" altLang="pl-PL" sz="1800" b="1" dirty="0"/>
          </a:p>
        </p:txBody>
      </p:sp>
    </p:spTree>
    <p:extLst>
      <p:ext uri="{BB962C8B-B14F-4D97-AF65-F5344CB8AC3E}">
        <p14:creationId xmlns:p14="http://schemas.microsoft.com/office/powerpoint/2010/main" val="35244838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7816065" y="140090"/>
            <a:ext cx="4266520" cy="6620217"/>
          </a:xfrm>
          <a:prstGeom prst="rect">
            <a:avLst/>
          </a:prstGeom>
        </p:spPr>
      </p:pic>
      <p:pic>
        <p:nvPicPr>
          <p:cNvPr id="5" name="Obraz 4"/>
          <p:cNvPicPr>
            <a:picLocks noChangeAspect="1"/>
          </p:cNvPicPr>
          <p:nvPr/>
        </p:nvPicPr>
        <p:blipFill>
          <a:blip r:embed="rId3"/>
          <a:stretch>
            <a:fillRect/>
          </a:stretch>
        </p:blipFill>
        <p:spPr>
          <a:xfrm>
            <a:off x="3746501" y="1464798"/>
            <a:ext cx="3856879" cy="5393202"/>
          </a:xfrm>
          <a:prstGeom prst="rect">
            <a:avLst/>
          </a:prstGeom>
        </p:spPr>
      </p:pic>
      <p:pic>
        <p:nvPicPr>
          <p:cNvPr id="6" name="Obraz 5"/>
          <p:cNvPicPr>
            <a:picLocks noChangeAspect="1"/>
          </p:cNvPicPr>
          <p:nvPr/>
        </p:nvPicPr>
        <p:blipFill>
          <a:blip r:embed="rId4"/>
          <a:stretch>
            <a:fillRect/>
          </a:stretch>
        </p:blipFill>
        <p:spPr>
          <a:xfrm>
            <a:off x="181726" y="15045"/>
            <a:ext cx="5503002" cy="1376094"/>
          </a:xfrm>
          <a:prstGeom prst="rect">
            <a:avLst/>
          </a:prstGeom>
        </p:spPr>
      </p:pic>
      <p:pic>
        <p:nvPicPr>
          <p:cNvPr id="7" name="Obraz 6"/>
          <p:cNvPicPr>
            <a:picLocks noChangeAspect="1"/>
          </p:cNvPicPr>
          <p:nvPr/>
        </p:nvPicPr>
        <p:blipFill>
          <a:blip r:embed="rId5"/>
          <a:stretch>
            <a:fillRect/>
          </a:stretch>
        </p:blipFill>
        <p:spPr>
          <a:xfrm>
            <a:off x="181726" y="1391139"/>
            <a:ext cx="5503002" cy="1071722"/>
          </a:xfrm>
          <a:prstGeom prst="rect">
            <a:avLst/>
          </a:prstGeom>
        </p:spPr>
      </p:pic>
    </p:spTree>
    <p:extLst>
      <p:ext uri="{BB962C8B-B14F-4D97-AF65-F5344CB8AC3E}">
        <p14:creationId xmlns:p14="http://schemas.microsoft.com/office/powerpoint/2010/main" val="30882460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919288" y="320431"/>
            <a:ext cx="8229600" cy="914400"/>
          </a:xfrm>
        </p:spPr>
        <p:txBody>
          <a:bodyPr/>
          <a:lstStyle/>
          <a:p>
            <a:pPr algn="ctr"/>
            <a:r>
              <a:rPr lang="pl-PL" altLang="pl-PL" sz="3200" dirty="0" smtClean="0"/>
              <a:t>Skutki liberalizacji rynku pocztowego</a:t>
            </a:r>
            <a:endParaRPr lang="pl-PL" altLang="pl-PL" sz="3200" dirty="0"/>
          </a:p>
        </p:txBody>
      </p:sp>
      <p:sp>
        <p:nvSpPr>
          <p:cNvPr id="190467" name="Rectangle 3"/>
          <p:cNvSpPr>
            <a:spLocks noGrp="1" noChangeArrowheads="1"/>
          </p:cNvSpPr>
          <p:nvPr>
            <p:ph type="body" idx="1"/>
          </p:nvPr>
        </p:nvSpPr>
        <p:spPr>
          <a:xfrm>
            <a:off x="289170" y="1422401"/>
            <a:ext cx="11488616" cy="5240092"/>
          </a:xfrm>
        </p:spPr>
        <p:txBody>
          <a:bodyPr>
            <a:normAutofit fontScale="92500" lnSpcReduction="20000"/>
          </a:bodyPr>
          <a:lstStyle/>
          <a:p>
            <a:pPr>
              <a:lnSpc>
                <a:spcPct val="80000"/>
              </a:lnSpc>
              <a:buFontTx/>
              <a:buNone/>
            </a:pPr>
            <a:r>
              <a:rPr lang="pl-PL" altLang="pl-PL" sz="2600" dirty="0"/>
              <a:t>	</a:t>
            </a:r>
            <a:r>
              <a:rPr lang="pl-PL" altLang="pl-PL" sz="3000" dirty="0" smtClean="0"/>
              <a:t>„</a:t>
            </a:r>
            <a:r>
              <a:rPr lang="pl-PL" sz="3000" dirty="0"/>
              <a:t>Interesująca jest również proporcja uzasadnionych reklamacji. W roku 2012 wśród operatorów niepublicznych odrzucono 43,1% reklamacji, tymczasem Poczta Polska nie zaakceptowała aż 77,5% </a:t>
            </a:r>
            <a:r>
              <a:rPr lang="pl-PL" sz="3000" dirty="0" smtClean="0"/>
              <a:t>reklamacji. (…)</a:t>
            </a:r>
          </a:p>
          <a:p>
            <a:pPr>
              <a:lnSpc>
                <a:spcPct val="80000"/>
              </a:lnSpc>
              <a:buFontTx/>
              <a:buNone/>
            </a:pPr>
            <a:r>
              <a:rPr lang="pl-PL" altLang="pl-PL" sz="3000" dirty="0" smtClean="0"/>
              <a:t>	Zmienia </a:t>
            </a:r>
            <a:r>
              <a:rPr lang="pl-PL" altLang="pl-PL" sz="3000" dirty="0"/>
              <a:t>się także struktura zatrudnienia w sektorze pocztowym. W roku </a:t>
            </a:r>
            <a:r>
              <a:rPr lang="pl-PL" altLang="pl-PL" sz="3000" dirty="0" smtClean="0"/>
              <a:t>2006 w </a:t>
            </a:r>
            <a:r>
              <a:rPr lang="pl-PL" altLang="pl-PL" sz="3000" dirty="0"/>
              <a:t>Poczcie Polskiej zatrudnionych było 101 146 osób, a w roku 2012 jest to 91 </a:t>
            </a:r>
            <a:r>
              <a:rPr lang="pl-PL" altLang="pl-PL" sz="3000" dirty="0" smtClean="0"/>
              <a:t>373 osób</a:t>
            </a:r>
            <a:r>
              <a:rPr lang="pl-PL" altLang="pl-PL" sz="3000" dirty="0"/>
              <a:t>. Natomiast zatrudnienie u operatorów niepublicznych w roku 2006 </a:t>
            </a:r>
            <a:r>
              <a:rPr lang="pl-PL" altLang="pl-PL" sz="3000" dirty="0" smtClean="0"/>
              <a:t>wynosiło 17 </a:t>
            </a:r>
            <a:r>
              <a:rPr lang="pl-PL" altLang="pl-PL" sz="3000" dirty="0"/>
              <a:t>964 osób, by w roku 2012 wynieść już 32 544 osób. Ogólny poziom </a:t>
            </a:r>
            <a:r>
              <a:rPr lang="pl-PL" altLang="pl-PL" sz="3000" dirty="0" smtClean="0"/>
              <a:t>zatrudnienia w </a:t>
            </a:r>
            <a:r>
              <a:rPr lang="pl-PL" altLang="pl-PL" sz="3000" dirty="0"/>
              <a:t>sektorze pocztowym ze 119 110 osób w roku 2006 wzrósł do 123 917 osób w roku 201216. W związku z powyższą informacją można stwierdzić, iż popularne </a:t>
            </a:r>
            <a:r>
              <a:rPr lang="pl-PL" altLang="pl-PL" sz="3000" dirty="0" smtClean="0"/>
              <a:t>argumenty obrońców </a:t>
            </a:r>
            <a:r>
              <a:rPr lang="pl-PL" altLang="pl-PL" sz="3000" dirty="0"/>
              <a:t>monopolu i regulacji, jakoby liberalizacja prowadziła do utraty miejsc </a:t>
            </a:r>
            <a:r>
              <a:rPr lang="pl-PL" altLang="pl-PL" sz="3000" dirty="0" smtClean="0"/>
              <a:t>pracy, nie </a:t>
            </a:r>
            <a:r>
              <a:rPr lang="pl-PL" altLang="pl-PL" sz="3000" dirty="0"/>
              <a:t>znajdują </a:t>
            </a:r>
            <a:r>
              <a:rPr lang="pl-PL" altLang="pl-PL" sz="3000" dirty="0" smtClean="0"/>
              <a:t>potwierdzenia. </a:t>
            </a:r>
          </a:p>
          <a:p>
            <a:pPr>
              <a:lnSpc>
                <a:spcPct val="80000"/>
              </a:lnSpc>
              <a:buFontTx/>
              <a:buNone/>
            </a:pPr>
            <a:r>
              <a:rPr lang="pl-PL" altLang="pl-PL" sz="3000" dirty="0" smtClean="0"/>
              <a:t>	Ponadto </a:t>
            </a:r>
            <a:r>
              <a:rPr lang="pl-PL" altLang="pl-PL" sz="3000" dirty="0"/>
              <a:t>otwierający się rynek pocztowy zwiększa presje na </a:t>
            </a:r>
            <a:r>
              <a:rPr lang="pl-PL" altLang="pl-PL" sz="3000" dirty="0" smtClean="0"/>
              <a:t>dotychczasowych podmiotach</a:t>
            </a:r>
            <a:r>
              <a:rPr lang="pl-PL" altLang="pl-PL" sz="3000" dirty="0"/>
              <a:t>, stymulując je do podejmowania dodatkowych działań oraz </a:t>
            </a:r>
            <a:r>
              <a:rPr lang="pl-PL" altLang="pl-PL" sz="3000" dirty="0" smtClean="0"/>
              <a:t>reform zmierzających </a:t>
            </a:r>
            <a:r>
              <a:rPr lang="pl-PL" altLang="pl-PL" sz="3000" dirty="0"/>
              <a:t>do poprawienia terminowości swoich świadczeń”</a:t>
            </a:r>
            <a:endParaRPr lang="pl-PL" altLang="pl-PL" sz="3000" dirty="0" smtClean="0"/>
          </a:p>
          <a:p>
            <a:pPr>
              <a:lnSpc>
                <a:spcPct val="80000"/>
              </a:lnSpc>
              <a:buFontTx/>
              <a:buNone/>
            </a:pPr>
            <a:r>
              <a:rPr lang="pl-PL" altLang="pl-PL" sz="1800" dirty="0"/>
              <a:t>	</a:t>
            </a:r>
            <a:r>
              <a:rPr lang="pl-PL" altLang="pl-PL" sz="1800" b="1" dirty="0" smtClean="0"/>
              <a:t>K. </a:t>
            </a:r>
            <a:r>
              <a:rPr lang="pl-PL" altLang="pl-PL" sz="1800" b="1" dirty="0" err="1" smtClean="0"/>
              <a:t>Bodo</a:t>
            </a:r>
            <a:r>
              <a:rPr lang="pl-PL" altLang="pl-PL" sz="1800" b="1" dirty="0"/>
              <a:t> </a:t>
            </a:r>
            <a:r>
              <a:rPr lang="pl-PL" altLang="pl-PL" sz="1800" b="1" dirty="0" smtClean="0"/>
              <a:t>D. </a:t>
            </a:r>
            <a:r>
              <a:rPr lang="pl-PL" altLang="pl-PL" sz="1800" b="1" dirty="0" err="1" smtClean="0"/>
              <a:t>Gawinkowski</a:t>
            </a:r>
            <a:r>
              <a:rPr lang="pl-PL" altLang="pl-PL" sz="1800" b="1" dirty="0" smtClean="0"/>
              <a:t>, </a:t>
            </a:r>
            <a:r>
              <a:rPr lang="pl-PL" altLang="pl-PL" sz="1800" b="1" i="1" dirty="0" smtClean="0"/>
              <a:t>Rynek </a:t>
            </a:r>
            <a:r>
              <a:rPr lang="pl-PL" altLang="pl-PL" sz="1800" b="1" i="1" dirty="0"/>
              <a:t>usług pocztowych w </a:t>
            </a:r>
            <a:r>
              <a:rPr lang="pl-PL" altLang="pl-PL" sz="1800" b="1" i="1" dirty="0" smtClean="0"/>
              <a:t>Polsce i </a:t>
            </a:r>
            <a:r>
              <a:rPr lang="pl-PL" altLang="pl-PL" sz="1800" b="1" i="1" dirty="0"/>
              <a:t>w Niemczech – konkurencja </a:t>
            </a:r>
            <a:r>
              <a:rPr lang="pl-PL" altLang="pl-PL" sz="1800" b="1" i="1" dirty="0" smtClean="0"/>
              <a:t>służy konsumentom</a:t>
            </a:r>
            <a:r>
              <a:rPr lang="pl-PL" altLang="pl-PL" sz="1800" b="1" dirty="0" smtClean="0"/>
              <a:t>. </a:t>
            </a:r>
            <a:r>
              <a:rPr lang="pl-PL" altLang="pl-PL" sz="1800" b="1" i="1" dirty="0"/>
              <a:t>Analiza </a:t>
            </a:r>
            <a:r>
              <a:rPr lang="pl-PL" altLang="pl-PL" sz="1800" b="1" i="1" dirty="0" smtClean="0"/>
              <a:t>FOR </a:t>
            </a:r>
            <a:r>
              <a:rPr lang="pl-PL" altLang="pl-PL" sz="1800" b="1" i="1" dirty="0"/>
              <a:t>08/2014</a:t>
            </a:r>
            <a:r>
              <a:rPr lang="pl-PL" altLang="pl-PL" sz="1800" b="1" dirty="0"/>
              <a:t>, s. 8</a:t>
            </a:r>
            <a:r>
              <a:rPr lang="pl-PL" altLang="pl-PL" sz="1800" b="1" dirty="0" smtClean="0"/>
              <a:t>.</a:t>
            </a:r>
            <a:endParaRPr lang="pl-PL" altLang="pl-PL" sz="1800" b="1" dirty="0"/>
          </a:p>
        </p:txBody>
      </p:sp>
    </p:spTree>
    <p:extLst>
      <p:ext uri="{BB962C8B-B14F-4D97-AF65-F5344CB8AC3E}">
        <p14:creationId xmlns:p14="http://schemas.microsoft.com/office/powerpoint/2010/main" val="418690399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4400" dirty="0" smtClean="0"/>
              <a:t>Rekomendowana literatura dla zainteresowanych</a:t>
            </a:r>
            <a:endParaRPr lang="pl-PL" sz="4400" dirty="0"/>
          </a:p>
        </p:txBody>
      </p:sp>
      <p:sp>
        <p:nvSpPr>
          <p:cNvPr id="3" name="Symbol zastępczy zawartości 2"/>
          <p:cNvSpPr>
            <a:spLocks noGrp="1"/>
          </p:cNvSpPr>
          <p:nvPr>
            <p:ph idx="1"/>
          </p:nvPr>
        </p:nvSpPr>
        <p:spPr>
          <a:xfrm>
            <a:off x="838200" y="2161687"/>
            <a:ext cx="10233800" cy="4351338"/>
          </a:xfrm>
        </p:spPr>
        <p:txBody>
          <a:bodyPr/>
          <a:lstStyle/>
          <a:p>
            <a:r>
              <a:rPr lang="pl-PL" dirty="0" smtClean="0">
                <a:solidFill>
                  <a:schemeClr val="tx1"/>
                </a:solidFill>
              </a:rPr>
              <a:t>publikacje dostępne online (open-</a:t>
            </a:r>
            <a:r>
              <a:rPr lang="pl-PL" dirty="0" err="1" smtClean="0">
                <a:solidFill>
                  <a:schemeClr val="tx1"/>
                </a:solidFill>
              </a:rPr>
              <a:t>access</a:t>
            </a:r>
            <a:r>
              <a:rPr lang="pl-PL" dirty="0" smtClean="0">
                <a:solidFill>
                  <a:schemeClr val="tx1"/>
                </a:solidFill>
              </a:rPr>
              <a:t>):</a:t>
            </a:r>
            <a:endParaRPr lang="pl-PL" dirty="0">
              <a:solidFill>
                <a:schemeClr val="tx1"/>
              </a:solidFill>
            </a:endParaRPr>
          </a:p>
          <a:p>
            <a:pPr algn="just">
              <a:buFontTx/>
              <a:buChar char="-"/>
            </a:pPr>
            <a:endParaRPr lang="pl-PL" dirty="0" smtClean="0">
              <a:solidFill>
                <a:schemeClr val="tx1"/>
              </a:solidFill>
            </a:endParaRPr>
          </a:p>
          <a:p>
            <a:pPr algn="just">
              <a:buFontTx/>
              <a:buChar char="-"/>
            </a:pPr>
            <a:r>
              <a:rPr lang="pl-PL" dirty="0" smtClean="0">
                <a:solidFill>
                  <a:schemeClr val="tx1"/>
                </a:solidFill>
              </a:rPr>
              <a:t>C. </a:t>
            </a:r>
            <a:r>
              <a:rPr lang="pl-PL" dirty="0" err="1" smtClean="0">
                <a:solidFill>
                  <a:schemeClr val="tx1"/>
                </a:solidFill>
              </a:rPr>
              <a:t>Staughton</a:t>
            </a:r>
            <a:r>
              <a:rPr lang="pl-PL" dirty="0" smtClean="0">
                <a:solidFill>
                  <a:schemeClr val="tx1"/>
                </a:solidFill>
              </a:rPr>
              <a:t>, </a:t>
            </a:r>
            <a:r>
              <a:rPr lang="pl-PL" i="1" dirty="0" smtClean="0">
                <a:solidFill>
                  <a:schemeClr val="tx1"/>
                </a:solidFill>
              </a:rPr>
              <a:t>Za dużo prawa</a:t>
            </a:r>
            <a:r>
              <a:rPr lang="pl-PL" dirty="0" smtClean="0">
                <a:solidFill>
                  <a:schemeClr val="tx1"/>
                </a:solidFill>
              </a:rPr>
              <a:t>, </a:t>
            </a:r>
            <a:r>
              <a:rPr lang="pl-PL" dirty="0" err="1" smtClean="0">
                <a:solidFill>
                  <a:schemeClr val="tx1"/>
                </a:solidFill>
              </a:rPr>
              <a:t>Ius</a:t>
            </a:r>
            <a:r>
              <a:rPr lang="pl-PL" dirty="0" smtClean="0">
                <a:solidFill>
                  <a:schemeClr val="tx1"/>
                </a:solidFill>
              </a:rPr>
              <a:t> et Lex,</a:t>
            </a:r>
            <a:r>
              <a:rPr lang="en-US" dirty="0" smtClean="0">
                <a:solidFill>
                  <a:schemeClr val="tx1"/>
                </a:solidFill>
              </a:rPr>
              <a:t> </a:t>
            </a:r>
            <a:r>
              <a:rPr lang="pl-PL" dirty="0" smtClean="0">
                <a:solidFill>
                  <a:schemeClr val="tx1"/>
                </a:solidFill>
              </a:rPr>
              <a:t>nr 1/2002, s.</a:t>
            </a:r>
            <a:r>
              <a:rPr lang="en-US" dirty="0" smtClean="0">
                <a:solidFill>
                  <a:schemeClr val="tx1"/>
                </a:solidFill>
              </a:rPr>
              <a:t> </a:t>
            </a:r>
            <a:r>
              <a:rPr lang="pl-PL" dirty="0" smtClean="0">
                <a:solidFill>
                  <a:schemeClr val="tx1"/>
                </a:solidFill>
              </a:rPr>
              <a:t>167</a:t>
            </a:r>
            <a:r>
              <a:rPr lang="en-US" dirty="0" smtClean="0">
                <a:solidFill>
                  <a:schemeClr val="tx1"/>
                </a:solidFill>
              </a:rPr>
              <a:t>–</a:t>
            </a:r>
            <a:r>
              <a:rPr lang="pl-PL" dirty="0" smtClean="0">
                <a:solidFill>
                  <a:schemeClr val="tx1"/>
                </a:solidFill>
              </a:rPr>
              <a:t>175.</a:t>
            </a:r>
          </a:p>
          <a:p>
            <a:pPr algn="just">
              <a:buFontTx/>
              <a:buChar char="-"/>
            </a:pPr>
            <a:endParaRPr lang="pl-PL" dirty="0" smtClean="0">
              <a:solidFill>
                <a:schemeClr val="tx1"/>
              </a:solidFill>
            </a:endParaRPr>
          </a:p>
          <a:p>
            <a:pPr algn="just">
              <a:buFontTx/>
              <a:buChar char="-"/>
            </a:pPr>
            <a:r>
              <a:rPr lang="pl-PL" dirty="0" smtClean="0">
                <a:solidFill>
                  <a:schemeClr val="tx1"/>
                </a:solidFill>
              </a:rPr>
              <a:t>A. Dudzińska, </a:t>
            </a:r>
            <a:r>
              <a:rPr lang="en-US" i="1" dirty="0" err="1">
                <a:solidFill>
                  <a:schemeClr val="tx1"/>
                </a:solidFill>
              </a:rPr>
              <a:t>Gorączka</a:t>
            </a:r>
            <a:r>
              <a:rPr lang="en-US" i="1" dirty="0">
                <a:solidFill>
                  <a:schemeClr val="tx1"/>
                </a:solidFill>
              </a:rPr>
              <a:t> </a:t>
            </a:r>
            <a:r>
              <a:rPr lang="en-US" i="1" dirty="0" err="1" smtClean="0">
                <a:solidFill>
                  <a:schemeClr val="tx1"/>
                </a:solidFill>
              </a:rPr>
              <a:t>legislacyjna</a:t>
            </a:r>
            <a:r>
              <a:rPr lang="en-US" i="1" dirty="0" smtClean="0">
                <a:solidFill>
                  <a:schemeClr val="tx1"/>
                </a:solidFill>
              </a:rPr>
              <a:t>.</a:t>
            </a:r>
            <a:r>
              <a:rPr lang="pl-PL" i="1" dirty="0" smtClean="0">
                <a:solidFill>
                  <a:schemeClr val="tx1"/>
                </a:solidFill>
              </a:rPr>
              <a:t> </a:t>
            </a:r>
            <a:r>
              <a:rPr lang="en-US" i="1" dirty="0" err="1" smtClean="0">
                <a:solidFill>
                  <a:schemeClr val="tx1"/>
                </a:solidFill>
              </a:rPr>
              <a:t>Zespół</a:t>
            </a:r>
            <a:r>
              <a:rPr lang="en-US" i="1" dirty="0" smtClean="0">
                <a:solidFill>
                  <a:schemeClr val="tx1"/>
                </a:solidFill>
              </a:rPr>
              <a:t> </a:t>
            </a:r>
            <a:r>
              <a:rPr lang="en-US" i="1" dirty="0" err="1" smtClean="0">
                <a:solidFill>
                  <a:schemeClr val="tx1"/>
                </a:solidFill>
              </a:rPr>
              <a:t>objawów</a:t>
            </a:r>
            <a:r>
              <a:rPr lang="pl-PL" i="1" dirty="0" smtClean="0">
                <a:solidFill>
                  <a:schemeClr val="tx1"/>
                </a:solidFill>
              </a:rPr>
              <a:t>. Analiza</a:t>
            </a:r>
            <a:r>
              <a:rPr lang="en-US" dirty="0" smtClean="0">
                <a:solidFill>
                  <a:schemeClr val="tx1"/>
                </a:solidFill>
              </a:rPr>
              <a:t>, </a:t>
            </a:r>
            <a:r>
              <a:rPr lang="pl-PL" dirty="0" smtClean="0">
                <a:solidFill>
                  <a:schemeClr val="tx1"/>
                </a:solidFill>
              </a:rPr>
              <a:t>Warszawa 2018.</a:t>
            </a:r>
            <a:endParaRPr lang="pl-PL" dirty="0">
              <a:solidFill>
                <a:schemeClr val="tx1"/>
              </a:solidFill>
            </a:endParaRPr>
          </a:p>
        </p:txBody>
      </p:sp>
    </p:spTree>
    <p:extLst>
      <p:ext uri="{BB962C8B-B14F-4D97-AF65-F5344CB8AC3E}">
        <p14:creationId xmlns:p14="http://schemas.microsoft.com/office/powerpoint/2010/main" val="166115980"/>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łębokość">
  <a:themeElements>
    <a:clrScheme name="Głębokość">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Głębokość">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łębokość">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1604</TotalTime>
  <Words>9084</Words>
  <Application>Microsoft Office PowerPoint</Application>
  <PresentationFormat>Panoramiczny</PresentationFormat>
  <Paragraphs>390</Paragraphs>
  <Slides>97</Slides>
  <Notes>1</Notes>
  <HiddenSlides>0</HiddenSlides>
  <MMClips>0</MMClips>
  <ScaleCrop>false</ScaleCrop>
  <HeadingPairs>
    <vt:vector size="6" baseType="variant">
      <vt:variant>
        <vt:lpstr>Używane czcionki</vt:lpstr>
      </vt:variant>
      <vt:variant>
        <vt:i4>6</vt:i4>
      </vt:variant>
      <vt:variant>
        <vt:lpstr>Motyw</vt:lpstr>
      </vt:variant>
      <vt:variant>
        <vt:i4>2</vt:i4>
      </vt:variant>
      <vt:variant>
        <vt:lpstr>Tytuły slajdów</vt:lpstr>
      </vt:variant>
      <vt:variant>
        <vt:i4>97</vt:i4>
      </vt:variant>
    </vt:vector>
  </HeadingPairs>
  <TitlesOfParts>
    <vt:vector size="105" baseType="lpstr">
      <vt:lpstr>Aharoni</vt:lpstr>
      <vt:lpstr>Arial</vt:lpstr>
      <vt:lpstr>Batang</vt:lpstr>
      <vt:lpstr>Calibri</vt:lpstr>
      <vt:lpstr>Calibri Light</vt:lpstr>
      <vt:lpstr>Corbel</vt:lpstr>
      <vt:lpstr>Motyw pakietu Office</vt:lpstr>
      <vt:lpstr>Głębokość</vt:lpstr>
      <vt:lpstr>EKONOMICZNA  ANALIZA  PRAWA</vt:lpstr>
      <vt:lpstr>Ekonomiczna analiza prawa:  podstawowe pojęcia i problemy. </vt:lpstr>
      <vt:lpstr>Alokacja zasobów</vt:lpstr>
      <vt:lpstr>Alokacja zasobów</vt:lpstr>
      <vt:lpstr>Alokacja zasobów</vt:lpstr>
      <vt:lpstr>Efektywność dla ekonomisty vs.  efektywność dla prawnika</vt:lpstr>
      <vt:lpstr>Prezentacja programu PowerPoint</vt:lpstr>
      <vt:lpstr>Cel prawa w świetle Law &amp; Economics</vt:lpstr>
      <vt:lpstr>Efektywność prawa dla prawników</vt:lpstr>
      <vt:lpstr>Efektywność prawa dla prawników</vt:lpstr>
      <vt:lpstr>Skuteczność prawa</vt:lpstr>
      <vt:lpstr>Przykład 1</vt:lpstr>
      <vt:lpstr>Przykład 2</vt:lpstr>
      <vt:lpstr>Przykład 3</vt:lpstr>
      <vt:lpstr>Przykład 4</vt:lpstr>
      <vt:lpstr>Przykład 5</vt:lpstr>
      <vt:lpstr>Efektywność ekonomiczna</vt:lpstr>
      <vt:lpstr>Efektywność ekonomiczna vs. sprawiedliwość</vt:lpstr>
      <vt:lpstr>Efektywność vs. sprawiedliwość</vt:lpstr>
      <vt:lpstr>Efektywność ekonomiczna vs. moralność</vt:lpstr>
      <vt:lpstr>Prezentacja programu PowerPoint</vt:lpstr>
      <vt:lpstr>Jakie okoliczności sprawiają, że prawo jest skuteczne?</vt:lpstr>
      <vt:lpstr>Jakie okoliczności sprawiają, że prawo jest skuteczne?</vt:lpstr>
      <vt:lpstr>Jakie okoliczności sprawiają, że prawo jest skuteczne?</vt:lpstr>
      <vt:lpstr>Przestrzeganie prawa – perspektywa Law &amp; Economics</vt:lpstr>
      <vt:lpstr>Przestrzeganie prawa – perspektywa behawioralnej Law &amp; Economics</vt:lpstr>
      <vt:lpstr>Granice prawa</vt:lpstr>
      <vt:lpstr>Granice prawa</vt:lpstr>
      <vt:lpstr>Granice prawa</vt:lpstr>
      <vt:lpstr>Granice prawa</vt:lpstr>
      <vt:lpstr>Granice prawa  (limits of law)</vt:lpstr>
      <vt:lpstr>Prezentacja programu PowerPoint</vt:lpstr>
      <vt:lpstr>Nadmierna ingerencja prawodawcy w życie ludzkie?</vt:lpstr>
      <vt:lpstr>Zakres i jakość regulacji:  jurydyzacja życia społecznego i inflacja prawa</vt:lpstr>
      <vt:lpstr>Termin jurydyzacja (od łacińskiego słowa iuridicus – prawny, prawniczy) oznacza nadanie określonemu zjawisku charakteru prawnego, innymi słowy objęcie określonego zachowania, sytuacji lub stanu faktycznego regulacją prawa pozytywnego. Jeśli dana kwestia przestaje być indyferentna z punktu widzenia prawodawcy, tj. organ władzy publicznej stanowiący obowiązujące normy prawne uznaje za pożądane unormowanie tej kwestii, to tym samym zostaje ona objęta jurydyzacją.   K. Koźmiński, hasło: Jurydyzacja życia społecznego [w:] Socjologia prawa. Główne problemy i postacie, A. Kojder, Z. Cywiński (red.), Warszawa 2013.</vt:lpstr>
      <vt:lpstr>Przykłady „jurydyzacji życia”</vt:lpstr>
      <vt:lpstr>Prezentacja programu PowerPoint</vt:lpstr>
      <vt:lpstr>Prezentacja programu PowerPoint</vt:lpstr>
      <vt:lpstr>Jurydyzacja i nadregulacja w UE</vt:lpstr>
      <vt:lpstr>Spirala jurydyzacyjna</vt:lpstr>
      <vt:lpstr>Efekty jurydyzacji</vt:lpstr>
      <vt:lpstr>Nadmiar prawa jako zjawisko patologiczne</vt:lpstr>
      <vt:lpstr>„Kolonizacja przez prawo” i „legalizacja” życia ludzkiego</vt:lpstr>
      <vt:lpstr>Prezentacja programu PowerPoint</vt:lpstr>
      <vt:lpstr>Prezentacja programu PowerPoint</vt:lpstr>
      <vt:lpstr>Jurydyfikacja</vt:lpstr>
      <vt:lpstr>Prezentacja programu PowerPoint</vt:lpstr>
      <vt:lpstr>Jurydyzacja życia ludzkiego</vt:lpstr>
      <vt:lpstr>Przyczyny jurydyzacji życia społecznego przez prawo</vt:lpstr>
      <vt:lpstr>Potrzeba bezpieczeństwa i „rights-talk”</vt:lpstr>
      <vt:lpstr>Oczekiwania obywateli – paternalizm prawny</vt:lpstr>
      <vt:lpstr>„Kompleks ojca” w postrzeganiu prawa</vt:lpstr>
      <vt:lpstr>Prezentacja programu PowerPoint</vt:lpstr>
      <vt:lpstr>Przykłady:</vt:lpstr>
      <vt:lpstr>Przykłady</vt:lpstr>
      <vt:lpstr>Przykład</vt:lpstr>
      <vt:lpstr>Przykład</vt:lpstr>
      <vt:lpstr>Prezentacja programu PowerPoint</vt:lpstr>
      <vt:lpstr>Prezentacja programu PowerPoint</vt:lpstr>
      <vt:lpstr>Przykład</vt:lpstr>
      <vt:lpstr>Prezentacja programu PowerPoint</vt:lpstr>
      <vt:lpstr>Prezentacja programu PowerPoint</vt:lpstr>
      <vt:lpstr>Jurydyzacja życia</vt:lpstr>
      <vt:lpstr>Inflacja prawa</vt:lpstr>
      <vt:lpstr>Inflacja legislacyjna</vt:lpstr>
      <vt:lpstr>Zbyt dużo przepisów prawnych + niska jakość regulacji</vt:lpstr>
      <vt:lpstr>Przykład: prawo UE</vt:lpstr>
      <vt:lpstr>Przykład: prawo UE (wadliwość języka prawnego)</vt:lpstr>
      <vt:lpstr>Przykład: prawo UE (dostęp do informacji prawnej)</vt:lpstr>
      <vt:lpstr>Przykład: prawo UE (nieprzejrzystość procedur decyzyjnych)</vt:lpstr>
      <vt:lpstr>Prezentacja programu PowerPoint</vt:lpstr>
      <vt:lpstr>„Nadprodukcja” aktów prawa stanowionego</vt:lpstr>
      <vt:lpstr>Numery stron Dziennika Ustaw</vt:lpstr>
      <vt:lpstr>Prezentacja programu PowerPoint</vt:lpstr>
      <vt:lpstr>Prezentacja programu PowerPoint</vt:lpstr>
      <vt:lpstr>„Nadprodukcja” prawa</vt:lpstr>
      <vt:lpstr>Nadprodukcja prawa</vt:lpstr>
      <vt:lpstr>Nadpobudliwość prawodawcy krajowego</vt:lpstr>
      <vt:lpstr>Prezentacja programu PowerPoint</vt:lpstr>
      <vt:lpstr>Prezentacja programu PowerPoint</vt:lpstr>
      <vt:lpstr>Zjawisko „pozłacania” (gold-plating) prawa krajowego</vt:lpstr>
      <vt:lpstr>Ekonomiczne skutki gold-platingu</vt:lpstr>
      <vt:lpstr>Niestabilność regulacji</vt:lpstr>
      <vt:lpstr>Brak aktów wykonawczych</vt:lpstr>
      <vt:lpstr>Prezentacja programu PowerPoint</vt:lpstr>
      <vt:lpstr>Brak pewności prawa</vt:lpstr>
      <vt:lpstr>Nieprzydatność „tradycyjnych” technik legislacyjnych</vt:lpstr>
      <vt:lpstr>Oznaki kryzysu prawa</vt:lpstr>
      <vt:lpstr>Dejurydyzacja</vt:lpstr>
      <vt:lpstr>Deregulacja</vt:lpstr>
      <vt:lpstr>Deregulacja a rynek</vt:lpstr>
      <vt:lpstr>Deregulacja a rynek</vt:lpstr>
      <vt:lpstr>Deregulacja a rynek</vt:lpstr>
      <vt:lpstr>Deregulacja a rynek</vt:lpstr>
      <vt:lpstr>Prezentacja programu PowerPoint</vt:lpstr>
      <vt:lpstr>Skutki liberalizacji rynku pocztowego</vt:lpstr>
      <vt:lpstr>Rekomendowana literatura dla zainteresowanych</vt:lpstr>
    </vt:vector>
  </TitlesOfParts>
  <Company>Uniwersytet Warszawski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EKONOMICZNA  ANALIZA  PRAWA</dc:title>
  <dc:creator>Krzysztof Koźmiński</dc:creator>
  <cp:lastModifiedBy>k.kozminski@wpia.uw.edu.pl</cp:lastModifiedBy>
  <cp:revision>276</cp:revision>
  <dcterms:created xsi:type="dcterms:W3CDTF">2019-02-20T08:56:24Z</dcterms:created>
  <dcterms:modified xsi:type="dcterms:W3CDTF">2019-03-20T13:16:39Z</dcterms:modified>
</cp:coreProperties>
</file>