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3" r:id="rId4"/>
    <p:sldId id="257" r:id="rId5"/>
    <p:sldId id="265" r:id="rId6"/>
    <p:sldId id="262" r:id="rId7"/>
    <p:sldId id="276" r:id="rId8"/>
    <p:sldId id="277" r:id="rId9"/>
    <p:sldId id="278" r:id="rId10"/>
    <p:sldId id="279" r:id="rId11"/>
    <p:sldId id="280" r:id="rId12"/>
    <p:sldId id="289" r:id="rId13"/>
    <p:sldId id="290" r:id="rId14"/>
    <p:sldId id="281" r:id="rId15"/>
    <p:sldId id="283" r:id="rId16"/>
    <p:sldId id="282" r:id="rId17"/>
    <p:sldId id="298" r:id="rId18"/>
    <p:sldId id="294" r:id="rId19"/>
    <p:sldId id="285" r:id="rId20"/>
    <p:sldId id="286" r:id="rId21"/>
    <p:sldId id="299" r:id="rId22"/>
    <p:sldId id="300" r:id="rId23"/>
    <p:sldId id="301" r:id="rId24"/>
    <p:sldId id="302" r:id="rId25"/>
    <p:sldId id="303" r:id="rId26"/>
    <p:sldId id="304" r:id="rId27"/>
    <p:sldId id="305" r:id="rId28"/>
    <p:sldId id="306" r:id="rId29"/>
    <p:sldId id="307" r:id="rId30"/>
    <p:sldId id="295" r:id="rId31"/>
    <p:sldId id="308" r:id="rId32"/>
    <p:sldId id="309" r:id="rId33"/>
    <p:sldId id="310" r:id="rId34"/>
    <p:sldId id="268" r:id="rId35"/>
    <p:sldId id="288" r:id="rId36"/>
    <p:sldId id="296" r:id="rId37"/>
    <p:sldId id="293" r:id="rId38"/>
    <p:sldId id="287" r:id="rId39"/>
    <p:sldId id="291" r:id="rId40"/>
    <p:sldId id="297" r:id="rId41"/>
    <p:sldId id="269" r:id="rId42"/>
    <p:sldId id="271" r:id="rId43"/>
    <p:sldId id="259" r:id="rId44"/>
    <p:sldId id="270" r:id="rId45"/>
    <p:sldId id="272" r:id="rId46"/>
    <p:sldId id="273" r:id="rId47"/>
    <p:sldId id="274" r:id="rId48"/>
    <p:sldId id="267" r:id="rId4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06.03.2019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77526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06.03.2019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415236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06.03.2019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238533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5062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7317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2815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766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135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0613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30778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045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02CA7CC-14E7-4C93-B6F9-F4850FD4E50D}" type="datetimeFigureOut">
              <a:rPr lang="pl-PL" smtClean="0"/>
              <a:t>06.03.2019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16175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44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09223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3973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82686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525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1979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9217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1010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3377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02CA7CC-14E7-4C93-B6F9-F4850FD4E50D}" type="datetimeFigureOut">
              <a:rPr lang="pl-PL" smtClean="0"/>
              <a:t>06.03.2019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423191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02CA7CC-14E7-4C93-B6F9-F4850FD4E50D}" type="datetimeFigureOut">
              <a:rPr lang="pl-PL" smtClean="0"/>
              <a:t>06.03.2019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90236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02CA7CC-14E7-4C93-B6F9-F4850FD4E50D}" type="datetimeFigureOut">
              <a:rPr lang="pl-PL" smtClean="0"/>
              <a:t>06.03.2019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94880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02CA7CC-14E7-4C93-B6F9-F4850FD4E50D}" type="datetimeFigureOut">
              <a:rPr lang="pl-PL" smtClean="0"/>
              <a:t>06.03.2019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343347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02CA7CC-14E7-4C93-B6F9-F4850FD4E50D}" type="datetimeFigureOut">
              <a:rPr lang="pl-PL" smtClean="0"/>
              <a:t>06.03.2019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50575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02CA7CC-14E7-4C93-B6F9-F4850FD4E50D}" type="datetimeFigureOut">
              <a:rPr lang="pl-PL" smtClean="0"/>
              <a:t>06.03.2019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230836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02CA7CC-14E7-4C93-B6F9-F4850FD4E50D}" type="datetimeFigureOut">
              <a:rPr lang="pl-PL" smtClean="0"/>
              <a:t>06.03.2019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9AE8B20-B2BB-4983-8BFA-43A3AD41BDB6}" type="slidenum">
              <a:rPr lang="pl-PL" smtClean="0"/>
              <a:t>‹#›</a:t>
            </a:fld>
            <a:endParaRPr lang="pl-PL"/>
          </a:p>
        </p:txBody>
      </p:sp>
    </p:spTree>
    <p:extLst>
      <p:ext uri="{BB962C8B-B14F-4D97-AF65-F5344CB8AC3E}">
        <p14:creationId xmlns:p14="http://schemas.microsoft.com/office/powerpoint/2010/main" val="154667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CA7CC-14E7-4C93-B6F9-F4850FD4E50D}" type="datetimeFigureOut">
              <a:rPr lang="pl-PL" smtClean="0"/>
              <a:t>06.03.2019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E8B20-B2BB-4983-8BFA-43A3AD41BDB6}" type="slidenum">
              <a:rPr lang="pl-PL" smtClean="0"/>
              <a:t>‹#›</a:t>
            </a:fld>
            <a:endParaRPr lang="pl-PL"/>
          </a:p>
        </p:txBody>
      </p:sp>
    </p:spTree>
    <p:extLst>
      <p:ext uri="{BB962C8B-B14F-4D97-AF65-F5344CB8AC3E}">
        <p14:creationId xmlns:p14="http://schemas.microsoft.com/office/powerpoint/2010/main" val="401824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474F4DB-C0E2-4077-891E-2BE5E3BF8ABC}" type="datetimeFigureOut">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06.03.2019</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55EE1BE-85CA-4E9F-9636-F9D5EBB5B140}" type="slidenum">
              <a:rPr lang="pl-PL"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pl-PL">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883093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3052345"/>
            <a:ext cx="10988040" cy="1233387"/>
          </a:xfrm>
        </p:spPr>
        <p:txBody>
          <a:bodyPr>
            <a:noAutofit/>
          </a:bodyPr>
          <a:lstStyle/>
          <a:p>
            <a:r>
              <a:rPr lang="pl-PL" sz="4800" b="1" dirty="0" smtClean="0">
                <a:solidFill>
                  <a:schemeClr val="tx1"/>
                </a:solidFill>
                <a:effectLst/>
                <a:cs typeface="Aharoni" panose="02010803020104030203" pitchFamily="2" charset="-79"/>
              </a:rPr>
              <a:t>EKONOMICZNA  ANALIZA  PRAWA</a:t>
            </a:r>
            <a:endParaRPr lang="pl-PL" sz="4800" b="1" dirty="0">
              <a:solidFill>
                <a:schemeClr val="tx1"/>
              </a:solidFill>
              <a:effectLst/>
              <a:latin typeface="+mn-lt"/>
              <a:cs typeface="Aharoni" panose="02010803020104030203" pitchFamily="2" charset="-79"/>
            </a:endParaRPr>
          </a:p>
        </p:txBody>
      </p:sp>
      <p:sp>
        <p:nvSpPr>
          <p:cNvPr id="4" name="Podtytuł 3"/>
          <p:cNvSpPr>
            <a:spLocks noGrp="1"/>
          </p:cNvSpPr>
          <p:nvPr>
            <p:ph type="subTitle" idx="1"/>
          </p:nvPr>
        </p:nvSpPr>
        <p:spPr>
          <a:xfrm>
            <a:off x="2758440" y="5158854"/>
            <a:ext cx="9144000" cy="1524211"/>
          </a:xfrm>
        </p:spPr>
        <p:txBody>
          <a:bodyPr>
            <a:noAutofit/>
          </a:bodyPr>
          <a:lstStyle/>
          <a:p>
            <a:r>
              <a:rPr lang="pl-PL" b="1" dirty="0">
                <a:solidFill>
                  <a:schemeClr val="tx1"/>
                </a:solidFill>
                <a:latin typeface="Batang" panose="02030600000101010101" pitchFamily="18" charset="-127"/>
                <a:ea typeface="Batang" panose="02030600000101010101" pitchFamily="18" charset="-127"/>
                <a:cs typeface="Aharoni" panose="02010803020104030203" pitchFamily="2" charset="-79"/>
              </a:rPr>
              <a:t>d</a:t>
            </a:r>
            <a:r>
              <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r Krzysztof Koźmiński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Wydział Prawa i Administracji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Uniwersytetu Warszawskiego</a:t>
            </a:r>
            <a:endParaRPr lang="pl-PL" sz="2400" b="1" dirty="0">
              <a:solidFill>
                <a:schemeClr val="tx1"/>
              </a:solidFill>
              <a:latin typeface="Batang" panose="02030600000101010101" pitchFamily="18" charset="-127"/>
              <a:ea typeface="Batang" panose="02030600000101010101" pitchFamily="18" charset="-127"/>
              <a:cs typeface="Aharoni" panose="02010803020104030203" pitchFamily="2" charset="-79"/>
            </a:endParaRPr>
          </a:p>
          <a:p>
            <a:endPar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endParaRPr>
          </a:p>
        </p:txBody>
      </p:sp>
      <p:pic>
        <p:nvPicPr>
          <p:cNvPr id="5" name="Obraz 4"/>
          <p:cNvPicPr>
            <a:picLocks noChangeAspect="1"/>
          </p:cNvPicPr>
          <p:nvPr/>
        </p:nvPicPr>
        <p:blipFill>
          <a:blip r:embed="rId3"/>
          <a:stretch>
            <a:fillRect/>
          </a:stretch>
        </p:blipFill>
        <p:spPr>
          <a:xfrm>
            <a:off x="215778" y="173588"/>
            <a:ext cx="1653965" cy="1997241"/>
          </a:xfrm>
          <a:prstGeom prst="rect">
            <a:avLst/>
          </a:prstGeom>
        </p:spPr>
      </p:pic>
    </p:spTree>
    <p:extLst>
      <p:ext uri="{BB962C8B-B14F-4D97-AF65-F5344CB8AC3E}">
        <p14:creationId xmlns:p14="http://schemas.microsoft.com/office/powerpoint/2010/main" val="220462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412" y="188663"/>
            <a:ext cx="2867526" cy="1030538"/>
          </a:xfrm>
        </p:spPr>
        <p:txBody>
          <a:bodyPr>
            <a:normAutofit/>
          </a:bodyPr>
          <a:lstStyle/>
          <a:p>
            <a:pPr algn="ctr"/>
            <a:r>
              <a:rPr lang="pl-PL" sz="4800" dirty="0" smtClean="0"/>
              <a:t>Przykład 4</a:t>
            </a:r>
            <a:endParaRPr lang="pl-PL" sz="4800" dirty="0"/>
          </a:p>
        </p:txBody>
      </p:sp>
      <p:sp>
        <p:nvSpPr>
          <p:cNvPr id="3" name="Symbol zastępczy zawartości 2"/>
          <p:cNvSpPr>
            <a:spLocks noGrp="1"/>
          </p:cNvSpPr>
          <p:nvPr>
            <p:ph idx="1"/>
          </p:nvPr>
        </p:nvSpPr>
        <p:spPr>
          <a:xfrm>
            <a:off x="272717" y="1459833"/>
            <a:ext cx="11534273" cy="5261810"/>
          </a:xfrm>
        </p:spPr>
        <p:txBody>
          <a:bodyPr>
            <a:normAutofit fontScale="92500" lnSpcReduction="20000"/>
          </a:bodyPr>
          <a:lstStyle/>
          <a:p>
            <a:pPr marL="0" indent="0">
              <a:buNone/>
            </a:pPr>
            <a:r>
              <a:rPr lang="pl-PL" dirty="0"/>
              <a:t>„Za kryterium efektywności gospodarowania w ramach ekonomii </a:t>
            </a:r>
            <a:r>
              <a:rPr lang="pl-PL" dirty="0" smtClean="0"/>
              <a:t>dobrobytu uważa </a:t>
            </a:r>
            <a:r>
              <a:rPr lang="pl-PL" dirty="0"/>
              <a:t>się tzw. optimum </a:t>
            </a:r>
            <a:r>
              <a:rPr lang="pl-PL" dirty="0" err="1" smtClean="0"/>
              <a:t>Pareto</a:t>
            </a:r>
            <a:r>
              <a:rPr lang="pl-PL" dirty="0"/>
              <a:t>. W myśl tego kryterium, gospodarka znajduje </a:t>
            </a:r>
            <a:r>
              <a:rPr lang="pl-PL" dirty="0" smtClean="0"/>
              <a:t>się w </a:t>
            </a:r>
            <a:r>
              <a:rPr lang="pl-PL" dirty="0"/>
              <a:t>stanie optymalnym wówczas, gdy nie można poprawić sytuacji </a:t>
            </a:r>
            <a:r>
              <a:rPr lang="pl-PL" dirty="0" smtClean="0"/>
              <a:t>żadnego członka </a:t>
            </a:r>
            <a:r>
              <a:rPr lang="pl-PL" dirty="0"/>
              <a:t>społeczności bez jednoczesnego pogorszenia sytuacji kogoś </a:t>
            </a:r>
            <a:r>
              <a:rPr lang="pl-PL" dirty="0" smtClean="0"/>
              <a:t>innego (…) </a:t>
            </a:r>
          </a:p>
          <a:p>
            <a:pPr marL="0" indent="0">
              <a:buNone/>
            </a:pPr>
            <a:r>
              <a:rPr lang="pl-PL" dirty="0" smtClean="0"/>
              <a:t>Dla </a:t>
            </a:r>
            <a:r>
              <a:rPr lang="pl-PL" dirty="0"/>
              <a:t>przykładu rozważmy dwuosobową społeczność złożoną z osoby A oraz osoby B. Przeanalizujmy trzy modelowe </a:t>
            </a:r>
            <a:r>
              <a:rPr lang="pl-PL" dirty="0" smtClean="0"/>
              <a:t>sytuacje, w </a:t>
            </a:r>
            <a:r>
              <a:rPr lang="pl-PL" dirty="0"/>
              <a:t>których mogą się znaleźć członkowie tej społeczności: sytuacja </a:t>
            </a:r>
            <a:r>
              <a:rPr lang="pl-PL" dirty="0" smtClean="0"/>
              <a:t>S1, </a:t>
            </a:r>
            <a:r>
              <a:rPr lang="pl-PL" dirty="0"/>
              <a:t>gdy </a:t>
            </a:r>
            <a:r>
              <a:rPr lang="pl-PL" dirty="0" smtClean="0"/>
              <a:t>cały dochód </a:t>
            </a:r>
            <a:r>
              <a:rPr lang="pl-PL" dirty="0"/>
              <a:t>przypada osobie A, S2, gdy cały dochód przypada osobie В oraz S3, </a:t>
            </a:r>
            <a:r>
              <a:rPr lang="pl-PL" dirty="0" smtClean="0"/>
              <a:t>gdy dochody </a:t>
            </a:r>
            <a:r>
              <a:rPr lang="pl-PL" dirty="0"/>
              <a:t>podzielone są między te osoby po połowie. Otóż wszystkie </a:t>
            </a:r>
            <a:r>
              <a:rPr lang="pl-PL" dirty="0" smtClean="0"/>
              <a:t>trzy sytuacje </a:t>
            </a:r>
            <a:r>
              <a:rPr lang="pl-PL" dirty="0"/>
              <a:t>pozostają zgodne z kryterium optymalności </a:t>
            </a:r>
            <a:r>
              <a:rPr lang="pl-PL" dirty="0" err="1"/>
              <a:t>Pareto</a:t>
            </a:r>
            <a:r>
              <a:rPr lang="pl-PL" dirty="0"/>
              <a:t>, gdyż w </a:t>
            </a:r>
            <a:r>
              <a:rPr lang="pl-PL" dirty="0" smtClean="0"/>
              <a:t>żadnym z </a:t>
            </a:r>
            <a:r>
              <a:rPr lang="pl-PL" dirty="0"/>
              <a:t>wymienionych przypadków nie można poprawić sytuacji jednej z osób </a:t>
            </a:r>
            <a:r>
              <a:rPr lang="pl-PL" dirty="0" smtClean="0"/>
              <a:t>bez pogarszania </a:t>
            </a:r>
            <a:r>
              <a:rPr lang="pl-PL" dirty="0"/>
              <a:t>położenia drugiej. Biorąc jednak pod uwagę </a:t>
            </a:r>
            <a:r>
              <a:rPr lang="pl-PL" dirty="0" smtClean="0"/>
              <a:t>kryterium sprawiedliwości </a:t>
            </a:r>
            <a:r>
              <a:rPr lang="pl-PL" dirty="0"/>
              <a:t>(równości) powiemy, że sytuacje </a:t>
            </a:r>
            <a:r>
              <a:rPr lang="pl-PL" dirty="0" smtClean="0"/>
              <a:t>S1 </a:t>
            </a:r>
            <a:r>
              <a:rPr lang="pl-PL" dirty="0"/>
              <a:t>oraz S2 są </a:t>
            </a:r>
            <a:r>
              <a:rPr lang="pl-PL" dirty="0" smtClean="0"/>
              <a:t>skrajnie niesprawiedliwe</a:t>
            </a:r>
            <a:r>
              <a:rPr lang="pl-PL" dirty="0"/>
              <a:t>, gdyż całość dochodów przypada wyłącznie jednej </a:t>
            </a:r>
            <a:r>
              <a:rPr lang="pl-PL" dirty="0" smtClean="0"/>
              <a:t>osobie. Sprawiedliwa </a:t>
            </a:r>
            <a:r>
              <a:rPr lang="pl-PL" dirty="0"/>
              <a:t>jest natomiast sytuacja S3, gdyż stanowi ilustrację </a:t>
            </a:r>
            <a:r>
              <a:rPr lang="pl-PL" dirty="0" smtClean="0"/>
              <a:t>doskonale egalitarnego </a:t>
            </a:r>
            <a:r>
              <a:rPr lang="pl-PL" dirty="0"/>
              <a:t>podziału dochodów. To, która z tych sytuacji zostanie </a:t>
            </a:r>
            <a:r>
              <a:rPr lang="pl-PL" dirty="0" smtClean="0"/>
              <a:t>ostatecznie zrealizowana</a:t>
            </a:r>
            <a:r>
              <a:rPr lang="pl-PL" dirty="0"/>
              <a:t>, zależy od pierwotnego podziału zasobów między osobę A </a:t>
            </a:r>
            <a:r>
              <a:rPr lang="pl-PL" dirty="0" smtClean="0"/>
              <a:t>oraz osobę </a:t>
            </a:r>
            <a:r>
              <a:rPr lang="pl-PL" dirty="0"/>
              <a:t>B.”</a:t>
            </a:r>
            <a:endParaRPr lang="pl-PL" dirty="0" smtClean="0"/>
          </a:p>
          <a:p>
            <a:pPr marL="0" indent="0">
              <a:buNone/>
            </a:pPr>
            <a:r>
              <a:rPr lang="pl-PL" sz="1900" b="1" dirty="0" smtClean="0"/>
              <a:t>T. </a:t>
            </a:r>
            <a:r>
              <a:rPr lang="pl-PL" sz="1900" b="1" dirty="0" err="1" smtClean="0"/>
              <a:t>Kwarciński</a:t>
            </a:r>
            <a:r>
              <a:rPr lang="pl-PL" sz="1900" b="1" dirty="0" smtClean="0"/>
              <a:t>, </a:t>
            </a:r>
            <a:r>
              <a:rPr lang="pl-PL" sz="1900" b="1" i="1" dirty="0" smtClean="0"/>
              <a:t>Sprawiedliwość czy efektywność</a:t>
            </a:r>
            <a:r>
              <a:rPr lang="pl-PL" sz="1900" b="1" dirty="0" smtClean="0"/>
              <a:t>, Acta </a:t>
            </a:r>
            <a:r>
              <a:rPr lang="pl-PL" sz="1900" b="1" dirty="0" err="1" smtClean="0"/>
              <a:t>Universitatis</a:t>
            </a:r>
            <a:r>
              <a:rPr lang="pl-PL" sz="1900" b="1" dirty="0" smtClean="0"/>
              <a:t> </a:t>
            </a:r>
            <a:r>
              <a:rPr lang="pl-PL" sz="1900" b="1" dirty="0" err="1" smtClean="0"/>
              <a:t>Lodziensis</a:t>
            </a:r>
            <a:r>
              <a:rPr lang="pl-PL" sz="1900" b="1" dirty="0" smtClean="0"/>
              <a:t>, nr 213/2007.</a:t>
            </a:r>
            <a:endParaRPr lang="pl-PL" sz="1900" b="1" dirty="0"/>
          </a:p>
        </p:txBody>
      </p:sp>
    </p:spTree>
    <p:extLst>
      <p:ext uri="{BB962C8B-B14F-4D97-AF65-F5344CB8AC3E}">
        <p14:creationId xmlns:p14="http://schemas.microsoft.com/office/powerpoint/2010/main" val="254909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2717" y="1459833"/>
            <a:ext cx="11534273" cy="5261810"/>
          </a:xfrm>
        </p:spPr>
        <p:txBody>
          <a:bodyPr>
            <a:normAutofit/>
          </a:bodyPr>
          <a:lstStyle/>
          <a:p>
            <a:pPr marL="0" indent="0">
              <a:buNone/>
            </a:pPr>
            <a:r>
              <a:rPr lang="pl-PL" dirty="0" smtClean="0"/>
              <a:t>„Kryterium to wydaje się atrakcyjne, a to z uwagi na fakt, że postuluje projektowanie rozwiązań prawnych, które są akceptowane przez wszystkich, a które nie prowadzą do pogorszenia położenia żadnego podmiotu. (…)</a:t>
            </a:r>
          </a:p>
          <a:p>
            <a:pPr marL="0" indent="0">
              <a:buNone/>
            </a:pPr>
            <a:r>
              <a:rPr lang="pl-PL" dirty="0"/>
              <a:t>k</a:t>
            </a:r>
            <a:r>
              <a:rPr lang="pl-PL" dirty="0" smtClean="0"/>
              <a:t>ryterium to nie pozwala ocenić wyższości jednej sytuacji nad inną, a często jest wiele sytuacji </a:t>
            </a:r>
            <a:r>
              <a:rPr lang="pl-PL" dirty="0" err="1" smtClean="0"/>
              <a:t>Pareto</a:t>
            </a:r>
            <a:r>
              <a:rPr lang="pl-PL" dirty="0" smtClean="0"/>
              <a:t>-optymalnych. Przykładowo, efektywna w sensie </a:t>
            </a:r>
            <a:r>
              <a:rPr lang="pl-PL" dirty="0" err="1" smtClean="0"/>
              <a:t>Pareto</a:t>
            </a:r>
            <a:r>
              <a:rPr lang="pl-PL" dirty="0" smtClean="0"/>
              <a:t> będzie taka regulacja, która zapewnia wzrost bogactwa dla jednego procenta społeczeństwa, bez pogorszenia sytuacji pozostałych członków. Kryterium to nie pozwala wszakże wskazać na wyższość rozwiązania, które powoduje wzrost dochodów wśród jednego procenta najuboższych obywateli, nad regulacją, która przewiduje wzrost dochodów w grupie najzamożniejszej.”</a:t>
            </a:r>
          </a:p>
          <a:p>
            <a:pPr marL="0" indent="0">
              <a:buNone/>
            </a:pPr>
            <a:r>
              <a:rPr lang="pl-PL" sz="1900" b="1" dirty="0"/>
              <a:t>A. Nowak-Gruca, </a:t>
            </a:r>
            <a:r>
              <a:rPr lang="pl-PL" sz="1900" b="1" i="1" dirty="0"/>
              <a:t>Cywilnoprawna ochrona autorskich praw majątkowych w świetle ekonomicznej analizy prawa</a:t>
            </a:r>
            <a:r>
              <a:rPr lang="pl-PL" sz="1900" b="1" dirty="0"/>
              <a:t>, </a:t>
            </a:r>
            <a:r>
              <a:rPr lang="pl-PL" sz="1900" b="1" dirty="0" smtClean="0"/>
              <a:t>Warszawa </a:t>
            </a:r>
            <a:r>
              <a:rPr lang="pl-PL" sz="1900" b="1" dirty="0"/>
              <a:t>2013, s. </a:t>
            </a:r>
            <a:r>
              <a:rPr lang="pl-PL" sz="1900" b="1" dirty="0" smtClean="0"/>
              <a:t>44.</a:t>
            </a:r>
            <a:endParaRPr lang="pl-PL" sz="1900" b="1" dirty="0"/>
          </a:p>
          <a:p>
            <a:pPr marL="0" indent="0">
              <a:buNone/>
            </a:pPr>
            <a:endParaRPr lang="pl-PL" sz="1900" b="1" dirty="0"/>
          </a:p>
        </p:txBody>
      </p:sp>
      <p:sp>
        <p:nvSpPr>
          <p:cNvPr id="5" name="Tytuł 1"/>
          <p:cNvSpPr>
            <a:spLocks noGrp="1"/>
          </p:cNvSpPr>
          <p:nvPr>
            <p:ph type="title"/>
          </p:nvPr>
        </p:nvSpPr>
        <p:spPr>
          <a:xfrm>
            <a:off x="838200" y="365126"/>
            <a:ext cx="10515600" cy="982412"/>
          </a:xfrm>
        </p:spPr>
        <p:txBody>
          <a:bodyPr>
            <a:normAutofit/>
          </a:bodyPr>
          <a:lstStyle/>
          <a:p>
            <a:pPr algn="ctr"/>
            <a:r>
              <a:rPr lang="pl-PL" sz="4800" dirty="0" smtClean="0"/>
              <a:t>Kontrowersje</a:t>
            </a:r>
            <a:endParaRPr lang="pl-PL" sz="4800" dirty="0"/>
          </a:p>
        </p:txBody>
      </p:sp>
    </p:spTree>
    <p:extLst>
      <p:ext uri="{BB962C8B-B14F-4D97-AF65-F5344CB8AC3E}">
        <p14:creationId xmlns:p14="http://schemas.microsoft.com/office/powerpoint/2010/main" val="46957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2717" y="2358189"/>
            <a:ext cx="11534273" cy="4363454"/>
          </a:xfrm>
        </p:spPr>
        <p:txBody>
          <a:bodyPr>
            <a:normAutofit lnSpcReduction="10000"/>
          </a:bodyPr>
          <a:lstStyle/>
          <a:p>
            <a:pPr marL="0" indent="0">
              <a:buNone/>
            </a:pPr>
            <a:r>
              <a:rPr lang="pl-PL" dirty="0" smtClean="0"/>
              <a:t>„Dodatkowo większość modelowanych przez prawo sytuacji nie jest </a:t>
            </a:r>
            <a:r>
              <a:rPr lang="pl-PL" dirty="0" err="1" smtClean="0"/>
              <a:t>Pareto</a:t>
            </a:r>
            <a:r>
              <a:rPr lang="pl-PL" dirty="0" smtClean="0"/>
              <a:t>-optymalna, bo wprowadzenie danej regulacji z reguły powoduje pogorszenie się sytuacji pewnych podmiotów w stosunku do sytuacji sprzed zmiany. (…)</a:t>
            </a:r>
          </a:p>
          <a:p>
            <a:pPr marL="0" indent="0">
              <a:buNone/>
            </a:pPr>
            <a:r>
              <a:rPr lang="pl-PL" dirty="0"/>
              <a:t>k</a:t>
            </a:r>
            <a:r>
              <a:rPr lang="pl-PL" dirty="0" smtClean="0"/>
              <a:t>oncepcja efektywnej alokacji zasobów w ujęciu </a:t>
            </a:r>
            <a:r>
              <a:rPr lang="pl-PL" dirty="0" err="1" smtClean="0"/>
              <a:t>Pareto</a:t>
            </a:r>
            <a:r>
              <a:rPr lang="pl-PL" dirty="0" smtClean="0"/>
              <a:t> sprowadza się do sądów wartościujących, gdyż każda jednostka sama najlepiej ocenia dobrobyt własny, dobrobyt społeczny zaś określa się w kategoriach dobrobytu jednostek, a dobrobytu różnych jednostek nie można porównywać.”</a:t>
            </a:r>
          </a:p>
          <a:p>
            <a:pPr marL="0" indent="0">
              <a:buNone/>
            </a:pPr>
            <a:endParaRPr lang="pl-PL" dirty="0" smtClean="0"/>
          </a:p>
          <a:p>
            <a:pPr marL="0" indent="0">
              <a:buNone/>
            </a:pPr>
            <a:r>
              <a:rPr lang="pl-PL" sz="1900" b="1" dirty="0"/>
              <a:t>A. Nowak-Gruca, </a:t>
            </a:r>
            <a:r>
              <a:rPr lang="pl-PL" sz="1900" b="1" i="1" dirty="0"/>
              <a:t>Cywilnoprawna ochrona autorskich praw majątkowych w świetle ekonomicznej analizy prawa</a:t>
            </a:r>
            <a:r>
              <a:rPr lang="pl-PL" sz="1900" b="1" dirty="0"/>
              <a:t>, </a:t>
            </a:r>
            <a:r>
              <a:rPr lang="pl-PL" sz="1900" b="1" dirty="0" smtClean="0"/>
              <a:t>Warszawa </a:t>
            </a:r>
            <a:r>
              <a:rPr lang="pl-PL" sz="1900" b="1" dirty="0"/>
              <a:t>2013, s. </a:t>
            </a:r>
            <a:r>
              <a:rPr lang="pl-PL" sz="1900" b="1" dirty="0" smtClean="0"/>
              <a:t>44.</a:t>
            </a:r>
            <a:endParaRPr lang="pl-PL" sz="1900" b="1" dirty="0"/>
          </a:p>
          <a:p>
            <a:pPr marL="0" indent="0">
              <a:buNone/>
            </a:pPr>
            <a:endParaRPr lang="pl-PL" sz="1900" b="1" dirty="0"/>
          </a:p>
        </p:txBody>
      </p:sp>
      <p:sp>
        <p:nvSpPr>
          <p:cNvPr id="5" name="Tytuł 1"/>
          <p:cNvSpPr>
            <a:spLocks noGrp="1"/>
          </p:cNvSpPr>
          <p:nvPr>
            <p:ph type="title"/>
          </p:nvPr>
        </p:nvSpPr>
        <p:spPr>
          <a:xfrm>
            <a:off x="838200" y="365126"/>
            <a:ext cx="10515600" cy="982412"/>
          </a:xfrm>
        </p:spPr>
        <p:txBody>
          <a:bodyPr>
            <a:normAutofit/>
          </a:bodyPr>
          <a:lstStyle/>
          <a:p>
            <a:pPr algn="ctr"/>
            <a:r>
              <a:rPr lang="pl-PL" sz="4800" dirty="0" smtClean="0"/>
              <a:t>Kontrowersje</a:t>
            </a:r>
            <a:endParaRPr lang="pl-PL" sz="4800" dirty="0"/>
          </a:p>
        </p:txBody>
      </p:sp>
    </p:spTree>
    <p:extLst>
      <p:ext uri="{BB962C8B-B14F-4D97-AF65-F5344CB8AC3E}">
        <p14:creationId xmlns:p14="http://schemas.microsoft.com/office/powerpoint/2010/main" val="405758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842" y="2129052"/>
            <a:ext cx="11668836" cy="4490112"/>
          </a:xfrm>
        </p:spPr>
        <p:txBody>
          <a:bodyPr>
            <a:normAutofit/>
          </a:bodyPr>
          <a:lstStyle/>
          <a:p>
            <a:pPr>
              <a:buFontTx/>
              <a:buChar char="-"/>
            </a:pPr>
            <a:r>
              <a:rPr lang="pl-PL" sz="2600" dirty="0"/>
              <a:t>laureat Nagrody </a:t>
            </a:r>
            <a:r>
              <a:rPr lang="pl-PL" sz="2600" dirty="0" smtClean="0"/>
              <a:t>im</a:t>
            </a:r>
            <a:r>
              <a:rPr lang="pl-PL" sz="2600" dirty="0"/>
              <a:t>. Alfreda Nobla w dziedzinie ekonomii w 1991 </a:t>
            </a:r>
            <a:r>
              <a:rPr lang="pl-PL" sz="2600" dirty="0" smtClean="0"/>
              <a:t>roku</a:t>
            </a:r>
          </a:p>
          <a:p>
            <a:pPr>
              <a:buFontTx/>
              <a:buChar char="-"/>
            </a:pPr>
            <a:r>
              <a:rPr lang="pl-PL" sz="2600" dirty="0" smtClean="0"/>
              <a:t>profesor </a:t>
            </a:r>
            <a:r>
              <a:rPr lang="pl-PL" sz="2600" dirty="0"/>
              <a:t>na University of </a:t>
            </a:r>
            <a:r>
              <a:rPr lang="pl-PL" sz="2600" dirty="0" smtClean="0"/>
              <a:t>Buffalo, University </a:t>
            </a:r>
            <a:r>
              <a:rPr lang="pl-PL" sz="2600" dirty="0"/>
              <a:t>of </a:t>
            </a:r>
            <a:r>
              <a:rPr lang="pl-PL" sz="2600" dirty="0" smtClean="0"/>
              <a:t>Virginia, University </a:t>
            </a:r>
            <a:r>
              <a:rPr lang="pl-PL" sz="2600" dirty="0"/>
              <a:t>of </a:t>
            </a:r>
            <a:r>
              <a:rPr lang="pl-PL" sz="2600" dirty="0" smtClean="0"/>
              <a:t>Chicago, redaktor </a:t>
            </a:r>
            <a:r>
              <a:rPr lang="pl-PL" sz="2600" dirty="0"/>
              <a:t>"</a:t>
            </a:r>
            <a:r>
              <a:rPr lang="pl-PL" sz="2600" i="1" dirty="0" err="1"/>
              <a:t>Journal</a:t>
            </a:r>
            <a:r>
              <a:rPr lang="pl-PL" sz="2600" i="1" dirty="0"/>
              <a:t> of Law and </a:t>
            </a:r>
            <a:r>
              <a:rPr lang="pl-PL" sz="2600" i="1" dirty="0" err="1"/>
              <a:t>Economics</a:t>
            </a:r>
            <a:r>
              <a:rPr lang="pl-PL" sz="2600" dirty="0"/>
              <a:t>"</a:t>
            </a:r>
            <a:endParaRPr lang="pl-PL" sz="2600" dirty="0" smtClean="0"/>
          </a:p>
          <a:p>
            <a:pPr>
              <a:buFontTx/>
              <a:buChar char="-"/>
            </a:pPr>
            <a:r>
              <a:rPr lang="pl-PL" sz="2600" dirty="0"/>
              <a:t>pojęcie kosztów </a:t>
            </a:r>
            <a:r>
              <a:rPr lang="pl-PL" sz="2600" dirty="0" smtClean="0"/>
              <a:t>transakcyjnych </a:t>
            </a:r>
            <a:r>
              <a:rPr lang="pl-PL" sz="2600" dirty="0"/>
              <a:t>(‚</a:t>
            </a:r>
            <a:r>
              <a:rPr lang="pl-PL" sz="2600" i="1" dirty="0" err="1"/>
              <a:t>transaction</a:t>
            </a:r>
            <a:r>
              <a:rPr lang="pl-PL" sz="2600" i="1" dirty="0"/>
              <a:t> </a:t>
            </a:r>
            <a:r>
              <a:rPr lang="pl-PL" sz="2600" i="1" dirty="0" err="1" smtClean="0"/>
              <a:t>costs</a:t>
            </a:r>
            <a:r>
              <a:rPr lang="pl-PL" sz="2600" dirty="0" smtClean="0"/>
              <a:t>’)</a:t>
            </a:r>
          </a:p>
          <a:p>
            <a:pPr marL="0" indent="0">
              <a:buNone/>
            </a:pPr>
            <a:r>
              <a:rPr lang="pl-PL" sz="2400" dirty="0"/>
              <a:t>	</a:t>
            </a:r>
            <a:r>
              <a:rPr lang="pl-PL" sz="2000" dirty="0" smtClean="0"/>
              <a:t>(„Dlaczego powstają przedsiębiorstwa?” – koszty </a:t>
            </a:r>
            <a:r>
              <a:rPr lang="pl-PL" sz="2000" dirty="0"/>
              <a:t>planowania, adaptacji i nadzoru nad wypełnianiem </a:t>
            </a:r>
            <a:r>
              <a:rPr lang="pl-PL" sz="2000" dirty="0" smtClean="0"/>
              <a:t>	zadań </a:t>
            </a:r>
            <a:r>
              <a:rPr lang="pl-PL" sz="2000" dirty="0"/>
              <a:t>w różnych strukturach zarządzania)</a:t>
            </a:r>
            <a:endParaRPr lang="pl-PL" sz="2000" dirty="0" smtClean="0"/>
          </a:p>
          <a:p>
            <a:pPr>
              <a:buFontTx/>
              <a:buChar char="-"/>
            </a:pPr>
            <a:r>
              <a:rPr lang="pl-PL" sz="2600" dirty="0" smtClean="0"/>
              <a:t>teoremat </a:t>
            </a:r>
            <a:r>
              <a:rPr lang="pl-PL" sz="2600" dirty="0" err="1" smtClean="0"/>
              <a:t>Coase’a</a:t>
            </a:r>
            <a:r>
              <a:rPr lang="pl-PL" sz="2600" dirty="0"/>
              <a:t> (‚</a:t>
            </a:r>
            <a:r>
              <a:rPr lang="pl-PL" sz="2600" i="1" dirty="0" err="1"/>
              <a:t>Coase</a:t>
            </a:r>
            <a:r>
              <a:rPr lang="pl-PL" sz="2600" i="1" dirty="0"/>
              <a:t> </a:t>
            </a:r>
            <a:r>
              <a:rPr lang="pl-PL" sz="2600" i="1" dirty="0" err="1"/>
              <a:t>theorem</a:t>
            </a:r>
            <a:r>
              <a:rPr lang="pl-PL" sz="2600" i="1" dirty="0"/>
              <a:t> </a:t>
            </a:r>
            <a:r>
              <a:rPr lang="pl-PL" sz="2600" dirty="0"/>
              <a:t>’)</a:t>
            </a:r>
            <a:endParaRPr lang="pl-PL" sz="2600" dirty="0" smtClean="0"/>
          </a:p>
          <a:p>
            <a:pPr marL="0" indent="0">
              <a:buNone/>
            </a:pPr>
            <a:r>
              <a:rPr lang="pl-PL" sz="2400" dirty="0"/>
              <a:t>	</a:t>
            </a:r>
            <a:r>
              <a:rPr lang="pl-PL" sz="2000" dirty="0" smtClean="0"/>
              <a:t>(problem </a:t>
            </a:r>
            <a:r>
              <a:rPr lang="pl-PL" sz="2000" dirty="0"/>
              <a:t>efektów </a:t>
            </a:r>
            <a:r>
              <a:rPr lang="pl-PL" sz="2000" dirty="0" smtClean="0"/>
              <a:t>zewnętrznych, swobodna wymiana vs. władcza regulacja)</a:t>
            </a:r>
            <a:endParaRPr lang="pl-PL" sz="2000" dirty="0"/>
          </a:p>
        </p:txBody>
      </p:sp>
      <p:sp>
        <p:nvSpPr>
          <p:cNvPr id="5" name="Tytuł 1"/>
          <p:cNvSpPr>
            <a:spLocks noGrp="1"/>
          </p:cNvSpPr>
          <p:nvPr>
            <p:ph type="title"/>
          </p:nvPr>
        </p:nvSpPr>
        <p:spPr>
          <a:xfrm>
            <a:off x="814534" y="280546"/>
            <a:ext cx="10515600" cy="740344"/>
          </a:xfrm>
        </p:spPr>
        <p:txBody>
          <a:bodyPr>
            <a:normAutofit/>
          </a:bodyPr>
          <a:lstStyle/>
          <a:p>
            <a:pPr algn="ctr"/>
            <a:r>
              <a:rPr lang="pl-PL" sz="3200" b="1" dirty="0" smtClean="0"/>
              <a:t>Ronald </a:t>
            </a:r>
            <a:r>
              <a:rPr lang="pl-PL" sz="3200" b="1" dirty="0" err="1" smtClean="0"/>
              <a:t>Coase</a:t>
            </a:r>
            <a:r>
              <a:rPr lang="pl-PL" sz="3200" b="1" dirty="0" smtClean="0"/>
              <a:t> (1910-2013)</a:t>
            </a:r>
            <a:endParaRPr lang="pl-PL" sz="3200" b="1" dirty="0"/>
          </a:p>
        </p:txBody>
      </p:sp>
      <p:pic>
        <p:nvPicPr>
          <p:cNvPr id="2050" name="Picture 2" descr="ilustrac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6059" y="280546"/>
            <a:ext cx="1524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nalezione obrazy dla zapytania flaga angl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09" y="423602"/>
            <a:ext cx="1758991" cy="87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5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1058780"/>
            <a:ext cx="11686674" cy="5590674"/>
          </a:xfrm>
        </p:spPr>
        <p:txBody>
          <a:bodyPr>
            <a:normAutofit/>
          </a:bodyPr>
          <a:lstStyle/>
          <a:p>
            <a:pPr marL="0" indent="0">
              <a:buNone/>
            </a:pPr>
            <a:r>
              <a:rPr lang="pl-PL" dirty="0"/>
              <a:t>„Dzięki Ronaldowi </a:t>
            </a:r>
            <a:r>
              <a:rPr lang="pl-PL" dirty="0" err="1"/>
              <a:t>Coase'owi</a:t>
            </a:r>
            <a:r>
              <a:rPr lang="pl-PL" dirty="0"/>
              <a:t> w dużej części zaczęto dostrzegać związki pomiędzy prawem a </a:t>
            </a:r>
            <a:r>
              <a:rPr lang="pl-PL" dirty="0" smtClean="0"/>
              <a:t>ekonomią. (…)</a:t>
            </a:r>
          </a:p>
          <a:p>
            <a:pPr marL="0" indent="0">
              <a:buNone/>
            </a:pPr>
            <a:r>
              <a:rPr lang="pl-PL" dirty="0"/>
              <a:t>W artykule pt. „</a:t>
            </a:r>
            <a:r>
              <a:rPr lang="pl-PL" i="1" dirty="0"/>
              <a:t>Istota firmy</a:t>
            </a:r>
            <a:r>
              <a:rPr lang="pl-PL" dirty="0"/>
              <a:t>" („</a:t>
            </a:r>
            <a:r>
              <a:rPr lang="pl-PL" i="1" dirty="0"/>
              <a:t>The </a:t>
            </a:r>
            <a:r>
              <a:rPr lang="pl-PL" i="1" dirty="0" err="1"/>
              <a:t>nature</a:t>
            </a:r>
            <a:r>
              <a:rPr lang="pl-PL" i="1" dirty="0"/>
              <a:t> of the firm</a:t>
            </a:r>
            <a:r>
              <a:rPr lang="pl-PL" dirty="0"/>
              <a:t>") </a:t>
            </a:r>
            <a:r>
              <a:rPr lang="pl-PL" dirty="0" err="1"/>
              <a:t>Coase</a:t>
            </a:r>
            <a:r>
              <a:rPr lang="pl-PL" dirty="0"/>
              <a:t> zajął się pytaniem, które wydaje się bliższe filozofii niż naukom ekonomicznym: dlaczego istnieją przedsiębiorstwa</a:t>
            </a:r>
            <a:r>
              <a:rPr lang="pl-PL" dirty="0" smtClean="0"/>
              <a:t>? (…)</a:t>
            </a:r>
          </a:p>
          <a:p>
            <a:pPr marL="0" indent="0">
              <a:buNone/>
            </a:pPr>
            <a:r>
              <a:rPr lang="pl-PL" dirty="0"/>
              <a:t>Przeprowadzając niezliczoną liczbę wywiadów, doszedł do wniosku, że przedsiębiorstwa istnieją, kiedy taniej i łatwiej można koordynować działania w tego rodzaju podmiocie, niż „odkrywać" cenę produktu na każdym etapie jego procesu. </a:t>
            </a:r>
            <a:r>
              <a:rPr lang="pl-PL" dirty="0" err="1"/>
              <a:t>Coase</a:t>
            </a:r>
            <a:r>
              <a:rPr lang="pl-PL" dirty="0"/>
              <a:t> wykuł wówczas pojęcie „kosztów transakcyjnych", które zrobiło zawrotną karierę w naukach ekonomicznych, choć początkowo nie znalazło dostatecznego zainteresowania</a:t>
            </a:r>
            <a:r>
              <a:rPr lang="pl-PL" dirty="0" smtClean="0"/>
              <a:t>.”</a:t>
            </a:r>
          </a:p>
          <a:p>
            <a:pPr marL="0" indent="0">
              <a:buNone/>
            </a:pPr>
            <a:endParaRPr lang="pl-PL" dirty="0" smtClean="0"/>
          </a:p>
          <a:p>
            <a:pPr marL="0" indent="0">
              <a:buNone/>
            </a:pPr>
            <a:r>
              <a:rPr lang="pl-PL" sz="2200" b="1" dirty="0" smtClean="0"/>
              <a:t>J. Bełdowski, </a:t>
            </a:r>
            <a:r>
              <a:rPr lang="pl-PL" sz="2200" b="1" i="1" dirty="0"/>
              <a:t>Nieśmiertelne koszty transakcyjne</a:t>
            </a:r>
            <a:r>
              <a:rPr lang="pl-PL" sz="2200" b="1" dirty="0" smtClean="0"/>
              <a:t>, Rzeczpospolita z dnia 26 września 2013 r.</a:t>
            </a:r>
            <a:endParaRPr lang="pl-PL" sz="2200" b="1" dirty="0"/>
          </a:p>
        </p:txBody>
      </p:sp>
    </p:spTree>
    <p:extLst>
      <p:ext uri="{BB962C8B-B14F-4D97-AF65-F5344CB8AC3E}">
        <p14:creationId xmlns:p14="http://schemas.microsoft.com/office/powerpoint/2010/main" val="211632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545432"/>
            <a:ext cx="11686674" cy="6104021"/>
          </a:xfrm>
        </p:spPr>
        <p:txBody>
          <a:bodyPr>
            <a:normAutofit fontScale="92500"/>
          </a:bodyPr>
          <a:lstStyle/>
          <a:p>
            <a:pPr marL="0" indent="0">
              <a:buNone/>
            </a:pPr>
            <a:r>
              <a:rPr lang="pl-PL" dirty="0"/>
              <a:t>„Teoria </a:t>
            </a:r>
            <a:r>
              <a:rPr lang="pl-PL" dirty="0" smtClean="0"/>
              <a:t>kosztów transakcyjnych pojawiła się </a:t>
            </a:r>
            <a:r>
              <a:rPr lang="pl-PL" dirty="0"/>
              <a:t>na bazie krytyki neoklasycznej teorii firmy, </a:t>
            </a:r>
            <a:r>
              <a:rPr lang="pl-PL" dirty="0" smtClean="0"/>
              <a:t>której zarzucano nieuwzględnianie wpływu </a:t>
            </a:r>
            <a:r>
              <a:rPr lang="pl-PL" dirty="0"/>
              <a:t>wielu czynników (kwestia </a:t>
            </a:r>
            <a:r>
              <a:rPr lang="pl-PL" dirty="0" smtClean="0"/>
              <a:t>przyjętych założeń). </a:t>
            </a:r>
            <a:r>
              <a:rPr lang="pl-PL" dirty="0"/>
              <a:t>W </a:t>
            </a:r>
            <a:r>
              <a:rPr lang="pl-PL" dirty="0" smtClean="0"/>
              <a:t>teorii neoklasycznej przedsiębiorstwo działa </a:t>
            </a:r>
            <a:r>
              <a:rPr lang="pl-PL" dirty="0"/>
              <a:t>na rynku traktowanym </a:t>
            </a:r>
            <a:r>
              <a:rPr lang="pl-PL" dirty="0" smtClean="0"/>
              <a:t>jako miejsce </a:t>
            </a:r>
            <a:r>
              <a:rPr lang="pl-PL" dirty="0"/>
              <a:t>konfrontacji </a:t>
            </a:r>
            <a:r>
              <a:rPr lang="pl-PL" dirty="0" smtClean="0"/>
              <a:t>podaży </a:t>
            </a:r>
            <a:r>
              <a:rPr lang="pl-PL" dirty="0"/>
              <a:t>z popytem, co w konsekwencji prowadzi do </a:t>
            </a:r>
            <a:r>
              <a:rPr lang="pl-PL" dirty="0" smtClean="0"/>
              <a:t>ustalenia cen </a:t>
            </a:r>
            <a:r>
              <a:rPr lang="pl-PL" dirty="0"/>
              <a:t>zapewniających </a:t>
            </a:r>
            <a:r>
              <a:rPr lang="pl-PL" dirty="0" smtClean="0"/>
              <a:t>równowagę </a:t>
            </a:r>
            <a:r>
              <a:rPr lang="pl-PL" dirty="0"/>
              <a:t>rynkową. Takie </a:t>
            </a:r>
            <a:r>
              <a:rPr lang="pl-PL" dirty="0" smtClean="0"/>
              <a:t>podejście </a:t>
            </a:r>
            <a:r>
              <a:rPr lang="pl-PL" dirty="0"/>
              <a:t>pomija kwestie </a:t>
            </a:r>
            <a:r>
              <a:rPr lang="pl-PL" dirty="0" smtClean="0"/>
              <a:t>wpływu różnego </a:t>
            </a:r>
            <a:r>
              <a:rPr lang="pl-PL" dirty="0"/>
              <a:t>rodzaju instytucji tworzących warunki prowadzenia </a:t>
            </a:r>
            <a:r>
              <a:rPr lang="pl-PL" dirty="0" smtClean="0"/>
              <a:t>działalności gospodarczej</a:t>
            </a:r>
            <a:r>
              <a:rPr lang="pl-PL" dirty="0"/>
              <a:t>, a </a:t>
            </a:r>
            <a:r>
              <a:rPr lang="pl-PL" dirty="0" smtClean="0"/>
              <a:t>w szczególności </a:t>
            </a:r>
            <a:r>
              <a:rPr lang="pl-PL" dirty="0"/>
              <a:t>pomija </a:t>
            </a:r>
            <a:r>
              <a:rPr lang="pl-PL" dirty="0" smtClean="0"/>
              <a:t>całkowicie </a:t>
            </a:r>
            <a:r>
              <a:rPr lang="pl-PL" dirty="0"/>
              <a:t>koszty transakcyjne (koszty </a:t>
            </a:r>
            <a:r>
              <a:rPr lang="pl-PL" dirty="0" smtClean="0"/>
              <a:t>poszukiwania i </a:t>
            </a:r>
            <a:r>
              <a:rPr lang="pl-PL" dirty="0"/>
              <a:t>gromadzenia informacji dotyczących znalezienia potencjalnych partnerów, </a:t>
            </a:r>
            <a:r>
              <a:rPr lang="pl-PL" dirty="0" smtClean="0"/>
              <a:t>koszty przygotowania </a:t>
            </a:r>
            <a:r>
              <a:rPr lang="pl-PL" dirty="0"/>
              <a:t>kontraktu, koszty egzekwowania zapisów kontraktów), które są </a:t>
            </a:r>
            <a:r>
              <a:rPr lang="pl-PL" dirty="0" smtClean="0"/>
              <a:t>ściśle związane </a:t>
            </a:r>
            <a:r>
              <a:rPr lang="pl-PL" dirty="0"/>
              <a:t>z </a:t>
            </a:r>
            <a:r>
              <a:rPr lang="pl-PL" dirty="0" smtClean="0"/>
              <a:t>obecnością </a:t>
            </a:r>
            <a:r>
              <a:rPr lang="pl-PL" dirty="0"/>
              <a:t>firmy na rynku.</a:t>
            </a:r>
          </a:p>
          <a:p>
            <a:pPr marL="0" indent="0">
              <a:buNone/>
            </a:pPr>
            <a:r>
              <a:rPr lang="pl-PL" dirty="0"/>
              <a:t>W ramach teorii kosztów transakcyjnych stwierdza </a:t>
            </a:r>
            <a:r>
              <a:rPr lang="pl-PL" dirty="0" smtClean="0"/>
              <a:t>się, że </a:t>
            </a:r>
            <a:r>
              <a:rPr lang="pl-PL" dirty="0"/>
              <a:t>„koordynacja </a:t>
            </a:r>
            <a:r>
              <a:rPr lang="pl-PL" dirty="0" smtClean="0"/>
              <a:t>przez firmę” </a:t>
            </a:r>
            <a:r>
              <a:rPr lang="pl-PL" dirty="0"/>
              <a:t>jest znacznie </a:t>
            </a:r>
            <a:r>
              <a:rPr lang="pl-PL" dirty="0" smtClean="0"/>
              <a:t>tańsza </a:t>
            </a:r>
            <a:r>
              <a:rPr lang="pl-PL" dirty="0"/>
              <a:t>i efektywniejsza </a:t>
            </a:r>
            <a:r>
              <a:rPr lang="pl-PL" dirty="0" smtClean="0"/>
              <a:t>niż </a:t>
            </a:r>
            <a:r>
              <a:rPr lang="pl-PL" dirty="0"/>
              <a:t>„koordynacja przez rynek” </a:t>
            </a:r>
            <a:r>
              <a:rPr lang="pl-PL" dirty="0" smtClean="0"/>
              <a:t>zakładana </a:t>
            </a:r>
            <a:r>
              <a:rPr lang="pl-PL" dirty="0"/>
              <a:t>w teoriach neoklasycznych</a:t>
            </a:r>
            <a:r>
              <a:rPr lang="pl-PL" dirty="0" smtClean="0"/>
              <a:t>”</a:t>
            </a:r>
          </a:p>
          <a:p>
            <a:pPr marL="0" indent="0">
              <a:buNone/>
            </a:pPr>
            <a:endParaRPr lang="pl-PL" dirty="0" smtClean="0"/>
          </a:p>
          <a:p>
            <a:pPr marL="0" indent="0">
              <a:buNone/>
            </a:pPr>
            <a:r>
              <a:rPr lang="pl-PL" sz="2200" b="1" dirty="0" smtClean="0"/>
              <a:t>E.M. </a:t>
            </a:r>
            <a:r>
              <a:rPr lang="pl-PL" sz="2200" b="1" dirty="0"/>
              <a:t>Wrońska, </a:t>
            </a:r>
            <a:r>
              <a:rPr lang="pl-PL" sz="2200" b="1" i="1" dirty="0"/>
              <a:t>Teoria kosztów transakcyjnych a grupy zakupowe</a:t>
            </a:r>
            <a:r>
              <a:rPr lang="pl-PL" sz="2200" b="1" dirty="0"/>
              <a:t>, </a:t>
            </a:r>
            <a:r>
              <a:rPr lang="pl-PL" sz="2200" b="1" dirty="0" err="1" smtClean="0"/>
              <a:t>Annales</a:t>
            </a:r>
            <a:r>
              <a:rPr lang="pl-PL" sz="2200" b="1" dirty="0" smtClean="0"/>
              <a:t> </a:t>
            </a:r>
            <a:r>
              <a:rPr lang="pl-PL" sz="2200" b="1" dirty="0" err="1"/>
              <a:t>Universitatis</a:t>
            </a:r>
            <a:r>
              <a:rPr lang="pl-PL" sz="2200" b="1" dirty="0"/>
              <a:t> </a:t>
            </a:r>
            <a:r>
              <a:rPr lang="pl-PL" sz="2200" b="1" dirty="0" err="1"/>
              <a:t>Mariae</a:t>
            </a:r>
            <a:r>
              <a:rPr lang="pl-PL" sz="2200" b="1" dirty="0"/>
              <a:t> Curie-Skłodowska</a:t>
            </a:r>
            <a:r>
              <a:rPr lang="pl-PL" sz="2200" b="1" dirty="0" smtClean="0"/>
              <a:t>, nr 46/2012, </a:t>
            </a:r>
            <a:r>
              <a:rPr lang="pl-PL" sz="2200" b="1" dirty="0"/>
              <a:t>s</a:t>
            </a:r>
            <a:r>
              <a:rPr lang="pl-PL" sz="2200" b="1" dirty="0" smtClean="0"/>
              <a:t>. 139.</a:t>
            </a:r>
            <a:endParaRPr lang="pl-PL" sz="2200" b="1" dirty="0"/>
          </a:p>
        </p:txBody>
      </p:sp>
    </p:spTree>
    <p:extLst>
      <p:ext uri="{BB962C8B-B14F-4D97-AF65-F5344CB8AC3E}">
        <p14:creationId xmlns:p14="http://schemas.microsoft.com/office/powerpoint/2010/main" val="365359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078664"/>
          </a:xfrm>
        </p:spPr>
        <p:txBody>
          <a:bodyPr>
            <a:normAutofit/>
          </a:bodyPr>
          <a:lstStyle/>
          <a:p>
            <a:pPr algn="ctr"/>
            <a:r>
              <a:rPr lang="pl-PL" sz="4800" dirty="0" smtClean="0"/>
              <a:t>Koszty transakcyjne</a:t>
            </a:r>
            <a:endParaRPr lang="pl-PL" sz="4800" dirty="0"/>
          </a:p>
        </p:txBody>
      </p:sp>
      <p:sp>
        <p:nvSpPr>
          <p:cNvPr id="3" name="Symbol zastępczy zawartości 2"/>
          <p:cNvSpPr>
            <a:spLocks noGrp="1"/>
          </p:cNvSpPr>
          <p:nvPr>
            <p:ph idx="1"/>
          </p:nvPr>
        </p:nvSpPr>
        <p:spPr>
          <a:xfrm>
            <a:off x="534463" y="1690688"/>
            <a:ext cx="11328674" cy="4862512"/>
          </a:xfrm>
        </p:spPr>
        <p:txBody>
          <a:bodyPr>
            <a:normAutofit/>
          </a:bodyPr>
          <a:lstStyle/>
          <a:p>
            <a:pPr marL="0" indent="0">
              <a:buNone/>
            </a:pPr>
            <a:r>
              <a:rPr lang="pl-PL" dirty="0" smtClean="0"/>
              <a:t>„Koszty transakcyjne są kosztami wymiany, która obejmuje trzy etapy. </a:t>
            </a:r>
          </a:p>
          <a:p>
            <a:pPr marL="0" indent="0">
              <a:buNone/>
            </a:pPr>
            <a:r>
              <a:rPr lang="pl-PL" dirty="0" smtClean="0"/>
              <a:t>Po pierwsze, należy zlokalizować partnera do wymiany, co wymaga znalezienia kogoś, kto chce kupić to, co chcemy sprzedać lub sprzedać to, co chcemy kupić. Po drugie, partnerzy w wymianie muszą dobić targu. Osiąga się to przez pomyślne zakończenie negocjacji, które mogą obejmować przygotowanie porozumienia. Po trzecie, po dobiciu targu jego warunki muszą być egzekwowane. Egzekwowanie obejmuje monitorowanie działania stron i karanie za naruszenie porozumienia. (…)</a:t>
            </a:r>
          </a:p>
          <a:p>
            <a:pPr marL="0" indent="0">
              <a:buNone/>
            </a:pPr>
            <a:r>
              <a:rPr lang="pl-PL" dirty="0" smtClean="0"/>
              <a:t>1</a:t>
            </a:r>
            <a:r>
              <a:rPr lang="pl-PL" smtClean="0"/>
              <a:t>) koszty </a:t>
            </a:r>
            <a:r>
              <a:rPr lang="pl-PL" dirty="0" smtClean="0"/>
              <a:t>poszukiwania, 2) koszty targowania się, 3) koszty egzekwowania”</a:t>
            </a:r>
          </a:p>
          <a:p>
            <a:pPr marL="0" indent="0">
              <a:buNone/>
            </a:pPr>
            <a:r>
              <a:rPr lang="pl-PL" sz="1800" b="1" dirty="0"/>
              <a:t>R. </a:t>
            </a:r>
            <a:r>
              <a:rPr lang="pl-PL" sz="1800" b="1" dirty="0" err="1"/>
              <a:t>Cooter</a:t>
            </a:r>
            <a:r>
              <a:rPr lang="pl-PL" sz="1800" b="1" dirty="0"/>
              <a:t>, T. Ulen, </a:t>
            </a:r>
            <a:r>
              <a:rPr lang="pl-PL" sz="1800" b="1" i="1" dirty="0"/>
              <a:t>Ekonomiczna analiza prawa</a:t>
            </a:r>
            <a:r>
              <a:rPr lang="pl-PL" sz="1800" b="1" dirty="0"/>
              <a:t>, Warszawa </a:t>
            </a:r>
            <a:r>
              <a:rPr lang="pl-PL" sz="1800" b="1" dirty="0" smtClean="0"/>
              <a:t>2011, s. 107-108.</a:t>
            </a:r>
            <a:endParaRPr lang="pl-PL" sz="1800" b="1" dirty="0"/>
          </a:p>
        </p:txBody>
      </p:sp>
    </p:spTree>
    <p:extLst>
      <p:ext uri="{BB962C8B-B14F-4D97-AF65-F5344CB8AC3E}">
        <p14:creationId xmlns:p14="http://schemas.microsoft.com/office/powerpoint/2010/main" val="53323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0475" y="922421"/>
            <a:ext cx="11686674" cy="5935579"/>
          </a:xfrm>
        </p:spPr>
        <p:txBody>
          <a:bodyPr>
            <a:normAutofit lnSpcReduction="10000"/>
          </a:bodyPr>
          <a:lstStyle/>
          <a:p>
            <a:pPr marL="0" indent="0">
              <a:buNone/>
            </a:pPr>
            <a:r>
              <a:rPr lang="pl-PL" dirty="0" smtClean="0"/>
              <a:t>„Gospodarowanie danymi osobowymi staje się coraz istotniejszym obszarem działalności podmiotów leczniczych. (…) Biorąc pod uwagę zakres wymienionych czynności, ten obszar działalności podmiotów leczniczych generuje wysokie koszty. (…) Obowiązek prowadzenia dokumentacji medycznej wyłącznie w formie elektronicznej, zatrudnienie inspektora ochrony danych osobowych, prawo do prywatności oraz „bycia zapomnianym” wymuszą szereg zmian w funkcjonowaniu podmiotów prowadzących działalność leczniczą (…).</a:t>
            </a:r>
          </a:p>
          <a:p>
            <a:pPr marL="0" indent="0">
              <a:buNone/>
            </a:pPr>
            <a:r>
              <a:rPr lang="pl-PL" dirty="0" smtClean="0"/>
              <a:t>Dążąc do osiągnięcia użyteczności, tj. zrealizowania wymienionych wcześniej potrzeb związanych z przetwarzaniem i ochroną danych osobowych, podmioty lecznicze przyjmują różne formy koordynacji celem gospodarowania w tej dziedzinie. Czynności te bywają wykonywane tak samodzielnie, jak i w drodze zewnętrznych kontraktów, do których należą: umowa ramowa (formalny kontrakt długoterminowy), kontrakty relacyjne (powtarzalne zlecenia) czy usługi nabywane na rynku.”</a:t>
            </a:r>
          </a:p>
          <a:p>
            <a:pPr marL="0" indent="0">
              <a:buNone/>
            </a:pPr>
            <a:r>
              <a:rPr lang="pl-PL" sz="1600" b="1" dirty="0" smtClean="0"/>
              <a:t>W. </a:t>
            </a:r>
            <a:r>
              <a:rPr lang="pl-PL" sz="1600" b="1" dirty="0" err="1" smtClean="0"/>
              <a:t>Krówczyński</a:t>
            </a:r>
            <a:r>
              <a:rPr lang="pl-PL" sz="1600" b="1" dirty="0" smtClean="0"/>
              <a:t>, </a:t>
            </a:r>
            <a:r>
              <a:rPr lang="pl-PL" sz="1600" b="1" i="1" dirty="0" smtClean="0"/>
              <a:t>Wybór formy koordynacji (</a:t>
            </a:r>
            <a:r>
              <a:rPr lang="pl-PL" sz="1600" b="1" i="1" dirty="0" err="1" smtClean="0"/>
              <a:t>governance</a:t>
            </a:r>
            <a:r>
              <a:rPr lang="pl-PL" sz="1600" b="1" i="1" dirty="0" smtClean="0"/>
              <a:t> </a:t>
            </a:r>
            <a:r>
              <a:rPr lang="pl-PL" sz="1600" b="1" i="1" dirty="0" err="1" smtClean="0"/>
              <a:t>mode</a:t>
            </a:r>
            <a:r>
              <a:rPr lang="pl-PL" sz="1600" b="1" i="1" dirty="0" smtClean="0"/>
              <a:t>) dla gospodarowania danymi osobowymi pacjentów w </a:t>
            </a:r>
            <a:r>
              <a:rPr lang="pl-PL" sz="1600" b="1" i="1" smtClean="0"/>
              <a:t>podmiotach leczniczych</a:t>
            </a:r>
            <a:r>
              <a:rPr lang="pl-PL" sz="1600" b="1" smtClean="0"/>
              <a:t>, Studia </a:t>
            </a:r>
            <a:r>
              <a:rPr lang="pl-PL" sz="1600" b="1" dirty="0" smtClean="0"/>
              <a:t>Ekonomiczne, nr 2/2017, </a:t>
            </a:r>
            <a:r>
              <a:rPr lang="pl-PL" sz="1600" b="1" dirty="0"/>
              <a:t>s</a:t>
            </a:r>
            <a:r>
              <a:rPr lang="pl-PL" sz="1600" b="1" dirty="0" smtClean="0"/>
              <a:t>. 202-203.</a:t>
            </a:r>
            <a:endParaRPr lang="pl-PL" sz="1600" b="1" dirty="0"/>
          </a:p>
        </p:txBody>
      </p:sp>
      <p:sp>
        <p:nvSpPr>
          <p:cNvPr id="4" name="Tytuł 1"/>
          <p:cNvSpPr>
            <a:spLocks noGrp="1"/>
          </p:cNvSpPr>
          <p:nvPr>
            <p:ph type="title"/>
          </p:nvPr>
        </p:nvSpPr>
        <p:spPr>
          <a:xfrm>
            <a:off x="180475" y="124495"/>
            <a:ext cx="2221831" cy="669589"/>
          </a:xfrm>
        </p:spPr>
        <p:txBody>
          <a:bodyPr>
            <a:normAutofit fontScale="90000"/>
          </a:bodyPr>
          <a:lstStyle/>
          <a:p>
            <a:pPr algn="ctr"/>
            <a:r>
              <a:rPr lang="pl-PL" sz="4800" dirty="0" smtClean="0"/>
              <a:t>Przykład</a:t>
            </a:r>
            <a:endParaRPr lang="pl-PL" sz="4800" dirty="0"/>
          </a:p>
        </p:txBody>
      </p:sp>
    </p:spTree>
    <p:extLst>
      <p:ext uri="{BB962C8B-B14F-4D97-AF65-F5344CB8AC3E}">
        <p14:creationId xmlns:p14="http://schemas.microsoft.com/office/powerpoint/2010/main" val="425888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385011"/>
            <a:ext cx="11686674" cy="6264443"/>
          </a:xfrm>
        </p:spPr>
        <p:txBody>
          <a:bodyPr>
            <a:normAutofit fontScale="92500" lnSpcReduction="10000"/>
          </a:bodyPr>
          <a:lstStyle/>
          <a:p>
            <a:pPr marL="0" indent="0">
              <a:buNone/>
            </a:pPr>
            <a:r>
              <a:rPr lang="pl-PL" dirty="0"/>
              <a:t>„W artykule tym </a:t>
            </a:r>
            <a:r>
              <a:rPr lang="pl-PL" dirty="0" smtClean="0"/>
              <a:t>[„</a:t>
            </a:r>
            <a:r>
              <a:rPr lang="pl-PL" i="1" dirty="0"/>
              <a:t>Problem kosztu społecznego</a:t>
            </a:r>
            <a:r>
              <a:rPr lang="pl-PL" dirty="0"/>
              <a:t>" </a:t>
            </a:r>
            <a:r>
              <a:rPr lang="pl-PL" dirty="0" smtClean="0"/>
              <a:t>-„</a:t>
            </a:r>
            <a:r>
              <a:rPr lang="pl-PL" i="1" dirty="0"/>
              <a:t>The problem of </a:t>
            </a:r>
            <a:r>
              <a:rPr lang="pl-PL" i="1" dirty="0" err="1"/>
              <a:t>social</a:t>
            </a:r>
            <a:r>
              <a:rPr lang="pl-PL" i="1" dirty="0"/>
              <a:t> </a:t>
            </a:r>
            <a:r>
              <a:rPr lang="pl-PL" i="1" dirty="0" err="1" smtClean="0"/>
              <a:t>cost</a:t>
            </a:r>
            <a:r>
              <a:rPr lang="pl-PL" dirty="0" smtClean="0"/>
              <a:t>”] </a:t>
            </a:r>
            <a:r>
              <a:rPr lang="pl-PL" dirty="0" err="1"/>
              <a:t>Coase</a:t>
            </a:r>
            <a:r>
              <a:rPr lang="pl-PL" dirty="0"/>
              <a:t> podjął się rozwiązania problemu efektów zewnętrznych, tzn. sytuacji, w której wybór zachowania ekonomicznego prowadzi z jednej strony do korzyści, a z drugiej do kosztów społecznych. Przykładowo zakład emitujący zanieczyszczenia daje bez wątpienia miejsca pracy, ale też zatruwa naturalne środowiska, co przekłada się nie tylko na zdrowie mieszkańców, ale ceny ich nieruchomości. </a:t>
            </a:r>
            <a:r>
              <a:rPr lang="pl-PL" dirty="0" smtClean="0"/>
              <a:t>(…)</a:t>
            </a:r>
          </a:p>
          <a:p>
            <a:pPr marL="0" indent="0">
              <a:buNone/>
            </a:pPr>
            <a:r>
              <a:rPr lang="pl-PL" dirty="0" smtClean="0"/>
              <a:t>Przed </a:t>
            </a:r>
            <a:r>
              <a:rPr lang="pl-PL" dirty="0" err="1"/>
              <a:t>Coase'em</a:t>
            </a:r>
            <a:r>
              <a:rPr lang="pl-PL" dirty="0"/>
              <a:t> ekonomiści podchodzili do tego problemu dość sztampowo. Za angielskim ekonomistą </a:t>
            </a:r>
            <a:r>
              <a:rPr lang="pl-PL" dirty="0" err="1"/>
              <a:t>Pigou</a:t>
            </a:r>
            <a:r>
              <a:rPr lang="pl-PL" dirty="0"/>
              <a:t> przyjęło się, że najlepszym sposobem na zaradzenie tej sytuacji jest po prostu nałożenie podatków. Dzięki nim będzie się wpływało na tego rodzaju produkcję, ale też zdobywało podatki w celu ich dalszej redystrybucji. </a:t>
            </a:r>
            <a:r>
              <a:rPr lang="pl-PL" dirty="0" err="1"/>
              <a:t>Coase</a:t>
            </a:r>
            <a:r>
              <a:rPr lang="pl-PL" dirty="0"/>
              <a:t> zaproponował jednak inne rozwiązanie. Jeżeli uznać, że na świecie nie ma kosztów transakcyjnych, interwencja publiczna w postaci nałożenia podatków nie będzie potrzebna, ponieważ strony zawsze dojdą do efektywnego porozumienia. To porozumienie będzie powodowało, że dobra będą alokowane tam, gdzie ceni się je najwyżej. A zatem zakład zanieczyszczający, jeżeli produkcja będzie dla niego nadal opłacalna, będzie dochodził do porozumienia z okolicznymi mieszkańcami, o ile na przeszkodzie nie będą stały zbyt wysokie koszty </a:t>
            </a:r>
            <a:r>
              <a:rPr lang="pl-PL" dirty="0" smtClean="0"/>
              <a:t>transakcyjne.”</a:t>
            </a:r>
          </a:p>
          <a:p>
            <a:pPr marL="0" indent="0">
              <a:buNone/>
            </a:pPr>
            <a:r>
              <a:rPr lang="pl-PL" sz="2200" b="1" dirty="0" smtClean="0"/>
              <a:t>J. Bełdowski, </a:t>
            </a:r>
            <a:r>
              <a:rPr lang="pl-PL" sz="2200" b="1" i="1" dirty="0"/>
              <a:t>Nieśmiertelne koszty transakcyjne</a:t>
            </a:r>
            <a:r>
              <a:rPr lang="pl-PL" sz="2200" b="1" dirty="0" smtClean="0"/>
              <a:t>, Rzeczpospolita z dnia 26 września 2013 r.</a:t>
            </a:r>
            <a:endParaRPr lang="pl-PL" sz="2200" b="1" dirty="0"/>
          </a:p>
        </p:txBody>
      </p:sp>
    </p:spTree>
    <p:extLst>
      <p:ext uri="{BB962C8B-B14F-4D97-AF65-F5344CB8AC3E}">
        <p14:creationId xmlns:p14="http://schemas.microsoft.com/office/powerpoint/2010/main" val="317862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385011"/>
            <a:ext cx="11686674" cy="6264443"/>
          </a:xfrm>
        </p:spPr>
        <p:txBody>
          <a:bodyPr>
            <a:normAutofit/>
          </a:bodyPr>
          <a:lstStyle/>
          <a:p>
            <a:pPr marL="0" indent="0">
              <a:buNone/>
            </a:pPr>
            <a:r>
              <a:rPr lang="pl-PL" dirty="0"/>
              <a:t>„The </a:t>
            </a:r>
            <a:r>
              <a:rPr lang="pl-PL" i="1" dirty="0"/>
              <a:t>Problem of </a:t>
            </a:r>
            <a:r>
              <a:rPr lang="pl-PL" i="1" dirty="0" err="1"/>
              <a:t>Social</a:t>
            </a:r>
            <a:r>
              <a:rPr lang="pl-PL" i="1" dirty="0"/>
              <a:t> </a:t>
            </a:r>
            <a:r>
              <a:rPr lang="pl-PL" i="1" dirty="0" err="1"/>
              <a:t>Costs</a:t>
            </a:r>
            <a:r>
              <a:rPr lang="pl-PL" i="1" dirty="0"/>
              <a:t> </a:t>
            </a:r>
            <a:r>
              <a:rPr lang="pl-PL" dirty="0"/>
              <a:t>obala twierdzenie A. </a:t>
            </a:r>
            <a:r>
              <a:rPr lang="pl-PL" dirty="0" err="1"/>
              <a:t>Pigou</a:t>
            </a:r>
            <a:r>
              <a:rPr lang="pl-PL" dirty="0"/>
              <a:t>, iż w przypadku pojawiania się efektów zewnętrznych w produkcji dóbr zawsze uprawniona jest interwencja państwa w postaci opodatkowania. </a:t>
            </a:r>
            <a:r>
              <a:rPr lang="pl-PL" dirty="0" err="1"/>
              <a:t>Coase</a:t>
            </a:r>
            <a:r>
              <a:rPr lang="pl-PL" dirty="0"/>
              <a:t> polemizując z </a:t>
            </a:r>
            <a:r>
              <a:rPr lang="pl-PL" dirty="0" err="1"/>
              <a:t>Pigou</a:t>
            </a:r>
            <a:r>
              <a:rPr lang="pl-PL" dirty="0"/>
              <a:t>, posługuje się przykładem podanym w drugiej części </a:t>
            </a:r>
            <a:r>
              <a:rPr lang="pl-PL" i="1" dirty="0" err="1"/>
              <a:t>Economics</a:t>
            </a:r>
            <a:r>
              <a:rPr lang="pl-PL" i="1" dirty="0"/>
              <a:t> of </a:t>
            </a:r>
            <a:r>
              <a:rPr lang="pl-PL" i="1" dirty="0" err="1"/>
              <a:t>Welfare</a:t>
            </a:r>
            <a:r>
              <a:rPr lang="pl-PL" dirty="0"/>
              <a:t>, w którym twórca </a:t>
            </a:r>
            <a:r>
              <a:rPr lang="pl-PL" dirty="0" err="1"/>
              <a:t>Wealth</a:t>
            </a:r>
            <a:r>
              <a:rPr lang="pl-PL" dirty="0"/>
              <a:t> and </a:t>
            </a:r>
            <a:r>
              <a:rPr lang="pl-PL" dirty="0" err="1"/>
              <a:t>Welfare</a:t>
            </a:r>
            <a:r>
              <a:rPr lang="pl-PL" dirty="0"/>
              <a:t> opisuje szkody powodowane przez linię kolejową dla sąsiadujących z nią pól uprawnych. </a:t>
            </a:r>
            <a:r>
              <a:rPr lang="pl-PL" dirty="0" err="1"/>
              <a:t>Pigou</a:t>
            </a:r>
            <a:r>
              <a:rPr lang="pl-PL" dirty="0"/>
              <a:t> zakłada, iż rozwiązaniem problemu pożarów upraw wywoływanych przez iskry z parowozów kolejowych jest opodatkowanie strony odpowiadającej za produkcję ujemnych efektów zewnętrznych, a nie mechanizm negocjacji pomiędzy farmerami a właścicielami linii kolejowej. Ronald </a:t>
            </a:r>
            <a:r>
              <a:rPr lang="pl-PL" dirty="0" err="1"/>
              <a:t>Coase</a:t>
            </a:r>
            <a:r>
              <a:rPr lang="pl-PL" dirty="0"/>
              <a:t> twierdzi natomiast, iż w przypadku zerowych kosztów transakcyjnych negocjacji efekty zewnętrzne przestają być jakimkolwiek problemem, gdyż podmioty gospodarcze, na które one oddziałują, mogą zawrzeć obopólnie korzystne </a:t>
            </a:r>
            <a:r>
              <a:rPr lang="pl-PL" dirty="0" smtClean="0"/>
              <a:t>porozumienie</a:t>
            </a:r>
            <a:r>
              <a:rPr lang="pl-PL" dirty="0"/>
              <a:t>.</a:t>
            </a:r>
            <a:r>
              <a:rPr lang="pl-PL" dirty="0" smtClean="0"/>
              <a:t>”</a:t>
            </a:r>
          </a:p>
          <a:p>
            <a:pPr marL="0" indent="0">
              <a:buNone/>
            </a:pPr>
            <a:r>
              <a:rPr lang="pl-PL" sz="1800" b="1" dirty="0" smtClean="0"/>
              <a:t>Ł. </a:t>
            </a:r>
            <a:r>
              <a:rPr lang="pl-PL" sz="1800" b="1" dirty="0" err="1" smtClean="0"/>
              <a:t>Hardt</a:t>
            </a:r>
            <a:r>
              <a:rPr lang="pl-PL" sz="1800" b="1" dirty="0" smtClean="0"/>
              <a:t>, </a:t>
            </a:r>
            <a:r>
              <a:rPr lang="pl-PL" sz="1800" b="1" i="1" dirty="0"/>
              <a:t>Rozwój ekonomii kosztów transakcyjnych. Od koncepcji do </a:t>
            </a:r>
            <a:r>
              <a:rPr lang="pl-PL" sz="1800" b="1" i="1" dirty="0" smtClean="0"/>
              <a:t>operacjonalizacji</a:t>
            </a:r>
            <a:r>
              <a:rPr lang="pl-PL" sz="1800" b="1" dirty="0" smtClean="0"/>
              <a:t>, Warszawa 2008, s. 60.</a:t>
            </a:r>
            <a:endParaRPr lang="pl-PL" sz="1800" b="1" dirty="0"/>
          </a:p>
        </p:txBody>
      </p:sp>
    </p:spTree>
    <p:extLst>
      <p:ext uri="{BB962C8B-B14F-4D97-AF65-F5344CB8AC3E}">
        <p14:creationId xmlns:p14="http://schemas.microsoft.com/office/powerpoint/2010/main" val="301001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8740" y="1770845"/>
            <a:ext cx="11135435" cy="4220522"/>
          </a:xfrm>
        </p:spPr>
        <p:txBody>
          <a:bodyPr>
            <a:normAutofit/>
          </a:bodyPr>
          <a:lstStyle/>
          <a:p>
            <a:pPr algn="ctr"/>
            <a:r>
              <a:rPr lang="pl-PL" b="1" dirty="0"/>
              <a:t>Ekonomiczna analiza </a:t>
            </a:r>
            <a:r>
              <a:rPr lang="pl-PL" b="1" dirty="0" smtClean="0"/>
              <a:t>prawa: </a:t>
            </a:r>
            <a:br>
              <a:rPr lang="pl-PL" b="1" dirty="0" smtClean="0"/>
            </a:br>
            <a:r>
              <a:rPr lang="pl-PL" b="1" dirty="0" smtClean="0"/>
              <a:t>historia i inspiracje - część II.</a:t>
            </a:r>
            <a:br>
              <a:rPr lang="pl-PL" b="1" dirty="0" smtClean="0"/>
            </a:br>
            <a:endParaRPr lang="pl-PL" dirty="0"/>
          </a:p>
        </p:txBody>
      </p:sp>
    </p:spTree>
    <p:extLst>
      <p:ext uri="{BB962C8B-B14F-4D97-AF65-F5344CB8AC3E}">
        <p14:creationId xmlns:p14="http://schemas.microsoft.com/office/powerpoint/2010/main" val="97730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168" y="2149643"/>
            <a:ext cx="11983453" cy="5719010"/>
          </a:xfrm>
        </p:spPr>
        <p:txBody>
          <a:bodyPr>
            <a:normAutofit/>
          </a:bodyPr>
          <a:lstStyle/>
          <a:p>
            <a:pPr marL="0" indent="0">
              <a:buNone/>
            </a:pPr>
            <a:r>
              <a:rPr lang="pl-PL" dirty="0" smtClean="0"/>
              <a:t>„Rolnik uprawia kukurydzę na części swojej ziemi, a część z niej pozostawił odłogiem. Hodowczyni wypasa bydło na całej swojej ziemi. Granica między ranczem a farmą jest wyraźna, jednak nie ma ogrodzenia. Od czasu do czasu bydło wędruje więc na pole rolnika i niszczy kukurydzę. Szkody można by zmniejszyć budując ogrodzenie, ciągle nadzorując bydło, utrzymując mniej liczne stado bydła lub uprawiając mniejszą ilość kukurydzy, przy czym każda z tych możliwości jest kosztowna.</a:t>
            </a:r>
          </a:p>
          <a:p>
            <a:pPr marL="0" indent="0">
              <a:buNone/>
            </a:pPr>
            <a:r>
              <a:rPr lang="pl-PL" dirty="0" smtClean="0"/>
              <a:t>Hodowczyni i rolnik mogliby targować się ze sobą, aby zadecydować, które z nich powinno ponieść koszty powstałej szkody. Ewentualnie możliwa byłaby interwencja prawa, które przypisałoby odpowiedzialność za szkodę.”</a:t>
            </a:r>
          </a:p>
          <a:p>
            <a:pPr marL="0" indent="0">
              <a:buNone/>
            </a:pPr>
            <a:r>
              <a:rPr lang="pl-PL" sz="1800" b="1" dirty="0"/>
              <a:t>R. </a:t>
            </a:r>
            <a:r>
              <a:rPr lang="pl-PL" sz="1800" b="1" dirty="0" err="1"/>
              <a:t>Cooter</a:t>
            </a:r>
            <a:r>
              <a:rPr lang="pl-PL" sz="1800" b="1" dirty="0"/>
              <a:t>, T. Ulen, </a:t>
            </a:r>
            <a:r>
              <a:rPr lang="pl-PL" sz="1800" b="1" i="1" dirty="0"/>
              <a:t>Ekonomiczna analiza prawa</a:t>
            </a:r>
            <a:r>
              <a:rPr lang="pl-PL" sz="1800" b="1" dirty="0"/>
              <a:t>, Warszawa </a:t>
            </a:r>
            <a:r>
              <a:rPr lang="pl-PL" sz="1800" b="1" dirty="0" smtClean="0"/>
              <a:t>2011, s. 101 i n.</a:t>
            </a:r>
            <a:endParaRPr lang="pl-PL" sz="1800" b="1" dirty="0"/>
          </a:p>
        </p:txBody>
      </p:sp>
      <p:sp>
        <p:nvSpPr>
          <p:cNvPr id="5" name="Tytuł 1"/>
          <p:cNvSpPr>
            <a:spLocks noGrp="1"/>
          </p:cNvSpPr>
          <p:nvPr>
            <p:ph type="title"/>
          </p:nvPr>
        </p:nvSpPr>
        <p:spPr>
          <a:xfrm>
            <a:off x="180475" y="124495"/>
            <a:ext cx="2221831" cy="669589"/>
          </a:xfrm>
        </p:spPr>
        <p:txBody>
          <a:bodyPr>
            <a:normAutofit fontScale="90000"/>
          </a:bodyPr>
          <a:lstStyle/>
          <a:p>
            <a:pPr algn="ctr"/>
            <a:r>
              <a:rPr lang="pl-PL" sz="4800" dirty="0" smtClean="0"/>
              <a:t>Przykład</a:t>
            </a:r>
            <a:endParaRPr lang="pl-PL" sz="4800" dirty="0"/>
          </a:p>
        </p:txBody>
      </p:sp>
    </p:spTree>
    <p:extLst>
      <p:ext uri="{BB962C8B-B14F-4D97-AF65-F5344CB8AC3E}">
        <p14:creationId xmlns:p14="http://schemas.microsoft.com/office/powerpoint/2010/main" val="3234015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168" y="3072063"/>
            <a:ext cx="11983453" cy="4796590"/>
          </a:xfrm>
        </p:spPr>
        <p:txBody>
          <a:bodyPr>
            <a:normAutofit/>
          </a:bodyPr>
          <a:lstStyle/>
          <a:p>
            <a:pPr marL="0" indent="0">
              <a:buNone/>
            </a:pPr>
            <a:r>
              <a:rPr lang="pl-PL" dirty="0" smtClean="0"/>
              <a:t>„(…) podejdziemy do tego pytania tak, jak to tradycyjnie czynią prawnicy, odwołując się do przyczyn i sprawiedliwości. Krowy hodowczyni czynią szkody na polach uprawnych rolnika, a prawa na tych polach nie szkodzi krowom hodowczyni. Przyczyna szkody przebiega od hodowczyni do rolnika, a wiele osób wierzy, że </a:t>
            </a:r>
            <a:r>
              <a:rPr lang="pl-PL" u="sng" dirty="0" smtClean="0"/>
              <a:t>sprawiedliwość wymaga, aby za szkodę odpowiadała strona, która ją powoduje</a:t>
            </a:r>
            <a:r>
              <a:rPr lang="pl-PL" dirty="0" smtClean="0"/>
              <a:t>.”</a:t>
            </a:r>
          </a:p>
          <a:p>
            <a:pPr marL="0" indent="0">
              <a:buNone/>
            </a:pPr>
            <a:r>
              <a:rPr lang="pl-PL" sz="1800" b="1" dirty="0"/>
              <a:t>R. </a:t>
            </a:r>
            <a:r>
              <a:rPr lang="pl-PL" sz="1800" b="1" dirty="0" err="1"/>
              <a:t>Cooter</a:t>
            </a:r>
            <a:r>
              <a:rPr lang="pl-PL" sz="1800" b="1" dirty="0"/>
              <a:t>, T. Ulen, </a:t>
            </a:r>
            <a:r>
              <a:rPr lang="pl-PL" sz="1800" b="1" i="1" dirty="0"/>
              <a:t>Ekonomiczna analiza prawa</a:t>
            </a:r>
            <a:r>
              <a:rPr lang="pl-PL" sz="1800" b="1" dirty="0"/>
              <a:t>, Warszawa </a:t>
            </a:r>
            <a:r>
              <a:rPr lang="pl-PL" sz="1800" b="1" dirty="0" smtClean="0"/>
              <a:t>2011, s. 102.</a:t>
            </a:r>
            <a:endParaRPr lang="pl-PL" sz="1800" b="1" dirty="0"/>
          </a:p>
        </p:txBody>
      </p:sp>
      <p:sp>
        <p:nvSpPr>
          <p:cNvPr id="5" name="Tytuł 1"/>
          <p:cNvSpPr>
            <a:spLocks noGrp="1"/>
          </p:cNvSpPr>
          <p:nvPr>
            <p:ph type="title"/>
          </p:nvPr>
        </p:nvSpPr>
        <p:spPr>
          <a:xfrm>
            <a:off x="180475" y="124495"/>
            <a:ext cx="2221831" cy="669589"/>
          </a:xfrm>
        </p:spPr>
        <p:txBody>
          <a:bodyPr>
            <a:normAutofit fontScale="90000"/>
          </a:bodyPr>
          <a:lstStyle/>
          <a:p>
            <a:pPr algn="ctr"/>
            <a:r>
              <a:rPr lang="pl-PL" sz="4800" dirty="0" smtClean="0"/>
              <a:t>Przykład</a:t>
            </a:r>
            <a:endParaRPr lang="pl-PL" sz="4800" dirty="0"/>
          </a:p>
        </p:txBody>
      </p:sp>
      <p:pic>
        <p:nvPicPr>
          <p:cNvPr id="2" name="Obraz 1"/>
          <p:cNvPicPr>
            <a:picLocks noChangeAspect="1"/>
          </p:cNvPicPr>
          <p:nvPr/>
        </p:nvPicPr>
        <p:blipFill>
          <a:blip r:embed="rId2"/>
          <a:stretch>
            <a:fillRect/>
          </a:stretch>
        </p:blipFill>
        <p:spPr>
          <a:xfrm>
            <a:off x="8897102" y="539917"/>
            <a:ext cx="2466975" cy="1847850"/>
          </a:xfrm>
          <a:prstGeom prst="rect">
            <a:avLst/>
          </a:prstGeom>
        </p:spPr>
      </p:pic>
    </p:spTree>
    <p:extLst>
      <p:ext uri="{BB962C8B-B14F-4D97-AF65-F5344CB8AC3E}">
        <p14:creationId xmlns:p14="http://schemas.microsoft.com/office/powerpoint/2010/main" val="49166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168" y="3072063"/>
            <a:ext cx="11983453" cy="4796590"/>
          </a:xfrm>
        </p:spPr>
        <p:txBody>
          <a:bodyPr>
            <a:normAutofit/>
          </a:bodyPr>
          <a:lstStyle/>
          <a:p>
            <a:pPr marL="0" indent="0">
              <a:buNone/>
            </a:pPr>
            <a:r>
              <a:rPr lang="pl-PL" dirty="0" smtClean="0"/>
              <a:t>„</a:t>
            </a:r>
            <a:r>
              <a:rPr lang="pl-PL" u="sng" dirty="0" smtClean="0"/>
              <a:t>Natomiast profesor </a:t>
            </a:r>
            <a:r>
              <a:rPr lang="pl-PL" u="sng" dirty="0" err="1" smtClean="0"/>
              <a:t>Coase</a:t>
            </a:r>
            <a:r>
              <a:rPr lang="pl-PL" u="sng" dirty="0" smtClean="0"/>
              <a:t> odpowiedział na to pytanie w kategoriach efektywności</a:t>
            </a:r>
            <a:r>
              <a:rPr lang="pl-PL" dirty="0" smtClean="0"/>
              <a:t>. (…) Możemy zacząć wyjaśnianie tej zagadki od zastanowienia się, jak hodowczyni i rolnik mogliby rozwiązać ten problem za pomocą kooperacyjnego przetargu, a następnie porównania uzyskanego wyniku z przypuszczalnymi wynikami przy obowiązywaniu różnych </a:t>
            </a:r>
            <a:r>
              <a:rPr lang="pl-PL" dirty="0"/>
              <a:t>r</a:t>
            </a:r>
            <a:r>
              <a:rPr lang="pl-PL" dirty="0" smtClean="0"/>
              <a:t>eguł prawa. (…)</a:t>
            </a:r>
          </a:p>
          <a:p>
            <a:pPr marL="0" indent="0">
              <a:buNone/>
            </a:pPr>
            <a:r>
              <a:rPr lang="pl-PL" dirty="0" smtClean="0"/>
              <a:t>Targując się aż do uzyskania porozumienia, zamiast podporządkowywać się prawu nie współpracując, hodowczyni i rolnik mogą zaoszczędzić…”</a:t>
            </a:r>
          </a:p>
          <a:p>
            <a:pPr marL="0" indent="0">
              <a:buNone/>
            </a:pPr>
            <a:r>
              <a:rPr lang="pl-PL" sz="1800" b="1" dirty="0"/>
              <a:t>R. </a:t>
            </a:r>
            <a:r>
              <a:rPr lang="pl-PL" sz="1800" b="1" dirty="0" err="1"/>
              <a:t>Cooter</a:t>
            </a:r>
            <a:r>
              <a:rPr lang="pl-PL" sz="1800" b="1" dirty="0"/>
              <a:t>, T. Ulen, </a:t>
            </a:r>
            <a:r>
              <a:rPr lang="pl-PL" sz="1800" b="1" i="1" dirty="0"/>
              <a:t>Ekonomiczna analiza prawa</a:t>
            </a:r>
            <a:r>
              <a:rPr lang="pl-PL" sz="1800" b="1" dirty="0"/>
              <a:t>, Warszawa </a:t>
            </a:r>
            <a:r>
              <a:rPr lang="pl-PL" sz="1800" b="1" dirty="0" smtClean="0"/>
              <a:t>2011, s. 102.</a:t>
            </a:r>
            <a:endParaRPr lang="pl-PL" sz="1800" b="1" dirty="0"/>
          </a:p>
        </p:txBody>
      </p:sp>
      <p:sp>
        <p:nvSpPr>
          <p:cNvPr id="5" name="Tytuł 1"/>
          <p:cNvSpPr>
            <a:spLocks noGrp="1"/>
          </p:cNvSpPr>
          <p:nvPr>
            <p:ph type="title"/>
          </p:nvPr>
        </p:nvSpPr>
        <p:spPr>
          <a:xfrm>
            <a:off x="180475" y="124495"/>
            <a:ext cx="2221831" cy="669589"/>
          </a:xfrm>
        </p:spPr>
        <p:txBody>
          <a:bodyPr>
            <a:normAutofit fontScale="90000"/>
          </a:bodyPr>
          <a:lstStyle/>
          <a:p>
            <a:pPr algn="ctr"/>
            <a:r>
              <a:rPr lang="pl-PL" sz="4800" dirty="0" smtClean="0"/>
              <a:t>Przykład</a:t>
            </a:r>
            <a:endParaRPr lang="pl-PL" sz="4800" dirty="0"/>
          </a:p>
        </p:txBody>
      </p:sp>
      <p:pic>
        <p:nvPicPr>
          <p:cNvPr id="4" name="Obraz 3"/>
          <p:cNvPicPr>
            <a:picLocks noChangeAspect="1"/>
          </p:cNvPicPr>
          <p:nvPr/>
        </p:nvPicPr>
        <p:blipFill>
          <a:blip r:embed="rId2"/>
          <a:stretch>
            <a:fillRect/>
          </a:stretch>
        </p:blipFill>
        <p:spPr>
          <a:xfrm>
            <a:off x="8691813" y="527635"/>
            <a:ext cx="2781300" cy="1647825"/>
          </a:xfrm>
          <a:prstGeom prst="rect">
            <a:avLst/>
          </a:prstGeom>
        </p:spPr>
      </p:pic>
    </p:spTree>
    <p:extLst>
      <p:ext uri="{BB962C8B-B14F-4D97-AF65-F5344CB8AC3E}">
        <p14:creationId xmlns:p14="http://schemas.microsoft.com/office/powerpoint/2010/main" val="386580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850106"/>
            <a:ext cx="11983453" cy="2767263"/>
          </a:xfrm>
        </p:spPr>
        <p:txBody>
          <a:bodyPr>
            <a:normAutofit lnSpcReduction="10000"/>
          </a:bodyPr>
          <a:lstStyle/>
          <a:p>
            <a:pPr marL="0" indent="0">
              <a:buNone/>
            </a:pPr>
            <a:r>
              <a:rPr lang="pl-PL" dirty="0"/>
              <a:t>„Załóżmy, że ilość zdewastowanego zboża wzrasta szybciej niż pogłowie stada, zboże jest warte 1 dolar za tonę, a wybudowanie i utrzymywanie płotu kosztuje 9 dolarów rocznie. Załóżmy również, że to idealny rynek, jego uczestnicy mają pełną wiedze o cenach, a transakcje przeprowadzane są bez kosztów. Sytuację przedstawia poniższa tabela</a:t>
            </a:r>
            <a:r>
              <a:rPr lang="pl-PL" dirty="0" smtClean="0"/>
              <a:t>.”</a:t>
            </a:r>
          </a:p>
          <a:p>
            <a:pPr marL="0" indent="0">
              <a:buNone/>
            </a:pPr>
            <a:endParaRPr lang="pl-PL" dirty="0" smtClean="0"/>
          </a:p>
          <a:p>
            <a:pPr marL="0" indent="0">
              <a:buNone/>
            </a:pPr>
            <a:r>
              <a:rPr lang="pl-PL" sz="1600" b="1" dirty="0" smtClean="0"/>
              <a:t>Portal </a:t>
            </a:r>
            <a:r>
              <a:rPr lang="pl-PL" sz="1600" b="1" dirty="0"/>
              <a:t>Edukacji Ekonomicznej NBP, </a:t>
            </a:r>
            <a:r>
              <a:rPr lang="pl-PL" sz="1600" b="1" i="1" dirty="0"/>
              <a:t>Teoremat </a:t>
            </a:r>
            <a:r>
              <a:rPr lang="pl-PL" sz="1600" b="1" i="1" dirty="0" err="1"/>
              <a:t>Coase’a</a:t>
            </a:r>
            <a:r>
              <a:rPr lang="pl-PL" sz="1600" b="1" dirty="0"/>
              <a:t>, https://www.nbportal.pl/wiedza/artykuly/na-poczatek/teoremat_coasea</a:t>
            </a:r>
          </a:p>
        </p:txBody>
      </p:sp>
      <p:sp>
        <p:nvSpPr>
          <p:cNvPr id="5" name="Tytuł 1"/>
          <p:cNvSpPr>
            <a:spLocks noGrp="1"/>
          </p:cNvSpPr>
          <p:nvPr>
            <p:ph type="title"/>
          </p:nvPr>
        </p:nvSpPr>
        <p:spPr>
          <a:xfrm>
            <a:off x="180475" y="124495"/>
            <a:ext cx="2578767" cy="669589"/>
          </a:xfrm>
        </p:spPr>
        <p:txBody>
          <a:bodyPr>
            <a:normAutofit fontScale="90000"/>
          </a:bodyPr>
          <a:lstStyle/>
          <a:p>
            <a:pPr algn="ctr"/>
            <a:r>
              <a:rPr lang="pl-PL" sz="4800" dirty="0" smtClean="0"/>
              <a:t>Przykład 1</a:t>
            </a:r>
            <a:endParaRPr lang="pl-PL" sz="4800" dirty="0"/>
          </a:p>
        </p:txBody>
      </p:sp>
      <p:pic>
        <p:nvPicPr>
          <p:cNvPr id="2" name="Obraz 1"/>
          <p:cNvPicPr>
            <a:picLocks noChangeAspect="1"/>
          </p:cNvPicPr>
          <p:nvPr/>
        </p:nvPicPr>
        <p:blipFill>
          <a:blip r:embed="rId2"/>
          <a:stretch>
            <a:fillRect/>
          </a:stretch>
        </p:blipFill>
        <p:spPr>
          <a:xfrm>
            <a:off x="3316298" y="200776"/>
            <a:ext cx="8627049" cy="3408698"/>
          </a:xfrm>
          <a:prstGeom prst="rect">
            <a:avLst/>
          </a:prstGeom>
        </p:spPr>
      </p:pic>
    </p:spTree>
    <p:extLst>
      <p:ext uri="{BB962C8B-B14F-4D97-AF65-F5344CB8AC3E}">
        <p14:creationId xmlns:p14="http://schemas.microsoft.com/office/powerpoint/2010/main" val="190967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850106"/>
            <a:ext cx="11983453" cy="2767263"/>
          </a:xfrm>
        </p:spPr>
        <p:txBody>
          <a:bodyPr>
            <a:normAutofit/>
          </a:bodyPr>
          <a:lstStyle/>
          <a:p>
            <a:pPr marL="0" indent="0">
              <a:buNone/>
            </a:pPr>
            <a:r>
              <a:rPr lang="pl-PL" dirty="0"/>
              <a:t>„Pierwsza sztuka bydła niszczy 1 tonę zboża. Druga tratuje już 2, co w sumie daje 3 zniszczone tony. Trzecie zwierzę dewastuje 3 tony zboża, co razem z poprzednimi daje 6 ton. Czwarta sztuka niszczy 4 tony, co w sumie skutkuje 10 straconymi tonami zboża</a:t>
            </a:r>
            <a:r>
              <a:rPr lang="pl-PL" dirty="0" smtClean="0"/>
              <a:t>.”</a:t>
            </a:r>
          </a:p>
          <a:p>
            <a:pPr marL="0" indent="0">
              <a:buNone/>
            </a:pPr>
            <a:endParaRPr lang="pl-PL" dirty="0" smtClean="0"/>
          </a:p>
          <a:p>
            <a:pPr marL="0" indent="0">
              <a:buNone/>
            </a:pPr>
            <a:r>
              <a:rPr lang="pl-PL" sz="1600" b="1" dirty="0" smtClean="0"/>
              <a:t>Portal </a:t>
            </a:r>
            <a:r>
              <a:rPr lang="pl-PL" sz="1600" b="1" dirty="0"/>
              <a:t>Edukacji Ekonomicznej NBP, </a:t>
            </a:r>
            <a:r>
              <a:rPr lang="pl-PL" sz="1600" b="1" i="1" dirty="0"/>
              <a:t>Teoremat </a:t>
            </a:r>
            <a:r>
              <a:rPr lang="pl-PL" sz="1600" b="1" i="1" dirty="0" err="1"/>
              <a:t>Coase’a</a:t>
            </a:r>
            <a:r>
              <a:rPr lang="pl-PL" sz="1600" b="1" dirty="0"/>
              <a:t>, https://www.nbportal.pl/wiedza/artykuly/na-poczatek/teoremat_coasea</a:t>
            </a:r>
          </a:p>
        </p:txBody>
      </p:sp>
      <p:sp>
        <p:nvSpPr>
          <p:cNvPr id="5" name="Tytuł 1"/>
          <p:cNvSpPr>
            <a:spLocks noGrp="1"/>
          </p:cNvSpPr>
          <p:nvPr>
            <p:ph type="title"/>
          </p:nvPr>
        </p:nvSpPr>
        <p:spPr>
          <a:xfrm>
            <a:off x="180475" y="124495"/>
            <a:ext cx="2578767" cy="669589"/>
          </a:xfrm>
        </p:spPr>
        <p:txBody>
          <a:bodyPr>
            <a:normAutofit fontScale="90000"/>
          </a:bodyPr>
          <a:lstStyle/>
          <a:p>
            <a:pPr algn="ctr"/>
            <a:r>
              <a:rPr lang="pl-PL" sz="4800" dirty="0" smtClean="0"/>
              <a:t>Przykład 1</a:t>
            </a:r>
            <a:endParaRPr lang="pl-PL" sz="4800" dirty="0"/>
          </a:p>
        </p:txBody>
      </p:sp>
      <p:pic>
        <p:nvPicPr>
          <p:cNvPr id="2" name="Obraz 1"/>
          <p:cNvPicPr>
            <a:picLocks noChangeAspect="1"/>
          </p:cNvPicPr>
          <p:nvPr/>
        </p:nvPicPr>
        <p:blipFill>
          <a:blip r:embed="rId2"/>
          <a:stretch>
            <a:fillRect/>
          </a:stretch>
        </p:blipFill>
        <p:spPr>
          <a:xfrm>
            <a:off x="3316298" y="200776"/>
            <a:ext cx="8627049" cy="3408698"/>
          </a:xfrm>
          <a:prstGeom prst="rect">
            <a:avLst/>
          </a:prstGeom>
        </p:spPr>
      </p:pic>
    </p:spTree>
    <p:extLst>
      <p:ext uri="{BB962C8B-B14F-4D97-AF65-F5344CB8AC3E}">
        <p14:creationId xmlns:p14="http://schemas.microsoft.com/office/powerpoint/2010/main" val="233543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850106"/>
            <a:ext cx="11983453" cy="2767263"/>
          </a:xfrm>
        </p:spPr>
        <p:txBody>
          <a:bodyPr>
            <a:normAutofit fontScale="92500" lnSpcReduction="10000"/>
          </a:bodyPr>
          <a:lstStyle/>
          <a:p>
            <a:pPr marL="0" indent="0">
              <a:buNone/>
            </a:pPr>
            <a:r>
              <a:rPr lang="pl-PL" dirty="0"/>
              <a:t>„Istnieją dwie sytuacje prawne</a:t>
            </a:r>
            <a:r>
              <a:rPr lang="pl-PL" dirty="0" smtClean="0"/>
              <a:t>.</a:t>
            </a:r>
          </a:p>
          <a:p>
            <a:pPr marL="0" indent="0">
              <a:buNone/>
            </a:pPr>
            <a:r>
              <a:rPr lang="pl-PL" dirty="0" smtClean="0"/>
              <a:t>W </a:t>
            </a:r>
            <a:r>
              <a:rPr lang="pl-PL" dirty="0"/>
              <a:t>pierwszej hodowca ponosi odpowiedzialność za zniszczone plony. Jeżeli uzna za opłacalne zwiększenie liczebności stada z 2 do 3 sztuk, będzie musiał wziąć pod uwagę dodatkowy koszt zdewastowanego zboża w wysokości 3 dolarów. Całkowite odszkodowanie płacone farmerowi wyniesie wtedy 6 dolarów. Jeśli hodowca zwiększy pogłowie stada do 4 sztuk, odszkodowanie będzie wynosiło 10 dolarów, a wówczas bardziej opłaci mu się wybudowanie płotu za 9 dolarów</a:t>
            </a:r>
            <a:r>
              <a:rPr lang="pl-PL" dirty="0" smtClean="0"/>
              <a:t>.”</a:t>
            </a:r>
          </a:p>
          <a:p>
            <a:pPr marL="0" indent="0">
              <a:buNone/>
            </a:pPr>
            <a:r>
              <a:rPr lang="pl-PL" sz="1600" b="1" dirty="0" smtClean="0"/>
              <a:t>Portal </a:t>
            </a:r>
            <a:r>
              <a:rPr lang="pl-PL" sz="1600" b="1" dirty="0"/>
              <a:t>Edukacji Ekonomicznej NBP, </a:t>
            </a:r>
            <a:r>
              <a:rPr lang="pl-PL" sz="1600" b="1" i="1" dirty="0"/>
              <a:t>Teoremat </a:t>
            </a:r>
            <a:r>
              <a:rPr lang="pl-PL" sz="1600" b="1" i="1" dirty="0" err="1"/>
              <a:t>Coase’a</a:t>
            </a:r>
            <a:r>
              <a:rPr lang="pl-PL" sz="1600" b="1" dirty="0"/>
              <a:t>, https://www.nbportal.pl/wiedza/artykuly/na-poczatek/teoremat_coasea</a:t>
            </a:r>
          </a:p>
        </p:txBody>
      </p:sp>
      <p:sp>
        <p:nvSpPr>
          <p:cNvPr id="5" name="Tytuł 1"/>
          <p:cNvSpPr>
            <a:spLocks noGrp="1"/>
          </p:cNvSpPr>
          <p:nvPr>
            <p:ph type="title"/>
          </p:nvPr>
        </p:nvSpPr>
        <p:spPr>
          <a:xfrm>
            <a:off x="180475" y="124495"/>
            <a:ext cx="2506578" cy="669589"/>
          </a:xfrm>
        </p:spPr>
        <p:txBody>
          <a:bodyPr>
            <a:normAutofit fontScale="90000"/>
          </a:bodyPr>
          <a:lstStyle/>
          <a:p>
            <a:pPr algn="ctr"/>
            <a:r>
              <a:rPr lang="pl-PL" sz="4800" dirty="0" smtClean="0"/>
              <a:t>Przykład 1</a:t>
            </a:r>
            <a:endParaRPr lang="pl-PL" sz="4800" dirty="0"/>
          </a:p>
        </p:txBody>
      </p:sp>
      <p:pic>
        <p:nvPicPr>
          <p:cNvPr id="2" name="Obraz 1"/>
          <p:cNvPicPr>
            <a:picLocks noChangeAspect="1"/>
          </p:cNvPicPr>
          <p:nvPr/>
        </p:nvPicPr>
        <p:blipFill>
          <a:blip r:embed="rId2"/>
          <a:stretch>
            <a:fillRect/>
          </a:stretch>
        </p:blipFill>
        <p:spPr>
          <a:xfrm>
            <a:off x="3316298" y="200776"/>
            <a:ext cx="8627049" cy="3408698"/>
          </a:xfrm>
          <a:prstGeom prst="rect">
            <a:avLst/>
          </a:prstGeom>
        </p:spPr>
      </p:pic>
    </p:spTree>
    <p:extLst>
      <p:ext uri="{BB962C8B-B14F-4D97-AF65-F5344CB8AC3E}">
        <p14:creationId xmlns:p14="http://schemas.microsoft.com/office/powerpoint/2010/main" val="191503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850106"/>
            <a:ext cx="11983453" cy="2767263"/>
          </a:xfrm>
        </p:spPr>
        <p:txBody>
          <a:bodyPr>
            <a:normAutofit fontScale="92500" lnSpcReduction="10000"/>
          </a:bodyPr>
          <a:lstStyle/>
          <a:p>
            <a:pPr marL="0" indent="0">
              <a:buNone/>
            </a:pPr>
            <a:r>
              <a:rPr lang="pl-PL" dirty="0"/>
              <a:t>„Możliwe jest też wyjście, w którym hodowca będzie płacił farmerowi za nieuprawianie części pola. Przy założeniu, że wartość plonów wynosi 12 dolarów, a koszty uprawy 10 dolarów, farmer zyskuje 2 dolary. Jeżeli bydło zniszczy zasiewy warte 3 dolary, hodowcy będzie się opłacało zapłacić farmerowi każdą kwotę mniejszą niż 3 dolary za pozostawienie ziemi odłogiem, a farmerowi zaniechać upraw i przyjąć każdą kwotę większą od 2 dolarów, ponieważ zyska więcej niż ze sprzedaży zboża.”</a:t>
            </a:r>
            <a:endParaRPr lang="pl-PL" dirty="0" smtClean="0"/>
          </a:p>
          <a:p>
            <a:pPr marL="0" indent="0">
              <a:buNone/>
            </a:pPr>
            <a:endParaRPr lang="pl-PL" dirty="0" smtClean="0"/>
          </a:p>
          <a:p>
            <a:pPr marL="0" indent="0">
              <a:buNone/>
            </a:pPr>
            <a:r>
              <a:rPr lang="pl-PL" sz="1600" b="1" dirty="0" smtClean="0"/>
              <a:t>Portal </a:t>
            </a:r>
            <a:r>
              <a:rPr lang="pl-PL" sz="1600" b="1" dirty="0"/>
              <a:t>Edukacji Ekonomicznej NBP, </a:t>
            </a:r>
            <a:r>
              <a:rPr lang="pl-PL" sz="1600" b="1" i="1" dirty="0"/>
              <a:t>Teoremat </a:t>
            </a:r>
            <a:r>
              <a:rPr lang="pl-PL" sz="1600" b="1" i="1" dirty="0" err="1"/>
              <a:t>Coase’a</a:t>
            </a:r>
            <a:r>
              <a:rPr lang="pl-PL" sz="1600" b="1" dirty="0"/>
              <a:t>, https://www.nbportal.pl/wiedza/artykuly/na-poczatek/teoremat_coasea</a:t>
            </a:r>
          </a:p>
        </p:txBody>
      </p:sp>
      <p:sp>
        <p:nvSpPr>
          <p:cNvPr id="5" name="Tytuł 1"/>
          <p:cNvSpPr>
            <a:spLocks noGrp="1"/>
          </p:cNvSpPr>
          <p:nvPr>
            <p:ph type="title"/>
          </p:nvPr>
        </p:nvSpPr>
        <p:spPr>
          <a:xfrm>
            <a:off x="180475" y="124495"/>
            <a:ext cx="2899609" cy="669589"/>
          </a:xfrm>
        </p:spPr>
        <p:txBody>
          <a:bodyPr>
            <a:normAutofit fontScale="90000"/>
          </a:bodyPr>
          <a:lstStyle/>
          <a:p>
            <a:pPr algn="ctr"/>
            <a:r>
              <a:rPr lang="pl-PL" sz="4800" dirty="0" smtClean="0"/>
              <a:t>Przykład 1</a:t>
            </a:r>
            <a:endParaRPr lang="pl-PL" sz="4800" dirty="0"/>
          </a:p>
        </p:txBody>
      </p:sp>
      <p:pic>
        <p:nvPicPr>
          <p:cNvPr id="2" name="Obraz 1"/>
          <p:cNvPicPr>
            <a:picLocks noChangeAspect="1"/>
          </p:cNvPicPr>
          <p:nvPr/>
        </p:nvPicPr>
        <p:blipFill>
          <a:blip r:embed="rId2"/>
          <a:stretch>
            <a:fillRect/>
          </a:stretch>
        </p:blipFill>
        <p:spPr>
          <a:xfrm>
            <a:off x="3316298" y="200776"/>
            <a:ext cx="8627049" cy="3408698"/>
          </a:xfrm>
          <a:prstGeom prst="rect">
            <a:avLst/>
          </a:prstGeom>
        </p:spPr>
      </p:pic>
    </p:spTree>
    <p:extLst>
      <p:ext uri="{BB962C8B-B14F-4D97-AF65-F5344CB8AC3E}">
        <p14:creationId xmlns:p14="http://schemas.microsoft.com/office/powerpoint/2010/main" val="290181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850106"/>
            <a:ext cx="11983453" cy="2767263"/>
          </a:xfrm>
        </p:spPr>
        <p:txBody>
          <a:bodyPr>
            <a:normAutofit fontScale="92500" lnSpcReduction="10000"/>
          </a:bodyPr>
          <a:lstStyle/>
          <a:p>
            <a:pPr marL="0" indent="0">
              <a:buNone/>
            </a:pPr>
            <a:r>
              <a:rPr lang="pl-PL" dirty="0"/>
              <a:t>„W drugim przypadku hodowca nie ponosi odpowiedzialności za szkody wyrządzone przez zabłąkane bydło. Jeśli stado będzie liczyło 3 sztuki, farmer będzie skłonny zapłacić hodowcy do 3 dolarów za zmniejszenie stada do 2 sztuk, do 5 dolarów (3 dolary + 2 dolary) za ograniczenie do 1 sztuki i do 6 dolarów (3 dolary + 2 dolary + 1 dolar) za zaprzestanie hodowli. Jeśli pogłowie wzrośnie do 4 sztuk, farmerowi bardziej będzie się opłacało postawić płot za 9 dolarów</a:t>
            </a:r>
            <a:r>
              <a:rPr lang="pl-PL" dirty="0" smtClean="0"/>
              <a:t>.”</a:t>
            </a:r>
          </a:p>
          <a:p>
            <a:pPr marL="0" indent="0">
              <a:buNone/>
            </a:pPr>
            <a:endParaRPr lang="pl-PL" dirty="0" smtClean="0"/>
          </a:p>
          <a:p>
            <a:pPr marL="0" indent="0">
              <a:buNone/>
            </a:pPr>
            <a:r>
              <a:rPr lang="pl-PL" sz="1600" b="1" dirty="0" smtClean="0"/>
              <a:t>Portal </a:t>
            </a:r>
            <a:r>
              <a:rPr lang="pl-PL" sz="1600" b="1" dirty="0"/>
              <a:t>Edukacji Ekonomicznej NBP, </a:t>
            </a:r>
            <a:r>
              <a:rPr lang="pl-PL" sz="1600" b="1" i="1" dirty="0"/>
              <a:t>Teoremat </a:t>
            </a:r>
            <a:r>
              <a:rPr lang="pl-PL" sz="1600" b="1" i="1" dirty="0" err="1"/>
              <a:t>Coase’a</a:t>
            </a:r>
            <a:r>
              <a:rPr lang="pl-PL" sz="1600" b="1" dirty="0"/>
              <a:t>, https://www.nbportal.pl/wiedza/artykuly/na-poczatek/teoremat_coasea</a:t>
            </a:r>
          </a:p>
        </p:txBody>
      </p:sp>
      <p:sp>
        <p:nvSpPr>
          <p:cNvPr id="5" name="Tytuł 1"/>
          <p:cNvSpPr>
            <a:spLocks noGrp="1"/>
          </p:cNvSpPr>
          <p:nvPr>
            <p:ph type="title"/>
          </p:nvPr>
        </p:nvSpPr>
        <p:spPr>
          <a:xfrm>
            <a:off x="180475" y="124495"/>
            <a:ext cx="2699083" cy="669589"/>
          </a:xfrm>
        </p:spPr>
        <p:txBody>
          <a:bodyPr>
            <a:normAutofit fontScale="90000"/>
          </a:bodyPr>
          <a:lstStyle/>
          <a:p>
            <a:pPr algn="ctr"/>
            <a:r>
              <a:rPr lang="pl-PL" sz="4800" dirty="0" smtClean="0"/>
              <a:t>Przykład 1</a:t>
            </a:r>
            <a:endParaRPr lang="pl-PL" sz="4800" dirty="0"/>
          </a:p>
        </p:txBody>
      </p:sp>
      <p:pic>
        <p:nvPicPr>
          <p:cNvPr id="2" name="Obraz 1"/>
          <p:cNvPicPr>
            <a:picLocks noChangeAspect="1"/>
          </p:cNvPicPr>
          <p:nvPr/>
        </p:nvPicPr>
        <p:blipFill>
          <a:blip r:embed="rId2"/>
          <a:stretch>
            <a:fillRect/>
          </a:stretch>
        </p:blipFill>
        <p:spPr>
          <a:xfrm>
            <a:off x="3316298" y="200776"/>
            <a:ext cx="8627049" cy="3408698"/>
          </a:xfrm>
          <a:prstGeom prst="rect">
            <a:avLst/>
          </a:prstGeom>
        </p:spPr>
      </p:pic>
    </p:spTree>
    <p:extLst>
      <p:ext uri="{BB962C8B-B14F-4D97-AF65-F5344CB8AC3E}">
        <p14:creationId xmlns:p14="http://schemas.microsoft.com/office/powerpoint/2010/main" val="3534926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850106"/>
            <a:ext cx="11983453" cy="2767263"/>
          </a:xfrm>
        </p:spPr>
        <p:txBody>
          <a:bodyPr>
            <a:normAutofit fontScale="85000" lnSpcReduction="20000"/>
          </a:bodyPr>
          <a:lstStyle/>
          <a:p>
            <a:pPr marL="0" indent="0">
              <a:buNone/>
            </a:pPr>
            <a:r>
              <a:rPr lang="pl-PL" dirty="0"/>
              <a:t>„W pierwszej sytuacji to hodowca ponosi dodatkowe koszty związane ze swoją działalnością, w drugiej zaś kosztami zewnętrznymi obciążony jest farmer. Początkowe ustalenie uprawnień wynikających z prawa własności okazuje się istotne, ponieważ tylko wówczas można przypisać odpowiedzialność i określić kierunek płatności między stronami. Jednak w obu przypadkach koszt społeczny jest jednakowy: wybudowanie płotu kosztuje 9 dolarów, dodatkowe koszty zniszczonego zboża związane z pierwszą sztuką bydła wynoszą 1 dolar, z drugą 2 dolary, z trzecią 3 dolary, niezależnie od tego, która strona będzie je ponosić</a:t>
            </a:r>
            <a:r>
              <a:rPr lang="pl-PL" dirty="0" smtClean="0"/>
              <a:t>.”</a:t>
            </a:r>
          </a:p>
          <a:p>
            <a:pPr marL="0" indent="0">
              <a:buNone/>
            </a:pPr>
            <a:endParaRPr lang="pl-PL" dirty="0" smtClean="0"/>
          </a:p>
          <a:p>
            <a:pPr marL="0" indent="0">
              <a:buNone/>
            </a:pPr>
            <a:r>
              <a:rPr lang="pl-PL" sz="1600" b="1" dirty="0" smtClean="0"/>
              <a:t>Portal </a:t>
            </a:r>
            <a:r>
              <a:rPr lang="pl-PL" sz="1600" b="1" dirty="0"/>
              <a:t>Edukacji Ekonomicznej NBP, </a:t>
            </a:r>
            <a:r>
              <a:rPr lang="pl-PL" sz="1600" b="1" i="1" dirty="0"/>
              <a:t>Teoremat </a:t>
            </a:r>
            <a:r>
              <a:rPr lang="pl-PL" sz="1600" b="1" i="1" dirty="0" err="1"/>
              <a:t>Coase’a</a:t>
            </a:r>
            <a:r>
              <a:rPr lang="pl-PL" sz="1600" b="1" dirty="0"/>
              <a:t>, https://www.nbportal.pl/wiedza/artykuly/na-poczatek/teoremat_coasea</a:t>
            </a:r>
          </a:p>
        </p:txBody>
      </p:sp>
      <p:sp>
        <p:nvSpPr>
          <p:cNvPr id="5" name="Tytuł 1"/>
          <p:cNvSpPr>
            <a:spLocks noGrp="1"/>
          </p:cNvSpPr>
          <p:nvPr>
            <p:ph type="title"/>
          </p:nvPr>
        </p:nvSpPr>
        <p:spPr>
          <a:xfrm>
            <a:off x="180475" y="124495"/>
            <a:ext cx="2506578" cy="669589"/>
          </a:xfrm>
        </p:spPr>
        <p:txBody>
          <a:bodyPr>
            <a:normAutofit fontScale="90000"/>
          </a:bodyPr>
          <a:lstStyle/>
          <a:p>
            <a:pPr algn="ctr"/>
            <a:r>
              <a:rPr lang="pl-PL" sz="4800" dirty="0" smtClean="0"/>
              <a:t>Przykład 1</a:t>
            </a:r>
            <a:endParaRPr lang="pl-PL" sz="4800" dirty="0"/>
          </a:p>
        </p:txBody>
      </p:sp>
      <p:pic>
        <p:nvPicPr>
          <p:cNvPr id="2" name="Obraz 1"/>
          <p:cNvPicPr>
            <a:picLocks noChangeAspect="1"/>
          </p:cNvPicPr>
          <p:nvPr/>
        </p:nvPicPr>
        <p:blipFill>
          <a:blip r:embed="rId2"/>
          <a:stretch>
            <a:fillRect/>
          </a:stretch>
        </p:blipFill>
        <p:spPr>
          <a:xfrm>
            <a:off x="3316298" y="200776"/>
            <a:ext cx="8627049" cy="3408698"/>
          </a:xfrm>
          <a:prstGeom prst="rect">
            <a:avLst/>
          </a:prstGeom>
        </p:spPr>
      </p:pic>
    </p:spTree>
    <p:extLst>
      <p:ext uri="{BB962C8B-B14F-4D97-AF65-F5344CB8AC3E}">
        <p14:creationId xmlns:p14="http://schemas.microsoft.com/office/powerpoint/2010/main" val="191609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600576" y="447174"/>
            <a:ext cx="3641700" cy="2039352"/>
          </a:xfrm>
          <a:prstGeom prst="rect">
            <a:avLst/>
          </a:prstGeom>
        </p:spPr>
      </p:pic>
      <p:pic>
        <p:nvPicPr>
          <p:cNvPr id="5" name="Obraz 4"/>
          <p:cNvPicPr>
            <a:picLocks noChangeAspect="1"/>
          </p:cNvPicPr>
          <p:nvPr/>
        </p:nvPicPr>
        <p:blipFill>
          <a:blip r:embed="rId3"/>
          <a:stretch>
            <a:fillRect/>
          </a:stretch>
        </p:blipFill>
        <p:spPr>
          <a:xfrm>
            <a:off x="5533667" y="264695"/>
            <a:ext cx="3163411" cy="2105106"/>
          </a:xfrm>
          <a:prstGeom prst="rect">
            <a:avLst/>
          </a:prstGeom>
        </p:spPr>
      </p:pic>
      <p:pic>
        <p:nvPicPr>
          <p:cNvPr id="6" name="Obraz 5"/>
          <p:cNvPicPr>
            <a:picLocks noChangeAspect="1"/>
          </p:cNvPicPr>
          <p:nvPr/>
        </p:nvPicPr>
        <p:blipFill>
          <a:blip r:embed="rId4"/>
          <a:stretch>
            <a:fillRect/>
          </a:stretch>
        </p:blipFill>
        <p:spPr>
          <a:xfrm>
            <a:off x="1544945" y="3215188"/>
            <a:ext cx="3395162" cy="2259326"/>
          </a:xfrm>
          <a:prstGeom prst="rect">
            <a:avLst/>
          </a:prstGeom>
        </p:spPr>
      </p:pic>
      <p:pic>
        <p:nvPicPr>
          <p:cNvPr id="7" name="Obraz 6"/>
          <p:cNvPicPr>
            <a:picLocks noChangeAspect="1"/>
          </p:cNvPicPr>
          <p:nvPr/>
        </p:nvPicPr>
        <p:blipFill>
          <a:blip r:embed="rId5"/>
          <a:stretch>
            <a:fillRect/>
          </a:stretch>
        </p:blipFill>
        <p:spPr>
          <a:xfrm>
            <a:off x="6782551" y="3316956"/>
            <a:ext cx="2428875" cy="1876425"/>
          </a:xfrm>
          <a:prstGeom prst="rect">
            <a:avLst/>
          </a:prstGeom>
        </p:spPr>
      </p:pic>
      <p:pic>
        <p:nvPicPr>
          <p:cNvPr id="8" name="Obraz 7"/>
          <p:cNvPicPr>
            <a:picLocks noChangeAspect="1"/>
          </p:cNvPicPr>
          <p:nvPr/>
        </p:nvPicPr>
        <p:blipFill>
          <a:blip r:embed="rId6"/>
          <a:stretch>
            <a:fillRect/>
          </a:stretch>
        </p:blipFill>
        <p:spPr>
          <a:xfrm>
            <a:off x="9211426" y="3316956"/>
            <a:ext cx="2819764" cy="1876425"/>
          </a:xfrm>
          <a:prstGeom prst="rect">
            <a:avLst/>
          </a:prstGeom>
        </p:spPr>
      </p:pic>
    </p:spTree>
    <p:extLst>
      <p:ext uri="{BB962C8B-B14F-4D97-AF65-F5344CB8AC3E}">
        <p14:creationId xmlns:p14="http://schemas.microsoft.com/office/powerpoint/2010/main" val="327260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4534" y="280546"/>
            <a:ext cx="10515600" cy="740344"/>
          </a:xfrm>
        </p:spPr>
        <p:txBody>
          <a:bodyPr>
            <a:normAutofit/>
          </a:bodyPr>
          <a:lstStyle/>
          <a:p>
            <a:pPr algn="ctr"/>
            <a:r>
              <a:rPr lang="pl-PL" sz="3200" b="1" dirty="0" smtClean="0"/>
              <a:t>Wpływ ekonomii i ekonomistów…</a:t>
            </a:r>
            <a:endParaRPr lang="pl-PL" sz="3200" b="1" dirty="0"/>
          </a:p>
        </p:txBody>
      </p:sp>
      <p:pic>
        <p:nvPicPr>
          <p:cNvPr id="4" name="Obraz 3"/>
          <p:cNvPicPr>
            <a:picLocks noChangeAspect="1"/>
          </p:cNvPicPr>
          <p:nvPr/>
        </p:nvPicPr>
        <p:blipFill>
          <a:blip r:embed="rId2"/>
          <a:stretch>
            <a:fillRect/>
          </a:stretch>
        </p:blipFill>
        <p:spPr>
          <a:xfrm>
            <a:off x="2427480" y="1105470"/>
            <a:ext cx="1881934" cy="2822901"/>
          </a:xfrm>
          <a:prstGeom prst="rect">
            <a:avLst/>
          </a:prstGeom>
        </p:spPr>
      </p:pic>
      <p:pic>
        <p:nvPicPr>
          <p:cNvPr id="5" name="Obraz 4"/>
          <p:cNvPicPr>
            <a:picLocks noChangeAspect="1"/>
          </p:cNvPicPr>
          <p:nvPr/>
        </p:nvPicPr>
        <p:blipFill>
          <a:blip r:embed="rId3"/>
          <a:stretch>
            <a:fillRect/>
          </a:stretch>
        </p:blipFill>
        <p:spPr>
          <a:xfrm>
            <a:off x="286965" y="1105470"/>
            <a:ext cx="1936428" cy="2581904"/>
          </a:xfrm>
          <a:prstGeom prst="rect">
            <a:avLst/>
          </a:prstGeom>
        </p:spPr>
      </p:pic>
      <p:pic>
        <p:nvPicPr>
          <p:cNvPr id="6" name="Obraz 5"/>
          <p:cNvPicPr>
            <a:picLocks noChangeAspect="1"/>
          </p:cNvPicPr>
          <p:nvPr/>
        </p:nvPicPr>
        <p:blipFill>
          <a:blip r:embed="rId4"/>
          <a:stretch>
            <a:fillRect/>
          </a:stretch>
        </p:blipFill>
        <p:spPr>
          <a:xfrm>
            <a:off x="4768684" y="1219397"/>
            <a:ext cx="2150731" cy="2978820"/>
          </a:xfrm>
          <a:prstGeom prst="rect">
            <a:avLst/>
          </a:prstGeom>
        </p:spPr>
      </p:pic>
      <p:sp>
        <p:nvSpPr>
          <p:cNvPr id="7" name="Prostokąt 6"/>
          <p:cNvSpPr/>
          <p:nvPr/>
        </p:nvSpPr>
        <p:spPr>
          <a:xfrm>
            <a:off x="108712" y="3807058"/>
            <a:ext cx="2114681" cy="461665"/>
          </a:xfrm>
          <a:prstGeom prst="rect">
            <a:avLst/>
          </a:prstGeom>
        </p:spPr>
        <p:txBody>
          <a:bodyPr wrap="none">
            <a:spAutoFit/>
          </a:bodyPr>
          <a:lstStyle/>
          <a:p>
            <a:r>
              <a:rPr lang="pl-PL" sz="2400" dirty="0" err="1" smtClean="0"/>
              <a:t>Vilfredo</a:t>
            </a:r>
            <a:r>
              <a:rPr lang="pl-PL" sz="2400" dirty="0" smtClean="0"/>
              <a:t> </a:t>
            </a:r>
            <a:r>
              <a:rPr lang="pl-PL" sz="2400" dirty="0" err="1" smtClean="0"/>
              <a:t>Pareto</a:t>
            </a:r>
            <a:endParaRPr lang="pl-PL" sz="2400" dirty="0"/>
          </a:p>
        </p:txBody>
      </p:sp>
      <p:sp>
        <p:nvSpPr>
          <p:cNvPr id="8" name="Prostokąt 7"/>
          <p:cNvSpPr/>
          <p:nvPr/>
        </p:nvSpPr>
        <p:spPr>
          <a:xfrm>
            <a:off x="2427480" y="4037890"/>
            <a:ext cx="1897827" cy="461665"/>
          </a:xfrm>
          <a:prstGeom prst="rect">
            <a:avLst/>
          </a:prstGeom>
        </p:spPr>
        <p:txBody>
          <a:bodyPr wrap="none">
            <a:spAutoFit/>
          </a:bodyPr>
          <a:lstStyle/>
          <a:p>
            <a:r>
              <a:rPr lang="pl-PL" sz="2400" dirty="0" smtClean="0"/>
              <a:t>Ronald </a:t>
            </a:r>
            <a:r>
              <a:rPr lang="pl-PL" sz="2400" dirty="0" err="1" smtClean="0"/>
              <a:t>Coase</a:t>
            </a:r>
            <a:endParaRPr lang="pl-PL" sz="2400" dirty="0"/>
          </a:p>
        </p:txBody>
      </p:sp>
      <p:sp>
        <p:nvSpPr>
          <p:cNvPr id="9" name="Prostokąt 8"/>
          <p:cNvSpPr/>
          <p:nvPr/>
        </p:nvSpPr>
        <p:spPr>
          <a:xfrm>
            <a:off x="4768684" y="4268723"/>
            <a:ext cx="2182008" cy="461665"/>
          </a:xfrm>
          <a:prstGeom prst="rect">
            <a:avLst/>
          </a:prstGeom>
        </p:spPr>
        <p:txBody>
          <a:bodyPr wrap="none">
            <a:spAutoFit/>
          </a:bodyPr>
          <a:lstStyle/>
          <a:p>
            <a:r>
              <a:rPr lang="pl-PL" sz="2400" dirty="0" smtClean="0"/>
              <a:t>Nicholas </a:t>
            </a:r>
            <a:r>
              <a:rPr lang="pl-PL" sz="2400" dirty="0" err="1" smtClean="0"/>
              <a:t>Kaldor</a:t>
            </a:r>
            <a:endParaRPr lang="pl-PL" sz="2400" dirty="0"/>
          </a:p>
        </p:txBody>
      </p:sp>
      <p:pic>
        <p:nvPicPr>
          <p:cNvPr id="10" name="Obraz 9"/>
          <p:cNvPicPr>
            <a:picLocks noChangeAspect="1"/>
          </p:cNvPicPr>
          <p:nvPr/>
        </p:nvPicPr>
        <p:blipFill>
          <a:blip r:embed="rId5"/>
          <a:stretch>
            <a:fillRect/>
          </a:stretch>
        </p:blipFill>
        <p:spPr>
          <a:xfrm>
            <a:off x="7228177" y="1164257"/>
            <a:ext cx="1666591" cy="2339075"/>
          </a:xfrm>
          <a:prstGeom prst="rect">
            <a:avLst/>
          </a:prstGeom>
        </p:spPr>
      </p:pic>
      <p:sp>
        <p:nvSpPr>
          <p:cNvPr id="12" name="Prostokąt 11"/>
          <p:cNvSpPr/>
          <p:nvPr/>
        </p:nvSpPr>
        <p:spPr>
          <a:xfrm>
            <a:off x="7378685" y="3687374"/>
            <a:ext cx="1535998" cy="461665"/>
          </a:xfrm>
          <a:prstGeom prst="rect">
            <a:avLst/>
          </a:prstGeom>
        </p:spPr>
        <p:txBody>
          <a:bodyPr wrap="none">
            <a:spAutoFit/>
          </a:bodyPr>
          <a:lstStyle/>
          <a:p>
            <a:r>
              <a:rPr lang="pl-PL" sz="2400" dirty="0" smtClean="0"/>
              <a:t>John </a:t>
            </a:r>
            <a:r>
              <a:rPr lang="pl-PL" sz="2400" dirty="0" err="1" smtClean="0"/>
              <a:t>Hicks</a:t>
            </a:r>
            <a:endParaRPr lang="pl-PL" sz="2400" dirty="0"/>
          </a:p>
        </p:txBody>
      </p:sp>
      <p:pic>
        <p:nvPicPr>
          <p:cNvPr id="13" name="Obraz 12"/>
          <p:cNvPicPr>
            <a:picLocks noChangeAspect="1"/>
          </p:cNvPicPr>
          <p:nvPr/>
        </p:nvPicPr>
        <p:blipFill>
          <a:blip r:embed="rId6"/>
          <a:stretch>
            <a:fillRect/>
          </a:stretch>
        </p:blipFill>
        <p:spPr>
          <a:xfrm>
            <a:off x="230552" y="4668715"/>
            <a:ext cx="3335650" cy="1712632"/>
          </a:xfrm>
          <a:prstGeom prst="rect">
            <a:avLst/>
          </a:prstGeom>
        </p:spPr>
      </p:pic>
      <p:sp>
        <p:nvSpPr>
          <p:cNvPr id="14" name="Prostokąt 13"/>
          <p:cNvSpPr/>
          <p:nvPr/>
        </p:nvSpPr>
        <p:spPr>
          <a:xfrm>
            <a:off x="1898377" y="6388961"/>
            <a:ext cx="1722331" cy="461665"/>
          </a:xfrm>
          <a:prstGeom prst="rect">
            <a:avLst/>
          </a:prstGeom>
        </p:spPr>
        <p:txBody>
          <a:bodyPr wrap="none">
            <a:spAutoFit/>
          </a:bodyPr>
          <a:lstStyle/>
          <a:p>
            <a:r>
              <a:rPr lang="pl-PL" sz="2400" dirty="0" smtClean="0"/>
              <a:t>Gary Becker</a:t>
            </a:r>
            <a:endParaRPr lang="pl-PL" sz="2400" dirty="0"/>
          </a:p>
        </p:txBody>
      </p:sp>
      <p:pic>
        <p:nvPicPr>
          <p:cNvPr id="15" name="Obraz 14"/>
          <p:cNvPicPr>
            <a:picLocks noChangeAspect="1"/>
          </p:cNvPicPr>
          <p:nvPr/>
        </p:nvPicPr>
        <p:blipFill>
          <a:blip r:embed="rId7"/>
          <a:stretch>
            <a:fillRect/>
          </a:stretch>
        </p:blipFill>
        <p:spPr>
          <a:xfrm>
            <a:off x="9348936" y="1060321"/>
            <a:ext cx="1852580" cy="2409860"/>
          </a:xfrm>
          <a:prstGeom prst="rect">
            <a:avLst/>
          </a:prstGeom>
        </p:spPr>
      </p:pic>
      <p:sp>
        <p:nvSpPr>
          <p:cNvPr id="16" name="Prostokąt 15"/>
          <p:cNvSpPr/>
          <p:nvPr/>
        </p:nvSpPr>
        <p:spPr>
          <a:xfrm>
            <a:off x="9464706" y="3703711"/>
            <a:ext cx="2323970" cy="830997"/>
          </a:xfrm>
          <a:prstGeom prst="rect">
            <a:avLst/>
          </a:prstGeom>
        </p:spPr>
        <p:txBody>
          <a:bodyPr wrap="none">
            <a:spAutoFit/>
          </a:bodyPr>
          <a:lstStyle/>
          <a:p>
            <a:r>
              <a:rPr lang="pl-PL" sz="2400" dirty="0" smtClean="0"/>
              <a:t>Friedrich August </a:t>
            </a:r>
          </a:p>
          <a:p>
            <a:r>
              <a:rPr lang="pl-PL" sz="2400" dirty="0" smtClean="0"/>
              <a:t>von Hayek</a:t>
            </a:r>
            <a:endParaRPr lang="pl-PL" sz="2400" dirty="0"/>
          </a:p>
        </p:txBody>
      </p:sp>
      <p:pic>
        <p:nvPicPr>
          <p:cNvPr id="17" name="Obraz 16"/>
          <p:cNvPicPr>
            <a:picLocks noChangeAspect="1"/>
          </p:cNvPicPr>
          <p:nvPr/>
        </p:nvPicPr>
        <p:blipFill>
          <a:blip r:embed="rId8"/>
          <a:stretch>
            <a:fillRect/>
          </a:stretch>
        </p:blipFill>
        <p:spPr>
          <a:xfrm>
            <a:off x="7652589" y="4149039"/>
            <a:ext cx="1537106" cy="2102025"/>
          </a:xfrm>
          <a:prstGeom prst="rect">
            <a:avLst/>
          </a:prstGeom>
        </p:spPr>
      </p:pic>
      <p:sp>
        <p:nvSpPr>
          <p:cNvPr id="18" name="Prostokąt 17"/>
          <p:cNvSpPr/>
          <p:nvPr/>
        </p:nvSpPr>
        <p:spPr>
          <a:xfrm>
            <a:off x="7467364" y="6316068"/>
            <a:ext cx="4092290" cy="461665"/>
          </a:xfrm>
          <a:prstGeom prst="rect">
            <a:avLst/>
          </a:prstGeom>
        </p:spPr>
        <p:txBody>
          <a:bodyPr wrap="square">
            <a:spAutoFit/>
          </a:bodyPr>
          <a:lstStyle/>
          <a:p>
            <a:r>
              <a:rPr lang="pl-PL" sz="2400" dirty="0" smtClean="0"/>
              <a:t>Milton i David Friedman</a:t>
            </a:r>
          </a:p>
        </p:txBody>
      </p:sp>
      <p:pic>
        <p:nvPicPr>
          <p:cNvPr id="19" name="Obraz 18"/>
          <p:cNvPicPr>
            <a:picLocks noChangeAspect="1"/>
          </p:cNvPicPr>
          <p:nvPr/>
        </p:nvPicPr>
        <p:blipFill>
          <a:blip r:embed="rId9"/>
          <a:stretch>
            <a:fillRect/>
          </a:stretch>
        </p:blipFill>
        <p:spPr>
          <a:xfrm>
            <a:off x="6072334" y="4878119"/>
            <a:ext cx="1395030" cy="1741674"/>
          </a:xfrm>
          <a:prstGeom prst="rect">
            <a:avLst/>
          </a:prstGeom>
        </p:spPr>
      </p:pic>
    </p:spTree>
    <p:extLst>
      <p:ext uri="{BB962C8B-B14F-4D97-AF65-F5344CB8AC3E}">
        <p14:creationId xmlns:p14="http://schemas.microsoft.com/office/powerpoint/2010/main" val="1106732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874168"/>
            <a:ext cx="11983453" cy="2743201"/>
          </a:xfrm>
        </p:spPr>
        <p:txBody>
          <a:bodyPr>
            <a:normAutofit/>
          </a:bodyPr>
          <a:lstStyle/>
          <a:p>
            <a:pPr marL="0" indent="0">
              <a:buNone/>
            </a:pPr>
            <a:r>
              <a:rPr lang="pl-PL" dirty="0"/>
              <a:t>„Załóżmy, że przy rzece swoje siedziby mają fabryka opon o dochodzie 150 i browar o dochodzie 100. Fabryka opon wypuszcza zanieczyszczenia do rzeki, powodując tym samym, konieczne do uwzględnienia w kalkulacjach, szkody w wysokości </a:t>
            </a:r>
            <a:r>
              <a:rPr lang="pl-PL" dirty="0" smtClean="0"/>
              <a:t>20.”</a:t>
            </a:r>
          </a:p>
          <a:p>
            <a:pPr marL="0" indent="0">
              <a:buNone/>
            </a:pPr>
            <a:endParaRPr lang="pl-PL" dirty="0" smtClean="0"/>
          </a:p>
          <a:p>
            <a:pPr marL="0" indent="0">
              <a:buNone/>
            </a:pPr>
            <a:r>
              <a:rPr lang="pl-PL" sz="1600" b="1" dirty="0"/>
              <a:t>https://pl.wikipedia.org/wiki/Teoremat_Coase%27a</a:t>
            </a:r>
            <a:endParaRPr lang="pl-PL" sz="1600" b="1" dirty="0"/>
          </a:p>
        </p:txBody>
      </p:sp>
      <p:sp>
        <p:nvSpPr>
          <p:cNvPr id="5" name="Tytuł 1"/>
          <p:cNvSpPr>
            <a:spLocks noGrp="1"/>
          </p:cNvSpPr>
          <p:nvPr>
            <p:ph type="title"/>
          </p:nvPr>
        </p:nvSpPr>
        <p:spPr>
          <a:xfrm>
            <a:off x="180474" y="124495"/>
            <a:ext cx="2731167" cy="669589"/>
          </a:xfrm>
        </p:spPr>
        <p:txBody>
          <a:bodyPr>
            <a:normAutofit fontScale="90000"/>
          </a:bodyPr>
          <a:lstStyle/>
          <a:p>
            <a:pPr algn="ctr"/>
            <a:r>
              <a:rPr lang="pl-PL" sz="4800" dirty="0" smtClean="0"/>
              <a:t>Przykład 2</a:t>
            </a:r>
            <a:endParaRPr lang="pl-PL" sz="4800" dirty="0"/>
          </a:p>
        </p:txBody>
      </p:sp>
      <p:pic>
        <p:nvPicPr>
          <p:cNvPr id="4" name="Obraz 3"/>
          <p:cNvPicPr>
            <a:picLocks noChangeAspect="1"/>
          </p:cNvPicPr>
          <p:nvPr/>
        </p:nvPicPr>
        <p:blipFill>
          <a:blip r:embed="rId2"/>
          <a:stretch>
            <a:fillRect/>
          </a:stretch>
        </p:blipFill>
        <p:spPr>
          <a:xfrm>
            <a:off x="2975269" y="254166"/>
            <a:ext cx="9080373" cy="3178843"/>
          </a:xfrm>
          <a:prstGeom prst="rect">
            <a:avLst/>
          </a:prstGeom>
        </p:spPr>
      </p:pic>
    </p:spTree>
    <p:extLst>
      <p:ext uri="{BB962C8B-B14F-4D97-AF65-F5344CB8AC3E}">
        <p14:creationId xmlns:p14="http://schemas.microsoft.com/office/powerpoint/2010/main" val="3166102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922295"/>
            <a:ext cx="11983453" cy="2855495"/>
          </a:xfrm>
        </p:spPr>
        <p:txBody>
          <a:bodyPr>
            <a:normAutofit fontScale="92500" lnSpcReduction="10000"/>
          </a:bodyPr>
          <a:lstStyle/>
          <a:p>
            <a:pPr marL="0" indent="0">
              <a:buNone/>
            </a:pPr>
            <a:r>
              <a:rPr lang="pl-PL" dirty="0"/>
              <a:t>„Jeżeli istniejące prawo przyznaje prawa własności wody w rzece fabryce opon </a:t>
            </a:r>
            <a:r>
              <a:rPr lang="pl-PL" b="1" dirty="0"/>
              <a:t>(1)</a:t>
            </a:r>
            <a:r>
              <a:rPr lang="pl-PL" dirty="0"/>
              <a:t>, to szkody w postaci efektu zewnętrznego – zanieczyszczonej wody przerzucone zostają na browar, obniżając tym samym jego dochód do 80. Jeżeli natomiast prawo własności należy do browaru </a:t>
            </a:r>
            <a:r>
              <a:rPr lang="pl-PL" b="1" dirty="0"/>
              <a:t>(2)</a:t>
            </a:r>
            <a:r>
              <a:rPr lang="pl-PL" dirty="0"/>
              <a:t>, fabryka opon zobowiązana jest wypłacić mu odszkodowanie za zanieczyszczoną wodę w wysokości 20, obniżając tym samym swój dochód do 130. Załóżmy, że istnieje możliwość wybudowania oczyszczalni przy fabryce opon – rozwiązanie będzie to kosztowało 10 i zlikwiduje efekty zewnętrzne. </a:t>
            </a:r>
            <a:r>
              <a:rPr lang="pl-PL" dirty="0" smtClean="0"/>
              <a:t>”</a:t>
            </a:r>
            <a:endParaRPr lang="pl-PL" dirty="0" smtClean="0"/>
          </a:p>
          <a:p>
            <a:pPr marL="0" indent="0">
              <a:buNone/>
            </a:pPr>
            <a:r>
              <a:rPr lang="pl-PL" sz="1600" b="1" dirty="0"/>
              <a:t>https://pl.wikipedia.org/wiki/Teoremat_Coase%27a</a:t>
            </a:r>
            <a:endParaRPr lang="pl-PL" sz="1600" b="1" dirty="0"/>
          </a:p>
        </p:txBody>
      </p:sp>
      <p:sp>
        <p:nvSpPr>
          <p:cNvPr id="5" name="Tytuł 1"/>
          <p:cNvSpPr>
            <a:spLocks noGrp="1"/>
          </p:cNvSpPr>
          <p:nvPr>
            <p:ph type="title"/>
          </p:nvPr>
        </p:nvSpPr>
        <p:spPr>
          <a:xfrm>
            <a:off x="180474" y="124495"/>
            <a:ext cx="2731167" cy="669589"/>
          </a:xfrm>
        </p:spPr>
        <p:txBody>
          <a:bodyPr>
            <a:normAutofit fontScale="90000"/>
          </a:bodyPr>
          <a:lstStyle/>
          <a:p>
            <a:pPr algn="ctr"/>
            <a:r>
              <a:rPr lang="pl-PL" sz="4800" dirty="0" smtClean="0"/>
              <a:t>Przykład 2</a:t>
            </a:r>
            <a:endParaRPr lang="pl-PL" sz="4800" dirty="0"/>
          </a:p>
        </p:txBody>
      </p:sp>
      <p:pic>
        <p:nvPicPr>
          <p:cNvPr id="4" name="Obraz 3"/>
          <p:cNvPicPr>
            <a:picLocks noChangeAspect="1"/>
          </p:cNvPicPr>
          <p:nvPr/>
        </p:nvPicPr>
        <p:blipFill>
          <a:blip r:embed="rId2"/>
          <a:stretch>
            <a:fillRect/>
          </a:stretch>
        </p:blipFill>
        <p:spPr>
          <a:xfrm>
            <a:off x="2975269" y="254166"/>
            <a:ext cx="9080373" cy="3178843"/>
          </a:xfrm>
          <a:prstGeom prst="rect">
            <a:avLst/>
          </a:prstGeom>
        </p:spPr>
      </p:pic>
    </p:spTree>
    <p:extLst>
      <p:ext uri="{BB962C8B-B14F-4D97-AF65-F5344CB8AC3E}">
        <p14:creationId xmlns:p14="http://schemas.microsoft.com/office/powerpoint/2010/main" val="370392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189" y="3922295"/>
            <a:ext cx="11983453" cy="2855495"/>
          </a:xfrm>
        </p:spPr>
        <p:txBody>
          <a:bodyPr>
            <a:normAutofit/>
          </a:bodyPr>
          <a:lstStyle/>
          <a:p>
            <a:pPr marL="0" indent="0">
              <a:buNone/>
            </a:pPr>
            <a:r>
              <a:rPr lang="pl-PL" dirty="0"/>
              <a:t>„W sytuacji gdy prawo własności należy do fabryki, browar zdecyduje się na zbudowanie własnymi środkami oczyszczalni </a:t>
            </a:r>
            <a:r>
              <a:rPr lang="pl-PL" b="1" dirty="0"/>
              <a:t>(3)</a:t>
            </a:r>
            <a:r>
              <a:rPr lang="pl-PL" dirty="0"/>
              <a:t>, gdyż koszt wybudowania urządzenia obniży jego dochód do 90, o 10 więcej niż w przypadku niewybudowania oczyszczalni. Fabryka nie będzie stawiać oporu, ponieważ jest jej to obojętne (jej dochód pozostaje bez zmian</a:t>
            </a:r>
            <a:r>
              <a:rPr lang="pl-PL" dirty="0" smtClean="0"/>
              <a:t>). </a:t>
            </a:r>
            <a:r>
              <a:rPr lang="pl-PL" dirty="0"/>
              <a:t>W sytuacji </a:t>
            </a:r>
            <a:r>
              <a:rPr lang="pl-PL" b="1" dirty="0"/>
              <a:t>(4)</a:t>
            </a:r>
            <a:r>
              <a:rPr lang="pl-PL" dirty="0"/>
              <a:t> fabryka i browar wykazują się podobną </a:t>
            </a:r>
            <a:r>
              <a:rPr lang="pl-PL" dirty="0" smtClean="0"/>
              <a:t>logiką.”</a:t>
            </a:r>
            <a:endParaRPr lang="pl-PL" dirty="0" smtClean="0"/>
          </a:p>
          <a:p>
            <a:pPr marL="0" indent="0">
              <a:buNone/>
            </a:pPr>
            <a:r>
              <a:rPr lang="pl-PL" sz="1600" b="1" dirty="0"/>
              <a:t>https://pl.wikipedia.org/wiki/Teoremat_Coase%27a</a:t>
            </a:r>
            <a:endParaRPr lang="pl-PL" sz="1600" b="1" dirty="0"/>
          </a:p>
        </p:txBody>
      </p:sp>
      <p:sp>
        <p:nvSpPr>
          <p:cNvPr id="5" name="Tytuł 1"/>
          <p:cNvSpPr>
            <a:spLocks noGrp="1"/>
          </p:cNvSpPr>
          <p:nvPr>
            <p:ph type="title"/>
          </p:nvPr>
        </p:nvSpPr>
        <p:spPr>
          <a:xfrm>
            <a:off x="180474" y="124495"/>
            <a:ext cx="2731167" cy="669589"/>
          </a:xfrm>
        </p:spPr>
        <p:txBody>
          <a:bodyPr>
            <a:normAutofit fontScale="90000"/>
          </a:bodyPr>
          <a:lstStyle/>
          <a:p>
            <a:pPr algn="ctr"/>
            <a:r>
              <a:rPr lang="pl-PL" sz="4800" dirty="0" smtClean="0"/>
              <a:t>Przykład 2</a:t>
            </a:r>
            <a:endParaRPr lang="pl-PL" sz="4800" dirty="0"/>
          </a:p>
        </p:txBody>
      </p:sp>
      <p:pic>
        <p:nvPicPr>
          <p:cNvPr id="4" name="Obraz 3"/>
          <p:cNvPicPr>
            <a:picLocks noChangeAspect="1"/>
          </p:cNvPicPr>
          <p:nvPr/>
        </p:nvPicPr>
        <p:blipFill>
          <a:blip r:embed="rId2"/>
          <a:stretch>
            <a:fillRect/>
          </a:stretch>
        </p:blipFill>
        <p:spPr>
          <a:xfrm>
            <a:off x="2975269" y="254166"/>
            <a:ext cx="9080373" cy="3178843"/>
          </a:xfrm>
          <a:prstGeom prst="rect">
            <a:avLst/>
          </a:prstGeom>
        </p:spPr>
      </p:pic>
    </p:spTree>
    <p:extLst>
      <p:ext uri="{BB962C8B-B14F-4D97-AF65-F5344CB8AC3E}">
        <p14:creationId xmlns:p14="http://schemas.microsoft.com/office/powerpoint/2010/main" val="314297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842" y="3521242"/>
            <a:ext cx="11668836" cy="3097921"/>
          </a:xfrm>
        </p:spPr>
        <p:txBody>
          <a:bodyPr>
            <a:normAutofit/>
          </a:bodyPr>
          <a:lstStyle/>
          <a:p>
            <a:pPr>
              <a:buFontTx/>
              <a:buChar char="-"/>
            </a:pPr>
            <a:r>
              <a:rPr lang="pl-PL" sz="2600" dirty="0" smtClean="0"/>
              <a:t>efektywność </a:t>
            </a:r>
            <a:r>
              <a:rPr lang="pl-PL" sz="2600" dirty="0" err="1" smtClean="0"/>
              <a:t>Kaldora-Hicksa</a:t>
            </a:r>
            <a:r>
              <a:rPr lang="pl-PL" sz="2600" dirty="0"/>
              <a:t> (‚</a:t>
            </a:r>
            <a:r>
              <a:rPr lang="pl-PL" sz="2600" i="1" dirty="0" err="1"/>
              <a:t>Kaldor</a:t>
            </a:r>
            <a:r>
              <a:rPr lang="pl-PL" sz="2600" i="1" dirty="0"/>
              <a:t>–</a:t>
            </a:r>
            <a:r>
              <a:rPr lang="pl-PL" sz="2600" i="1" dirty="0" err="1"/>
              <a:t>Hicks</a:t>
            </a:r>
            <a:r>
              <a:rPr lang="pl-PL" sz="2600" i="1" dirty="0"/>
              <a:t> </a:t>
            </a:r>
            <a:r>
              <a:rPr lang="pl-PL" sz="2600" i="1" dirty="0" err="1"/>
              <a:t>improvement</a:t>
            </a:r>
            <a:r>
              <a:rPr lang="pl-PL" sz="2600" dirty="0"/>
              <a:t>’, ‚</a:t>
            </a:r>
            <a:r>
              <a:rPr lang="pl-PL" sz="2600" i="1" dirty="0" err="1"/>
              <a:t>Kaldor</a:t>
            </a:r>
            <a:r>
              <a:rPr lang="pl-PL" sz="2600" i="1" dirty="0"/>
              <a:t>–</a:t>
            </a:r>
            <a:r>
              <a:rPr lang="pl-PL" sz="2600" i="1" dirty="0" err="1"/>
              <a:t>Hicks</a:t>
            </a:r>
            <a:r>
              <a:rPr lang="pl-PL" sz="2600" i="1" dirty="0"/>
              <a:t> </a:t>
            </a:r>
            <a:r>
              <a:rPr lang="pl-PL" sz="2600" i="1" dirty="0" err="1"/>
              <a:t>efficiency</a:t>
            </a:r>
            <a:r>
              <a:rPr lang="pl-PL" sz="2600" dirty="0"/>
              <a:t>’)</a:t>
            </a:r>
          </a:p>
          <a:p>
            <a:pPr marL="0" indent="0">
              <a:buNone/>
            </a:pPr>
            <a:r>
              <a:rPr lang="pl-PL" sz="2600" dirty="0"/>
              <a:t>	</a:t>
            </a:r>
            <a:r>
              <a:rPr lang="pl-PL" sz="2400" dirty="0" smtClean="0"/>
              <a:t>(sytuacja, w której korzyści </a:t>
            </a:r>
            <a:r>
              <a:rPr lang="pl-PL" sz="2400" dirty="0"/>
              <a:t>osób zyskujących w wyniku wprowadzenia zmiany </a:t>
            </a:r>
            <a:r>
              <a:rPr lang="pl-PL" sz="2400" dirty="0" smtClean="0"/>
              <a:t>	przewyższają </a:t>
            </a:r>
            <a:r>
              <a:rPr lang="pl-PL" sz="2400" dirty="0"/>
              <a:t>straty osób nią poszkodowanych)</a:t>
            </a:r>
          </a:p>
        </p:txBody>
      </p:sp>
      <p:sp>
        <p:nvSpPr>
          <p:cNvPr id="5" name="Tytuł 1"/>
          <p:cNvSpPr>
            <a:spLocks noGrp="1"/>
          </p:cNvSpPr>
          <p:nvPr>
            <p:ph type="title"/>
          </p:nvPr>
        </p:nvSpPr>
        <p:spPr>
          <a:xfrm>
            <a:off x="3778933" y="280545"/>
            <a:ext cx="4820653" cy="1788886"/>
          </a:xfrm>
        </p:spPr>
        <p:txBody>
          <a:bodyPr>
            <a:normAutofit/>
          </a:bodyPr>
          <a:lstStyle/>
          <a:p>
            <a:pPr algn="ctr"/>
            <a:r>
              <a:rPr lang="pl-PL" sz="3200" b="1" dirty="0" err="1" smtClean="0"/>
              <a:t>Miklos</a:t>
            </a:r>
            <a:r>
              <a:rPr lang="pl-PL" sz="3200" b="1" dirty="0" smtClean="0"/>
              <a:t> </a:t>
            </a:r>
            <a:r>
              <a:rPr lang="pl-PL" sz="3200" b="1" dirty="0" err="1" smtClean="0"/>
              <a:t>Kaldor</a:t>
            </a:r>
            <a:r>
              <a:rPr lang="pl-PL" sz="3200" b="1" dirty="0" smtClean="0"/>
              <a:t> (1908-1986)</a:t>
            </a:r>
            <a:r>
              <a:rPr lang="pl-PL" sz="3200" b="1" dirty="0"/>
              <a:t/>
            </a:r>
            <a:br>
              <a:rPr lang="pl-PL" sz="3200" b="1" dirty="0"/>
            </a:br>
            <a:r>
              <a:rPr lang="pl-PL" sz="3200" b="1" dirty="0" smtClean="0"/>
              <a:t>i</a:t>
            </a:r>
            <a:r>
              <a:rPr lang="pl-PL" sz="3200" b="1" dirty="0"/>
              <a:t/>
            </a:r>
            <a:br>
              <a:rPr lang="pl-PL" sz="3200" b="1" dirty="0"/>
            </a:br>
            <a:r>
              <a:rPr lang="pl-PL" sz="3200" b="1" dirty="0" smtClean="0"/>
              <a:t>John </a:t>
            </a:r>
            <a:r>
              <a:rPr lang="pl-PL" sz="3200" b="1" dirty="0" err="1" smtClean="0"/>
              <a:t>Hicks</a:t>
            </a:r>
            <a:r>
              <a:rPr lang="pl-PL" sz="3200" b="1" dirty="0" smtClean="0"/>
              <a:t> (1904-1972)</a:t>
            </a:r>
            <a:endParaRPr lang="pl-PL" sz="3200" b="1" dirty="0"/>
          </a:p>
        </p:txBody>
      </p:sp>
      <p:pic>
        <p:nvPicPr>
          <p:cNvPr id="2" name="Obraz 1"/>
          <p:cNvPicPr>
            <a:picLocks noChangeAspect="1"/>
          </p:cNvPicPr>
          <p:nvPr/>
        </p:nvPicPr>
        <p:blipFill>
          <a:blip r:embed="rId2"/>
          <a:stretch>
            <a:fillRect/>
          </a:stretch>
        </p:blipFill>
        <p:spPr>
          <a:xfrm>
            <a:off x="226505" y="184293"/>
            <a:ext cx="1430580" cy="1981391"/>
          </a:xfrm>
          <a:prstGeom prst="rect">
            <a:avLst/>
          </a:prstGeom>
        </p:spPr>
      </p:pic>
      <p:pic>
        <p:nvPicPr>
          <p:cNvPr id="4" name="Obraz 3"/>
          <p:cNvPicPr>
            <a:picLocks noChangeAspect="1"/>
          </p:cNvPicPr>
          <p:nvPr/>
        </p:nvPicPr>
        <p:blipFill>
          <a:blip r:embed="rId3"/>
          <a:stretch>
            <a:fillRect/>
          </a:stretch>
        </p:blipFill>
        <p:spPr>
          <a:xfrm>
            <a:off x="1753338" y="96252"/>
            <a:ext cx="1716506" cy="858253"/>
          </a:xfrm>
          <a:prstGeom prst="rect">
            <a:avLst/>
          </a:prstGeom>
        </p:spPr>
      </p:pic>
      <p:pic>
        <p:nvPicPr>
          <p:cNvPr id="6" name="Obraz 5"/>
          <p:cNvPicPr>
            <a:picLocks noChangeAspect="1"/>
          </p:cNvPicPr>
          <p:nvPr/>
        </p:nvPicPr>
        <p:blipFill>
          <a:blip r:embed="rId4"/>
          <a:stretch>
            <a:fillRect/>
          </a:stretch>
        </p:blipFill>
        <p:spPr>
          <a:xfrm>
            <a:off x="10617367" y="280544"/>
            <a:ext cx="1293896" cy="1725195"/>
          </a:xfrm>
          <a:prstGeom prst="rect">
            <a:avLst/>
          </a:prstGeom>
        </p:spPr>
      </p:pic>
      <p:pic>
        <p:nvPicPr>
          <p:cNvPr id="9" name="Picture 6" descr="Znalezione obrazy dla zapytania flaga angli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2272" y="2069431"/>
            <a:ext cx="1758991" cy="87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4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078664"/>
          </a:xfrm>
        </p:spPr>
        <p:txBody>
          <a:bodyPr>
            <a:normAutofit/>
          </a:bodyPr>
          <a:lstStyle/>
          <a:p>
            <a:pPr algn="ctr"/>
            <a:r>
              <a:rPr lang="pl-PL" sz="4800" dirty="0" smtClean="0"/>
              <a:t>Efektywność </a:t>
            </a:r>
            <a:r>
              <a:rPr lang="pl-PL" sz="4800" dirty="0" err="1"/>
              <a:t>Kaldora-Hicksa</a:t>
            </a:r>
            <a:r>
              <a:rPr lang="pl-PL" sz="4800" dirty="0"/>
              <a:t> </a:t>
            </a:r>
          </a:p>
        </p:txBody>
      </p:sp>
      <p:sp>
        <p:nvSpPr>
          <p:cNvPr id="3" name="Symbol zastępczy zawartości 2"/>
          <p:cNvSpPr>
            <a:spLocks noGrp="1"/>
          </p:cNvSpPr>
          <p:nvPr>
            <p:ph idx="1"/>
          </p:nvPr>
        </p:nvSpPr>
        <p:spPr>
          <a:xfrm>
            <a:off x="534463" y="1690688"/>
            <a:ext cx="11328674" cy="4862512"/>
          </a:xfrm>
        </p:spPr>
        <p:txBody>
          <a:bodyPr>
            <a:normAutofit/>
          </a:bodyPr>
          <a:lstStyle/>
          <a:p>
            <a:pPr marL="0" indent="0">
              <a:buNone/>
            </a:pPr>
            <a:r>
              <a:rPr lang="pl-PL" dirty="0" smtClean="0"/>
              <a:t>„Uznaje </a:t>
            </a:r>
            <a:r>
              <a:rPr lang="pl-PL" dirty="0"/>
              <a:t>ono rozwiązanie za efektywne, gdy w wyniku jego zastosowania jeden podmiot zyskuje więcej, niż traci inny; a jednocześnie istnieje (przynajmniej teoretycznie) sposób kompensacji strat przez podmiot zyskujący na rzecz podmiotu tracącego. Jest ona miarą wzrostu dobrobytu społecznego związanego z wprowadzeniem tego rozwiązania. Efektywność </a:t>
            </a:r>
            <a:r>
              <a:rPr lang="pl-PL" dirty="0" err="1"/>
              <a:t>Kaldora-Hicksa</a:t>
            </a:r>
            <a:r>
              <a:rPr lang="pl-PL" dirty="0"/>
              <a:t> jest więc rozwinięciem i uogólnieniem efektywności wg </a:t>
            </a:r>
            <a:r>
              <a:rPr lang="pl-PL" dirty="0" err="1"/>
              <a:t>Pareto</a:t>
            </a:r>
            <a:r>
              <a:rPr lang="pl-PL" dirty="0"/>
              <a:t> i prowadzi do stwierdzenia, że gdyby doszło do faktycznej kompensacji strat, wynik alokacji byłby efektywny również w sensie </a:t>
            </a:r>
            <a:r>
              <a:rPr lang="pl-PL" dirty="0" err="1"/>
              <a:t>Pareto</a:t>
            </a:r>
            <a:r>
              <a:rPr lang="pl-PL" dirty="0" smtClean="0"/>
              <a:t>.”</a:t>
            </a:r>
          </a:p>
          <a:p>
            <a:pPr marL="0" indent="0">
              <a:buNone/>
            </a:pPr>
            <a:endParaRPr lang="pl-PL" dirty="0" smtClean="0"/>
          </a:p>
          <a:p>
            <a:pPr marL="0" indent="0">
              <a:buNone/>
            </a:pPr>
            <a:r>
              <a:rPr lang="pl-PL" sz="1800" b="1" dirty="0" smtClean="0"/>
              <a:t>J. Binda, H. Łapińska, </a:t>
            </a:r>
            <a:r>
              <a:rPr lang="pl-PL" sz="1800" b="1" i="1" dirty="0"/>
              <a:t>Metody oceny efektywności polityki </a:t>
            </a:r>
            <a:r>
              <a:rPr lang="pl-PL" sz="1800" b="1" i="1" dirty="0" smtClean="0"/>
              <a:t>budżetowej i </a:t>
            </a:r>
            <a:r>
              <a:rPr lang="pl-PL" sz="1800" b="1" i="1" dirty="0"/>
              <a:t>realizacji usług publicznych przez jednostki</a:t>
            </a:r>
          </a:p>
          <a:p>
            <a:pPr marL="0" indent="0">
              <a:buNone/>
            </a:pPr>
            <a:r>
              <a:rPr lang="pl-PL" sz="1800" b="1" i="1" dirty="0"/>
              <a:t>samorządu terytorialnego</a:t>
            </a:r>
            <a:r>
              <a:rPr lang="pl-PL" sz="1800" b="1" dirty="0"/>
              <a:t>, </a:t>
            </a:r>
            <a:r>
              <a:rPr lang="pl-PL" sz="1800" b="1" dirty="0" smtClean="0"/>
              <a:t>Zeszyty </a:t>
            </a:r>
            <a:r>
              <a:rPr lang="pl-PL" sz="1800" b="1" dirty="0"/>
              <a:t>Naukowe Wyższej Szkoły Finansów i Prawa, </a:t>
            </a:r>
            <a:r>
              <a:rPr lang="pl-PL" sz="1800" b="1" dirty="0" smtClean="0"/>
              <a:t>nr 2/2011, s. 19.</a:t>
            </a:r>
            <a:endParaRPr lang="pl-PL" sz="1800" b="1" dirty="0"/>
          </a:p>
        </p:txBody>
      </p:sp>
    </p:spTree>
    <p:extLst>
      <p:ext uri="{BB962C8B-B14F-4D97-AF65-F5344CB8AC3E}">
        <p14:creationId xmlns:p14="http://schemas.microsoft.com/office/powerpoint/2010/main" val="2314444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078664"/>
          </a:xfrm>
        </p:spPr>
        <p:txBody>
          <a:bodyPr>
            <a:normAutofit/>
          </a:bodyPr>
          <a:lstStyle/>
          <a:p>
            <a:pPr algn="ctr"/>
            <a:r>
              <a:rPr lang="pl-PL" sz="4800" dirty="0" smtClean="0"/>
              <a:t>Efektywność </a:t>
            </a:r>
            <a:r>
              <a:rPr lang="pl-PL" sz="4800" dirty="0" err="1"/>
              <a:t>Kaldora-Hicksa</a:t>
            </a:r>
            <a:r>
              <a:rPr lang="pl-PL" sz="4800" dirty="0"/>
              <a:t> </a:t>
            </a:r>
          </a:p>
        </p:txBody>
      </p:sp>
      <p:sp>
        <p:nvSpPr>
          <p:cNvPr id="3" name="Symbol zastępczy zawartości 2"/>
          <p:cNvSpPr>
            <a:spLocks noGrp="1"/>
          </p:cNvSpPr>
          <p:nvPr>
            <p:ph idx="1"/>
          </p:nvPr>
        </p:nvSpPr>
        <p:spPr>
          <a:xfrm>
            <a:off x="534463" y="1690688"/>
            <a:ext cx="11328674" cy="4862512"/>
          </a:xfrm>
        </p:spPr>
        <p:txBody>
          <a:bodyPr>
            <a:normAutofit/>
          </a:bodyPr>
          <a:lstStyle/>
          <a:p>
            <a:pPr marL="0" indent="0">
              <a:buNone/>
            </a:pPr>
            <a:r>
              <a:rPr lang="pl-PL" dirty="0" smtClean="0"/>
              <a:t>„Jest to próba przezwyciężenia ograniczenia kryterium </a:t>
            </a:r>
            <a:r>
              <a:rPr lang="pl-PL" dirty="0" err="1" smtClean="0"/>
              <a:t>Pareta</a:t>
            </a:r>
            <a:r>
              <a:rPr lang="pl-PL" dirty="0" smtClean="0"/>
              <a:t>, polegającego na tym, że zalecane są jedynie te zmiany, przy których sytuacja przynajmniej jednej osoby ulega poprawie i niczyja sytuacja nie pogarsza się. Kryterium to wymaga, by osoby zyskujące każdorazowo explicite rekompensowały przegranym niekorzystną zmianę. (…) pozwala na zmiany, w konsekwencji których są zarówno zyskujący, jak i przegrani, ale wymaga, by wygrani zyskiwali więcej, niż tracą przegrani (…) nie musi w rzeczywistości dojść do rekompensaty, ale musi być ona, co do zasady, możliwa.”</a:t>
            </a:r>
          </a:p>
          <a:p>
            <a:pPr marL="0" indent="0">
              <a:buNone/>
            </a:pPr>
            <a:endParaRPr lang="pl-PL" dirty="0" smtClean="0"/>
          </a:p>
          <a:p>
            <a:pPr marL="0" indent="0">
              <a:buNone/>
            </a:pPr>
            <a:r>
              <a:rPr lang="pl-PL" sz="1800" b="1" dirty="0"/>
              <a:t>R. </a:t>
            </a:r>
            <a:r>
              <a:rPr lang="pl-PL" sz="1800" b="1" dirty="0" err="1"/>
              <a:t>Cooter</a:t>
            </a:r>
            <a:r>
              <a:rPr lang="pl-PL" sz="1800" b="1" dirty="0"/>
              <a:t>, T. Ulen, </a:t>
            </a:r>
            <a:r>
              <a:rPr lang="pl-PL" sz="1800" b="1" i="1" dirty="0"/>
              <a:t>Ekonomiczna analiza prawa</a:t>
            </a:r>
            <a:r>
              <a:rPr lang="pl-PL" sz="1800" b="1" dirty="0"/>
              <a:t>, Warszawa </a:t>
            </a:r>
            <a:r>
              <a:rPr lang="pl-PL" sz="1800" b="1" dirty="0" smtClean="0"/>
              <a:t>2011, s. 54.</a:t>
            </a:r>
            <a:endParaRPr lang="pl-PL" sz="1800" b="1" dirty="0"/>
          </a:p>
        </p:txBody>
      </p:sp>
    </p:spTree>
    <p:extLst>
      <p:ext uri="{BB962C8B-B14F-4D97-AF65-F5344CB8AC3E}">
        <p14:creationId xmlns:p14="http://schemas.microsoft.com/office/powerpoint/2010/main" val="1087204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078664"/>
          </a:xfrm>
        </p:spPr>
        <p:txBody>
          <a:bodyPr>
            <a:normAutofit/>
          </a:bodyPr>
          <a:lstStyle/>
          <a:p>
            <a:pPr algn="ctr"/>
            <a:r>
              <a:rPr lang="pl-PL" sz="4800" dirty="0" smtClean="0"/>
              <a:t>Efektywność </a:t>
            </a:r>
            <a:r>
              <a:rPr lang="pl-PL" sz="4800" dirty="0" err="1"/>
              <a:t>Kaldora-Hicksa</a:t>
            </a:r>
            <a:r>
              <a:rPr lang="pl-PL" sz="4800" dirty="0"/>
              <a:t> </a:t>
            </a:r>
          </a:p>
        </p:txBody>
      </p:sp>
      <p:sp>
        <p:nvSpPr>
          <p:cNvPr id="3" name="Symbol zastępczy zawartości 2"/>
          <p:cNvSpPr>
            <a:spLocks noGrp="1"/>
          </p:cNvSpPr>
          <p:nvPr>
            <p:ph idx="1"/>
          </p:nvPr>
        </p:nvSpPr>
        <p:spPr>
          <a:xfrm>
            <a:off x="534463" y="1690688"/>
            <a:ext cx="11328674" cy="4862512"/>
          </a:xfrm>
        </p:spPr>
        <p:txBody>
          <a:bodyPr>
            <a:normAutofit lnSpcReduction="10000"/>
          </a:bodyPr>
          <a:lstStyle/>
          <a:p>
            <a:pPr marL="0" indent="0">
              <a:buNone/>
            </a:pPr>
            <a:r>
              <a:rPr lang="pl-PL" dirty="0" smtClean="0"/>
              <a:t>„(…) jest ono spełnione wówczas, gdy ekonomiczna wartość zasobów społeczeństwa jest maksymalizowana. Dana sytuacja będzie efektywna w sensie </a:t>
            </a:r>
            <a:r>
              <a:rPr lang="pl-PL" dirty="0" err="1" smtClean="0"/>
              <a:t>Kaldora-Hicksa</a:t>
            </a:r>
            <a:r>
              <a:rPr lang="pl-PL" dirty="0" smtClean="0"/>
              <a:t> gdy jeden podmiot zyskuje więcej niż traci inny, a jednocześnie istnieje (przynajmniej teoretycznie) sposób kompensacji strat przed podmiot zyskujący na rzecz podmiotu tracącego.</a:t>
            </a:r>
          </a:p>
          <a:p>
            <a:pPr marL="0" indent="0">
              <a:buNone/>
            </a:pPr>
            <a:r>
              <a:rPr lang="pl-PL" dirty="0" smtClean="0"/>
              <a:t>Jeżeli w danej sytuacji (przy określonej alokacji zasobów) wprowadzenie takiego rozwiązania jest niemożliwe (każda zmiana alokacji będzie powodować, że zyski będą mniejsze od strat) wówczas dana alokacja jest efektywna w sensie </a:t>
            </a:r>
            <a:r>
              <a:rPr lang="pl-PL" dirty="0" err="1" smtClean="0"/>
              <a:t>Kaldora-Hicksa</a:t>
            </a:r>
            <a:r>
              <a:rPr lang="pl-PL" dirty="0" smtClean="0"/>
              <a:t>.”</a:t>
            </a:r>
          </a:p>
          <a:p>
            <a:pPr marL="0" indent="0">
              <a:buNone/>
            </a:pPr>
            <a:endParaRPr lang="pl-PL" dirty="0" smtClean="0"/>
          </a:p>
          <a:p>
            <a:pPr marL="0" indent="0">
              <a:buNone/>
            </a:pPr>
            <a:r>
              <a:rPr lang="pl-PL" sz="1800" b="1" dirty="0" smtClean="0"/>
              <a:t>A. Nowak-Gruca, </a:t>
            </a:r>
            <a:r>
              <a:rPr lang="pl-PL" sz="1800" b="1" i="1" dirty="0" smtClean="0"/>
              <a:t>Cywilnoprawna </a:t>
            </a:r>
            <a:r>
              <a:rPr lang="pl-PL" sz="1800" b="1" i="1" dirty="0"/>
              <a:t>ochrona autorskich praw majątkowych w świetle </a:t>
            </a:r>
            <a:r>
              <a:rPr lang="pl-PL" sz="1800" b="1" i="1" dirty="0" smtClean="0"/>
              <a:t>ekonomicznej analizy prawa</a:t>
            </a:r>
            <a:r>
              <a:rPr lang="pl-PL" sz="1800" b="1" dirty="0" smtClean="0"/>
              <a:t>, </a:t>
            </a:r>
          </a:p>
          <a:p>
            <a:pPr marL="0" indent="0">
              <a:buNone/>
            </a:pPr>
            <a:r>
              <a:rPr lang="pl-PL" sz="1800" b="1" dirty="0" smtClean="0"/>
              <a:t>Warszawa 2013, s. 45.</a:t>
            </a:r>
            <a:endParaRPr lang="pl-PL" sz="1800" b="1" dirty="0"/>
          </a:p>
        </p:txBody>
      </p:sp>
    </p:spTree>
    <p:extLst>
      <p:ext uri="{BB962C8B-B14F-4D97-AF65-F5344CB8AC3E}">
        <p14:creationId xmlns:p14="http://schemas.microsoft.com/office/powerpoint/2010/main" val="3556743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0736" y="1090862"/>
            <a:ext cx="11815011" cy="5767138"/>
          </a:xfrm>
        </p:spPr>
        <p:txBody>
          <a:bodyPr>
            <a:normAutofit/>
          </a:bodyPr>
          <a:lstStyle/>
          <a:p>
            <a:pPr marL="0" indent="0">
              <a:buNone/>
            </a:pPr>
            <a:r>
              <a:rPr lang="pl-PL" dirty="0" smtClean="0"/>
              <a:t>• </a:t>
            </a:r>
            <a:r>
              <a:rPr lang="pl-PL" b="1" dirty="0" err="1" smtClean="0"/>
              <a:t>Pareta</a:t>
            </a:r>
            <a:r>
              <a:rPr lang="pl-PL" dirty="0" smtClean="0"/>
              <a:t> </a:t>
            </a:r>
            <a:r>
              <a:rPr lang="pl-PL" dirty="0"/>
              <a:t>‒ </a:t>
            </a:r>
            <a:r>
              <a:rPr lang="pl-PL" dirty="0" smtClean="0"/>
              <a:t>„zmiana </a:t>
            </a:r>
            <a:r>
              <a:rPr lang="pl-PL" dirty="0"/>
              <a:t>danej sytuacji stanowi ulepszenie, jeśli w jej wyniku poprawi się położenie co najmniej jednej osoby i nie pogorszy się położenie żadnej innej; stan optymalny występuje zatem wówczas, gdy nie można poprawić warunków żadnej osoby bez pogarszania sytuacji kogokolwiek innego, czyli brakuje nierozdystrybuowanych (nieprzydzielonych) „</a:t>
            </a:r>
            <a:r>
              <a:rPr lang="pl-PL" dirty="0" smtClean="0"/>
              <a:t>nadwyżek” ”</a:t>
            </a:r>
          </a:p>
          <a:p>
            <a:pPr marL="0" indent="0">
              <a:buNone/>
            </a:pPr>
            <a:endParaRPr lang="pl-PL" dirty="0"/>
          </a:p>
          <a:p>
            <a:pPr marL="0" indent="0">
              <a:buNone/>
            </a:pPr>
            <a:r>
              <a:rPr lang="pl-PL" dirty="0" smtClean="0"/>
              <a:t>• </a:t>
            </a:r>
            <a:r>
              <a:rPr lang="pl-PL" b="1" dirty="0" err="1"/>
              <a:t>Kaldora-Hicksa</a:t>
            </a:r>
            <a:r>
              <a:rPr lang="pl-PL" dirty="0"/>
              <a:t> – </a:t>
            </a:r>
            <a:r>
              <a:rPr lang="pl-PL" dirty="0" smtClean="0"/>
              <a:t>„występuje</a:t>
            </a:r>
            <a:r>
              <a:rPr lang="pl-PL" dirty="0"/>
              <a:t>, gdy korzyści osób zyskujących w wyniku wprowadzenia zmiany przewyższają straty osób nią poszkodowanych; alokacja jest zatem efektywna, jeśli jednostki odnoszące korzyść mają możliwość zrekompensowania strat poszkodowanym lub ci, którzy ponieśli stratę, nie są w stanie przekupić zyskujących, aby powrócili oni do sytuacji sprzed </a:t>
            </a:r>
            <a:r>
              <a:rPr lang="pl-PL" dirty="0" smtClean="0"/>
              <a:t>zmiany”</a:t>
            </a:r>
          </a:p>
          <a:p>
            <a:pPr marL="0" indent="0">
              <a:buNone/>
            </a:pPr>
            <a:endParaRPr lang="pl-PL" dirty="0" smtClean="0"/>
          </a:p>
          <a:p>
            <a:pPr marL="0" indent="0">
              <a:buNone/>
            </a:pPr>
            <a:r>
              <a:rPr lang="pl-PL" sz="1800" b="1" dirty="0" smtClean="0"/>
              <a:t>Portal Edukacji Ekonomicznej NBP, </a:t>
            </a:r>
            <a:r>
              <a:rPr lang="pl-PL" sz="1800" b="1" i="1" dirty="0"/>
              <a:t>Sprawiedliwość a efektywność ekonomiczna</a:t>
            </a:r>
            <a:r>
              <a:rPr lang="pl-PL" sz="1800" b="1" dirty="0"/>
              <a:t>, https://</a:t>
            </a:r>
            <a:r>
              <a:rPr lang="pl-PL" sz="1800" b="1" dirty="0" smtClean="0"/>
              <a:t>www.nbportal.pl/wiedza/artykuly/na-poczatek/sprawiedlliwosc_a_efektywnosc_ekonomiczna </a:t>
            </a:r>
            <a:endParaRPr lang="pl-PL" sz="1800" b="1" dirty="0"/>
          </a:p>
        </p:txBody>
      </p:sp>
    </p:spTree>
    <p:extLst>
      <p:ext uri="{BB962C8B-B14F-4D97-AF65-F5344CB8AC3E}">
        <p14:creationId xmlns:p14="http://schemas.microsoft.com/office/powerpoint/2010/main" val="163544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412" y="188663"/>
            <a:ext cx="2867526" cy="1030538"/>
          </a:xfrm>
        </p:spPr>
        <p:txBody>
          <a:bodyPr>
            <a:normAutofit/>
          </a:bodyPr>
          <a:lstStyle/>
          <a:p>
            <a:pPr algn="ctr"/>
            <a:r>
              <a:rPr lang="pl-PL" sz="4800" dirty="0" smtClean="0"/>
              <a:t>Przykład 1</a:t>
            </a:r>
            <a:endParaRPr lang="pl-PL" sz="4800" dirty="0"/>
          </a:p>
        </p:txBody>
      </p:sp>
      <p:pic>
        <p:nvPicPr>
          <p:cNvPr id="1026" name="Picture 2" descr="kaldor-hi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417" y="1535947"/>
            <a:ext cx="6341478" cy="4244701"/>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6050083" y="6196081"/>
            <a:ext cx="6139501" cy="369332"/>
          </a:xfrm>
          <a:prstGeom prst="rect">
            <a:avLst/>
          </a:prstGeom>
        </p:spPr>
        <p:txBody>
          <a:bodyPr wrap="none">
            <a:spAutoFit/>
          </a:bodyPr>
          <a:lstStyle/>
          <a:p>
            <a:r>
              <a:rPr lang="pl-PL" b="1" dirty="0"/>
              <a:t>https://www.economicshelp.org/blog/glossary/kaldor-hicks/</a:t>
            </a:r>
          </a:p>
        </p:txBody>
      </p:sp>
      <p:pic>
        <p:nvPicPr>
          <p:cNvPr id="6" name="Obraz 5"/>
          <p:cNvPicPr>
            <a:picLocks noChangeAspect="1"/>
          </p:cNvPicPr>
          <p:nvPr/>
        </p:nvPicPr>
        <p:blipFill>
          <a:blip r:embed="rId3"/>
          <a:stretch>
            <a:fillRect/>
          </a:stretch>
        </p:blipFill>
        <p:spPr>
          <a:xfrm>
            <a:off x="490288" y="1397919"/>
            <a:ext cx="2533650" cy="1800225"/>
          </a:xfrm>
          <a:prstGeom prst="rect">
            <a:avLst/>
          </a:prstGeom>
        </p:spPr>
      </p:pic>
      <p:sp>
        <p:nvSpPr>
          <p:cNvPr id="3" name="Prostokąt 2"/>
          <p:cNvSpPr/>
          <p:nvPr/>
        </p:nvSpPr>
        <p:spPr>
          <a:xfrm>
            <a:off x="490288" y="3517050"/>
            <a:ext cx="3785011" cy="461665"/>
          </a:xfrm>
          <a:prstGeom prst="rect">
            <a:avLst/>
          </a:prstGeom>
        </p:spPr>
        <p:txBody>
          <a:bodyPr wrap="none">
            <a:spAutoFit/>
          </a:bodyPr>
          <a:lstStyle/>
          <a:p>
            <a:r>
              <a:rPr lang="pl-PL" sz="2400" dirty="0"/>
              <a:t>d</a:t>
            </a:r>
            <a:r>
              <a:rPr lang="pl-PL" sz="2400" dirty="0" smtClean="0"/>
              <a:t>ecyzja o budowie lotniska ?</a:t>
            </a:r>
            <a:endParaRPr lang="pl-PL" sz="2400" dirty="0"/>
          </a:p>
        </p:txBody>
      </p:sp>
    </p:spTree>
    <p:extLst>
      <p:ext uri="{BB962C8B-B14F-4D97-AF65-F5344CB8AC3E}">
        <p14:creationId xmlns:p14="http://schemas.microsoft.com/office/powerpoint/2010/main" val="2059645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4463" y="1690688"/>
            <a:ext cx="11328674" cy="4862512"/>
          </a:xfrm>
        </p:spPr>
        <p:txBody>
          <a:bodyPr>
            <a:normAutofit/>
          </a:bodyPr>
          <a:lstStyle/>
          <a:p>
            <a:pPr marL="0" indent="0">
              <a:buNone/>
            </a:pPr>
            <a:r>
              <a:rPr lang="pl-PL" dirty="0" smtClean="0"/>
              <a:t>„Przypuśćmy, że fabryka ogłasza zamiar przeniesienia się z miasta A do miasta B. Pojawią się wówczas zyskujący – mieszkańcy miasta B, którzy zostaną zatrudnieni w nowej fabryce, sprzedawcy detaliczni i niektóre firmy budowlane z tego miasta, udziałowcy firmy i tak dalej. Jednak będą również przegrani – pracownicy z miasta A, którzy staną się teraz bezrobotni, sprzedawcy detaliczni z miasta A, klienci fabryki, którzy będą musieli do niej dłużej jechać i tak dalej. (…)</a:t>
            </a:r>
          </a:p>
          <a:p>
            <a:pPr marL="0" indent="0">
              <a:buNone/>
            </a:pPr>
            <a:r>
              <a:rPr lang="pl-PL" dirty="0"/>
              <a:t>w</a:t>
            </a:r>
            <a:r>
              <a:rPr lang="pl-PL" dirty="0" smtClean="0"/>
              <a:t>ygrani musieliby zyskać więcej niż stracą przegrani.”</a:t>
            </a:r>
          </a:p>
          <a:p>
            <a:pPr marL="0" indent="0">
              <a:buNone/>
            </a:pPr>
            <a:endParaRPr lang="pl-PL" dirty="0" smtClean="0"/>
          </a:p>
          <a:p>
            <a:pPr marL="0" indent="0">
              <a:buNone/>
            </a:pPr>
            <a:r>
              <a:rPr lang="pl-PL" sz="1800" b="1" dirty="0"/>
              <a:t>R. </a:t>
            </a:r>
            <a:r>
              <a:rPr lang="pl-PL" sz="1800" b="1" dirty="0" err="1"/>
              <a:t>Cooter</a:t>
            </a:r>
            <a:r>
              <a:rPr lang="pl-PL" sz="1800" b="1" dirty="0"/>
              <a:t>, T. Ulen, </a:t>
            </a:r>
            <a:r>
              <a:rPr lang="pl-PL" sz="1800" b="1" i="1" dirty="0"/>
              <a:t>Ekonomiczna analiza prawa</a:t>
            </a:r>
            <a:r>
              <a:rPr lang="pl-PL" sz="1800" b="1" dirty="0"/>
              <a:t>, Warszawa </a:t>
            </a:r>
            <a:r>
              <a:rPr lang="pl-PL" sz="1800" b="1" dirty="0" smtClean="0"/>
              <a:t>2011, s. 54.</a:t>
            </a:r>
            <a:endParaRPr lang="pl-PL" sz="1800" b="1" dirty="0"/>
          </a:p>
        </p:txBody>
      </p:sp>
      <p:sp>
        <p:nvSpPr>
          <p:cNvPr id="5" name="Tytuł 1"/>
          <p:cNvSpPr>
            <a:spLocks noGrp="1"/>
          </p:cNvSpPr>
          <p:nvPr>
            <p:ph type="title"/>
          </p:nvPr>
        </p:nvSpPr>
        <p:spPr>
          <a:xfrm>
            <a:off x="156412" y="188663"/>
            <a:ext cx="2867526" cy="1030538"/>
          </a:xfrm>
        </p:spPr>
        <p:txBody>
          <a:bodyPr>
            <a:normAutofit/>
          </a:bodyPr>
          <a:lstStyle/>
          <a:p>
            <a:pPr algn="ctr"/>
            <a:r>
              <a:rPr lang="pl-PL" sz="4800" dirty="0" smtClean="0"/>
              <a:t>Przykład 2</a:t>
            </a:r>
            <a:endParaRPr lang="pl-PL" sz="4800" dirty="0"/>
          </a:p>
        </p:txBody>
      </p:sp>
    </p:spTree>
    <p:extLst>
      <p:ext uri="{BB962C8B-B14F-4D97-AF65-F5344CB8AC3E}">
        <p14:creationId xmlns:p14="http://schemas.microsoft.com/office/powerpoint/2010/main" val="267654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1163424"/>
          </a:xfrm>
        </p:spPr>
        <p:txBody>
          <a:bodyPr>
            <a:normAutofit/>
          </a:bodyPr>
          <a:lstStyle/>
          <a:p>
            <a:pPr algn="ctr"/>
            <a:r>
              <a:rPr lang="pl-PL" sz="3200" b="1" dirty="0" smtClean="0"/>
              <a:t>… a także prawników</a:t>
            </a:r>
            <a:endParaRPr lang="pl-PL" sz="3200" b="1" dirty="0"/>
          </a:p>
        </p:txBody>
      </p:sp>
      <p:pic>
        <p:nvPicPr>
          <p:cNvPr id="4" name="Obraz 3"/>
          <p:cNvPicPr>
            <a:picLocks noChangeAspect="1"/>
          </p:cNvPicPr>
          <p:nvPr/>
        </p:nvPicPr>
        <p:blipFill>
          <a:blip r:embed="rId2"/>
          <a:stretch>
            <a:fillRect/>
          </a:stretch>
        </p:blipFill>
        <p:spPr>
          <a:xfrm>
            <a:off x="838199" y="1702415"/>
            <a:ext cx="4119572" cy="2343007"/>
          </a:xfrm>
          <a:prstGeom prst="rect">
            <a:avLst/>
          </a:prstGeom>
        </p:spPr>
      </p:pic>
      <p:sp>
        <p:nvSpPr>
          <p:cNvPr id="5" name="Prostokąt 4"/>
          <p:cNvSpPr/>
          <p:nvPr/>
        </p:nvSpPr>
        <p:spPr>
          <a:xfrm>
            <a:off x="1600115" y="4045423"/>
            <a:ext cx="2171557" cy="461665"/>
          </a:xfrm>
          <a:prstGeom prst="rect">
            <a:avLst/>
          </a:prstGeom>
        </p:spPr>
        <p:txBody>
          <a:bodyPr wrap="none">
            <a:spAutoFit/>
          </a:bodyPr>
          <a:lstStyle/>
          <a:p>
            <a:r>
              <a:rPr lang="pl-PL" sz="2400" dirty="0" smtClean="0"/>
              <a:t>Guido </a:t>
            </a:r>
            <a:r>
              <a:rPr lang="pl-PL" sz="2400" dirty="0" err="1" smtClean="0"/>
              <a:t>Calabresi</a:t>
            </a:r>
            <a:endParaRPr lang="pl-PL" sz="2400" dirty="0"/>
          </a:p>
        </p:txBody>
      </p:sp>
      <p:pic>
        <p:nvPicPr>
          <p:cNvPr id="6" name="Obraz 5"/>
          <p:cNvPicPr>
            <a:picLocks noChangeAspect="1"/>
          </p:cNvPicPr>
          <p:nvPr/>
        </p:nvPicPr>
        <p:blipFill>
          <a:blip r:embed="rId3"/>
          <a:stretch>
            <a:fillRect/>
          </a:stretch>
        </p:blipFill>
        <p:spPr>
          <a:xfrm>
            <a:off x="5645695" y="1702416"/>
            <a:ext cx="3584798" cy="2389865"/>
          </a:xfrm>
          <a:prstGeom prst="rect">
            <a:avLst/>
          </a:prstGeom>
        </p:spPr>
      </p:pic>
      <p:sp>
        <p:nvSpPr>
          <p:cNvPr id="7" name="Prostokąt 6"/>
          <p:cNvSpPr/>
          <p:nvPr/>
        </p:nvSpPr>
        <p:spPr>
          <a:xfrm>
            <a:off x="6232549" y="4265835"/>
            <a:ext cx="2086725" cy="461665"/>
          </a:xfrm>
          <a:prstGeom prst="rect">
            <a:avLst/>
          </a:prstGeom>
        </p:spPr>
        <p:txBody>
          <a:bodyPr wrap="none">
            <a:spAutoFit/>
          </a:bodyPr>
          <a:lstStyle/>
          <a:p>
            <a:r>
              <a:rPr lang="pl-PL" sz="2400" dirty="0" smtClean="0"/>
              <a:t>Richard Posner</a:t>
            </a:r>
            <a:endParaRPr lang="pl-PL" sz="2400" dirty="0"/>
          </a:p>
        </p:txBody>
      </p:sp>
    </p:spTree>
    <p:extLst>
      <p:ext uri="{BB962C8B-B14F-4D97-AF65-F5344CB8AC3E}">
        <p14:creationId xmlns:p14="http://schemas.microsoft.com/office/powerpoint/2010/main" val="1932462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842" y="3521242"/>
            <a:ext cx="11668836" cy="3097921"/>
          </a:xfrm>
        </p:spPr>
        <p:txBody>
          <a:bodyPr>
            <a:normAutofit/>
          </a:bodyPr>
          <a:lstStyle/>
          <a:p>
            <a:pPr>
              <a:buFontTx/>
              <a:buChar char="-"/>
            </a:pPr>
            <a:r>
              <a:rPr lang="pl-PL" dirty="0"/>
              <a:t>laureat nagrody </a:t>
            </a:r>
            <a:r>
              <a:rPr lang="pl-PL" dirty="0" smtClean="0"/>
              <a:t>im</a:t>
            </a:r>
            <a:r>
              <a:rPr lang="pl-PL" dirty="0"/>
              <a:t>. Alfreda Nobla w dziedzinie ekonomii w 1976 </a:t>
            </a:r>
            <a:r>
              <a:rPr lang="pl-PL" dirty="0" smtClean="0"/>
              <a:t>roku</a:t>
            </a:r>
          </a:p>
          <a:p>
            <a:pPr>
              <a:buFontTx/>
              <a:buChar char="-"/>
            </a:pPr>
            <a:r>
              <a:rPr lang="pl-PL" dirty="0" smtClean="0"/>
              <a:t>neoliberalna chicagowska </a:t>
            </a:r>
            <a:r>
              <a:rPr lang="pl-PL" dirty="0"/>
              <a:t>szkoła w </a:t>
            </a:r>
            <a:r>
              <a:rPr lang="pl-PL" dirty="0" smtClean="0"/>
              <a:t>ekonomii</a:t>
            </a:r>
          </a:p>
          <a:p>
            <a:pPr marL="0" indent="0">
              <a:buNone/>
            </a:pPr>
            <a:r>
              <a:rPr lang="pl-PL" sz="2400" dirty="0"/>
              <a:t>	</a:t>
            </a:r>
            <a:r>
              <a:rPr lang="pl-PL" sz="2400" dirty="0" smtClean="0"/>
              <a:t>(leseferyzm, odrzucenie etatyzmu i interwencjonizmu, technokratyzm, 	zastosowanie </a:t>
            </a:r>
            <a:r>
              <a:rPr lang="pl-PL" sz="2400" dirty="0" err="1" smtClean="0"/>
              <a:t>wnioskowań</a:t>
            </a:r>
            <a:r>
              <a:rPr lang="pl-PL" sz="2400" dirty="0" smtClean="0"/>
              <a:t> ekonomicznych do tradycyjnie „nieekonomicznych” sfer 	życia)</a:t>
            </a:r>
            <a:endParaRPr lang="pl-PL" sz="2400" dirty="0"/>
          </a:p>
          <a:p>
            <a:pPr>
              <a:buFontTx/>
              <a:buChar char="-"/>
            </a:pPr>
            <a:r>
              <a:rPr lang="pl-PL" dirty="0"/>
              <a:t>m</a:t>
            </a:r>
            <a:r>
              <a:rPr lang="pl-PL" dirty="0" smtClean="0"/>
              <a:t>onetaryzm i </a:t>
            </a:r>
            <a:r>
              <a:rPr lang="pl-PL" dirty="0" err="1" smtClean="0"/>
              <a:t>reaganomika</a:t>
            </a:r>
            <a:endParaRPr lang="pl-PL" dirty="0"/>
          </a:p>
        </p:txBody>
      </p:sp>
      <p:sp>
        <p:nvSpPr>
          <p:cNvPr id="5" name="Tytuł 1"/>
          <p:cNvSpPr>
            <a:spLocks noGrp="1"/>
          </p:cNvSpPr>
          <p:nvPr>
            <p:ph type="title"/>
          </p:nvPr>
        </p:nvSpPr>
        <p:spPr>
          <a:xfrm>
            <a:off x="2534653" y="256482"/>
            <a:ext cx="7218947" cy="1219392"/>
          </a:xfrm>
        </p:spPr>
        <p:txBody>
          <a:bodyPr>
            <a:normAutofit/>
          </a:bodyPr>
          <a:lstStyle/>
          <a:p>
            <a:pPr algn="ctr"/>
            <a:r>
              <a:rPr lang="pl-PL" sz="3200" b="1" dirty="0" smtClean="0"/>
              <a:t>Milton Friedman (1912-2006)</a:t>
            </a:r>
            <a:endParaRPr lang="pl-PL" sz="3200" b="1" dirty="0"/>
          </a:p>
        </p:txBody>
      </p:sp>
      <p:pic>
        <p:nvPicPr>
          <p:cNvPr id="7" name="Obraz 6"/>
          <p:cNvPicPr>
            <a:picLocks noChangeAspect="1"/>
          </p:cNvPicPr>
          <p:nvPr/>
        </p:nvPicPr>
        <p:blipFill>
          <a:blip r:embed="rId2"/>
          <a:stretch>
            <a:fillRect/>
          </a:stretch>
        </p:blipFill>
        <p:spPr>
          <a:xfrm>
            <a:off x="8924537" y="256482"/>
            <a:ext cx="2994868" cy="1684613"/>
          </a:xfrm>
          <a:prstGeom prst="rect">
            <a:avLst/>
          </a:prstGeom>
        </p:spPr>
      </p:pic>
      <p:pic>
        <p:nvPicPr>
          <p:cNvPr id="8" name="Obraz 7"/>
          <p:cNvPicPr>
            <a:picLocks noChangeAspect="1"/>
          </p:cNvPicPr>
          <p:nvPr/>
        </p:nvPicPr>
        <p:blipFill>
          <a:blip r:embed="rId3"/>
          <a:stretch>
            <a:fillRect/>
          </a:stretch>
        </p:blipFill>
        <p:spPr>
          <a:xfrm>
            <a:off x="354842" y="256482"/>
            <a:ext cx="1651806" cy="868530"/>
          </a:xfrm>
          <a:prstGeom prst="rect">
            <a:avLst/>
          </a:prstGeom>
        </p:spPr>
      </p:pic>
    </p:spTree>
    <p:extLst>
      <p:ext uri="{BB962C8B-B14F-4D97-AF65-F5344CB8AC3E}">
        <p14:creationId xmlns:p14="http://schemas.microsoft.com/office/powerpoint/2010/main" val="1489501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842" y="2129052"/>
            <a:ext cx="11668836" cy="4490112"/>
          </a:xfrm>
        </p:spPr>
        <p:txBody>
          <a:bodyPr>
            <a:normAutofit lnSpcReduction="10000"/>
          </a:bodyPr>
          <a:lstStyle/>
          <a:p>
            <a:pPr marL="0" indent="0">
              <a:buNone/>
            </a:pPr>
            <a:r>
              <a:rPr lang="pl-PL" sz="3000" dirty="0" smtClean="0"/>
              <a:t>„</a:t>
            </a:r>
            <a:r>
              <a:rPr lang="en-US" sz="3000" dirty="0"/>
              <a:t>Imagine a society with no government. Individuals purchase protection of themselves and their property from private firms. Each such firm faces the problem of possible conflicts with other firms. Private policemen working for the protection agency that I employ may track down the burglar who stole my property only to discover, when they try to arrest him, that he too employs a protection agency. </a:t>
            </a:r>
            <a:r>
              <a:rPr lang="pl-PL" sz="3000" dirty="0" smtClean="0"/>
              <a:t>(…) </a:t>
            </a:r>
            <a:r>
              <a:rPr lang="en-US" sz="3000" dirty="0" smtClean="0"/>
              <a:t>We </a:t>
            </a:r>
            <a:r>
              <a:rPr lang="en-US" sz="3000" dirty="0"/>
              <a:t>must ask, not whether an </a:t>
            </a:r>
            <a:r>
              <a:rPr lang="en-US" sz="3000" dirty="0" err="1"/>
              <a:t>anarcho</a:t>
            </a:r>
            <a:r>
              <a:rPr lang="en-US" sz="3000" dirty="0"/>
              <a:t>-capitalist society would be safe from a power grab by the men with the guns (safety is not an available option), but whether it would be safer than our society is from a comparable seizure of power by the men with the guns. I think the answer is </a:t>
            </a:r>
            <a:r>
              <a:rPr lang="en-US" sz="3000" dirty="0" smtClean="0"/>
              <a:t>yes</a:t>
            </a:r>
            <a:r>
              <a:rPr lang="pl-PL" sz="3000" dirty="0" smtClean="0"/>
              <a:t>.”</a:t>
            </a:r>
          </a:p>
          <a:p>
            <a:pPr marL="0" indent="0">
              <a:buNone/>
            </a:pPr>
            <a:r>
              <a:rPr lang="pl-PL" sz="2000" b="1" dirty="0" smtClean="0"/>
              <a:t>D. Friedman, </a:t>
            </a:r>
            <a:r>
              <a:rPr lang="en-US" sz="2000" b="1" i="1" dirty="0"/>
              <a:t>Law as a Private Good</a:t>
            </a:r>
            <a:r>
              <a:rPr lang="pl-PL" sz="2000" b="1" dirty="0"/>
              <a:t>, http://www.daviddfriedman.com</a:t>
            </a:r>
          </a:p>
        </p:txBody>
      </p:sp>
      <p:pic>
        <p:nvPicPr>
          <p:cNvPr id="2" name="Obraz 1"/>
          <p:cNvPicPr>
            <a:picLocks noChangeAspect="1"/>
          </p:cNvPicPr>
          <p:nvPr/>
        </p:nvPicPr>
        <p:blipFill>
          <a:blip r:embed="rId2"/>
          <a:stretch>
            <a:fillRect/>
          </a:stretch>
        </p:blipFill>
        <p:spPr>
          <a:xfrm>
            <a:off x="10065792" y="292075"/>
            <a:ext cx="1343735" cy="1810310"/>
          </a:xfrm>
          <a:prstGeom prst="rect">
            <a:avLst/>
          </a:prstGeom>
        </p:spPr>
      </p:pic>
      <p:sp>
        <p:nvSpPr>
          <p:cNvPr id="4" name="Tytuł 1"/>
          <p:cNvSpPr>
            <a:spLocks noGrp="1"/>
          </p:cNvSpPr>
          <p:nvPr>
            <p:ph type="title"/>
          </p:nvPr>
        </p:nvSpPr>
        <p:spPr>
          <a:xfrm>
            <a:off x="2534653" y="256482"/>
            <a:ext cx="7218947" cy="1219392"/>
          </a:xfrm>
        </p:spPr>
        <p:txBody>
          <a:bodyPr>
            <a:normAutofit/>
          </a:bodyPr>
          <a:lstStyle/>
          <a:p>
            <a:pPr algn="ctr"/>
            <a:r>
              <a:rPr lang="pl-PL" sz="3200" b="1" dirty="0" smtClean="0"/>
              <a:t>David Friedman (ur. 1945)</a:t>
            </a:r>
            <a:endParaRPr lang="pl-PL" sz="3200" b="1" dirty="0"/>
          </a:p>
        </p:txBody>
      </p:sp>
      <p:pic>
        <p:nvPicPr>
          <p:cNvPr id="5" name="Obraz 4"/>
          <p:cNvPicPr>
            <a:picLocks noChangeAspect="1"/>
          </p:cNvPicPr>
          <p:nvPr/>
        </p:nvPicPr>
        <p:blipFill>
          <a:blip r:embed="rId3"/>
          <a:stretch>
            <a:fillRect/>
          </a:stretch>
        </p:blipFill>
        <p:spPr>
          <a:xfrm>
            <a:off x="465310" y="325426"/>
            <a:ext cx="1652159" cy="871804"/>
          </a:xfrm>
          <a:prstGeom prst="rect">
            <a:avLst/>
          </a:prstGeom>
        </p:spPr>
      </p:pic>
    </p:spTree>
    <p:extLst>
      <p:ext uri="{BB962C8B-B14F-4D97-AF65-F5344CB8AC3E}">
        <p14:creationId xmlns:p14="http://schemas.microsoft.com/office/powerpoint/2010/main" val="226304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9618188" y="224050"/>
            <a:ext cx="2023352" cy="2632003"/>
          </a:xfrm>
          <a:prstGeom prst="rect">
            <a:avLst/>
          </a:prstGeom>
        </p:spPr>
      </p:pic>
      <p:sp>
        <p:nvSpPr>
          <p:cNvPr id="3" name="Symbol zastępczy zawartości 2"/>
          <p:cNvSpPr>
            <a:spLocks noGrp="1"/>
          </p:cNvSpPr>
          <p:nvPr>
            <p:ph idx="1"/>
          </p:nvPr>
        </p:nvSpPr>
        <p:spPr>
          <a:xfrm>
            <a:off x="292449" y="3064042"/>
            <a:ext cx="11668836" cy="3023937"/>
          </a:xfrm>
        </p:spPr>
        <p:txBody>
          <a:bodyPr>
            <a:normAutofit/>
          </a:bodyPr>
          <a:lstStyle/>
          <a:p>
            <a:pPr>
              <a:buFontTx/>
              <a:buChar char="-"/>
            </a:pPr>
            <a:r>
              <a:rPr lang="pl-PL" dirty="0"/>
              <a:t>w</a:t>
            </a:r>
            <a:r>
              <a:rPr lang="pl-PL" dirty="0" smtClean="0"/>
              <a:t> 1974 r. </a:t>
            </a:r>
            <a:r>
              <a:rPr lang="pl-PL" dirty="0"/>
              <a:t>otrzymał Nagrodę </a:t>
            </a:r>
            <a:r>
              <a:rPr lang="pl-PL" dirty="0" smtClean="0"/>
              <a:t>im</a:t>
            </a:r>
            <a:r>
              <a:rPr lang="pl-PL" dirty="0"/>
              <a:t>. Alfreda Nobla w dziedzinie </a:t>
            </a:r>
            <a:r>
              <a:rPr lang="pl-PL" dirty="0" smtClean="0"/>
              <a:t>ekonomii</a:t>
            </a:r>
          </a:p>
          <a:p>
            <a:pPr>
              <a:buFontTx/>
              <a:buChar char="-"/>
            </a:pPr>
            <a:r>
              <a:rPr lang="pl-PL" dirty="0"/>
              <a:t>a</a:t>
            </a:r>
            <a:r>
              <a:rPr lang="pl-PL" dirty="0" smtClean="0"/>
              <a:t>ustriacka szkoła ekonomii</a:t>
            </a:r>
          </a:p>
          <a:p>
            <a:pPr>
              <a:buFontTx/>
              <a:buChar char="-"/>
            </a:pPr>
            <a:r>
              <a:rPr lang="pl-PL" dirty="0" smtClean="0"/>
              <a:t>krytyka koncepcji Johna Maynarda Keynesa</a:t>
            </a:r>
          </a:p>
          <a:p>
            <a:pPr>
              <a:buFontTx/>
              <a:buChar char="-"/>
            </a:pPr>
            <a:r>
              <a:rPr lang="pl-PL" dirty="0"/>
              <a:t>p</a:t>
            </a:r>
            <a:r>
              <a:rPr lang="pl-PL" dirty="0" smtClean="0"/>
              <a:t>orządek naturalny i ład spontaniczny</a:t>
            </a:r>
            <a:endParaRPr lang="pl-PL" dirty="0"/>
          </a:p>
        </p:txBody>
      </p:sp>
      <p:sp>
        <p:nvSpPr>
          <p:cNvPr id="6" name="Tytuł 1"/>
          <p:cNvSpPr>
            <a:spLocks noGrp="1"/>
          </p:cNvSpPr>
          <p:nvPr>
            <p:ph type="title"/>
          </p:nvPr>
        </p:nvSpPr>
        <p:spPr>
          <a:xfrm>
            <a:off x="2399241" y="335042"/>
            <a:ext cx="7218947" cy="1219392"/>
          </a:xfrm>
        </p:spPr>
        <p:txBody>
          <a:bodyPr>
            <a:normAutofit/>
          </a:bodyPr>
          <a:lstStyle/>
          <a:p>
            <a:pPr algn="ctr"/>
            <a:r>
              <a:rPr lang="pl-PL" sz="3200" b="1" dirty="0" smtClean="0"/>
              <a:t>Friedrich August von Hayek (1899-1992)</a:t>
            </a:r>
            <a:endParaRPr lang="pl-PL" sz="3200" b="1" dirty="0"/>
          </a:p>
        </p:txBody>
      </p:sp>
      <p:pic>
        <p:nvPicPr>
          <p:cNvPr id="4" name="Obraz 3"/>
          <p:cNvPicPr>
            <a:picLocks noChangeAspect="1"/>
          </p:cNvPicPr>
          <p:nvPr/>
        </p:nvPicPr>
        <p:blipFill>
          <a:blip r:embed="rId3"/>
          <a:stretch>
            <a:fillRect/>
          </a:stretch>
        </p:blipFill>
        <p:spPr>
          <a:xfrm>
            <a:off x="412082" y="335042"/>
            <a:ext cx="1703748" cy="1132811"/>
          </a:xfrm>
          <a:prstGeom prst="rect">
            <a:avLst/>
          </a:prstGeom>
        </p:spPr>
      </p:pic>
    </p:spTree>
    <p:extLst>
      <p:ext uri="{BB962C8B-B14F-4D97-AF65-F5344CB8AC3E}">
        <p14:creationId xmlns:p14="http://schemas.microsoft.com/office/powerpoint/2010/main" val="556788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9618188" y="224050"/>
            <a:ext cx="2023352" cy="2632003"/>
          </a:xfrm>
          <a:prstGeom prst="rect">
            <a:avLst/>
          </a:prstGeom>
        </p:spPr>
      </p:pic>
      <p:sp>
        <p:nvSpPr>
          <p:cNvPr id="3" name="Symbol zastępczy zawartości 2"/>
          <p:cNvSpPr>
            <a:spLocks noGrp="1"/>
          </p:cNvSpPr>
          <p:nvPr>
            <p:ph idx="1"/>
          </p:nvPr>
        </p:nvSpPr>
        <p:spPr>
          <a:xfrm>
            <a:off x="292449" y="2367888"/>
            <a:ext cx="11668836" cy="4490112"/>
          </a:xfrm>
        </p:spPr>
        <p:txBody>
          <a:bodyPr>
            <a:normAutofit lnSpcReduction="10000"/>
          </a:bodyPr>
          <a:lstStyle/>
          <a:p>
            <a:pPr marL="0" indent="0">
              <a:buNone/>
            </a:pPr>
            <a:r>
              <a:rPr lang="pl-PL" sz="3000" dirty="0" smtClean="0"/>
              <a:t>„A </a:t>
            </a:r>
            <a:r>
              <a:rPr lang="en-US" sz="3000" dirty="0" smtClean="0"/>
              <a:t>good </a:t>
            </a:r>
            <a:r>
              <a:rPr lang="en-US" sz="3000" dirty="0"/>
              <a:t>example is language. No one invented language. No person </a:t>
            </a:r>
            <a:r>
              <a:rPr lang="en-US" sz="3000" dirty="0" smtClean="0"/>
              <a:t>or</a:t>
            </a:r>
            <a:r>
              <a:rPr lang="pl-PL" sz="3000" dirty="0" smtClean="0"/>
              <a:t> </a:t>
            </a:r>
            <a:r>
              <a:rPr lang="en-US" sz="3000" dirty="0" smtClean="0"/>
              <a:t>council </a:t>
            </a:r>
            <a:r>
              <a:rPr lang="en-US" sz="3000" dirty="0"/>
              <a:t>designed it. Each language evolved over the generations into the </a:t>
            </a:r>
            <a:r>
              <a:rPr lang="en-US" sz="3000" dirty="0" smtClean="0"/>
              <a:t>particular</a:t>
            </a:r>
            <a:r>
              <a:rPr lang="pl-PL" sz="3000" dirty="0"/>
              <a:t> </a:t>
            </a:r>
            <a:r>
              <a:rPr lang="en-US" sz="3000" dirty="0" smtClean="0"/>
              <a:t>“shape</a:t>
            </a:r>
            <a:r>
              <a:rPr lang="en-US" sz="3000" dirty="0"/>
              <a:t>”—vocabulary, grammar, syntax—that it has today. No </a:t>
            </a:r>
            <a:r>
              <a:rPr lang="en-US" sz="3000" dirty="0" smtClean="0"/>
              <a:t>genius</a:t>
            </a:r>
            <a:r>
              <a:rPr lang="pl-PL" sz="3000" dirty="0" smtClean="0"/>
              <a:t> </a:t>
            </a:r>
            <a:r>
              <a:rPr lang="en-US" sz="3000" dirty="0" smtClean="0"/>
              <a:t>or </a:t>
            </a:r>
            <a:r>
              <a:rPr lang="en-US" sz="3000" dirty="0"/>
              <a:t>committee of the best and the brightest linguists invented, for example, </a:t>
            </a:r>
            <a:r>
              <a:rPr lang="en-US" sz="3000" dirty="0" smtClean="0"/>
              <a:t>the</a:t>
            </a:r>
            <a:r>
              <a:rPr lang="pl-PL" sz="3000" dirty="0" smtClean="0"/>
              <a:t> </a:t>
            </a:r>
            <a:r>
              <a:rPr lang="en-US" sz="3000" dirty="0" smtClean="0"/>
              <a:t>word </a:t>
            </a:r>
            <a:r>
              <a:rPr lang="en-US" sz="3000" dirty="0"/>
              <a:t>“chair” to mean in English an object in which humans sit. No </a:t>
            </a:r>
            <a:r>
              <a:rPr lang="en-US" sz="3000" dirty="0" smtClean="0"/>
              <a:t>language</a:t>
            </a:r>
            <a:r>
              <a:rPr lang="pl-PL" sz="3000" dirty="0" smtClean="0"/>
              <a:t> </a:t>
            </a:r>
            <a:r>
              <a:rPr lang="en-US" sz="3000" dirty="0" smtClean="0"/>
              <a:t>designer </a:t>
            </a:r>
            <a:r>
              <a:rPr lang="en-US" sz="3000" dirty="0"/>
              <a:t>decreed the word “merci” </a:t>
            </a:r>
            <a:r>
              <a:rPr lang="pl-PL" sz="3000" dirty="0" smtClean="0"/>
              <a:t>(…) </a:t>
            </a:r>
            <a:r>
              <a:rPr lang="en-US" sz="3000" dirty="0"/>
              <a:t>What is true of language is also true </a:t>
            </a:r>
            <a:r>
              <a:rPr lang="en-US" sz="3000" dirty="0" smtClean="0"/>
              <a:t>of</a:t>
            </a:r>
            <a:r>
              <a:rPr lang="pl-PL" sz="3000" dirty="0" smtClean="0"/>
              <a:t> </a:t>
            </a:r>
            <a:r>
              <a:rPr lang="en-US" sz="3000" dirty="0" smtClean="0"/>
              <a:t>law</a:t>
            </a:r>
            <a:r>
              <a:rPr lang="en-US" sz="3000" dirty="0"/>
              <a:t>. The great bulk of law </a:t>
            </a:r>
            <a:r>
              <a:rPr lang="en-US" sz="3000" dirty="0" smtClean="0"/>
              <a:t>that</a:t>
            </a:r>
            <a:r>
              <a:rPr lang="pl-PL" sz="3000" dirty="0" smtClean="0"/>
              <a:t> </a:t>
            </a:r>
            <a:r>
              <a:rPr lang="en-US" sz="3000" dirty="0" smtClean="0"/>
              <a:t>governs </a:t>
            </a:r>
            <a:r>
              <a:rPr lang="en-US" sz="3000" dirty="0"/>
              <a:t>human interactions was not invented and designed by some </a:t>
            </a:r>
            <a:r>
              <a:rPr lang="en-US" sz="3000" dirty="0" smtClean="0"/>
              <a:t>great</a:t>
            </a:r>
            <a:r>
              <a:rPr lang="pl-PL" sz="3000" dirty="0" smtClean="0"/>
              <a:t> </a:t>
            </a:r>
            <a:r>
              <a:rPr lang="en-US" sz="3000" dirty="0" smtClean="0"/>
              <a:t>Law </a:t>
            </a:r>
            <a:r>
              <a:rPr lang="en-US" sz="3000" dirty="0"/>
              <a:t>Giver. Instead, law emerged without centralized design. </a:t>
            </a:r>
            <a:r>
              <a:rPr lang="pl-PL" sz="3000" dirty="0" smtClean="0"/>
              <a:t>(…) </a:t>
            </a:r>
            <a:r>
              <a:rPr lang="en-US" sz="3000" dirty="0" smtClean="0"/>
              <a:t>The </a:t>
            </a:r>
            <a:r>
              <a:rPr lang="en-US" sz="3000" dirty="0"/>
              <a:t>law against murder, for example, is not the product of </a:t>
            </a:r>
            <a:r>
              <a:rPr lang="en-US" sz="3000" dirty="0" smtClean="0"/>
              <a:t>human</a:t>
            </a:r>
            <a:r>
              <a:rPr lang="pl-PL" sz="3000" dirty="0" smtClean="0"/>
              <a:t> </a:t>
            </a:r>
            <a:r>
              <a:rPr lang="en-US" sz="3000" dirty="0" smtClean="0"/>
              <a:t>intention </a:t>
            </a:r>
            <a:r>
              <a:rPr lang="en-US" sz="3000" dirty="0"/>
              <a:t>or </a:t>
            </a:r>
            <a:r>
              <a:rPr lang="en-US" sz="3000" dirty="0" smtClean="0"/>
              <a:t>design</a:t>
            </a:r>
            <a:r>
              <a:rPr lang="pl-PL" sz="3000" dirty="0" smtClean="0"/>
              <a:t>.”</a:t>
            </a:r>
          </a:p>
          <a:p>
            <a:pPr marL="0" indent="0">
              <a:buNone/>
            </a:pPr>
            <a:r>
              <a:rPr lang="pl-PL" sz="2000" b="1" dirty="0" smtClean="0"/>
              <a:t>D.J. </a:t>
            </a:r>
            <a:r>
              <a:rPr lang="pl-PL" sz="2000" b="1" dirty="0" err="1" smtClean="0"/>
              <a:t>Budreaux</a:t>
            </a:r>
            <a:r>
              <a:rPr lang="pl-PL" sz="2000" b="1" dirty="0" smtClean="0"/>
              <a:t>, </a:t>
            </a:r>
            <a:r>
              <a:rPr lang="pl-PL" sz="2000" b="1" i="1" dirty="0" smtClean="0"/>
              <a:t>The </a:t>
            </a:r>
            <a:r>
              <a:rPr lang="pl-PL" sz="2000" b="1" i="1" dirty="0" err="1" smtClean="0"/>
              <a:t>Essential</a:t>
            </a:r>
            <a:r>
              <a:rPr lang="pl-PL" sz="2000" b="1" i="1" dirty="0" smtClean="0"/>
              <a:t> Hayek</a:t>
            </a:r>
            <a:r>
              <a:rPr lang="pl-PL" sz="2000" b="1" dirty="0" smtClean="0"/>
              <a:t>, Fraser </a:t>
            </a:r>
            <a:r>
              <a:rPr lang="pl-PL" sz="2000" b="1" dirty="0" err="1" smtClean="0"/>
              <a:t>Institute</a:t>
            </a:r>
            <a:r>
              <a:rPr lang="pl-PL" sz="2000" b="1" dirty="0" smtClean="0"/>
              <a:t> 2004, p. 34.</a:t>
            </a:r>
            <a:endParaRPr lang="pl-PL" sz="2000" b="1" dirty="0"/>
          </a:p>
        </p:txBody>
      </p:sp>
      <p:pic>
        <p:nvPicPr>
          <p:cNvPr id="2" name="Obraz 1"/>
          <p:cNvPicPr>
            <a:picLocks noChangeAspect="1"/>
          </p:cNvPicPr>
          <p:nvPr/>
        </p:nvPicPr>
        <p:blipFill>
          <a:blip r:embed="rId3"/>
          <a:stretch>
            <a:fillRect/>
          </a:stretch>
        </p:blipFill>
        <p:spPr>
          <a:xfrm>
            <a:off x="292449" y="0"/>
            <a:ext cx="2849148" cy="2165164"/>
          </a:xfrm>
          <a:prstGeom prst="rect">
            <a:avLst/>
          </a:prstGeom>
        </p:spPr>
      </p:pic>
    </p:spTree>
    <p:extLst>
      <p:ext uri="{BB962C8B-B14F-4D97-AF65-F5344CB8AC3E}">
        <p14:creationId xmlns:p14="http://schemas.microsoft.com/office/powerpoint/2010/main" val="311150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842" y="2129052"/>
            <a:ext cx="11668836" cy="1159580"/>
          </a:xfrm>
        </p:spPr>
        <p:txBody>
          <a:bodyPr>
            <a:normAutofit/>
          </a:bodyPr>
          <a:lstStyle/>
          <a:p>
            <a:pPr>
              <a:buFontTx/>
              <a:buChar char="-"/>
            </a:pPr>
            <a:r>
              <a:rPr lang="pl-PL" dirty="0" smtClean="0"/>
              <a:t>laureat </a:t>
            </a:r>
            <a:r>
              <a:rPr lang="pl-PL" dirty="0"/>
              <a:t>Nagrody </a:t>
            </a:r>
            <a:r>
              <a:rPr lang="pl-PL" dirty="0" smtClean="0"/>
              <a:t>im</a:t>
            </a:r>
            <a:r>
              <a:rPr lang="pl-PL" dirty="0"/>
              <a:t>. Alfreda Nobla w dziedzinie ekonomii w 1992 roku </a:t>
            </a:r>
            <a:endParaRPr lang="pl-PL" dirty="0" smtClean="0"/>
          </a:p>
          <a:p>
            <a:pPr>
              <a:buFontTx/>
              <a:buChar char="-"/>
            </a:pPr>
            <a:r>
              <a:rPr lang="pl-PL" dirty="0"/>
              <a:t>s</a:t>
            </a:r>
            <a:r>
              <a:rPr lang="pl-PL" dirty="0" smtClean="0"/>
              <a:t>zkoła chicagowska</a:t>
            </a:r>
          </a:p>
        </p:txBody>
      </p:sp>
      <p:sp>
        <p:nvSpPr>
          <p:cNvPr id="4" name="Tytuł 1"/>
          <p:cNvSpPr>
            <a:spLocks noGrp="1"/>
          </p:cNvSpPr>
          <p:nvPr>
            <p:ph type="title"/>
          </p:nvPr>
        </p:nvSpPr>
        <p:spPr>
          <a:xfrm>
            <a:off x="2534653" y="256482"/>
            <a:ext cx="7218947" cy="1219392"/>
          </a:xfrm>
        </p:spPr>
        <p:txBody>
          <a:bodyPr>
            <a:normAutofit/>
          </a:bodyPr>
          <a:lstStyle/>
          <a:p>
            <a:pPr algn="ctr"/>
            <a:r>
              <a:rPr lang="pl-PL" sz="3200" b="1" dirty="0" smtClean="0"/>
              <a:t>Gary Becker (ur. 1930-2014)</a:t>
            </a:r>
            <a:endParaRPr lang="pl-PL" sz="3200" b="1" dirty="0"/>
          </a:p>
        </p:txBody>
      </p:sp>
      <p:pic>
        <p:nvPicPr>
          <p:cNvPr id="5" name="Obraz 4"/>
          <p:cNvPicPr>
            <a:picLocks noChangeAspect="1"/>
          </p:cNvPicPr>
          <p:nvPr/>
        </p:nvPicPr>
        <p:blipFill>
          <a:blip r:embed="rId2"/>
          <a:stretch>
            <a:fillRect/>
          </a:stretch>
        </p:blipFill>
        <p:spPr>
          <a:xfrm>
            <a:off x="465310" y="325426"/>
            <a:ext cx="1652159" cy="871804"/>
          </a:xfrm>
          <a:prstGeom prst="rect">
            <a:avLst/>
          </a:prstGeom>
        </p:spPr>
      </p:pic>
      <p:pic>
        <p:nvPicPr>
          <p:cNvPr id="6" name="Obraz 5"/>
          <p:cNvPicPr>
            <a:picLocks noChangeAspect="1"/>
          </p:cNvPicPr>
          <p:nvPr/>
        </p:nvPicPr>
        <p:blipFill>
          <a:blip r:embed="rId3"/>
          <a:stretch>
            <a:fillRect/>
          </a:stretch>
        </p:blipFill>
        <p:spPr>
          <a:xfrm>
            <a:off x="10275058" y="256482"/>
            <a:ext cx="1387552" cy="1825187"/>
          </a:xfrm>
          <a:prstGeom prst="rect">
            <a:avLst/>
          </a:prstGeom>
        </p:spPr>
      </p:pic>
      <p:pic>
        <p:nvPicPr>
          <p:cNvPr id="7" name="Obraz 6"/>
          <p:cNvPicPr>
            <a:picLocks noChangeAspect="1"/>
          </p:cNvPicPr>
          <p:nvPr/>
        </p:nvPicPr>
        <p:blipFill>
          <a:blip r:embed="rId4"/>
          <a:stretch>
            <a:fillRect/>
          </a:stretch>
        </p:blipFill>
        <p:spPr>
          <a:xfrm>
            <a:off x="465310" y="3529264"/>
            <a:ext cx="1892487" cy="3015916"/>
          </a:xfrm>
          <a:prstGeom prst="rect">
            <a:avLst/>
          </a:prstGeom>
        </p:spPr>
      </p:pic>
      <p:pic>
        <p:nvPicPr>
          <p:cNvPr id="8" name="Obraz 7"/>
          <p:cNvPicPr>
            <a:picLocks noChangeAspect="1"/>
          </p:cNvPicPr>
          <p:nvPr/>
        </p:nvPicPr>
        <p:blipFill>
          <a:blip r:embed="rId5"/>
          <a:stretch>
            <a:fillRect/>
          </a:stretch>
        </p:blipFill>
        <p:spPr>
          <a:xfrm>
            <a:off x="2830343" y="3395780"/>
            <a:ext cx="2311151" cy="3282884"/>
          </a:xfrm>
          <a:prstGeom prst="rect">
            <a:avLst/>
          </a:prstGeom>
        </p:spPr>
      </p:pic>
      <p:pic>
        <p:nvPicPr>
          <p:cNvPr id="9" name="Obraz 8"/>
          <p:cNvPicPr>
            <a:picLocks noChangeAspect="1"/>
          </p:cNvPicPr>
          <p:nvPr/>
        </p:nvPicPr>
        <p:blipFill>
          <a:blip r:embed="rId6"/>
          <a:stretch>
            <a:fillRect/>
          </a:stretch>
        </p:blipFill>
        <p:spPr>
          <a:xfrm>
            <a:off x="5494170" y="3370347"/>
            <a:ext cx="2390775" cy="3333750"/>
          </a:xfrm>
          <a:prstGeom prst="rect">
            <a:avLst/>
          </a:prstGeom>
        </p:spPr>
      </p:pic>
    </p:spTree>
    <p:extLst>
      <p:ext uri="{BB962C8B-B14F-4D97-AF65-F5344CB8AC3E}">
        <p14:creationId xmlns:p14="http://schemas.microsoft.com/office/powerpoint/2010/main" val="3873277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842" y="2129052"/>
            <a:ext cx="11668836" cy="1159580"/>
          </a:xfrm>
        </p:spPr>
        <p:txBody>
          <a:bodyPr>
            <a:normAutofit/>
          </a:bodyPr>
          <a:lstStyle/>
          <a:p>
            <a:pPr>
              <a:buFontTx/>
              <a:buChar char="-"/>
            </a:pPr>
            <a:r>
              <a:rPr lang="pl-PL" dirty="0"/>
              <a:t>s</a:t>
            </a:r>
            <a:r>
              <a:rPr lang="pl-PL" dirty="0" smtClean="0"/>
              <a:t>ędzia w </a:t>
            </a:r>
            <a:r>
              <a:rPr lang="pl-PL" dirty="0"/>
              <a:t>amerykańskim Sądzie Apelacyjnym </a:t>
            </a:r>
            <a:endParaRPr lang="pl-PL" dirty="0" smtClean="0"/>
          </a:p>
          <a:p>
            <a:pPr>
              <a:buFontTx/>
              <a:buChar char="-"/>
            </a:pPr>
            <a:r>
              <a:rPr lang="pl-PL" dirty="0" smtClean="0"/>
              <a:t>były dziekan </a:t>
            </a:r>
            <a:r>
              <a:rPr lang="pl-PL" dirty="0"/>
              <a:t>Yale </a:t>
            </a:r>
            <a:r>
              <a:rPr lang="pl-PL"/>
              <a:t>Law </a:t>
            </a:r>
            <a:r>
              <a:rPr lang="pl-PL" smtClean="0"/>
              <a:t>School</a:t>
            </a:r>
          </a:p>
          <a:p>
            <a:pPr>
              <a:buFontTx/>
              <a:buChar char="-"/>
            </a:pPr>
            <a:endParaRPr lang="pl-PL" dirty="0" smtClean="0"/>
          </a:p>
        </p:txBody>
      </p:sp>
      <p:sp>
        <p:nvSpPr>
          <p:cNvPr id="4" name="Tytuł 1"/>
          <p:cNvSpPr>
            <a:spLocks noGrp="1"/>
          </p:cNvSpPr>
          <p:nvPr>
            <p:ph type="title"/>
          </p:nvPr>
        </p:nvSpPr>
        <p:spPr>
          <a:xfrm>
            <a:off x="2534653" y="256482"/>
            <a:ext cx="7218947" cy="1219392"/>
          </a:xfrm>
        </p:spPr>
        <p:txBody>
          <a:bodyPr>
            <a:normAutofit/>
          </a:bodyPr>
          <a:lstStyle/>
          <a:p>
            <a:pPr algn="ctr"/>
            <a:r>
              <a:rPr lang="pl-PL" sz="3200" b="1" dirty="0" smtClean="0"/>
              <a:t>Guido </a:t>
            </a:r>
            <a:r>
              <a:rPr lang="pl-PL" sz="3200" b="1" dirty="0" err="1" smtClean="0"/>
              <a:t>Calabresi</a:t>
            </a:r>
            <a:r>
              <a:rPr lang="pl-PL" sz="3200" b="1" dirty="0" smtClean="0"/>
              <a:t> (1930-2014)</a:t>
            </a:r>
            <a:endParaRPr lang="pl-PL" sz="3200" b="1" dirty="0"/>
          </a:p>
        </p:txBody>
      </p:sp>
      <p:pic>
        <p:nvPicPr>
          <p:cNvPr id="5" name="Obraz 4"/>
          <p:cNvPicPr>
            <a:picLocks noChangeAspect="1"/>
          </p:cNvPicPr>
          <p:nvPr/>
        </p:nvPicPr>
        <p:blipFill>
          <a:blip r:embed="rId2"/>
          <a:stretch>
            <a:fillRect/>
          </a:stretch>
        </p:blipFill>
        <p:spPr>
          <a:xfrm>
            <a:off x="465310" y="325426"/>
            <a:ext cx="1652159" cy="871804"/>
          </a:xfrm>
          <a:prstGeom prst="rect">
            <a:avLst/>
          </a:prstGeom>
        </p:spPr>
      </p:pic>
      <p:pic>
        <p:nvPicPr>
          <p:cNvPr id="10" name="Obraz 9"/>
          <p:cNvPicPr>
            <a:picLocks noChangeAspect="1"/>
          </p:cNvPicPr>
          <p:nvPr/>
        </p:nvPicPr>
        <p:blipFill>
          <a:blip r:embed="rId3"/>
          <a:stretch>
            <a:fillRect/>
          </a:stretch>
        </p:blipFill>
        <p:spPr>
          <a:xfrm>
            <a:off x="9246017" y="325692"/>
            <a:ext cx="2619375" cy="1743075"/>
          </a:xfrm>
          <a:prstGeom prst="rect">
            <a:avLst/>
          </a:prstGeom>
        </p:spPr>
      </p:pic>
      <p:pic>
        <p:nvPicPr>
          <p:cNvPr id="2" name="Obraz 1"/>
          <p:cNvPicPr>
            <a:picLocks noChangeAspect="1"/>
          </p:cNvPicPr>
          <p:nvPr/>
        </p:nvPicPr>
        <p:blipFill>
          <a:blip r:embed="rId4"/>
          <a:stretch>
            <a:fillRect/>
          </a:stretch>
        </p:blipFill>
        <p:spPr>
          <a:xfrm>
            <a:off x="465310" y="3225931"/>
            <a:ext cx="1957138" cy="3277068"/>
          </a:xfrm>
          <a:prstGeom prst="rect">
            <a:avLst/>
          </a:prstGeom>
        </p:spPr>
      </p:pic>
      <p:pic>
        <p:nvPicPr>
          <p:cNvPr id="6" name="Obraz 5"/>
          <p:cNvPicPr>
            <a:picLocks noChangeAspect="1"/>
          </p:cNvPicPr>
          <p:nvPr/>
        </p:nvPicPr>
        <p:blipFill>
          <a:blip r:embed="rId5"/>
          <a:stretch>
            <a:fillRect/>
          </a:stretch>
        </p:blipFill>
        <p:spPr>
          <a:xfrm>
            <a:off x="2904121" y="3288631"/>
            <a:ext cx="2101015" cy="3171343"/>
          </a:xfrm>
          <a:prstGeom prst="rect">
            <a:avLst/>
          </a:prstGeom>
        </p:spPr>
      </p:pic>
      <p:pic>
        <p:nvPicPr>
          <p:cNvPr id="7" name="Obraz 6"/>
          <p:cNvPicPr>
            <a:picLocks noChangeAspect="1"/>
          </p:cNvPicPr>
          <p:nvPr/>
        </p:nvPicPr>
        <p:blipFill>
          <a:blip r:embed="rId6"/>
          <a:stretch>
            <a:fillRect/>
          </a:stretch>
        </p:blipFill>
        <p:spPr>
          <a:xfrm>
            <a:off x="5486809" y="3288631"/>
            <a:ext cx="3872350" cy="3072064"/>
          </a:xfrm>
          <a:prstGeom prst="rect">
            <a:avLst/>
          </a:prstGeom>
        </p:spPr>
      </p:pic>
    </p:spTree>
    <p:extLst>
      <p:ext uri="{BB962C8B-B14F-4D97-AF65-F5344CB8AC3E}">
        <p14:creationId xmlns:p14="http://schemas.microsoft.com/office/powerpoint/2010/main" val="3720725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842" y="2129052"/>
            <a:ext cx="11668836" cy="1159580"/>
          </a:xfrm>
        </p:spPr>
        <p:txBody>
          <a:bodyPr>
            <a:normAutofit/>
          </a:bodyPr>
          <a:lstStyle/>
          <a:p>
            <a:pPr>
              <a:buFontTx/>
              <a:buChar char="-"/>
            </a:pPr>
            <a:r>
              <a:rPr lang="pl-PL" dirty="0"/>
              <a:t>w</a:t>
            </a:r>
            <a:r>
              <a:rPr lang="pl-PL" dirty="0" smtClean="0"/>
              <a:t>ykładowca </a:t>
            </a:r>
            <a:r>
              <a:rPr lang="en-US" dirty="0" smtClean="0"/>
              <a:t> </a:t>
            </a:r>
            <a:r>
              <a:rPr lang="en-US" dirty="0"/>
              <a:t>University of Chicago Law </a:t>
            </a:r>
            <a:r>
              <a:rPr lang="en-US" dirty="0" smtClean="0"/>
              <a:t>School</a:t>
            </a:r>
            <a:endParaRPr lang="pl-PL" dirty="0" smtClean="0"/>
          </a:p>
          <a:p>
            <a:pPr>
              <a:buFontTx/>
              <a:buChar char="-"/>
            </a:pPr>
            <a:r>
              <a:rPr lang="pl-PL" dirty="0"/>
              <a:t>s</a:t>
            </a:r>
            <a:r>
              <a:rPr lang="pl-PL" dirty="0" smtClean="0"/>
              <a:t>ędzia </a:t>
            </a:r>
            <a:r>
              <a:rPr lang="en-US" dirty="0" smtClean="0"/>
              <a:t>United </a:t>
            </a:r>
            <a:r>
              <a:rPr lang="en-US" dirty="0"/>
              <a:t>States Court of Appeals</a:t>
            </a:r>
            <a:endParaRPr lang="pl-PL" dirty="0" smtClean="0"/>
          </a:p>
        </p:txBody>
      </p:sp>
      <p:sp>
        <p:nvSpPr>
          <p:cNvPr id="4" name="Tytuł 1"/>
          <p:cNvSpPr>
            <a:spLocks noGrp="1"/>
          </p:cNvSpPr>
          <p:nvPr>
            <p:ph type="title"/>
          </p:nvPr>
        </p:nvSpPr>
        <p:spPr>
          <a:xfrm>
            <a:off x="2534653" y="256482"/>
            <a:ext cx="7218947" cy="1219392"/>
          </a:xfrm>
        </p:spPr>
        <p:txBody>
          <a:bodyPr>
            <a:normAutofit/>
          </a:bodyPr>
          <a:lstStyle/>
          <a:p>
            <a:pPr algn="ctr"/>
            <a:r>
              <a:rPr lang="pl-PL" sz="3200" b="1" dirty="0" smtClean="0"/>
              <a:t>Richard Posner (ur. 1939)</a:t>
            </a:r>
            <a:endParaRPr lang="pl-PL" sz="3200" b="1" dirty="0"/>
          </a:p>
        </p:txBody>
      </p:sp>
      <p:pic>
        <p:nvPicPr>
          <p:cNvPr id="5" name="Obraz 4"/>
          <p:cNvPicPr>
            <a:picLocks noChangeAspect="1"/>
          </p:cNvPicPr>
          <p:nvPr/>
        </p:nvPicPr>
        <p:blipFill>
          <a:blip r:embed="rId2"/>
          <a:stretch>
            <a:fillRect/>
          </a:stretch>
        </p:blipFill>
        <p:spPr>
          <a:xfrm>
            <a:off x="465310" y="325426"/>
            <a:ext cx="1652159" cy="871804"/>
          </a:xfrm>
          <a:prstGeom prst="rect">
            <a:avLst/>
          </a:prstGeom>
        </p:spPr>
      </p:pic>
      <p:pic>
        <p:nvPicPr>
          <p:cNvPr id="2" name="Obraz 1"/>
          <p:cNvPicPr>
            <a:picLocks noChangeAspect="1"/>
          </p:cNvPicPr>
          <p:nvPr/>
        </p:nvPicPr>
        <p:blipFill>
          <a:blip r:embed="rId3"/>
          <a:stretch>
            <a:fillRect/>
          </a:stretch>
        </p:blipFill>
        <p:spPr>
          <a:xfrm>
            <a:off x="10170784" y="256482"/>
            <a:ext cx="1733049" cy="1733049"/>
          </a:xfrm>
          <a:prstGeom prst="rect">
            <a:avLst/>
          </a:prstGeom>
        </p:spPr>
      </p:pic>
      <p:pic>
        <p:nvPicPr>
          <p:cNvPr id="10" name="Obraz 9"/>
          <p:cNvPicPr>
            <a:picLocks noChangeAspect="1"/>
          </p:cNvPicPr>
          <p:nvPr/>
        </p:nvPicPr>
        <p:blipFill>
          <a:blip r:embed="rId4"/>
          <a:stretch>
            <a:fillRect/>
          </a:stretch>
        </p:blipFill>
        <p:spPr>
          <a:xfrm>
            <a:off x="585448" y="3561347"/>
            <a:ext cx="1870866" cy="2630905"/>
          </a:xfrm>
          <a:prstGeom prst="rect">
            <a:avLst/>
          </a:prstGeom>
        </p:spPr>
      </p:pic>
      <p:pic>
        <p:nvPicPr>
          <p:cNvPr id="11" name="Obraz 10"/>
          <p:cNvPicPr>
            <a:picLocks noChangeAspect="1"/>
          </p:cNvPicPr>
          <p:nvPr/>
        </p:nvPicPr>
        <p:blipFill>
          <a:blip r:embed="rId5"/>
          <a:stretch>
            <a:fillRect/>
          </a:stretch>
        </p:blipFill>
        <p:spPr>
          <a:xfrm>
            <a:off x="2911643" y="3561347"/>
            <a:ext cx="1950232" cy="2849167"/>
          </a:xfrm>
          <a:prstGeom prst="rect">
            <a:avLst/>
          </a:prstGeom>
        </p:spPr>
      </p:pic>
      <p:pic>
        <p:nvPicPr>
          <p:cNvPr id="12" name="Obraz 11"/>
          <p:cNvPicPr>
            <a:picLocks noChangeAspect="1"/>
          </p:cNvPicPr>
          <p:nvPr/>
        </p:nvPicPr>
        <p:blipFill>
          <a:blip r:embed="rId6"/>
          <a:stretch>
            <a:fillRect/>
          </a:stretch>
        </p:blipFill>
        <p:spPr>
          <a:xfrm>
            <a:off x="5317204" y="3561346"/>
            <a:ext cx="1736152" cy="2414337"/>
          </a:xfrm>
          <a:prstGeom prst="rect">
            <a:avLst/>
          </a:prstGeom>
        </p:spPr>
      </p:pic>
      <p:pic>
        <p:nvPicPr>
          <p:cNvPr id="13" name="Obraz 12"/>
          <p:cNvPicPr>
            <a:picLocks noChangeAspect="1"/>
          </p:cNvPicPr>
          <p:nvPr/>
        </p:nvPicPr>
        <p:blipFill>
          <a:blip r:embed="rId7"/>
          <a:stretch>
            <a:fillRect/>
          </a:stretch>
        </p:blipFill>
        <p:spPr>
          <a:xfrm>
            <a:off x="7788442" y="3428153"/>
            <a:ext cx="1924289" cy="2916500"/>
          </a:xfrm>
          <a:prstGeom prst="rect">
            <a:avLst/>
          </a:prstGeom>
        </p:spPr>
      </p:pic>
    </p:spTree>
    <p:extLst>
      <p:ext uri="{BB962C8B-B14F-4D97-AF65-F5344CB8AC3E}">
        <p14:creationId xmlns:p14="http://schemas.microsoft.com/office/powerpoint/2010/main" val="2673511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t>Rekomendowana literatura dla zainteresowanych</a:t>
            </a:r>
            <a:endParaRPr lang="pl-PL" sz="4400" dirty="0"/>
          </a:p>
        </p:txBody>
      </p:sp>
      <p:sp>
        <p:nvSpPr>
          <p:cNvPr id="3" name="Symbol zastępczy zawartości 2"/>
          <p:cNvSpPr>
            <a:spLocks noGrp="1"/>
          </p:cNvSpPr>
          <p:nvPr>
            <p:ph idx="1"/>
          </p:nvPr>
        </p:nvSpPr>
        <p:spPr>
          <a:xfrm>
            <a:off x="838200" y="2161687"/>
            <a:ext cx="10233800" cy="4351338"/>
          </a:xfrm>
        </p:spPr>
        <p:txBody>
          <a:bodyPr/>
          <a:lstStyle/>
          <a:p>
            <a:r>
              <a:rPr lang="pl-PL" dirty="0">
                <a:solidFill>
                  <a:schemeClr val="tx1"/>
                </a:solidFill>
              </a:rPr>
              <a:t>a</a:t>
            </a:r>
            <a:r>
              <a:rPr lang="pl-PL" dirty="0" smtClean="0">
                <a:solidFill>
                  <a:schemeClr val="tx1"/>
                </a:solidFill>
              </a:rPr>
              <a:t>rtykuły dostępne online (open-</a:t>
            </a:r>
            <a:r>
              <a:rPr lang="pl-PL" dirty="0" err="1" smtClean="0">
                <a:solidFill>
                  <a:schemeClr val="tx1"/>
                </a:solidFill>
              </a:rPr>
              <a:t>access</a:t>
            </a:r>
            <a:r>
              <a:rPr lang="pl-PL" dirty="0" smtClean="0">
                <a:solidFill>
                  <a:schemeClr val="tx1"/>
                </a:solidFill>
              </a:rPr>
              <a:t>):</a:t>
            </a:r>
            <a:endParaRPr lang="pl-PL" dirty="0">
              <a:solidFill>
                <a:schemeClr val="tx1"/>
              </a:solidFill>
            </a:endParaRPr>
          </a:p>
          <a:p>
            <a:pPr algn="just">
              <a:buFontTx/>
              <a:buChar char="-"/>
            </a:pPr>
            <a:endParaRPr lang="pl-PL" dirty="0" smtClean="0">
              <a:solidFill>
                <a:schemeClr val="tx1"/>
              </a:solidFill>
            </a:endParaRPr>
          </a:p>
          <a:p>
            <a:pPr algn="just">
              <a:buFontTx/>
              <a:buChar char="-"/>
            </a:pPr>
            <a:r>
              <a:rPr lang="pl-PL" dirty="0" smtClean="0">
                <a:solidFill>
                  <a:schemeClr val="tx1"/>
                </a:solidFill>
              </a:rPr>
              <a:t>R. </a:t>
            </a:r>
            <a:r>
              <a:rPr lang="pl-PL" dirty="0" err="1" smtClean="0">
                <a:solidFill>
                  <a:schemeClr val="tx1"/>
                </a:solidFill>
              </a:rPr>
              <a:t>Coase</a:t>
            </a:r>
            <a:r>
              <a:rPr lang="pl-PL" dirty="0" smtClean="0">
                <a:solidFill>
                  <a:schemeClr val="tx1"/>
                </a:solidFill>
              </a:rPr>
              <a:t>, </a:t>
            </a:r>
            <a:r>
              <a:rPr lang="pl-PL" i="1" dirty="0" smtClean="0">
                <a:solidFill>
                  <a:schemeClr val="tx1"/>
                </a:solidFill>
              </a:rPr>
              <a:t>The Nature of the Firm</a:t>
            </a:r>
            <a:r>
              <a:rPr lang="pl-PL" dirty="0" smtClean="0">
                <a:solidFill>
                  <a:schemeClr val="tx1"/>
                </a:solidFill>
              </a:rPr>
              <a:t>, </a:t>
            </a:r>
            <a:r>
              <a:rPr lang="en-US" dirty="0" err="1" smtClean="0">
                <a:solidFill>
                  <a:schemeClr val="tx1"/>
                </a:solidFill>
              </a:rPr>
              <a:t>Economica</a:t>
            </a:r>
            <a:r>
              <a:rPr lang="pl-PL" dirty="0">
                <a:solidFill>
                  <a:schemeClr val="tx1"/>
                </a:solidFill>
              </a:rPr>
              <a:t>,</a:t>
            </a:r>
            <a:r>
              <a:rPr lang="en-US" dirty="0" smtClean="0">
                <a:solidFill>
                  <a:schemeClr val="tx1"/>
                </a:solidFill>
              </a:rPr>
              <a:t> </a:t>
            </a:r>
            <a:r>
              <a:rPr lang="en-US" dirty="0">
                <a:solidFill>
                  <a:schemeClr val="tx1"/>
                </a:solidFill>
              </a:rPr>
              <a:t>4 (16</a:t>
            </a:r>
            <a:r>
              <a:rPr lang="en-US" dirty="0" smtClean="0">
                <a:solidFill>
                  <a:schemeClr val="tx1"/>
                </a:solidFill>
              </a:rPr>
              <a:t>)</a:t>
            </a:r>
            <a:r>
              <a:rPr lang="pl-PL" dirty="0" smtClean="0">
                <a:solidFill>
                  <a:schemeClr val="tx1"/>
                </a:solidFill>
              </a:rPr>
              <a:t>, s.</a:t>
            </a:r>
            <a:r>
              <a:rPr lang="en-US" dirty="0" smtClean="0">
                <a:solidFill>
                  <a:schemeClr val="tx1"/>
                </a:solidFill>
              </a:rPr>
              <a:t> 386–405</a:t>
            </a:r>
            <a:r>
              <a:rPr lang="pl-PL" dirty="0" smtClean="0">
                <a:solidFill>
                  <a:schemeClr val="tx1"/>
                </a:solidFill>
              </a:rPr>
              <a:t>.</a:t>
            </a:r>
          </a:p>
          <a:p>
            <a:pPr algn="just">
              <a:buFontTx/>
              <a:buChar char="-"/>
            </a:pPr>
            <a:endParaRPr lang="pl-PL" dirty="0" smtClean="0">
              <a:solidFill>
                <a:schemeClr val="tx1"/>
              </a:solidFill>
            </a:endParaRPr>
          </a:p>
          <a:p>
            <a:pPr algn="just">
              <a:buFontTx/>
              <a:buChar char="-"/>
            </a:pPr>
            <a:r>
              <a:rPr lang="pl-PL" dirty="0" smtClean="0">
                <a:solidFill>
                  <a:schemeClr val="tx1"/>
                </a:solidFill>
              </a:rPr>
              <a:t>R. </a:t>
            </a:r>
            <a:r>
              <a:rPr lang="pl-PL" dirty="0" err="1" smtClean="0">
                <a:solidFill>
                  <a:schemeClr val="tx1"/>
                </a:solidFill>
              </a:rPr>
              <a:t>Coase</a:t>
            </a:r>
            <a:r>
              <a:rPr lang="pl-PL" dirty="0" smtClean="0">
                <a:solidFill>
                  <a:schemeClr val="tx1"/>
                </a:solidFill>
              </a:rPr>
              <a:t>, </a:t>
            </a:r>
            <a:r>
              <a:rPr lang="en-US" i="1" dirty="0">
                <a:solidFill>
                  <a:schemeClr val="tx1"/>
                </a:solidFill>
              </a:rPr>
              <a:t>The Problem of Social Cost</a:t>
            </a:r>
            <a:r>
              <a:rPr lang="pl-PL" dirty="0" smtClean="0">
                <a:solidFill>
                  <a:schemeClr val="tx1"/>
                </a:solidFill>
              </a:rPr>
              <a:t>, </a:t>
            </a:r>
            <a:r>
              <a:rPr lang="en-US" dirty="0">
                <a:solidFill>
                  <a:schemeClr val="tx1"/>
                </a:solidFill>
              </a:rPr>
              <a:t>Journal of Law and </a:t>
            </a:r>
            <a:r>
              <a:rPr lang="en-US" dirty="0" smtClean="0">
                <a:solidFill>
                  <a:schemeClr val="tx1"/>
                </a:solidFill>
              </a:rPr>
              <a:t>Economics, </a:t>
            </a:r>
            <a:r>
              <a:rPr lang="en-US" dirty="0">
                <a:solidFill>
                  <a:schemeClr val="tx1"/>
                </a:solidFill>
              </a:rPr>
              <a:t>Vol. 3 (Oct., 1960</a:t>
            </a:r>
            <a:r>
              <a:rPr lang="en-US" dirty="0" smtClean="0">
                <a:solidFill>
                  <a:schemeClr val="tx1"/>
                </a:solidFill>
              </a:rPr>
              <a:t>)</a:t>
            </a:r>
            <a:r>
              <a:rPr lang="pl-PL" dirty="0" smtClean="0">
                <a:solidFill>
                  <a:schemeClr val="tx1"/>
                </a:solidFill>
              </a:rPr>
              <a:t>,</a:t>
            </a:r>
            <a:r>
              <a:rPr lang="en-US" dirty="0" smtClean="0">
                <a:solidFill>
                  <a:schemeClr val="tx1"/>
                </a:solidFill>
              </a:rPr>
              <a:t> 1–44</a:t>
            </a:r>
            <a:r>
              <a:rPr lang="pl-PL" dirty="0" smtClean="0">
                <a:solidFill>
                  <a:schemeClr val="tx1"/>
                </a:solidFill>
              </a:rPr>
              <a:t>.</a:t>
            </a:r>
            <a:endParaRPr lang="pl-PL" dirty="0">
              <a:solidFill>
                <a:schemeClr val="tx1"/>
              </a:solidFill>
            </a:endParaRPr>
          </a:p>
        </p:txBody>
      </p:sp>
    </p:spTree>
    <p:extLst>
      <p:ext uri="{BB962C8B-B14F-4D97-AF65-F5344CB8AC3E}">
        <p14:creationId xmlns:p14="http://schemas.microsoft.com/office/powerpoint/2010/main" val="166115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2190" y="2939178"/>
            <a:ext cx="11545010" cy="3726317"/>
          </a:xfrm>
        </p:spPr>
        <p:txBody>
          <a:bodyPr>
            <a:normAutofit fontScale="92500" lnSpcReduction="20000"/>
          </a:bodyPr>
          <a:lstStyle/>
          <a:p>
            <a:pPr>
              <a:buFontTx/>
              <a:buChar char="-"/>
            </a:pPr>
            <a:r>
              <a:rPr lang="pl-PL" sz="2400" dirty="0" smtClean="0"/>
              <a:t>przedstawiciel tzw. szkoły </a:t>
            </a:r>
            <a:r>
              <a:rPr lang="pl-PL" sz="2400" dirty="0"/>
              <a:t>lozańskiej (</a:t>
            </a:r>
            <a:r>
              <a:rPr lang="pl-PL" sz="2400" dirty="0" smtClean="0"/>
              <a:t>tzw. szkoła </a:t>
            </a:r>
            <a:r>
              <a:rPr lang="pl-PL" sz="2400" dirty="0"/>
              <a:t>równowagi ogólnej</a:t>
            </a:r>
            <a:r>
              <a:rPr lang="pl-PL" sz="2400" dirty="0" smtClean="0"/>
              <a:t>)</a:t>
            </a:r>
          </a:p>
          <a:p>
            <a:pPr marL="0" indent="0">
              <a:buNone/>
            </a:pPr>
            <a:r>
              <a:rPr lang="pl-PL" sz="2400" dirty="0" smtClean="0"/>
              <a:t>	</a:t>
            </a:r>
            <a:r>
              <a:rPr lang="pl-PL" sz="2200" dirty="0" smtClean="0"/>
              <a:t>(</a:t>
            </a:r>
            <a:r>
              <a:rPr lang="pl-PL" sz="2200" dirty="0"/>
              <a:t>stan gospodarki wymiennej, kiedy wszystkie gałęzie są jednocześnie zrównoważone wewnętrznie i </a:t>
            </a:r>
            <a:r>
              <a:rPr lang="pl-PL" sz="2200" dirty="0" smtClean="0"/>
              <a:t>	znajdują </a:t>
            </a:r>
            <a:r>
              <a:rPr lang="pl-PL" sz="2200" dirty="0"/>
              <a:t>się w równowadze między sobą)</a:t>
            </a:r>
            <a:endParaRPr lang="pl-PL" sz="2200" dirty="0" smtClean="0"/>
          </a:p>
          <a:p>
            <a:pPr>
              <a:buFontTx/>
              <a:buChar char="-"/>
            </a:pPr>
            <a:r>
              <a:rPr lang="pl-PL" sz="2400" dirty="0" smtClean="0"/>
              <a:t>koncepcja optymalności: tzw. optimum </a:t>
            </a:r>
            <a:r>
              <a:rPr lang="pl-PL" sz="2400" dirty="0" err="1" smtClean="0"/>
              <a:t>Pareto</a:t>
            </a:r>
            <a:r>
              <a:rPr lang="pl-PL" sz="2400" dirty="0" smtClean="0"/>
              <a:t>,</a:t>
            </a:r>
            <a:r>
              <a:rPr lang="pt-BR" sz="2400" dirty="0" smtClean="0"/>
              <a:t> </a:t>
            </a:r>
            <a:r>
              <a:rPr lang="pl-PL" sz="2400" dirty="0" smtClean="0"/>
              <a:t>e</a:t>
            </a:r>
            <a:r>
              <a:rPr lang="pt-BR" sz="2400" dirty="0" smtClean="0"/>
              <a:t>fektywność Pareto,</a:t>
            </a:r>
            <a:r>
              <a:rPr lang="pl-PL" sz="2400" dirty="0" smtClean="0"/>
              <a:t> r</a:t>
            </a:r>
            <a:r>
              <a:rPr lang="pt-BR" sz="2400" dirty="0" smtClean="0"/>
              <a:t>ównowaga Pareto,</a:t>
            </a:r>
            <a:r>
              <a:rPr lang="pl-PL" sz="2400" dirty="0" smtClean="0"/>
              <a:t> m</a:t>
            </a:r>
            <a:r>
              <a:rPr lang="pt-BR" sz="2400" dirty="0" smtClean="0"/>
              <a:t>odel Pareto,</a:t>
            </a:r>
            <a:r>
              <a:rPr lang="pl-PL" sz="2400" dirty="0" smtClean="0"/>
              <a:t> k</a:t>
            </a:r>
            <a:r>
              <a:rPr lang="pt-BR" sz="2400" dirty="0" smtClean="0"/>
              <a:t>ryterium Pareto</a:t>
            </a:r>
            <a:r>
              <a:rPr lang="pl-PL" sz="2400" dirty="0"/>
              <a:t>,</a:t>
            </a:r>
            <a:r>
              <a:rPr lang="pl-PL" sz="2400" dirty="0" smtClean="0"/>
              <a:t> (‚</a:t>
            </a:r>
            <a:r>
              <a:rPr lang="en-US" sz="2400" i="1" dirty="0"/>
              <a:t>Pareto </a:t>
            </a:r>
            <a:r>
              <a:rPr lang="en-US" sz="2400" i="1" dirty="0" smtClean="0"/>
              <a:t>efficiency</a:t>
            </a:r>
            <a:r>
              <a:rPr lang="pl-PL" sz="2400" dirty="0" smtClean="0"/>
              <a:t>’,</a:t>
            </a:r>
            <a:r>
              <a:rPr lang="en-US" sz="2400" dirty="0" smtClean="0"/>
              <a:t> </a:t>
            </a:r>
            <a:r>
              <a:rPr lang="pl-PL" sz="2400" dirty="0" smtClean="0"/>
              <a:t>‚</a:t>
            </a:r>
            <a:r>
              <a:rPr lang="en-US" sz="2400" i="1" dirty="0" smtClean="0"/>
              <a:t>Pareto </a:t>
            </a:r>
            <a:r>
              <a:rPr lang="en-US" sz="2400" i="1" dirty="0"/>
              <a:t>optimality</a:t>
            </a:r>
            <a:r>
              <a:rPr lang="pl-PL" sz="2400" dirty="0" smtClean="0"/>
              <a:t>’)</a:t>
            </a:r>
          </a:p>
          <a:p>
            <a:pPr marL="457200" lvl="1" indent="0">
              <a:buNone/>
            </a:pPr>
            <a:r>
              <a:rPr lang="pl-PL" sz="2000" dirty="0" smtClean="0"/>
              <a:t>	(</a:t>
            </a:r>
            <a:r>
              <a:rPr lang="pl-PL" sz="2000" dirty="0"/>
              <a:t>taki podział dóbr, którego nie można już poprawić, nie pogarszając jednocześnie sytuacji któregokolwiek </a:t>
            </a:r>
            <a:r>
              <a:rPr lang="pl-PL" sz="2000" dirty="0" smtClean="0"/>
              <a:t>	z </a:t>
            </a:r>
            <a:r>
              <a:rPr lang="pl-PL" sz="2000" dirty="0"/>
              <a:t>podmiotów uczestniczących w podziale)</a:t>
            </a:r>
          </a:p>
          <a:p>
            <a:pPr>
              <a:buFontTx/>
              <a:buChar char="-"/>
            </a:pPr>
            <a:r>
              <a:rPr lang="pl-PL" sz="2400" dirty="0"/>
              <a:t>t</a:t>
            </a:r>
            <a:r>
              <a:rPr lang="pl-PL" sz="2400" dirty="0" smtClean="0"/>
              <a:t>eoria krążenia elit</a:t>
            </a:r>
          </a:p>
          <a:p>
            <a:pPr>
              <a:buFontTx/>
              <a:buChar char="-"/>
            </a:pPr>
            <a:r>
              <a:rPr lang="pl-PL" sz="2400" dirty="0"/>
              <a:t>z</a:t>
            </a:r>
            <a:r>
              <a:rPr lang="pl-PL" sz="2400" dirty="0" smtClean="0"/>
              <a:t>asada 20/80</a:t>
            </a:r>
          </a:p>
          <a:p>
            <a:pPr>
              <a:buFontTx/>
              <a:buChar char="-"/>
            </a:pPr>
            <a:r>
              <a:rPr lang="pl-PL" sz="2400" dirty="0"/>
              <a:t>k</a:t>
            </a:r>
            <a:r>
              <a:rPr lang="pl-PL" sz="2400" dirty="0" smtClean="0"/>
              <a:t>oncepcja społeczeństwa jako systemu, w którym poszukuje się stanu równowagi</a:t>
            </a:r>
          </a:p>
          <a:p>
            <a:pPr>
              <a:buFontTx/>
              <a:buChar char="-"/>
            </a:pPr>
            <a:r>
              <a:rPr lang="pl-PL" sz="2400" dirty="0"/>
              <a:t>w</a:t>
            </a:r>
            <a:r>
              <a:rPr lang="pl-PL" sz="2400" dirty="0" smtClean="0"/>
              <a:t>olny rynek i silna władza państwowa…</a:t>
            </a:r>
            <a:endParaRPr lang="pl-PL" sz="2400" dirty="0"/>
          </a:p>
        </p:txBody>
      </p:sp>
      <p:sp>
        <p:nvSpPr>
          <p:cNvPr id="5" name="Tytuł 1"/>
          <p:cNvSpPr>
            <a:spLocks noGrp="1"/>
          </p:cNvSpPr>
          <p:nvPr>
            <p:ph type="title"/>
          </p:nvPr>
        </p:nvSpPr>
        <p:spPr>
          <a:xfrm>
            <a:off x="814534" y="280546"/>
            <a:ext cx="10515600" cy="740344"/>
          </a:xfrm>
        </p:spPr>
        <p:txBody>
          <a:bodyPr>
            <a:normAutofit/>
          </a:bodyPr>
          <a:lstStyle/>
          <a:p>
            <a:pPr algn="ctr"/>
            <a:r>
              <a:rPr lang="pl-PL" sz="3200" b="1" dirty="0" err="1" smtClean="0"/>
              <a:t>Vilfredo</a:t>
            </a:r>
            <a:r>
              <a:rPr lang="pl-PL" sz="3200" b="1" dirty="0" smtClean="0"/>
              <a:t> </a:t>
            </a:r>
            <a:r>
              <a:rPr lang="pl-PL" sz="3200" b="1" dirty="0" err="1" smtClean="0"/>
              <a:t>Pareto</a:t>
            </a:r>
            <a:r>
              <a:rPr lang="pl-PL" sz="3200" b="1" dirty="0" smtClean="0"/>
              <a:t> (1848-1923)</a:t>
            </a:r>
            <a:endParaRPr lang="pl-PL" sz="3200" b="1" dirty="0"/>
          </a:p>
        </p:txBody>
      </p:sp>
      <p:pic>
        <p:nvPicPr>
          <p:cNvPr id="1026" name="Picture 2" descr="Znalezione obrazy dla zapytania vilfredo par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8512" y="434354"/>
            <a:ext cx="1440366" cy="1983456"/>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p:cNvPicPr>
            <a:picLocks noChangeAspect="1"/>
          </p:cNvPicPr>
          <p:nvPr/>
        </p:nvPicPr>
        <p:blipFill>
          <a:blip r:embed="rId3"/>
          <a:stretch>
            <a:fillRect/>
          </a:stretch>
        </p:blipFill>
        <p:spPr>
          <a:xfrm>
            <a:off x="342191" y="280546"/>
            <a:ext cx="1624550" cy="1083033"/>
          </a:xfrm>
          <a:prstGeom prst="rect">
            <a:avLst/>
          </a:prstGeom>
        </p:spPr>
      </p:pic>
    </p:spTree>
    <p:extLst>
      <p:ext uri="{BB962C8B-B14F-4D97-AF65-F5344CB8AC3E}">
        <p14:creationId xmlns:p14="http://schemas.microsoft.com/office/powerpoint/2010/main" val="105980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800" dirty="0" smtClean="0"/>
              <a:t>Optymalność </a:t>
            </a:r>
            <a:r>
              <a:rPr lang="pl-PL" sz="4800" dirty="0" err="1" smtClean="0"/>
              <a:t>Pareto</a:t>
            </a:r>
            <a:endParaRPr lang="pl-PL" sz="4800" dirty="0"/>
          </a:p>
        </p:txBody>
      </p:sp>
      <p:sp>
        <p:nvSpPr>
          <p:cNvPr id="3" name="Symbol zastępczy zawartości 2"/>
          <p:cNvSpPr>
            <a:spLocks noGrp="1"/>
          </p:cNvSpPr>
          <p:nvPr>
            <p:ph idx="1"/>
          </p:nvPr>
        </p:nvSpPr>
        <p:spPr>
          <a:xfrm>
            <a:off x="385011" y="1764632"/>
            <a:ext cx="11413957" cy="4884821"/>
          </a:xfrm>
        </p:spPr>
        <p:txBody>
          <a:bodyPr>
            <a:normAutofit fontScale="92500" lnSpcReduction="10000"/>
          </a:bodyPr>
          <a:lstStyle/>
          <a:p>
            <a:pPr marL="0" indent="0">
              <a:buNone/>
            </a:pPr>
            <a:r>
              <a:rPr lang="pl-PL" dirty="0" smtClean="0"/>
              <a:t>„alokacja </a:t>
            </a:r>
            <a:r>
              <a:rPr lang="pl-PL" dirty="0"/>
              <a:t>czynników produkcji lub dóbr konsumpcyjnych (alokacja), przy której jest niemożliwe zwiększenie produkcji jednego dobra (zwiększenie konsumpcji jednego konsumenta) bez zmniejszenia produkcji innego dobra (zmniejszenia konsumpcji innego konsumenta</a:t>
            </a:r>
            <a:r>
              <a:rPr lang="pl-PL" dirty="0" smtClean="0"/>
              <a:t>)”</a:t>
            </a:r>
          </a:p>
          <a:p>
            <a:pPr marL="0" indent="0">
              <a:buNone/>
            </a:pPr>
            <a:r>
              <a:rPr lang="pl-PL" sz="1900" b="1" dirty="0"/>
              <a:t>Encyklopedia PWN, https://</a:t>
            </a:r>
            <a:r>
              <a:rPr lang="pl-PL" sz="1900" b="1" dirty="0" smtClean="0"/>
              <a:t>encyklopedia.pwn.pl/haslo/optimum-w-sensie-Pareto;3951452.html</a:t>
            </a:r>
          </a:p>
          <a:p>
            <a:pPr marL="0" indent="0">
              <a:buNone/>
            </a:pPr>
            <a:endParaRPr lang="pl-PL" sz="2000" b="1" dirty="0"/>
          </a:p>
          <a:p>
            <a:pPr marL="0" indent="0">
              <a:buNone/>
            </a:pPr>
            <a:r>
              <a:rPr lang="pl-PL" dirty="0" smtClean="0"/>
              <a:t>„Efektywność </a:t>
            </a:r>
            <a:r>
              <a:rPr lang="pl-PL" dirty="0"/>
              <a:t>alokacyjna, nazywana też efektywnością </a:t>
            </a:r>
            <a:r>
              <a:rPr lang="pl-PL" dirty="0" err="1"/>
              <a:t>Pareta</a:t>
            </a:r>
            <a:r>
              <a:rPr lang="pl-PL" dirty="0"/>
              <a:t> (od nazwiska </a:t>
            </a:r>
            <a:r>
              <a:rPr lang="pl-PL" dirty="0" err="1"/>
              <a:t>Vilfredo</a:t>
            </a:r>
            <a:r>
              <a:rPr lang="pl-PL" dirty="0"/>
              <a:t> </a:t>
            </a:r>
            <a:r>
              <a:rPr lang="pl-PL" dirty="0" err="1"/>
              <a:t>Pareto</a:t>
            </a:r>
            <a:r>
              <a:rPr lang="pl-PL" dirty="0"/>
              <a:t> - włoskiego ekonomisty, który pierwszy zaproponował tę koncepcję) zachodzi wówczas, gdy da się tak zreorganizować proces produkcji lub konsumpcję, aby polepszyć sytuację kogokolwiek, nie pogarszając jednocześnie sytuacji kogoś innego</a:t>
            </a:r>
            <a:r>
              <a:rPr lang="pl-PL" dirty="0" smtClean="0"/>
              <a:t>. </a:t>
            </a:r>
            <a:r>
              <a:rPr lang="pl-PL" dirty="0"/>
              <a:t>Jeśli jednak zdarzy się taka sytuacja, w której dobrobyt jednostki poprawi się bez pogorszenia dobrobytu kogoś innego to wtedy mówimy o poprawie w sensie </a:t>
            </a:r>
            <a:r>
              <a:rPr lang="pl-PL" dirty="0" err="1"/>
              <a:t>Pareto</a:t>
            </a:r>
            <a:r>
              <a:rPr lang="pl-PL" dirty="0" smtClean="0"/>
              <a:t>.”</a:t>
            </a:r>
          </a:p>
          <a:p>
            <a:pPr marL="0" indent="0">
              <a:buNone/>
            </a:pPr>
            <a:r>
              <a:rPr lang="pl-PL" sz="1900" b="1" dirty="0"/>
              <a:t>Encyklopedia Zarządzania, https://mfiles.pl/pl/index.php/Efektywno%C5%9B%C4%87_w_sensie_Pareto</a:t>
            </a:r>
            <a:endParaRPr lang="pl-PL" sz="1900" b="1" dirty="0" smtClean="0"/>
          </a:p>
          <a:p>
            <a:pPr marL="0" indent="0">
              <a:buNone/>
            </a:pPr>
            <a:endParaRPr lang="pl-PL" dirty="0"/>
          </a:p>
        </p:txBody>
      </p:sp>
    </p:spTree>
    <p:extLst>
      <p:ext uri="{BB962C8B-B14F-4D97-AF65-F5344CB8AC3E}">
        <p14:creationId xmlns:p14="http://schemas.microsoft.com/office/powerpoint/2010/main" val="351902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412" y="188663"/>
            <a:ext cx="2867526" cy="1030538"/>
          </a:xfrm>
        </p:spPr>
        <p:txBody>
          <a:bodyPr>
            <a:normAutofit/>
          </a:bodyPr>
          <a:lstStyle/>
          <a:p>
            <a:pPr algn="ctr"/>
            <a:r>
              <a:rPr lang="pl-PL" sz="4800" dirty="0" smtClean="0"/>
              <a:t>Przykład 1</a:t>
            </a:r>
            <a:endParaRPr lang="pl-PL" sz="4800" dirty="0"/>
          </a:p>
        </p:txBody>
      </p:sp>
      <p:sp>
        <p:nvSpPr>
          <p:cNvPr id="3" name="Symbol zastępczy zawartości 2"/>
          <p:cNvSpPr>
            <a:spLocks noGrp="1"/>
          </p:cNvSpPr>
          <p:nvPr>
            <p:ph idx="1"/>
          </p:nvPr>
        </p:nvSpPr>
        <p:spPr>
          <a:xfrm>
            <a:off x="264695" y="1347538"/>
            <a:ext cx="11534273" cy="5301916"/>
          </a:xfrm>
        </p:spPr>
        <p:txBody>
          <a:bodyPr>
            <a:normAutofit fontScale="92500" lnSpcReduction="20000"/>
          </a:bodyPr>
          <a:lstStyle/>
          <a:p>
            <a:pPr marL="0" indent="0">
              <a:buNone/>
            </a:pPr>
            <a:r>
              <a:rPr lang="pl-PL" dirty="0"/>
              <a:t>„Załóżmy na przykład, że rozpatrujemy dwie osoby, Kowalskiego i Malinowskiego. Kowalski ma początkowo pewien zasób chleba, a Malinowski pewien zasób wody. Ponieważ obaj chcieliby mieć i jedno i drugie dobro, to zaczną wymieniać chleb na wodę.</a:t>
            </a:r>
          </a:p>
          <a:p>
            <a:pPr marL="0" indent="0">
              <a:buNone/>
            </a:pPr>
            <a:r>
              <a:rPr lang="pl-PL" dirty="0"/>
              <a:t>Jeżeli Kowalski ma tylko chleb, to pierwszy kubek wody będzie dla niego bardzo cenny i skłonny będzie do oddania dużej ilości chleba. Analogicznie, Malinowski będzie skłonny wymienić dużą ilość wody w zamian za kromkę chleba. Zgodnie z prawem malejącej użyteczności krańcowej w miarę kontynuowania wymiany ich skłonność do poświęcania jednego dobra w zamian za drugie będzie maleć. Ostatecznie osiągnięty zostanie taki punkt, w którym dalsza wymiana nie będzie już możliwa. Kowalski za kolejną kromkę chleba będzie sobie życzyć coraz więcej wody, a Malinowski za kolejny kubek wody będzie chciał coraz więcej chleba.</a:t>
            </a:r>
          </a:p>
          <a:p>
            <a:pPr marL="0" indent="0">
              <a:buNone/>
            </a:pPr>
            <a:r>
              <a:rPr lang="pl-PL" dirty="0"/>
              <a:t>W ten sposób osiągnięty został punkt optimum w sensie </a:t>
            </a:r>
            <a:r>
              <a:rPr lang="pl-PL" dirty="0" err="1"/>
              <a:t>Pareta</a:t>
            </a:r>
            <a:r>
              <a:rPr lang="pl-PL" dirty="0"/>
              <a:t>. Jeżeli bowiem chcielibyśmy Kowalskiemu dać kolejny kubek wody, to musielibyśmy zmusić Malinowskiego do wymiany, pogarszając tym samym jego sytuację (albowiem, gdyby jego sytuacja miała się poprawić, to do wymiany doszłoby dobrowolnie</a:t>
            </a:r>
            <a:r>
              <a:rPr lang="pl-PL" dirty="0" smtClean="0"/>
              <a:t>).”</a:t>
            </a:r>
          </a:p>
          <a:p>
            <a:pPr marL="0" indent="0">
              <a:buNone/>
            </a:pPr>
            <a:r>
              <a:rPr lang="pl-PL" sz="1900" b="1" dirty="0"/>
              <a:t>https://pl.wikipedia.org/wiki/Optimum_w_sensie_Pareta#cite_note-1</a:t>
            </a:r>
          </a:p>
        </p:txBody>
      </p:sp>
    </p:spTree>
    <p:extLst>
      <p:ext uri="{BB962C8B-B14F-4D97-AF65-F5344CB8AC3E}">
        <p14:creationId xmlns:p14="http://schemas.microsoft.com/office/powerpoint/2010/main" val="187477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412" y="188663"/>
            <a:ext cx="2867526" cy="1030538"/>
          </a:xfrm>
        </p:spPr>
        <p:txBody>
          <a:bodyPr>
            <a:normAutofit/>
          </a:bodyPr>
          <a:lstStyle/>
          <a:p>
            <a:pPr algn="ctr"/>
            <a:r>
              <a:rPr lang="pl-PL" sz="4800" dirty="0" smtClean="0"/>
              <a:t>Przykład 2</a:t>
            </a:r>
            <a:endParaRPr lang="pl-PL" sz="4800" dirty="0"/>
          </a:p>
        </p:txBody>
      </p:sp>
      <p:sp>
        <p:nvSpPr>
          <p:cNvPr id="3" name="Symbol zastępczy zawartości 2"/>
          <p:cNvSpPr>
            <a:spLocks noGrp="1"/>
          </p:cNvSpPr>
          <p:nvPr>
            <p:ph idx="1"/>
          </p:nvPr>
        </p:nvSpPr>
        <p:spPr>
          <a:xfrm>
            <a:off x="272717" y="3064041"/>
            <a:ext cx="11534273" cy="3657601"/>
          </a:xfrm>
        </p:spPr>
        <p:txBody>
          <a:bodyPr>
            <a:normAutofit lnSpcReduction="10000"/>
          </a:bodyPr>
          <a:lstStyle/>
          <a:p>
            <a:pPr marL="0" indent="0">
              <a:buNone/>
            </a:pPr>
            <a:r>
              <a:rPr lang="pl-PL" dirty="0" smtClean="0"/>
              <a:t>„</a:t>
            </a:r>
            <a:r>
              <a:rPr lang="en-US" dirty="0"/>
              <a:t>An economy contains two people and two goods, apples and bananas. Person 1 likes apples and dislikes bananas (the more bananas she has, the worse off she is), and person 2 likes bananas and dislikes apples. There are 100 apples and 100 bananas available.</a:t>
            </a:r>
          </a:p>
          <a:p>
            <a:pPr marL="0" indent="0">
              <a:buNone/>
            </a:pPr>
            <a:r>
              <a:rPr lang="en-US" dirty="0"/>
              <a:t>The only allocation that is Pareto efficient is that in which person 1 has all the </a:t>
            </a:r>
            <a:r>
              <a:rPr lang="en-US" dirty="0" smtClean="0"/>
              <a:t>apples </a:t>
            </a:r>
            <a:r>
              <a:rPr lang="en-US" dirty="0"/>
              <a:t>and person 2 has all the bananas. For any other allocation, one of the persons has some units of the good she does not like, and would be better off if the other person had those units.</a:t>
            </a:r>
            <a:r>
              <a:rPr lang="pl-PL" dirty="0" smtClean="0"/>
              <a:t>”</a:t>
            </a:r>
          </a:p>
          <a:p>
            <a:pPr marL="0" indent="0">
              <a:buNone/>
            </a:pPr>
            <a:r>
              <a:rPr lang="pl-PL" sz="1900" b="1" dirty="0"/>
              <a:t>https://www.economics.utoronto.ca/osborne/2x3/tutorial/PEDEX.HTM</a:t>
            </a:r>
          </a:p>
        </p:txBody>
      </p:sp>
      <p:pic>
        <p:nvPicPr>
          <p:cNvPr id="4" name="Obraz 3"/>
          <p:cNvPicPr>
            <a:picLocks noChangeAspect="1"/>
          </p:cNvPicPr>
          <p:nvPr/>
        </p:nvPicPr>
        <p:blipFill>
          <a:blip r:embed="rId2"/>
          <a:stretch>
            <a:fillRect/>
          </a:stretch>
        </p:blipFill>
        <p:spPr>
          <a:xfrm>
            <a:off x="4687052" y="164600"/>
            <a:ext cx="826332" cy="1246271"/>
          </a:xfrm>
          <a:prstGeom prst="rect">
            <a:avLst/>
          </a:prstGeom>
        </p:spPr>
      </p:pic>
      <p:pic>
        <p:nvPicPr>
          <p:cNvPr id="5" name="Obraz 4"/>
          <p:cNvPicPr>
            <a:picLocks noChangeAspect="1"/>
          </p:cNvPicPr>
          <p:nvPr/>
        </p:nvPicPr>
        <p:blipFill>
          <a:blip r:embed="rId3"/>
          <a:stretch>
            <a:fillRect/>
          </a:stretch>
        </p:blipFill>
        <p:spPr>
          <a:xfrm>
            <a:off x="9076323" y="244810"/>
            <a:ext cx="803286" cy="1166061"/>
          </a:xfrm>
          <a:prstGeom prst="rect">
            <a:avLst/>
          </a:prstGeom>
        </p:spPr>
      </p:pic>
      <p:pic>
        <p:nvPicPr>
          <p:cNvPr id="6" name="Obraz 5"/>
          <p:cNvPicPr>
            <a:picLocks noChangeAspect="1"/>
          </p:cNvPicPr>
          <p:nvPr/>
        </p:nvPicPr>
        <p:blipFill>
          <a:blip r:embed="rId4"/>
          <a:stretch>
            <a:fillRect/>
          </a:stretch>
        </p:blipFill>
        <p:spPr>
          <a:xfrm>
            <a:off x="10064998" y="343319"/>
            <a:ext cx="1067552" cy="1067552"/>
          </a:xfrm>
          <a:prstGeom prst="rect">
            <a:avLst/>
          </a:prstGeom>
        </p:spPr>
      </p:pic>
      <p:pic>
        <p:nvPicPr>
          <p:cNvPr id="7" name="Obraz 6"/>
          <p:cNvPicPr>
            <a:picLocks noChangeAspect="1"/>
          </p:cNvPicPr>
          <p:nvPr/>
        </p:nvPicPr>
        <p:blipFill>
          <a:blip r:embed="rId5"/>
          <a:stretch>
            <a:fillRect/>
          </a:stretch>
        </p:blipFill>
        <p:spPr>
          <a:xfrm>
            <a:off x="8873792" y="1831306"/>
            <a:ext cx="2258758" cy="1176588"/>
          </a:xfrm>
          <a:prstGeom prst="rect">
            <a:avLst/>
          </a:prstGeom>
        </p:spPr>
      </p:pic>
      <p:pic>
        <p:nvPicPr>
          <p:cNvPr id="8" name="Obraz 7"/>
          <p:cNvPicPr>
            <a:picLocks noChangeAspect="1"/>
          </p:cNvPicPr>
          <p:nvPr/>
        </p:nvPicPr>
        <p:blipFill>
          <a:blip r:embed="rId6"/>
          <a:stretch>
            <a:fillRect/>
          </a:stretch>
        </p:blipFill>
        <p:spPr>
          <a:xfrm>
            <a:off x="4747460" y="1825992"/>
            <a:ext cx="2110539" cy="1181902"/>
          </a:xfrm>
          <a:prstGeom prst="rect">
            <a:avLst/>
          </a:prstGeom>
        </p:spPr>
      </p:pic>
      <p:pic>
        <p:nvPicPr>
          <p:cNvPr id="9" name="Obraz 8"/>
          <p:cNvPicPr>
            <a:picLocks noChangeAspect="1"/>
          </p:cNvPicPr>
          <p:nvPr/>
        </p:nvPicPr>
        <p:blipFill>
          <a:blip r:embed="rId7"/>
          <a:stretch>
            <a:fillRect/>
          </a:stretch>
        </p:blipFill>
        <p:spPr>
          <a:xfrm>
            <a:off x="5698773" y="336224"/>
            <a:ext cx="1159226" cy="1074647"/>
          </a:xfrm>
          <a:prstGeom prst="rect">
            <a:avLst/>
          </a:prstGeom>
        </p:spPr>
      </p:pic>
      <p:sp>
        <p:nvSpPr>
          <p:cNvPr id="10" name="Strzałka w dół 9"/>
          <p:cNvSpPr/>
          <p:nvPr/>
        </p:nvSpPr>
        <p:spPr>
          <a:xfrm>
            <a:off x="7403431" y="882316"/>
            <a:ext cx="954506" cy="1427747"/>
          </a:xfrm>
          <a:prstGeom prst="downArrow">
            <a:avLst>
              <a:gd name="adj1" fmla="val 50000"/>
              <a:gd name="adj2" fmla="val 516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763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412" y="188663"/>
            <a:ext cx="2867526" cy="1030538"/>
          </a:xfrm>
        </p:spPr>
        <p:txBody>
          <a:bodyPr>
            <a:normAutofit/>
          </a:bodyPr>
          <a:lstStyle/>
          <a:p>
            <a:pPr algn="ctr"/>
            <a:r>
              <a:rPr lang="pl-PL" sz="4800" dirty="0" smtClean="0"/>
              <a:t>Przykład 3</a:t>
            </a:r>
            <a:endParaRPr lang="pl-PL" sz="4800" dirty="0"/>
          </a:p>
        </p:txBody>
      </p:sp>
      <p:sp>
        <p:nvSpPr>
          <p:cNvPr id="3" name="Symbol zastępczy zawartości 2"/>
          <p:cNvSpPr>
            <a:spLocks noGrp="1"/>
          </p:cNvSpPr>
          <p:nvPr>
            <p:ph idx="1"/>
          </p:nvPr>
        </p:nvSpPr>
        <p:spPr>
          <a:xfrm>
            <a:off x="272717" y="3064041"/>
            <a:ext cx="11534273" cy="3657601"/>
          </a:xfrm>
        </p:spPr>
        <p:txBody>
          <a:bodyPr>
            <a:normAutofit/>
          </a:bodyPr>
          <a:lstStyle/>
          <a:p>
            <a:pPr marL="0" indent="0">
              <a:buNone/>
            </a:pPr>
            <a:r>
              <a:rPr lang="pl-PL" dirty="0" smtClean="0"/>
              <a:t>„</a:t>
            </a:r>
            <a:r>
              <a:rPr lang="en-US" dirty="0"/>
              <a:t>An economy contains two people and two goods, apples and bananas. Both people like both goods, but value them differently. For person 1, 1 apple is exactly equivalent to 2 </a:t>
            </a:r>
            <a:r>
              <a:rPr lang="en-US" dirty="0" smtClean="0"/>
              <a:t>bananas </a:t>
            </a:r>
            <a:r>
              <a:rPr lang="pl-PL" dirty="0" smtClean="0"/>
              <a:t>(…</a:t>
            </a:r>
            <a:r>
              <a:rPr lang="en-US" dirty="0" smtClean="0"/>
              <a:t>). </a:t>
            </a:r>
            <a:r>
              <a:rPr lang="en-US" dirty="0"/>
              <a:t>For person 2, 2 apples are exactly equivalent to 1 banana.</a:t>
            </a:r>
          </a:p>
          <a:p>
            <a:pPr marL="0" indent="0">
              <a:buNone/>
            </a:pPr>
            <a:r>
              <a:rPr lang="en-US" dirty="0"/>
              <a:t>An allocation is Pareto efficient if and only </a:t>
            </a:r>
            <a:r>
              <a:rPr lang="en-US" dirty="0" smtClean="0"/>
              <a:t>if</a:t>
            </a:r>
            <a:r>
              <a:rPr lang="pl-PL" dirty="0" smtClean="0"/>
              <a:t>:</a:t>
            </a:r>
            <a:endParaRPr lang="en-US" dirty="0"/>
          </a:p>
          <a:p>
            <a:pPr marL="0" indent="0">
              <a:buNone/>
            </a:pPr>
            <a:r>
              <a:rPr lang="pl-PL" dirty="0" smtClean="0"/>
              <a:t>- </a:t>
            </a:r>
            <a:r>
              <a:rPr lang="en-US" dirty="0" smtClean="0"/>
              <a:t>either </a:t>
            </a:r>
            <a:r>
              <a:rPr lang="en-US" dirty="0"/>
              <a:t>person 1 has no bananas</a:t>
            </a:r>
          </a:p>
          <a:p>
            <a:pPr marL="0" indent="0">
              <a:buNone/>
            </a:pPr>
            <a:r>
              <a:rPr lang="pl-PL" dirty="0" smtClean="0"/>
              <a:t>- </a:t>
            </a:r>
            <a:r>
              <a:rPr lang="en-US" dirty="0" smtClean="0"/>
              <a:t>or </a:t>
            </a:r>
            <a:r>
              <a:rPr lang="en-US" dirty="0"/>
              <a:t>person 2 has no apples</a:t>
            </a:r>
            <a:r>
              <a:rPr lang="en-US" dirty="0" smtClean="0"/>
              <a:t>.</a:t>
            </a:r>
            <a:r>
              <a:rPr lang="pl-PL" dirty="0" smtClean="0"/>
              <a:t>”</a:t>
            </a:r>
          </a:p>
          <a:p>
            <a:pPr marL="0" indent="0">
              <a:buNone/>
            </a:pPr>
            <a:r>
              <a:rPr lang="pl-PL" sz="1900" b="1" dirty="0"/>
              <a:t>https://www.economics.utoronto.ca/osborne/2x3/tutorial/PEDEX.HTM</a:t>
            </a:r>
          </a:p>
        </p:txBody>
      </p:sp>
      <p:pic>
        <p:nvPicPr>
          <p:cNvPr id="4" name="Obraz 3"/>
          <p:cNvPicPr>
            <a:picLocks noChangeAspect="1"/>
          </p:cNvPicPr>
          <p:nvPr/>
        </p:nvPicPr>
        <p:blipFill>
          <a:blip r:embed="rId2"/>
          <a:stretch>
            <a:fillRect/>
          </a:stretch>
        </p:blipFill>
        <p:spPr>
          <a:xfrm>
            <a:off x="4687052" y="164600"/>
            <a:ext cx="826332" cy="1246271"/>
          </a:xfrm>
          <a:prstGeom prst="rect">
            <a:avLst/>
          </a:prstGeom>
        </p:spPr>
      </p:pic>
      <p:pic>
        <p:nvPicPr>
          <p:cNvPr id="5" name="Obraz 4"/>
          <p:cNvPicPr>
            <a:picLocks noChangeAspect="1"/>
          </p:cNvPicPr>
          <p:nvPr/>
        </p:nvPicPr>
        <p:blipFill>
          <a:blip r:embed="rId3"/>
          <a:stretch>
            <a:fillRect/>
          </a:stretch>
        </p:blipFill>
        <p:spPr>
          <a:xfrm>
            <a:off x="9076323" y="244810"/>
            <a:ext cx="803286" cy="1166061"/>
          </a:xfrm>
          <a:prstGeom prst="rect">
            <a:avLst/>
          </a:prstGeom>
        </p:spPr>
      </p:pic>
      <p:pic>
        <p:nvPicPr>
          <p:cNvPr id="6" name="Obraz 5"/>
          <p:cNvPicPr>
            <a:picLocks noChangeAspect="1"/>
          </p:cNvPicPr>
          <p:nvPr/>
        </p:nvPicPr>
        <p:blipFill>
          <a:blip r:embed="rId4"/>
          <a:stretch>
            <a:fillRect/>
          </a:stretch>
        </p:blipFill>
        <p:spPr>
          <a:xfrm>
            <a:off x="10064998" y="343319"/>
            <a:ext cx="1067552" cy="1067552"/>
          </a:xfrm>
          <a:prstGeom prst="rect">
            <a:avLst/>
          </a:prstGeom>
        </p:spPr>
      </p:pic>
      <p:pic>
        <p:nvPicPr>
          <p:cNvPr id="7" name="Obraz 6"/>
          <p:cNvPicPr>
            <a:picLocks noChangeAspect="1"/>
          </p:cNvPicPr>
          <p:nvPr/>
        </p:nvPicPr>
        <p:blipFill>
          <a:blip r:embed="rId5"/>
          <a:stretch>
            <a:fillRect/>
          </a:stretch>
        </p:blipFill>
        <p:spPr>
          <a:xfrm>
            <a:off x="8873792" y="1831306"/>
            <a:ext cx="2258758" cy="1176588"/>
          </a:xfrm>
          <a:prstGeom prst="rect">
            <a:avLst/>
          </a:prstGeom>
        </p:spPr>
      </p:pic>
      <p:pic>
        <p:nvPicPr>
          <p:cNvPr id="8" name="Obraz 7"/>
          <p:cNvPicPr>
            <a:picLocks noChangeAspect="1"/>
          </p:cNvPicPr>
          <p:nvPr/>
        </p:nvPicPr>
        <p:blipFill>
          <a:blip r:embed="rId6"/>
          <a:stretch>
            <a:fillRect/>
          </a:stretch>
        </p:blipFill>
        <p:spPr>
          <a:xfrm>
            <a:off x="4747460" y="1825992"/>
            <a:ext cx="2110539" cy="1181902"/>
          </a:xfrm>
          <a:prstGeom prst="rect">
            <a:avLst/>
          </a:prstGeom>
        </p:spPr>
      </p:pic>
      <p:pic>
        <p:nvPicPr>
          <p:cNvPr id="9" name="Obraz 8"/>
          <p:cNvPicPr>
            <a:picLocks noChangeAspect="1"/>
          </p:cNvPicPr>
          <p:nvPr/>
        </p:nvPicPr>
        <p:blipFill>
          <a:blip r:embed="rId7"/>
          <a:stretch>
            <a:fillRect/>
          </a:stretch>
        </p:blipFill>
        <p:spPr>
          <a:xfrm>
            <a:off x="5698773" y="336224"/>
            <a:ext cx="1159226" cy="1074647"/>
          </a:xfrm>
          <a:prstGeom prst="rect">
            <a:avLst/>
          </a:prstGeom>
        </p:spPr>
      </p:pic>
      <p:sp>
        <p:nvSpPr>
          <p:cNvPr id="10" name="Strzałka w dół 9"/>
          <p:cNvSpPr/>
          <p:nvPr/>
        </p:nvSpPr>
        <p:spPr>
          <a:xfrm>
            <a:off x="7403431" y="882316"/>
            <a:ext cx="954506" cy="1427747"/>
          </a:xfrm>
          <a:prstGeom prst="downArrow">
            <a:avLst>
              <a:gd name="adj1" fmla="val 50000"/>
              <a:gd name="adj2" fmla="val 516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462164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786</TotalTime>
  <Words>4184</Words>
  <Application>Microsoft Office PowerPoint</Application>
  <PresentationFormat>Panoramiczny</PresentationFormat>
  <Paragraphs>196</Paragraphs>
  <Slides>47</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47</vt:i4>
      </vt:variant>
    </vt:vector>
  </HeadingPairs>
  <TitlesOfParts>
    <vt:vector size="55" baseType="lpstr">
      <vt:lpstr>Aharoni</vt:lpstr>
      <vt:lpstr>Arial</vt:lpstr>
      <vt:lpstr>Batang</vt:lpstr>
      <vt:lpstr>Calibri</vt:lpstr>
      <vt:lpstr>Calibri Light</vt:lpstr>
      <vt:lpstr>Corbel</vt:lpstr>
      <vt:lpstr>Motyw pakietu Office</vt:lpstr>
      <vt:lpstr>Głębokość</vt:lpstr>
      <vt:lpstr>EKONOMICZNA  ANALIZA  PRAWA</vt:lpstr>
      <vt:lpstr>Ekonomiczna analiza prawa:  historia i inspiracje - część II. </vt:lpstr>
      <vt:lpstr>Wpływ ekonomii i ekonomistów…</vt:lpstr>
      <vt:lpstr>… a także prawników</vt:lpstr>
      <vt:lpstr>Vilfredo Pareto (1848-1923)</vt:lpstr>
      <vt:lpstr>Optymalność Pareto</vt:lpstr>
      <vt:lpstr>Przykład 1</vt:lpstr>
      <vt:lpstr>Przykład 2</vt:lpstr>
      <vt:lpstr>Przykład 3</vt:lpstr>
      <vt:lpstr>Przykład 4</vt:lpstr>
      <vt:lpstr>Kontrowersje</vt:lpstr>
      <vt:lpstr>Kontrowersje</vt:lpstr>
      <vt:lpstr>Ronald Coase (1910-2013)</vt:lpstr>
      <vt:lpstr>Prezentacja programu PowerPoint</vt:lpstr>
      <vt:lpstr>Prezentacja programu PowerPoint</vt:lpstr>
      <vt:lpstr>Koszty transakcyjne</vt:lpstr>
      <vt:lpstr>Przykład</vt:lpstr>
      <vt:lpstr>Prezentacja programu PowerPoint</vt:lpstr>
      <vt:lpstr>Prezentacja programu PowerPoint</vt:lpstr>
      <vt:lpstr>Przykład</vt:lpstr>
      <vt:lpstr>Przykład</vt:lpstr>
      <vt:lpstr>Przykład</vt:lpstr>
      <vt:lpstr>Przykład 1</vt:lpstr>
      <vt:lpstr>Przykład 1</vt:lpstr>
      <vt:lpstr>Przykład 1</vt:lpstr>
      <vt:lpstr>Przykład 1</vt:lpstr>
      <vt:lpstr>Przykład 1</vt:lpstr>
      <vt:lpstr>Przykład 1</vt:lpstr>
      <vt:lpstr>Prezentacja programu PowerPoint</vt:lpstr>
      <vt:lpstr>Przykład 2</vt:lpstr>
      <vt:lpstr>Przykład 2</vt:lpstr>
      <vt:lpstr>Przykład 2</vt:lpstr>
      <vt:lpstr>Miklos Kaldor (1908-1986) i John Hicks (1904-1972)</vt:lpstr>
      <vt:lpstr>Efektywność Kaldora-Hicksa </vt:lpstr>
      <vt:lpstr>Efektywność Kaldora-Hicksa </vt:lpstr>
      <vt:lpstr>Efektywność Kaldora-Hicksa </vt:lpstr>
      <vt:lpstr>Prezentacja programu PowerPoint</vt:lpstr>
      <vt:lpstr>Przykład 1</vt:lpstr>
      <vt:lpstr>Przykład 2</vt:lpstr>
      <vt:lpstr>Milton Friedman (1912-2006)</vt:lpstr>
      <vt:lpstr>David Friedman (ur. 1945)</vt:lpstr>
      <vt:lpstr>Friedrich August von Hayek (1899-1992)</vt:lpstr>
      <vt:lpstr>Prezentacja programu PowerPoint</vt:lpstr>
      <vt:lpstr>Gary Becker (ur. 1930-2014)</vt:lpstr>
      <vt:lpstr>Guido Calabresi (1930-2014)</vt:lpstr>
      <vt:lpstr>Richard Posner (ur. 1939)</vt:lpstr>
      <vt:lpstr>Rekomendowana literatura dla zainteresowanych</vt:lpstr>
    </vt:vector>
  </TitlesOfParts>
  <Company>Uniwersytet Warszawski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EKONOMICZNA  ANALIZA  PRAWA</dc:title>
  <dc:creator>Krzysztof Koźmiński</dc:creator>
  <cp:lastModifiedBy>k.kozminski@wpia.uw.edu.pl</cp:lastModifiedBy>
  <cp:revision>131</cp:revision>
  <dcterms:created xsi:type="dcterms:W3CDTF">2019-02-20T08:56:24Z</dcterms:created>
  <dcterms:modified xsi:type="dcterms:W3CDTF">2019-03-06T21:21:22Z</dcterms:modified>
</cp:coreProperties>
</file>