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91" r:id="rId10"/>
    <p:sldId id="292" r:id="rId11"/>
    <p:sldId id="293" r:id="rId12"/>
    <p:sldId id="263" r:id="rId13"/>
    <p:sldId id="264" r:id="rId14"/>
    <p:sldId id="265" r:id="rId15"/>
    <p:sldId id="266" r:id="rId16"/>
    <p:sldId id="267" r:id="rId17"/>
    <p:sldId id="268" r:id="rId18"/>
    <p:sldId id="269" r:id="rId19"/>
    <p:sldId id="270" r:id="rId20"/>
    <p:sldId id="297" r:id="rId21"/>
    <p:sldId id="271" r:id="rId22"/>
    <p:sldId id="272" r:id="rId23"/>
    <p:sldId id="295" r:id="rId24"/>
    <p:sldId id="273" r:id="rId25"/>
    <p:sldId id="274" r:id="rId26"/>
    <p:sldId id="288" r:id="rId27"/>
    <p:sldId id="289" r:id="rId28"/>
    <p:sldId id="294" r:id="rId29"/>
    <p:sldId id="275" r:id="rId30"/>
    <p:sldId id="276" r:id="rId31"/>
    <p:sldId id="277" r:id="rId32"/>
    <p:sldId id="299" r:id="rId33"/>
    <p:sldId id="296" r:id="rId34"/>
    <p:sldId id="278" r:id="rId35"/>
    <p:sldId id="298" r:id="rId36"/>
    <p:sldId id="285" r:id="rId37"/>
    <p:sldId id="287" r:id="rId3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20"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102CA7CC-14E7-4C93-B6F9-F4850FD4E50D}" type="datetimeFigureOut">
              <a:rPr lang="pl-PL" smtClean="0"/>
              <a:t>2019-02-20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9AE8B20-B2BB-4983-8BFA-43A3AD41BDB6}" type="slidenum">
              <a:rPr lang="pl-PL" smtClean="0"/>
              <a:t>‹#›</a:t>
            </a:fld>
            <a:endParaRPr lang="pl-PL"/>
          </a:p>
        </p:txBody>
      </p:sp>
    </p:spTree>
    <p:extLst>
      <p:ext uri="{BB962C8B-B14F-4D97-AF65-F5344CB8AC3E}">
        <p14:creationId xmlns:p14="http://schemas.microsoft.com/office/powerpoint/2010/main" val="1775266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02CA7CC-14E7-4C93-B6F9-F4850FD4E50D}" type="datetimeFigureOut">
              <a:rPr lang="pl-PL" smtClean="0"/>
              <a:t>2019-02-20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9AE8B20-B2BB-4983-8BFA-43A3AD41BDB6}" type="slidenum">
              <a:rPr lang="pl-PL" smtClean="0"/>
              <a:t>‹#›</a:t>
            </a:fld>
            <a:endParaRPr lang="pl-PL"/>
          </a:p>
        </p:txBody>
      </p:sp>
    </p:spTree>
    <p:extLst>
      <p:ext uri="{BB962C8B-B14F-4D97-AF65-F5344CB8AC3E}">
        <p14:creationId xmlns:p14="http://schemas.microsoft.com/office/powerpoint/2010/main" val="4152364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02CA7CC-14E7-4C93-B6F9-F4850FD4E50D}" type="datetimeFigureOut">
              <a:rPr lang="pl-PL" smtClean="0"/>
              <a:t>2019-02-20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9AE8B20-B2BB-4983-8BFA-43A3AD41BDB6}" type="slidenum">
              <a:rPr lang="pl-PL" smtClean="0"/>
              <a:t>‹#›</a:t>
            </a:fld>
            <a:endParaRPr lang="pl-PL"/>
          </a:p>
        </p:txBody>
      </p:sp>
    </p:spTree>
    <p:extLst>
      <p:ext uri="{BB962C8B-B14F-4D97-AF65-F5344CB8AC3E}">
        <p14:creationId xmlns:p14="http://schemas.microsoft.com/office/powerpoint/2010/main" val="2385334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pl-PL" smtClean="0"/>
              <a:t>Kliknij, aby edytować styl</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7" name="Date Placeholder 6"/>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2019-02-20</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50629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2019-02-20</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73177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pl-PL" smtClean="0"/>
              <a:t>Kliknij, aby edytować styl</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2019-02-20</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28151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2019-02-20</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07661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120000" y="2505075"/>
            <a:ext cx="5025216"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l-PL" smtClean="0"/>
              <a:t>Kliknij, aby edytować style wzorca tekstu</a:t>
            </a:r>
          </a:p>
        </p:txBody>
      </p:sp>
      <p:sp>
        <p:nvSpPr>
          <p:cNvPr id="6" name="Content Placeholder 5"/>
          <p:cNvSpPr>
            <a:spLocks noGrp="1"/>
          </p:cNvSpPr>
          <p:nvPr>
            <p:ph sz="quarter" idx="4"/>
          </p:nvPr>
        </p:nvSpPr>
        <p:spPr>
          <a:xfrm>
            <a:off x="6319840" y="2505075"/>
            <a:ext cx="503554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2019-02-20</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51354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2019-02-20</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80613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2019-02-20</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30778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2019-02-20</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20455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02CA7CC-14E7-4C93-B6F9-F4850FD4E50D}" type="datetimeFigureOut">
              <a:rPr lang="pl-PL" smtClean="0"/>
              <a:t>2019-02-20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9AE8B20-B2BB-4983-8BFA-43A3AD41BDB6}" type="slidenum">
              <a:rPr lang="pl-PL" smtClean="0"/>
              <a:t>‹#›</a:t>
            </a:fld>
            <a:endParaRPr lang="pl-PL"/>
          </a:p>
        </p:txBody>
      </p:sp>
    </p:spTree>
    <p:extLst>
      <p:ext uri="{BB962C8B-B14F-4D97-AF65-F5344CB8AC3E}">
        <p14:creationId xmlns:p14="http://schemas.microsoft.com/office/powerpoint/2010/main" val="3161754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2019-02-20</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7444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2019-02-20</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09223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pl-PL" smtClean="0"/>
              <a:t>Kliknij, aby edytować styl</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2019-02-20</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39736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pl-PL" smtClean="0"/>
              <a:t>Kliknij, aby edytować styl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2019-02-20</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1826865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pl-PL" smtClean="0"/>
              <a:t>Kliknij, aby edytować styl</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2019-02-20</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55251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pl-PL" smtClean="0"/>
              <a:t>Kliknij, aby edytować styl</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l-PL" smtClean="0"/>
              <a:t>Kliknij, aby edytować style wzorca tekstu</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l-PL" smtClean="0"/>
              <a:t>Kliknij, aby edytować style wzorca tekstu</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2019-02-20</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11979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pl-PL" smtClean="0"/>
              <a:t>Kliknij, aby edytować styl</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2019-02-20</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92173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2019-02-20</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10108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2019-02-20</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33777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102CA7CC-14E7-4C93-B6F9-F4850FD4E50D}" type="datetimeFigureOut">
              <a:rPr lang="pl-PL" smtClean="0"/>
              <a:t>2019-02-20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9AE8B20-B2BB-4983-8BFA-43A3AD41BDB6}" type="slidenum">
              <a:rPr lang="pl-PL" smtClean="0"/>
              <a:t>‹#›</a:t>
            </a:fld>
            <a:endParaRPr lang="pl-PL"/>
          </a:p>
        </p:txBody>
      </p:sp>
    </p:spTree>
    <p:extLst>
      <p:ext uri="{BB962C8B-B14F-4D97-AF65-F5344CB8AC3E}">
        <p14:creationId xmlns:p14="http://schemas.microsoft.com/office/powerpoint/2010/main" val="423191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102CA7CC-14E7-4C93-B6F9-F4850FD4E50D}" type="datetimeFigureOut">
              <a:rPr lang="pl-PL" smtClean="0"/>
              <a:t>2019-02-20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9AE8B20-B2BB-4983-8BFA-43A3AD41BDB6}" type="slidenum">
              <a:rPr lang="pl-PL" smtClean="0"/>
              <a:t>‹#›</a:t>
            </a:fld>
            <a:endParaRPr lang="pl-PL"/>
          </a:p>
        </p:txBody>
      </p:sp>
    </p:spTree>
    <p:extLst>
      <p:ext uri="{BB962C8B-B14F-4D97-AF65-F5344CB8AC3E}">
        <p14:creationId xmlns:p14="http://schemas.microsoft.com/office/powerpoint/2010/main" val="90236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102CA7CC-14E7-4C93-B6F9-F4850FD4E50D}" type="datetimeFigureOut">
              <a:rPr lang="pl-PL" smtClean="0"/>
              <a:t>2019-02-20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89AE8B20-B2BB-4983-8BFA-43A3AD41BDB6}" type="slidenum">
              <a:rPr lang="pl-PL" smtClean="0"/>
              <a:t>‹#›</a:t>
            </a:fld>
            <a:endParaRPr lang="pl-PL"/>
          </a:p>
        </p:txBody>
      </p:sp>
    </p:spTree>
    <p:extLst>
      <p:ext uri="{BB962C8B-B14F-4D97-AF65-F5344CB8AC3E}">
        <p14:creationId xmlns:p14="http://schemas.microsoft.com/office/powerpoint/2010/main" val="3948803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102CA7CC-14E7-4C93-B6F9-F4850FD4E50D}" type="datetimeFigureOut">
              <a:rPr lang="pl-PL" smtClean="0"/>
              <a:t>2019-02-20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9AE8B20-B2BB-4983-8BFA-43A3AD41BDB6}" type="slidenum">
              <a:rPr lang="pl-PL" smtClean="0"/>
              <a:t>‹#›</a:t>
            </a:fld>
            <a:endParaRPr lang="pl-PL"/>
          </a:p>
        </p:txBody>
      </p:sp>
    </p:spTree>
    <p:extLst>
      <p:ext uri="{BB962C8B-B14F-4D97-AF65-F5344CB8AC3E}">
        <p14:creationId xmlns:p14="http://schemas.microsoft.com/office/powerpoint/2010/main" val="3433474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02CA7CC-14E7-4C93-B6F9-F4850FD4E50D}" type="datetimeFigureOut">
              <a:rPr lang="pl-PL" smtClean="0"/>
              <a:t>2019-02-20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89AE8B20-B2BB-4983-8BFA-43A3AD41BDB6}" type="slidenum">
              <a:rPr lang="pl-PL" smtClean="0"/>
              <a:t>‹#›</a:t>
            </a:fld>
            <a:endParaRPr lang="pl-PL"/>
          </a:p>
        </p:txBody>
      </p:sp>
    </p:spTree>
    <p:extLst>
      <p:ext uri="{BB962C8B-B14F-4D97-AF65-F5344CB8AC3E}">
        <p14:creationId xmlns:p14="http://schemas.microsoft.com/office/powerpoint/2010/main" val="1505758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102CA7CC-14E7-4C93-B6F9-F4850FD4E50D}" type="datetimeFigureOut">
              <a:rPr lang="pl-PL" smtClean="0"/>
              <a:t>2019-02-20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9AE8B20-B2BB-4983-8BFA-43A3AD41BDB6}" type="slidenum">
              <a:rPr lang="pl-PL" smtClean="0"/>
              <a:t>‹#›</a:t>
            </a:fld>
            <a:endParaRPr lang="pl-PL"/>
          </a:p>
        </p:txBody>
      </p:sp>
    </p:spTree>
    <p:extLst>
      <p:ext uri="{BB962C8B-B14F-4D97-AF65-F5344CB8AC3E}">
        <p14:creationId xmlns:p14="http://schemas.microsoft.com/office/powerpoint/2010/main" val="2308363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102CA7CC-14E7-4C93-B6F9-F4850FD4E50D}" type="datetimeFigureOut">
              <a:rPr lang="pl-PL" smtClean="0"/>
              <a:t>2019-02-20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9AE8B20-B2BB-4983-8BFA-43A3AD41BDB6}" type="slidenum">
              <a:rPr lang="pl-PL" smtClean="0"/>
              <a:t>‹#›</a:t>
            </a:fld>
            <a:endParaRPr lang="pl-PL"/>
          </a:p>
        </p:txBody>
      </p:sp>
    </p:spTree>
    <p:extLst>
      <p:ext uri="{BB962C8B-B14F-4D97-AF65-F5344CB8AC3E}">
        <p14:creationId xmlns:p14="http://schemas.microsoft.com/office/powerpoint/2010/main" val="1546672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2CA7CC-14E7-4C93-B6F9-F4850FD4E50D}" type="datetimeFigureOut">
              <a:rPr lang="pl-PL" smtClean="0"/>
              <a:t>2019-02-20</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E8B20-B2BB-4983-8BFA-43A3AD41BDB6}" type="slidenum">
              <a:rPr lang="pl-PL" smtClean="0"/>
              <a:t>‹#›</a:t>
            </a:fld>
            <a:endParaRPr lang="pl-PL"/>
          </a:p>
        </p:txBody>
      </p:sp>
    </p:spTree>
    <p:extLst>
      <p:ext uri="{BB962C8B-B14F-4D97-AF65-F5344CB8AC3E}">
        <p14:creationId xmlns:p14="http://schemas.microsoft.com/office/powerpoint/2010/main" val="4018240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2019-02-20</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8830939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3052345"/>
            <a:ext cx="10988040" cy="1233387"/>
          </a:xfrm>
        </p:spPr>
        <p:txBody>
          <a:bodyPr>
            <a:noAutofit/>
          </a:bodyPr>
          <a:lstStyle/>
          <a:p>
            <a:r>
              <a:rPr lang="pl-PL" sz="4800" b="1" dirty="0" smtClean="0">
                <a:solidFill>
                  <a:schemeClr val="tx1"/>
                </a:solidFill>
                <a:effectLst/>
                <a:cs typeface="Aharoni" panose="02010803020104030203" pitchFamily="2" charset="-79"/>
              </a:rPr>
              <a:t>EKONOMICZNA  ANALIZA  PRAWA</a:t>
            </a:r>
            <a:endParaRPr lang="pl-PL" sz="4800" b="1" dirty="0">
              <a:solidFill>
                <a:schemeClr val="tx1"/>
              </a:solidFill>
              <a:effectLst/>
              <a:latin typeface="+mn-lt"/>
              <a:cs typeface="Aharoni" panose="02010803020104030203" pitchFamily="2" charset="-79"/>
            </a:endParaRPr>
          </a:p>
        </p:txBody>
      </p:sp>
      <p:sp>
        <p:nvSpPr>
          <p:cNvPr id="4" name="Podtytuł 3"/>
          <p:cNvSpPr>
            <a:spLocks noGrp="1"/>
          </p:cNvSpPr>
          <p:nvPr>
            <p:ph type="subTitle" idx="1"/>
          </p:nvPr>
        </p:nvSpPr>
        <p:spPr>
          <a:xfrm>
            <a:off x="2758440" y="5158854"/>
            <a:ext cx="9144000" cy="1524211"/>
          </a:xfrm>
        </p:spPr>
        <p:txBody>
          <a:bodyPr>
            <a:noAutofit/>
          </a:bodyPr>
          <a:lstStyle/>
          <a:p>
            <a:r>
              <a:rPr lang="pl-PL" b="1" dirty="0">
                <a:solidFill>
                  <a:schemeClr val="tx1"/>
                </a:solidFill>
                <a:latin typeface="Batang" panose="02030600000101010101" pitchFamily="18" charset="-127"/>
                <a:ea typeface="Batang" panose="02030600000101010101" pitchFamily="18" charset="-127"/>
                <a:cs typeface="Aharoni" panose="02010803020104030203" pitchFamily="2" charset="-79"/>
              </a:rPr>
              <a:t>d</a:t>
            </a:r>
            <a:r>
              <a:rPr lang="pl-PL" b="1" dirty="0" smtClean="0">
                <a:solidFill>
                  <a:schemeClr val="tx1"/>
                </a:solidFill>
                <a:latin typeface="Batang" panose="02030600000101010101" pitchFamily="18" charset="-127"/>
                <a:ea typeface="Batang" panose="02030600000101010101" pitchFamily="18" charset="-127"/>
                <a:cs typeface="Aharoni" panose="02010803020104030203" pitchFamily="2" charset="-79"/>
              </a:rPr>
              <a:t>r Krzysztof Koźmiński</a:t>
            </a:r>
          </a:p>
          <a:p>
            <a:r>
              <a:rPr lang="pl-PL" sz="2400" b="1" dirty="0" smtClean="0">
                <a:solidFill>
                  <a:schemeClr val="tx1"/>
                </a:solidFill>
                <a:latin typeface="Batang" panose="02030600000101010101" pitchFamily="18" charset="-127"/>
                <a:ea typeface="Batang" panose="02030600000101010101" pitchFamily="18" charset="-127"/>
                <a:cs typeface="Aharoni" panose="02010803020104030203" pitchFamily="2" charset="-79"/>
              </a:rPr>
              <a:t>Wydział Prawa i Administracji</a:t>
            </a:r>
          </a:p>
          <a:p>
            <a:r>
              <a:rPr lang="pl-PL" sz="2400" b="1" dirty="0" smtClean="0">
                <a:solidFill>
                  <a:schemeClr val="tx1"/>
                </a:solidFill>
                <a:latin typeface="Batang" panose="02030600000101010101" pitchFamily="18" charset="-127"/>
                <a:ea typeface="Batang" panose="02030600000101010101" pitchFamily="18" charset="-127"/>
                <a:cs typeface="Aharoni" panose="02010803020104030203" pitchFamily="2" charset="-79"/>
              </a:rPr>
              <a:t>Uniwersytetu Warszawskiego</a:t>
            </a:r>
            <a:endParaRPr lang="pl-PL" sz="2400" b="1" dirty="0">
              <a:solidFill>
                <a:schemeClr val="tx1"/>
              </a:solidFill>
              <a:latin typeface="Batang" panose="02030600000101010101" pitchFamily="18" charset="-127"/>
              <a:ea typeface="Batang" panose="02030600000101010101" pitchFamily="18" charset="-127"/>
              <a:cs typeface="Aharoni" panose="02010803020104030203" pitchFamily="2" charset="-79"/>
            </a:endParaRPr>
          </a:p>
          <a:p>
            <a:endParaRPr lang="pl-PL" b="1" dirty="0" smtClean="0">
              <a:solidFill>
                <a:schemeClr val="tx1"/>
              </a:solidFill>
              <a:latin typeface="Batang" panose="02030600000101010101" pitchFamily="18" charset="-127"/>
              <a:ea typeface="Batang" panose="02030600000101010101" pitchFamily="18" charset="-127"/>
              <a:cs typeface="Aharoni" panose="02010803020104030203" pitchFamily="2" charset="-79"/>
            </a:endParaRPr>
          </a:p>
        </p:txBody>
      </p:sp>
      <p:pic>
        <p:nvPicPr>
          <p:cNvPr id="5" name="Obraz 4"/>
          <p:cNvPicPr>
            <a:picLocks noChangeAspect="1"/>
          </p:cNvPicPr>
          <p:nvPr/>
        </p:nvPicPr>
        <p:blipFill>
          <a:blip r:embed="rId3"/>
          <a:stretch>
            <a:fillRect/>
          </a:stretch>
        </p:blipFill>
        <p:spPr>
          <a:xfrm>
            <a:off x="215778" y="173588"/>
            <a:ext cx="1653965" cy="1997241"/>
          </a:xfrm>
          <a:prstGeom prst="rect">
            <a:avLst/>
          </a:prstGeom>
        </p:spPr>
      </p:pic>
    </p:spTree>
    <p:extLst>
      <p:ext uri="{BB962C8B-B14F-4D97-AF65-F5344CB8AC3E}">
        <p14:creationId xmlns:p14="http://schemas.microsoft.com/office/powerpoint/2010/main" val="2204622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200" b="1" dirty="0" smtClean="0"/>
              <a:t>Postulat integracji zewnętrznej i wewnętrznej nauk prawnych</a:t>
            </a:r>
            <a:endParaRPr lang="pl-PL" sz="3200" b="1" dirty="0"/>
          </a:p>
        </p:txBody>
      </p:sp>
      <p:sp>
        <p:nvSpPr>
          <p:cNvPr id="3" name="Symbol zastępczy zawartości 2"/>
          <p:cNvSpPr>
            <a:spLocks noGrp="1"/>
          </p:cNvSpPr>
          <p:nvPr>
            <p:ph idx="1"/>
          </p:nvPr>
        </p:nvSpPr>
        <p:spPr>
          <a:xfrm>
            <a:off x="753470" y="2033516"/>
            <a:ext cx="11024548" cy="4107977"/>
          </a:xfrm>
        </p:spPr>
        <p:txBody>
          <a:bodyPr>
            <a:normAutofit/>
          </a:bodyPr>
          <a:lstStyle/>
          <a:p>
            <a:pPr marL="0" indent="0">
              <a:buNone/>
            </a:pPr>
            <a:r>
              <a:rPr lang="pl-PL" dirty="0" smtClean="0"/>
              <a:t>„(...) </a:t>
            </a:r>
            <a:r>
              <a:rPr lang="pl-PL" dirty="0"/>
              <a:t>zaczęto sięgać w </a:t>
            </a:r>
            <a:r>
              <a:rPr lang="pl-PL" dirty="0" smtClean="0"/>
              <a:t>studiach prawniczych </a:t>
            </a:r>
            <a:r>
              <a:rPr lang="pl-PL" dirty="0"/>
              <a:t>do dorobku rozwijających się nauk społecznych. Zwrócono </a:t>
            </a:r>
            <a:r>
              <a:rPr lang="pl-PL" dirty="0" smtClean="0"/>
              <a:t>także uwagę </a:t>
            </a:r>
            <a:r>
              <a:rPr lang="pl-PL" dirty="0"/>
              <a:t>na brak dostatecznych kontaktów wewnętrznych – </a:t>
            </a:r>
            <a:r>
              <a:rPr lang="pl-PL" dirty="0" smtClean="0"/>
              <a:t>pomiędzy poszczególnymi </a:t>
            </a:r>
            <a:r>
              <a:rPr lang="pl-PL" dirty="0"/>
              <a:t>dyscyplinami prawniczymi, którym groziło </a:t>
            </a:r>
            <a:r>
              <a:rPr lang="pl-PL" dirty="0" smtClean="0"/>
              <a:t>(...) zejście do rzędu </a:t>
            </a:r>
            <a:r>
              <a:rPr lang="pl-PL" dirty="0"/>
              <a:t>oddzielonych od siebie specjalności </a:t>
            </a:r>
            <a:r>
              <a:rPr lang="pl-PL" dirty="0" smtClean="0"/>
              <a:t>mniej naukowych niż rzemieślniczych</a:t>
            </a:r>
            <a:r>
              <a:rPr lang="pl-PL" dirty="0"/>
              <a:t>, bo nie mających </a:t>
            </a:r>
            <a:r>
              <a:rPr lang="pl-PL" dirty="0" smtClean="0"/>
              <a:t>szerszych, ogólnych perspektyw badawczych </a:t>
            </a:r>
            <a:r>
              <a:rPr lang="pl-PL" dirty="0"/>
              <a:t>i nie dostrzegających elementów wspólnych</a:t>
            </a:r>
            <a:r>
              <a:rPr lang="pl-PL" dirty="0" smtClean="0"/>
              <a:t>”</a:t>
            </a:r>
          </a:p>
          <a:p>
            <a:pPr marL="0" indent="0">
              <a:buNone/>
            </a:pPr>
            <a:endParaRPr lang="pl-PL" sz="1800" dirty="0"/>
          </a:p>
          <a:p>
            <a:pPr marL="0" indent="0">
              <a:buNone/>
            </a:pPr>
            <a:r>
              <a:rPr lang="pl-PL" sz="1800" dirty="0" smtClean="0"/>
              <a:t>K. </a:t>
            </a:r>
            <a:r>
              <a:rPr lang="pl-PL" sz="1800" dirty="0"/>
              <a:t>Opałek, </a:t>
            </a:r>
            <a:r>
              <a:rPr lang="pl-PL" sz="1800" i="1" dirty="0"/>
              <a:t>Problemy „wewnętrznej” i „zewnętrznej” integracji nauk </a:t>
            </a:r>
            <a:r>
              <a:rPr lang="pl-PL" sz="1800" i="1" dirty="0" smtClean="0"/>
              <a:t>prawnych</a:t>
            </a:r>
            <a:r>
              <a:rPr lang="pl-PL" sz="1800" dirty="0" smtClean="0"/>
              <a:t>, Krakowskie </a:t>
            </a:r>
            <a:r>
              <a:rPr lang="pl-PL" sz="1800" dirty="0"/>
              <a:t>Studia Prawnicze, zeszyt 1–2/1968, s. 10.</a:t>
            </a:r>
          </a:p>
        </p:txBody>
      </p:sp>
    </p:spTree>
    <p:extLst>
      <p:ext uri="{BB962C8B-B14F-4D97-AF65-F5344CB8AC3E}">
        <p14:creationId xmlns:p14="http://schemas.microsoft.com/office/powerpoint/2010/main" val="3822056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2830" y="2192948"/>
            <a:ext cx="11439323" cy="4567360"/>
          </a:xfrm>
        </p:spPr>
        <p:txBody>
          <a:bodyPr>
            <a:normAutofit/>
          </a:bodyPr>
          <a:lstStyle/>
          <a:p>
            <a:pPr marL="0" indent="0">
              <a:buNone/>
            </a:pPr>
            <a:r>
              <a:rPr lang="pl-PL" dirty="0" smtClean="0"/>
              <a:t>„Ostatecznie zwolenników, jak i przeciwników ekonomicznej analizy prawa łączy co najmniej jedna wspólna cecha – zacietrzewienie (…) Kwestionowane przez przeciwników szkoły ekonomicznej w prawie twierdzenia, że prawo można, a w wielu przypadkach nawet trzeba, interpretować w kategoriach ekonomicznych, jest podobną niedorzecznością, jak przekonanie żywione z kolei przynajmniej przez niektórych zwolenników ekonomicznej analizy, że prawo daje się efektywnie interpretować wyłącznie przy użyciu metod ekonomii”</a:t>
            </a:r>
          </a:p>
          <a:p>
            <a:pPr marL="0" indent="0" algn="just">
              <a:buNone/>
            </a:pPr>
            <a:r>
              <a:rPr lang="pl-PL" sz="2000" dirty="0"/>
              <a:t>J. Stelmach, </a:t>
            </a:r>
            <a:r>
              <a:rPr lang="pl-PL" sz="2000" i="1" dirty="0"/>
              <a:t>Spór o ekonomiczną analizę prawa</a:t>
            </a:r>
            <a:r>
              <a:rPr lang="pl-PL" sz="2000" dirty="0"/>
              <a:t> [w:] J. Stelmach, M. </a:t>
            </a:r>
            <a:r>
              <a:rPr lang="pl-PL" sz="2000" dirty="0" err="1"/>
              <a:t>Soniewicka</a:t>
            </a:r>
            <a:r>
              <a:rPr lang="pl-PL" sz="2000" dirty="0"/>
              <a:t> (red.), </a:t>
            </a:r>
            <a:r>
              <a:rPr lang="pl-PL" sz="2000" i="1" dirty="0"/>
              <a:t>Analiza ekonomiczna w zastosowaniach prawniczych</a:t>
            </a:r>
            <a:r>
              <a:rPr lang="pl-PL" sz="2000" dirty="0"/>
              <a:t>, </a:t>
            </a:r>
            <a:r>
              <a:rPr lang="pl-PL" sz="2000" dirty="0" smtClean="0"/>
              <a:t>Warszawa </a:t>
            </a:r>
            <a:r>
              <a:rPr lang="pl-PL" sz="2000" dirty="0"/>
              <a:t>2007, s. </a:t>
            </a:r>
            <a:r>
              <a:rPr lang="pl-PL" sz="2000" dirty="0" smtClean="0"/>
              <a:t>22.</a:t>
            </a:r>
            <a:endParaRPr lang="pl-PL" sz="2000" dirty="0"/>
          </a:p>
        </p:txBody>
      </p:sp>
      <p:sp>
        <p:nvSpPr>
          <p:cNvPr id="4" name="Tytuł 1"/>
          <p:cNvSpPr>
            <a:spLocks noGrp="1"/>
          </p:cNvSpPr>
          <p:nvPr>
            <p:ph type="title"/>
          </p:nvPr>
        </p:nvSpPr>
        <p:spPr>
          <a:xfrm>
            <a:off x="531446" y="537063"/>
            <a:ext cx="10515600" cy="1325563"/>
          </a:xfrm>
        </p:spPr>
        <p:txBody>
          <a:bodyPr/>
          <a:lstStyle/>
          <a:p>
            <a:pPr algn="ctr"/>
            <a:r>
              <a:rPr lang="pl-PL" sz="4800" dirty="0" smtClean="0"/>
              <a:t>EAP – zastrzeżenia i kontrowersje</a:t>
            </a:r>
            <a:endParaRPr lang="pl-PL" sz="4800" dirty="0"/>
          </a:p>
        </p:txBody>
      </p:sp>
    </p:spTree>
    <p:extLst>
      <p:ext uri="{BB962C8B-B14F-4D97-AF65-F5344CB8AC3E}">
        <p14:creationId xmlns:p14="http://schemas.microsoft.com/office/powerpoint/2010/main" val="970063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68740" y="1770845"/>
            <a:ext cx="11135435" cy="4220522"/>
          </a:xfrm>
        </p:spPr>
        <p:txBody>
          <a:bodyPr>
            <a:normAutofit/>
          </a:bodyPr>
          <a:lstStyle/>
          <a:p>
            <a:pPr algn="ctr"/>
            <a:r>
              <a:rPr lang="pl-PL" b="1" dirty="0"/>
              <a:t>Ekonomiczna analiza </a:t>
            </a:r>
            <a:r>
              <a:rPr lang="pl-PL" b="1" dirty="0" smtClean="0"/>
              <a:t>prawa: definicje</a:t>
            </a:r>
            <a:r>
              <a:rPr lang="pl-PL" b="1" dirty="0"/>
              <a:t/>
            </a:r>
            <a:br>
              <a:rPr lang="pl-PL" b="1" dirty="0"/>
            </a:br>
            <a:endParaRPr lang="pl-PL" dirty="0"/>
          </a:p>
        </p:txBody>
      </p:sp>
    </p:spTree>
    <p:extLst>
      <p:ext uri="{BB962C8B-B14F-4D97-AF65-F5344CB8AC3E}">
        <p14:creationId xmlns:p14="http://schemas.microsoft.com/office/powerpoint/2010/main" val="3208849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76738" y="367323"/>
            <a:ext cx="11332308" cy="2430585"/>
          </a:xfrm>
        </p:spPr>
        <p:txBody>
          <a:bodyPr/>
          <a:lstStyle/>
          <a:p>
            <a:r>
              <a:rPr lang="pl-PL" dirty="0" smtClean="0"/>
              <a:t>„Definicje </a:t>
            </a:r>
            <a:r>
              <a:rPr lang="pl-PL" i="1" dirty="0" smtClean="0"/>
              <a:t>Law &amp; </a:t>
            </a:r>
            <a:r>
              <a:rPr lang="pl-PL" i="1" dirty="0" err="1" smtClean="0"/>
              <a:t>Econom</a:t>
            </a:r>
            <a:r>
              <a:rPr lang="pl-PL" dirty="0" err="1" smtClean="0"/>
              <a:t>ics</a:t>
            </a:r>
            <a:r>
              <a:rPr lang="pl-PL" dirty="0" smtClean="0"/>
              <a:t> można podzielić na te, które starają się przybliżyć jego przedmiot, i te, które odnoszą się do stosowanej metody badawczej…”</a:t>
            </a:r>
          </a:p>
          <a:p>
            <a:pPr marL="0" lvl="0" indent="0">
              <a:buNone/>
            </a:pP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J. Bełdowski, K. </a:t>
            </a:r>
            <a:r>
              <a:rPr lang="pl-PL" sz="2200" dirty="0" err="1"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Metelska</a:t>
            </a: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-Szaniawska, </a:t>
            </a:r>
            <a:r>
              <a:rPr lang="pl-PL" sz="2200" i="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Ekonomiczna analiza prawa - wprowadzenie </a:t>
            </a: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[w:] R.	 </a:t>
            </a:r>
            <a:r>
              <a:rPr lang="pl-PL" sz="2200" dirty="0" err="1">
                <a:gradFill>
                  <a:gsLst>
                    <a:gs pos="34000">
                      <a:prstClr val="white">
                        <a:lumMod val="93000"/>
                      </a:prstClr>
                    </a:gs>
                    <a:gs pos="0">
                      <a:prstClr val="black">
                        <a:lumMod val="25000"/>
                        <a:lumOff val="75000"/>
                      </a:prstClr>
                    </a:gs>
                    <a:gs pos="100000">
                      <a:srgbClr val="94D7E4">
                        <a:lumMod val="0"/>
                        <a:lumOff val="100000"/>
                      </a:srgbClr>
                    </a:gs>
                  </a:gsLst>
                  <a:lin ang="4800000" scaled="0"/>
                </a:gradFill>
              </a:rPr>
              <a:t>Cooter</a:t>
            </a:r>
            <a:r>
              <a:rPr lang="pl-PL" sz="22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T. Ulen, </a:t>
            </a:r>
            <a:r>
              <a:rPr lang="pl-PL" sz="2200" i="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Ekonomiczna </a:t>
            </a:r>
            <a:r>
              <a:rPr lang="pl-PL" sz="2200" i="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analiza </a:t>
            </a:r>
            <a:r>
              <a:rPr lang="pl-PL" sz="2200" i="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prawa</a:t>
            </a:r>
            <a:r>
              <a:rPr lang="pl-PL" sz="22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Warszawa </a:t>
            </a: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2011, s. XVII.</a:t>
            </a:r>
            <a:endParaRPr lang="pl-PL" sz="22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p:txBody>
      </p:sp>
      <p:sp>
        <p:nvSpPr>
          <p:cNvPr id="2" name="Prostokąt 1"/>
          <p:cNvSpPr/>
          <p:nvPr/>
        </p:nvSpPr>
        <p:spPr>
          <a:xfrm>
            <a:off x="4259385" y="3321538"/>
            <a:ext cx="2368061" cy="1438031"/>
          </a:xfrm>
          <a:prstGeom prst="rect">
            <a:avLst/>
          </a:prstGeom>
          <a:noFill/>
          <a:ln w="762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a:solidFill>
                <a:prstClr val="white"/>
              </a:solidFill>
            </a:endParaRPr>
          </a:p>
        </p:txBody>
      </p:sp>
      <p:sp>
        <p:nvSpPr>
          <p:cNvPr id="4" name="Prostokąt 3"/>
          <p:cNvSpPr/>
          <p:nvPr/>
        </p:nvSpPr>
        <p:spPr>
          <a:xfrm>
            <a:off x="410308" y="5165968"/>
            <a:ext cx="2368061" cy="1438031"/>
          </a:xfrm>
          <a:prstGeom prst="rect">
            <a:avLst/>
          </a:prstGeom>
          <a:noFill/>
          <a:ln w="762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a:solidFill>
                <a:prstClr val="white"/>
              </a:solidFill>
            </a:endParaRPr>
          </a:p>
        </p:txBody>
      </p:sp>
      <p:sp>
        <p:nvSpPr>
          <p:cNvPr id="5" name="Prostokąt 4"/>
          <p:cNvSpPr/>
          <p:nvPr/>
        </p:nvSpPr>
        <p:spPr>
          <a:xfrm>
            <a:off x="8405447" y="5165968"/>
            <a:ext cx="2368061" cy="1438031"/>
          </a:xfrm>
          <a:prstGeom prst="rect">
            <a:avLst/>
          </a:prstGeom>
          <a:noFill/>
          <a:ln w="762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a:solidFill>
                <a:prstClr val="white"/>
              </a:solidFill>
            </a:endParaRPr>
          </a:p>
        </p:txBody>
      </p:sp>
      <p:cxnSp>
        <p:nvCxnSpPr>
          <p:cNvPr id="7" name="Łącznik prosty ze strzałką 6"/>
          <p:cNvCxnSpPr/>
          <p:nvPr/>
        </p:nvCxnSpPr>
        <p:spPr>
          <a:xfrm flipH="1">
            <a:off x="2778369" y="4759569"/>
            <a:ext cx="1481016" cy="40639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Łącznik prosty ze strzałką 8"/>
          <p:cNvCxnSpPr/>
          <p:nvPr/>
        </p:nvCxnSpPr>
        <p:spPr>
          <a:xfrm>
            <a:off x="6627446" y="4759569"/>
            <a:ext cx="1778001" cy="40639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Prostokąt 12"/>
          <p:cNvSpPr/>
          <p:nvPr/>
        </p:nvSpPr>
        <p:spPr>
          <a:xfrm>
            <a:off x="4509339" y="3479744"/>
            <a:ext cx="1899275" cy="954107"/>
          </a:xfrm>
          <a:prstGeom prst="rect">
            <a:avLst/>
          </a:prstGeom>
        </p:spPr>
        <p:txBody>
          <a:bodyPr wrap="square">
            <a:spAutoFit/>
          </a:bodyPr>
          <a:lstStyle/>
          <a:p>
            <a:pPr algn="ctr"/>
            <a:r>
              <a:rPr lang="pl-PL" sz="2800" b="1" dirty="0">
                <a:solidFill>
                  <a:prstClr val="white"/>
                </a:solidFill>
              </a:rPr>
              <a:t>DEFINICJE EAP</a:t>
            </a:r>
          </a:p>
        </p:txBody>
      </p:sp>
      <p:sp>
        <p:nvSpPr>
          <p:cNvPr id="14" name="Prostokąt 13"/>
          <p:cNvSpPr/>
          <p:nvPr/>
        </p:nvSpPr>
        <p:spPr>
          <a:xfrm>
            <a:off x="476738" y="5406237"/>
            <a:ext cx="2217548" cy="830997"/>
          </a:xfrm>
          <a:prstGeom prst="rect">
            <a:avLst/>
          </a:prstGeom>
        </p:spPr>
        <p:txBody>
          <a:bodyPr wrap="square">
            <a:spAutoFit/>
          </a:bodyPr>
          <a:lstStyle/>
          <a:p>
            <a:pPr algn="ctr"/>
            <a:r>
              <a:rPr lang="pl-PL" sz="2400" b="1" dirty="0">
                <a:solidFill>
                  <a:prstClr val="white"/>
                </a:solidFill>
              </a:rPr>
              <a:t>OPIS PRZEDMIOTU</a:t>
            </a:r>
          </a:p>
        </p:txBody>
      </p:sp>
      <p:sp>
        <p:nvSpPr>
          <p:cNvPr id="15" name="Prostokąt 14"/>
          <p:cNvSpPr/>
          <p:nvPr/>
        </p:nvSpPr>
        <p:spPr>
          <a:xfrm>
            <a:off x="8639839" y="5469484"/>
            <a:ext cx="1899275" cy="830997"/>
          </a:xfrm>
          <a:prstGeom prst="rect">
            <a:avLst/>
          </a:prstGeom>
        </p:spPr>
        <p:txBody>
          <a:bodyPr wrap="square">
            <a:spAutoFit/>
          </a:bodyPr>
          <a:lstStyle/>
          <a:p>
            <a:pPr algn="ctr"/>
            <a:r>
              <a:rPr lang="pl-PL" sz="2400" b="1" dirty="0">
                <a:solidFill>
                  <a:prstClr val="white"/>
                </a:solidFill>
              </a:rPr>
              <a:t>WSKAZANIE METODY</a:t>
            </a:r>
          </a:p>
        </p:txBody>
      </p:sp>
    </p:spTree>
    <p:extLst>
      <p:ext uri="{BB962C8B-B14F-4D97-AF65-F5344CB8AC3E}">
        <p14:creationId xmlns:p14="http://schemas.microsoft.com/office/powerpoint/2010/main" val="118258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76738" y="1101969"/>
            <a:ext cx="11332308" cy="5502030"/>
          </a:xfrm>
        </p:spPr>
        <p:txBody>
          <a:bodyPr/>
          <a:lstStyle/>
          <a:p>
            <a:r>
              <a:rPr lang="pl-PL" dirty="0" smtClean="0"/>
              <a:t>„wykorzystanie </a:t>
            </a:r>
            <a:r>
              <a:rPr lang="pl-PL" dirty="0"/>
              <a:t>ekonomii </a:t>
            </a:r>
            <a:r>
              <a:rPr lang="pl-PL" dirty="0" smtClean="0"/>
              <a:t>i metod </a:t>
            </a:r>
            <a:r>
              <a:rPr lang="pl-PL" dirty="0"/>
              <a:t>ekonometrycznych do badania form, struktur, procesów oraz skutków prawa </a:t>
            </a:r>
            <a:r>
              <a:rPr lang="pl-PL" dirty="0" smtClean="0"/>
              <a:t>i prawnych instytucji”</a:t>
            </a:r>
          </a:p>
          <a:p>
            <a:pPr marL="457200" lvl="1" indent="0">
              <a:buNone/>
            </a:pPr>
            <a:r>
              <a:rPr lang="pl-PL" sz="1800" dirty="0" smtClean="0"/>
              <a:t>C</a:t>
            </a:r>
            <a:r>
              <a:rPr lang="pl-PL" sz="1800" dirty="0"/>
              <a:t>.</a:t>
            </a:r>
            <a:r>
              <a:rPr lang="en-US" sz="1800" dirty="0" smtClean="0"/>
              <a:t> Rowley, </a:t>
            </a:r>
            <a:r>
              <a:rPr lang="en-US" sz="1800" i="1" dirty="0" smtClean="0"/>
              <a:t>Public Choice and the Economic Analysis of Law</a:t>
            </a:r>
            <a:r>
              <a:rPr lang="en-US" sz="1800" dirty="0" smtClean="0"/>
              <a:t>, </a:t>
            </a:r>
            <a:r>
              <a:rPr lang="pl-PL" sz="1800" dirty="0" smtClean="0"/>
              <a:t>[</a:t>
            </a:r>
            <a:r>
              <a:rPr lang="en-US" sz="1800" dirty="0" smtClean="0"/>
              <a:t>w:</a:t>
            </a:r>
            <a:r>
              <a:rPr lang="pl-PL" sz="1800" dirty="0" smtClean="0"/>
              <a:t>]</a:t>
            </a:r>
            <a:r>
              <a:rPr lang="en-US" sz="1800" dirty="0" smtClean="0"/>
              <a:t> </a:t>
            </a:r>
            <a:r>
              <a:rPr lang="en-US" sz="1800" i="1" dirty="0" smtClean="0"/>
              <a:t>Law and Economics</a:t>
            </a:r>
            <a:r>
              <a:rPr lang="en-US" sz="1800" dirty="0" smtClean="0"/>
              <a:t>, N. </a:t>
            </a:r>
            <a:r>
              <a:rPr lang="en-US" sz="1800" dirty="0" err="1" smtClean="0"/>
              <a:t>Mercuro</a:t>
            </a:r>
            <a:r>
              <a:rPr lang="pl-PL" sz="1800" dirty="0" smtClean="0"/>
              <a:t> (red.)</a:t>
            </a:r>
            <a:r>
              <a:rPr lang="en-US" sz="1800" dirty="0" smtClean="0"/>
              <a:t>, Boston 1989, s. 125</a:t>
            </a:r>
            <a:r>
              <a:rPr lang="pl-PL" sz="1800" dirty="0" smtClean="0"/>
              <a:t>.</a:t>
            </a:r>
          </a:p>
          <a:p>
            <a:pPr marL="457200" lvl="1" indent="0">
              <a:buNone/>
            </a:pPr>
            <a:endParaRPr lang="pl-PL" sz="1800" dirty="0" smtClean="0"/>
          </a:p>
          <a:p>
            <a:pPr marL="457200" lvl="1" indent="0">
              <a:buNone/>
            </a:pPr>
            <a:endParaRPr lang="pl-PL" sz="1800" dirty="0" smtClean="0"/>
          </a:p>
          <a:p>
            <a:pPr marL="457200" lvl="1" indent="0">
              <a:buNone/>
            </a:pPr>
            <a:endParaRPr lang="pl-PL" sz="1800" dirty="0" smtClean="0"/>
          </a:p>
          <a:p>
            <a:r>
              <a:rPr lang="pl-PL" dirty="0" smtClean="0"/>
              <a:t>„Najogólniej można powiedzieć, że przedstawiciele tego ruchu zajmują się badaniem prawa za pomocą narzędzi ekonomicznych, a mianowicie z jednej strony badaniem uwarunkowań ekonomicznych tworzenia prawa, z drugiej strony skutków ekonomicznych prawa obowiązującego”</a:t>
            </a:r>
          </a:p>
          <a:p>
            <a:pPr marL="457200" lvl="1" indent="0">
              <a:buNone/>
            </a:pPr>
            <a:r>
              <a:rPr lang="pl-PL" sz="1800" dirty="0" smtClean="0"/>
              <a:t>K. Rączka, </a:t>
            </a:r>
            <a:r>
              <a:rPr lang="pl-PL" sz="1800" i="1" dirty="0" smtClean="0"/>
              <a:t>Otwarcie konferencji</a:t>
            </a:r>
            <a:r>
              <a:rPr lang="pl-PL" sz="1800" dirty="0" smtClean="0"/>
              <a:t>, [w:] </a:t>
            </a:r>
            <a:r>
              <a:rPr lang="pl-PL" sz="1800" i="1" dirty="0" smtClean="0"/>
              <a:t>Ekonomiczna analiza prawa</a:t>
            </a:r>
            <a:r>
              <a:rPr lang="pl-PL" sz="1800" dirty="0" smtClean="0"/>
              <a:t>, T. </a:t>
            </a:r>
            <a:r>
              <a:rPr lang="pl-PL" sz="1800" dirty="0" err="1" smtClean="0"/>
              <a:t>Giaro</a:t>
            </a:r>
            <a:r>
              <a:rPr lang="pl-PL" sz="1800" dirty="0" smtClean="0"/>
              <a:t> (red.), Warszawa 2015, s. 7.</a:t>
            </a:r>
          </a:p>
        </p:txBody>
      </p:sp>
    </p:spTree>
    <p:extLst>
      <p:ext uri="{BB962C8B-B14F-4D97-AF65-F5344CB8AC3E}">
        <p14:creationId xmlns:p14="http://schemas.microsoft.com/office/powerpoint/2010/main" val="2274620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76738" y="523630"/>
            <a:ext cx="11332308" cy="6080369"/>
          </a:xfrm>
        </p:spPr>
        <p:txBody>
          <a:bodyPr/>
          <a:lstStyle/>
          <a:p>
            <a:r>
              <a:rPr lang="pl-PL" dirty="0"/>
              <a:t>„Ekonomiczna analiza prawa (ang. </a:t>
            </a:r>
            <a:r>
              <a:rPr lang="pl-PL" i="1" dirty="0"/>
              <a:t>Law and </a:t>
            </a:r>
            <a:r>
              <a:rPr lang="pl-PL" i="1" dirty="0" err="1"/>
              <a:t>economics</a:t>
            </a:r>
            <a:r>
              <a:rPr lang="pl-PL" dirty="0"/>
              <a:t>) – dyscyplina znajdująca się między ekonomią a naukami prawnymi. Zajmuje się badaniem prawa korzystając z metod nauk ekonomicznych. Dyscyplina ta kładzie szczególny nacisk na badanie efektywności regulacji prawnych. </a:t>
            </a:r>
            <a:r>
              <a:rPr lang="pl-PL" dirty="0" smtClean="0"/>
              <a:t>”</a:t>
            </a:r>
          </a:p>
          <a:p>
            <a:pPr marL="457200" lvl="1" indent="0">
              <a:buNone/>
            </a:pPr>
            <a:r>
              <a:rPr lang="pl-PL" sz="1800" dirty="0"/>
              <a:t>https</a:t>
            </a:r>
            <a:r>
              <a:rPr lang="pl-PL" sz="1800" dirty="0" smtClean="0"/>
              <a:t>://pl.wikipedia.org/wiki/Ekonomiczna_analiza_prawa</a:t>
            </a:r>
          </a:p>
          <a:p>
            <a:pPr marL="457200" lvl="1" indent="0">
              <a:buNone/>
            </a:pPr>
            <a:endParaRPr lang="pl-PL" sz="1800" dirty="0" smtClean="0"/>
          </a:p>
          <a:p>
            <a:pPr marL="457200" lvl="1" indent="0">
              <a:buNone/>
            </a:pPr>
            <a:endParaRPr lang="pl-PL" sz="1800" dirty="0"/>
          </a:p>
          <a:p>
            <a:pPr marL="457200" lvl="1" indent="0">
              <a:buNone/>
            </a:pPr>
            <a:endParaRPr lang="pl-PL" sz="1800" dirty="0" smtClean="0"/>
          </a:p>
          <a:p>
            <a:pPr marL="457200" lvl="1" indent="0">
              <a:buNone/>
            </a:pPr>
            <a:endParaRPr lang="pl-PL" sz="1800" dirty="0"/>
          </a:p>
          <a:p>
            <a:r>
              <a:rPr lang="pl-PL" dirty="0" smtClean="0"/>
              <a:t>„</a:t>
            </a:r>
            <a:r>
              <a:rPr lang="pl-PL" i="1" dirty="0" smtClean="0"/>
              <a:t>Law &amp; </a:t>
            </a:r>
            <a:r>
              <a:rPr lang="pl-PL" i="1" dirty="0" err="1" smtClean="0"/>
              <a:t>economics</a:t>
            </a:r>
            <a:r>
              <a:rPr lang="pl-PL" dirty="0" smtClean="0"/>
              <a:t>, czyli ekonomiczna analiza prawa to kierunek zajmujący się badaniem prawa i zachodzących w nim zjawisk oraz opisem instytucji prawnych za pomocą metod właściwych dla nauki ekonomii”</a:t>
            </a:r>
            <a:endParaRPr lang="pl-PL" dirty="0"/>
          </a:p>
          <a:p>
            <a:pPr marL="457200" lvl="1" indent="0">
              <a:buNone/>
            </a:pPr>
            <a:r>
              <a:rPr lang="pl-PL" sz="1800" dirty="0" smtClean="0"/>
              <a:t>M. Bednarski, J. </a:t>
            </a:r>
            <a:r>
              <a:rPr lang="pl-PL" sz="1800" dirty="0" err="1" smtClean="0"/>
              <a:t>Wilkin</a:t>
            </a:r>
            <a:r>
              <a:rPr lang="pl-PL" sz="1800" dirty="0" smtClean="0"/>
              <a:t> (red.), </a:t>
            </a:r>
            <a:r>
              <a:rPr lang="pl-PL" sz="1800" i="1" dirty="0" smtClean="0"/>
              <a:t>Ekonomia dla prawników i nie tylko</a:t>
            </a:r>
            <a:r>
              <a:rPr lang="pl-PL" sz="1800" dirty="0" smtClean="0"/>
              <a:t>, Warszawa 2007, s. 473.</a:t>
            </a:r>
            <a:endParaRPr lang="pl-PL" sz="1800" dirty="0"/>
          </a:p>
          <a:p>
            <a:pPr marL="457200" lvl="1" indent="0">
              <a:buNone/>
            </a:pPr>
            <a:endParaRPr lang="pl-PL" sz="1800" dirty="0"/>
          </a:p>
        </p:txBody>
      </p:sp>
    </p:spTree>
    <p:extLst>
      <p:ext uri="{BB962C8B-B14F-4D97-AF65-F5344CB8AC3E}">
        <p14:creationId xmlns:p14="http://schemas.microsoft.com/office/powerpoint/2010/main" val="1156286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76738" y="523630"/>
            <a:ext cx="11332308" cy="6080369"/>
          </a:xfrm>
        </p:spPr>
        <p:txBody>
          <a:bodyPr/>
          <a:lstStyle/>
          <a:p>
            <a:r>
              <a:rPr lang="pl-PL" dirty="0" smtClean="0"/>
              <a:t>„Dla mnie najbardziej interesującym aspektem ruchu ekonomicznej analizy prawa jest aspiracja do oparcia studiów nad prawem na podstawach naukowych, ze spójną teorią, precyzyjnymi hipotezami dedukowanymi z teorii oraz empirycznymi testami tych hipotez.”</a:t>
            </a:r>
            <a:endParaRPr lang="pl-PL" dirty="0"/>
          </a:p>
          <a:p>
            <a:pPr marL="457200" lvl="1" indent="0">
              <a:buNone/>
            </a:pPr>
            <a:r>
              <a:rPr lang="pl-PL" sz="1800" dirty="0" smtClean="0"/>
              <a:t>R. A Posner [w:] M. Faure, R. Van den </a:t>
            </a:r>
            <a:r>
              <a:rPr lang="pl-PL" sz="1800" dirty="0" err="1" smtClean="0"/>
              <a:t>Bergh</a:t>
            </a:r>
            <a:r>
              <a:rPr lang="pl-PL" sz="1800" dirty="0" smtClean="0"/>
              <a:t> (red.), </a:t>
            </a:r>
            <a:r>
              <a:rPr lang="pl-PL" sz="1800" i="1" dirty="0" err="1" smtClean="0"/>
              <a:t>Essays</a:t>
            </a:r>
            <a:r>
              <a:rPr lang="pl-PL" sz="1800" i="1" dirty="0" smtClean="0"/>
              <a:t> in Law and </a:t>
            </a:r>
            <a:r>
              <a:rPr lang="pl-PL" sz="1800" i="1" dirty="0" err="1" smtClean="0"/>
              <a:t>Economics</a:t>
            </a:r>
            <a:r>
              <a:rPr lang="pl-PL" sz="1800" dirty="0" smtClean="0"/>
              <a:t>, </a:t>
            </a:r>
            <a:r>
              <a:rPr lang="pl-PL" sz="1800" dirty="0" err="1" smtClean="0"/>
              <a:t>Antwerpen</a:t>
            </a:r>
            <a:r>
              <a:rPr lang="pl-PL" sz="1800" dirty="0" smtClean="0"/>
              <a:t> 1989.</a:t>
            </a:r>
            <a:endParaRPr lang="pl-PL" sz="1800" dirty="0"/>
          </a:p>
          <a:p>
            <a:pPr marL="457200" lvl="1" indent="0">
              <a:buNone/>
            </a:pPr>
            <a:endParaRPr lang="pl-PL" sz="1800" i="1" dirty="0" smtClean="0"/>
          </a:p>
          <a:p>
            <a:pPr marL="457200" lvl="1" indent="0">
              <a:buNone/>
            </a:pPr>
            <a:endParaRPr lang="pl-PL" sz="1800" i="1" dirty="0"/>
          </a:p>
          <a:p>
            <a:pPr marL="457200" lvl="1" indent="0">
              <a:buNone/>
            </a:pPr>
            <a:endParaRPr lang="pl-PL" sz="1800" i="1" dirty="0" smtClean="0"/>
          </a:p>
          <a:p>
            <a:pPr marL="457200" lvl="1" indent="0">
              <a:buNone/>
            </a:pPr>
            <a:endParaRPr lang="pl-PL" sz="1800" i="1" dirty="0"/>
          </a:p>
          <a:p>
            <a:pPr marL="457200" lvl="1" indent="0">
              <a:buNone/>
            </a:pPr>
            <a:endParaRPr lang="pl-PL" sz="1800" i="1" dirty="0" smtClean="0"/>
          </a:p>
          <a:p>
            <a:pPr marL="457200" lvl="1" indent="0">
              <a:buNone/>
            </a:pPr>
            <a:endParaRPr lang="pl-PL" sz="1800" i="1" dirty="0"/>
          </a:p>
          <a:p>
            <a:pPr marL="457200" lvl="1" indent="0">
              <a:buNone/>
            </a:pPr>
            <a:endParaRPr lang="pl-PL" sz="1800" i="1" dirty="0" smtClean="0"/>
          </a:p>
          <a:p>
            <a:pPr marL="457200" lvl="1" indent="0">
              <a:buNone/>
            </a:pPr>
            <a:r>
              <a:rPr lang="pl-PL" sz="2600" i="1" dirty="0" smtClean="0"/>
              <a:t>* Teza: dotychczasowa nauka prawa nie jest oparta na podstawach naukowych i spójnej metodzie (?)</a:t>
            </a:r>
            <a:endParaRPr lang="pl-PL" sz="2600" i="1" dirty="0"/>
          </a:p>
        </p:txBody>
      </p:sp>
    </p:spTree>
    <p:extLst>
      <p:ext uri="{BB962C8B-B14F-4D97-AF65-F5344CB8AC3E}">
        <p14:creationId xmlns:p14="http://schemas.microsoft.com/office/powerpoint/2010/main" val="223762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68740" y="1770845"/>
            <a:ext cx="11135435" cy="4220522"/>
          </a:xfrm>
        </p:spPr>
        <p:txBody>
          <a:bodyPr>
            <a:normAutofit/>
          </a:bodyPr>
          <a:lstStyle/>
          <a:p>
            <a:pPr algn="ctr"/>
            <a:r>
              <a:rPr lang="pl-PL" b="1" dirty="0"/>
              <a:t>Ekonomiczna analiza </a:t>
            </a:r>
            <a:r>
              <a:rPr lang="pl-PL" b="1" dirty="0" smtClean="0"/>
              <a:t>prawa: </a:t>
            </a:r>
            <a:br>
              <a:rPr lang="pl-PL" b="1" dirty="0" smtClean="0"/>
            </a:br>
            <a:r>
              <a:rPr lang="pl-PL" b="1" dirty="0" smtClean="0"/>
              <a:t>historia i inspiracje - część I.</a:t>
            </a:r>
            <a:br>
              <a:rPr lang="pl-PL" b="1" dirty="0" smtClean="0"/>
            </a:br>
            <a:endParaRPr lang="pl-PL" dirty="0"/>
          </a:p>
        </p:txBody>
      </p:sp>
    </p:spTree>
    <p:extLst>
      <p:ext uri="{BB962C8B-B14F-4D97-AF65-F5344CB8AC3E}">
        <p14:creationId xmlns:p14="http://schemas.microsoft.com/office/powerpoint/2010/main" val="3847419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83692" y="174057"/>
            <a:ext cx="10515600" cy="1149776"/>
          </a:xfrm>
        </p:spPr>
        <p:txBody>
          <a:bodyPr>
            <a:normAutofit/>
          </a:bodyPr>
          <a:lstStyle/>
          <a:p>
            <a:pPr algn="ctr"/>
            <a:r>
              <a:rPr lang="pl-PL" sz="4300" dirty="0" smtClean="0"/>
              <a:t>„Myślenie ekonomiczne” w prawie</a:t>
            </a:r>
            <a:endParaRPr lang="pl-PL" sz="4300" dirty="0"/>
          </a:p>
        </p:txBody>
      </p:sp>
      <p:sp>
        <p:nvSpPr>
          <p:cNvPr id="3" name="Symbol zastępczy zawartości 2"/>
          <p:cNvSpPr>
            <a:spLocks noGrp="1"/>
          </p:cNvSpPr>
          <p:nvPr>
            <p:ph idx="1"/>
          </p:nvPr>
        </p:nvSpPr>
        <p:spPr>
          <a:xfrm>
            <a:off x="723330" y="1446663"/>
            <a:ext cx="10836323" cy="5145205"/>
          </a:xfrm>
        </p:spPr>
        <p:txBody>
          <a:bodyPr>
            <a:normAutofit lnSpcReduction="10000"/>
          </a:bodyPr>
          <a:lstStyle/>
          <a:p>
            <a:pPr marL="0" indent="0" algn="just">
              <a:buNone/>
            </a:pPr>
            <a:r>
              <a:rPr lang="pl-PL" sz="2600" dirty="0" smtClean="0"/>
              <a:t>„Ekonomiczna analiza prawa należy do starej jak świat kategorii myślenia skutkowego. Od czasów rzymskich tradycyjnie uważano, że dobrym prawnikiem jest nie ten, kto wirtuozersko bawił się</a:t>
            </a:r>
            <a:r>
              <a:rPr lang="pl-PL" sz="2600" dirty="0"/>
              <a:t> </a:t>
            </a:r>
            <a:r>
              <a:rPr lang="pl-PL" sz="2600" dirty="0" smtClean="0"/>
              <a:t>zabawką, że ją w końcu zepsuł, lecz tylko ten, kto działa i rozstrzyga rozsądnie, nie tracąc z oczy skutków praktycznych (…).</a:t>
            </a:r>
          </a:p>
          <a:p>
            <a:pPr marL="0" indent="0" algn="just">
              <a:buNone/>
            </a:pPr>
            <a:r>
              <a:rPr lang="pl-PL" sz="2600" dirty="0" smtClean="0"/>
              <a:t>W prawie rzymskim egzemplifikacji takiego rozumowania dostarczał ów reprezentant złotej młodzieży, Lucius </a:t>
            </a:r>
            <a:r>
              <a:rPr lang="pl-PL" sz="2600" dirty="0" err="1" smtClean="0"/>
              <a:t>Veratius</a:t>
            </a:r>
            <a:r>
              <a:rPr lang="pl-PL" sz="2600" dirty="0" smtClean="0"/>
              <a:t>, który dla rozrywki rozdzielał na forum policzki co bardziej szacownym obywatelom, a za nim szedł niewolnik z sakiewką i natychmiast wypłacał każdemu należną mu grzywnę. Według ustawy dwunastu tablic wynosiła ona 25 asów, a do owego czasu bardzo się zdewaluowała. Pod koniec III w. przed Chr. wydarzenie to miało być przyczyną wprowadzenia nowej regulacji pretorskiej, polegającej na każdorazowym oszacowaniu takiej obrazy przez kolegium rekuperatorów, w związku z czym jej sprawca nie mógł się już wykpić grzywną czysto symboliczną”</a:t>
            </a:r>
            <a:endParaRPr lang="pl-PL" sz="2000" dirty="0" smtClean="0"/>
          </a:p>
          <a:p>
            <a:pPr marL="0" indent="0" algn="just">
              <a:buNone/>
            </a:pPr>
            <a:r>
              <a:rPr lang="pl-PL" sz="2000" dirty="0" smtClean="0"/>
              <a:t>T. </a:t>
            </a:r>
            <a:r>
              <a:rPr lang="pl-PL" sz="2000" dirty="0" err="1" smtClean="0"/>
              <a:t>Giaro</a:t>
            </a:r>
            <a:r>
              <a:rPr lang="pl-PL" sz="2000" dirty="0" smtClean="0"/>
              <a:t>, </a:t>
            </a:r>
            <a:r>
              <a:rPr lang="pl-PL" sz="2000" i="1" dirty="0" smtClean="0"/>
              <a:t>Podsumowanie </a:t>
            </a:r>
            <a:r>
              <a:rPr lang="pl-PL" sz="2000" dirty="0" smtClean="0"/>
              <a:t>[w:] T. </a:t>
            </a:r>
            <a:r>
              <a:rPr lang="pl-PL" sz="2000" dirty="0" err="1" smtClean="0"/>
              <a:t>Giaro</a:t>
            </a:r>
            <a:r>
              <a:rPr lang="pl-PL" sz="2000" dirty="0" smtClean="0"/>
              <a:t> (red.), </a:t>
            </a:r>
            <a:r>
              <a:rPr lang="pl-PL" sz="2000" i="1" dirty="0" smtClean="0"/>
              <a:t>Ekonomiczna analiza prawa</a:t>
            </a:r>
            <a:r>
              <a:rPr lang="pl-PL" sz="2000" dirty="0" smtClean="0"/>
              <a:t>, Warszawa 2015, s. 267-269.</a:t>
            </a:r>
            <a:endParaRPr lang="pl-PL" sz="2000" i="1" dirty="0"/>
          </a:p>
        </p:txBody>
      </p:sp>
    </p:spTree>
    <p:extLst>
      <p:ext uri="{BB962C8B-B14F-4D97-AF65-F5344CB8AC3E}">
        <p14:creationId xmlns:p14="http://schemas.microsoft.com/office/powerpoint/2010/main" val="2378074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a 3"/>
          <p:cNvSpPr/>
          <p:nvPr/>
        </p:nvSpPr>
        <p:spPr>
          <a:xfrm>
            <a:off x="4634522" y="1809260"/>
            <a:ext cx="2571262" cy="24931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p:cNvSpPr txBox="1"/>
          <p:nvPr/>
        </p:nvSpPr>
        <p:spPr>
          <a:xfrm>
            <a:off x="5072184" y="2552375"/>
            <a:ext cx="1695939" cy="1077218"/>
          </a:xfrm>
          <a:prstGeom prst="rect">
            <a:avLst/>
          </a:prstGeom>
          <a:noFill/>
        </p:spPr>
        <p:txBody>
          <a:bodyPr wrap="square" rtlCol="0">
            <a:spAutoFit/>
          </a:bodyPr>
          <a:lstStyle/>
          <a:p>
            <a:pPr algn="ctr"/>
            <a:r>
              <a:rPr lang="pl-PL" sz="1600" b="1" dirty="0" smtClean="0"/>
              <a:t>WSPÓŁCZESNA EKONOMICZNA ANALIZA PRAWA</a:t>
            </a:r>
            <a:endParaRPr lang="pl-PL" sz="1600" b="1" dirty="0"/>
          </a:p>
        </p:txBody>
      </p:sp>
      <p:cxnSp>
        <p:nvCxnSpPr>
          <p:cNvPr id="7" name="Łącznik prosty ze strzałką 6"/>
          <p:cNvCxnSpPr/>
          <p:nvPr/>
        </p:nvCxnSpPr>
        <p:spPr>
          <a:xfrm>
            <a:off x="3352800" y="1674772"/>
            <a:ext cx="1547446" cy="6486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Łącznik prosty ze strzałką 7"/>
          <p:cNvCxnSpPr/>
          <p:nvPr/>
        </p:nvCxnSpPr>
        <p:spPr>
          <a:xfrm flipV="1">
            <a:off x="3352799" y="3864706"/>
            <a:ext cx="1547447" cy="4376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a:off x="3048000" y="3149600"/>
            <a:ext cx="1586522" cy="514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flipH="1">
            <a:off x="6940062" y="1365412"/>
            <a:ext cx="1273908" cy="9580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Łącznik prosty ze strzałką 13"/>
          <p:cNvCxnSpPr/>
          <p:nvPr/>
        </p:nvCxnSpPr>
        <p:spPr>
          <a:xfrm flipH="1">
            <a:off x="7205784" y="2985477"/>
            <a:ext cx="1281724" cy="335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Łącznik prosty ze strzałką 16"/>
          <p:cNvCxnSpPr/>
          <p:nvPr/>
        </p:nvCxnSpPr>
        <p:spPr>
          <a:xfrm flipH="1" flipV="1">
            <a:off x="6842368" y="3903376"/>
            <a:ext cx="1383323" cy="7979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pole tekstowe 18"/>
          <p:cNvSpPr txBox="1"/>
          <p:nvPr/>
        </p:nvSpPr>
        <p:spPr>
          <a:xfrm>
            <a:off x="1406769" y="1198099"/>
            <a:ext cx="1852246" cy="646331"/>
          </a:xfrm>
          <a:prstGeom prst="rect">
            <a:avLst/>
          </a:prstGeom>
          <a:noFill/>
        </p:spPr>
        <p:txBody>
          <a:bodyPr wrap="square" rtlCol="0">
            <a:spAutoFit/>
          </a:bodyPr>
          <a:lstStyle/>
          <a:p>
            <a:r>
              <a:rPr lang="pl-PL" dirty="0"/>
              <a:t>i</a:t>
            </a:r>
            <a:r>
              <a:rPr lang="pl-PL" dirty="0" smtClean="0"/>
              <a:t>ndywidualizm i materializm</a:t>
            </a:r>
            <a:endParaRPr lang="pl-PL" dirty="0"/>
          </a:p>
        </p:txBody>
      </p:sp>
      <p:sp>
        <p:nvSpPr>
          <p:cNvPr id="20" name="pole tekstowe 19"/>
          <p:cNvSpPr txBox="1"/>
          <p:nvPr/>
        </p:nvSpPr>
        <p:spPr>
          <a:xfrm>
            <a:off x="1215292" y="2906318"/>
            <a:ext cx="1852246" cy="369332"/>
          </a:xfrm>
          <a:prstGeom prst="rect">
            <a:avLst/>
          </a:prstGeom>
          <a:noFill/>
        </p:spPr>
        <p:txBody>
          <a:bodyPr wrap="square" rtlCol="0">
            <a:spAutoFit/>
          </a:bodyPr>
          <a:lstStyle/>
          <a:p>
            <a:r>
              <a:rPr lang="pl-PL" dirty="0" err="1" smtClean="0"/>
              <a:t>kontraktualizm</a:t>
            </a:r>
            <a:endParaRPr lang="pl-PL" dirty="0"/>
          </a:p>
        </p:txBody>
      </p:sp>
      <p:sp>
        <p:nvSpPr>
          <p:cNvPr id="21" name="pole tekstowe 20"/>
          <p:cNvSpPr txBox="1"/>
          <p:nvPr/>
        </p:nvSpPr>
        <p:spPr>
          <a:xfrm>
            <a:off x="1406768" y="4049021"/>
            <a:ext cx="1852246" cy="1200329"/>
          </a:xfrm>
          <a:prstGeom prst="rect">
            <a:avLst/>
          </a:prstGeom>
          <a:noFill/>
        </p:spPr>
        <p:txBody>
          <a:bodyPr wrap="square" rtlCol="0">
            <a:spAutoFit/>
          </a:bodyPr>
          <a:lstStyle/>
          <a:p>
            <a:r>
              <a:rPr lang="pl-PL" dirty="0"/>
              <a:t>r</a:t>
            </a:r>
            <a:r>
              <a:rPr lang="pl-PL" dirty="0" smtClean="0"/>
              <a:t>acjonalizm i wyobrażenie „</a:t>
            </a:r>
            <a:r>
              <a:rPr lang="pl-PL" i="1" dirty="0" smtClean="0"/>
              <a:t>homo oeconomicus</a:t>
            </a:r>
            <a:r>
              <a:rPr lang="pl-PL" dirty="0" smtClean="0"/>
              <a:t>”</a:t>
            </a:r>
            <a:endParaRPr lang="pl-PL" dirty="0"/>
          </a:p>
        </p:txBody>
      </p:sp>
      <p:sp>
        <p:nvSpPr>
          <p:cNvPr id="22" name="pole tekstowe 21"/>
          <p:cNvSpPr txBox="1"/>
          <p:nvPr/>
        </p:nvSpPr>
        <p:spPr>
          <a:xfrm>
            <a:off x="8323385" y="795606"/>
            <a:ext cx="1852246" cy="369332"/>
          </a:xfrm>
          <a:prstGeom prst="rect">
            <a:avLst/>
          </a:prstGeom>
          <a:noFill/>
        </p:spPr>
        <p:txBody>
          <a:bodyPr wrap="square" rtlCol="0">
            <a:spAutoFit/>
          </a:bodyPr>
          <a:lstStyle/>
          <a:p>
            <a:r>
              <a:rPr lang="pl-PL" dirty="0" smtClean="0"/>
              <a:t>utylitaryzm</a:t>
            </a:r>
            <a:endParaRPr lang="pl-PL" dirty="0"/>
          </a:p>
        </p:txBody>
      </p:sp>
      <p:sp>
        <p:nvSpPr>
          <p:cNvPr id="23" name="pole tekstowe 22"/>
          <p:cNvSpPr txBox="1"/>
          <p:nvPr/>
        </p:nvSpPr>
        <p:spPr>
          <a:xfrm>
            <a:off x="8678983" y="2629319"/>
            <a:ext cx="2512647" cy="369332"/>
          </a:xfrm>
          <a:prstGeom prst="rect">
            <a:avLst/>
          </a:prstGeom>
          <a:noFill/>
        </p:spPr>
        <p:txBody>
          <a:bodyPr wrap="square" rtlCol="0">
            <a:spAutoFit/>
          </a:bodyPr>
          <a:lstStyle/>
          <a:p>
            <a:r>
              <a:rPr lang="pl-PL" dirty="0"/>
              <a:t>t</a:t>
            </a:r>
            <a:r>
              <a:rPr lang="pl-PL" dirty="0" smtClean="0"/>
              <a:t>radycja </a:t>
            </a:r>
            <a:r>
              <a:rPr lang="pl-PL" i="1" dirty="0" err="1" smtClean="0"/>
              <a:t>common</a:t>
            </a:r>
            <a:r>
              <a:rPr lang="pl-PL" i="1" dirty="0" smtClean="0"/>
              <a:t> law</a:t>
            </a:r>
            <a:endParaRPr lang="pl-PL" i="1" dirty="0"/>
          </a:p>
        </p:txBody>
      </p:sp>
      <p:cxnSp>
        <p:nvCxnSpPr>
          <p:cNvPr id="24" name="Łącznik prosty ze strzałką 23"/>
          <p:cNvCxnSpPr/>
          <p:nvPr/>
        </p:nvCxnSpPr>
        <p:spPr>
          <a:xfrm flipV="1">
            <a:off x="4704862" y="4220309"/>
            <a:ext cx="625230" cy="11644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p:cNvCxnSpPr/>
          <p:nvPr/>
        </p:nvCxnSpPr>
        <p:spPr>
          <a:xfrm flipH="1">
            <a:off x="5783385" y="1104131"/>
            <a:ext cx="1954" cy="7402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Łącznik prosty ze strzałką 29"/>
          <p:cNvCxnSpPr/>
          <p:nvPr/>
        </p:nvCxnSpPr>
        <p:spPr>
          <a:xfrm flipH="1" flipV="1">
            <a:off x="6221046" y="4302367"/>
            <a:ext cx="781540" cy="11371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pole tekstowe 33"/>
          <p:cNvSpPr txBox="1"/>
          <p:nvPr/>
        </p:nvSpPr>
        <p:spPr>
          <a:xfrm>
            <a:off x="4204677" y="257812"/>
            <a:ext cx="3329353" cy="646331"/>
          </a:xfrm>
          <a:prstGeom prst="rect">
            <a:avLst/>
          </a:prstGeom>
          <a:noFill/>
        </p:spPr>
        <p:txBody>
          <a:bodyPr wrap="square" rtlCol="0">
            <a:spAutoFit/>
          </a:bodyPr>
          <a:lstStyle/>
          <a:p>
            <a:r>
              <a:rPr lang="pl-PL" dirty="0" err="1"/>
              <a:t>a</a:t>
            </a:r>
            <a:r>
              <a:rPr lang="pl-PL" dirty="0" err="1" smtClean="0"/>
              <a:t>ntyformalizm</a:t>
            </a:r>
            <a:r>
              <a:rPr lang="pl-PL" dirty="0" smtClean="0"/>
              <a:t> (krytyka pozytywizmu prawniczego)</a:t>
            </a:r>
            <a:endParaRPr lang="pl-PL" dirty="0"/>
          </a:p>
        </p:txBody>
      </p:sp>
      <p:sp>
        <p:nvSpPr>
          <p:cNvPr id="35" name="pole tekstowe 34"/>
          <p:cNvSpPr txBox="1"/>
          <p:nvPr/>
        </p:nvSpPr>
        <p:spPr>
          <a:xfrm>
            <a:off x="3259013" y="5552896"/>
            <a:ext cx="2727571" cy="923330"/>
          </a:xfrm>
          <a:prstGeom prst="rect">
            <a:avLst/>
          </a:prstGeom>
          <a:noFill/>
        </p:spPr>
        <p:txBody>
          <a:bodyPr wrap="square" rtlCol="0">
            <a:spAutoFit/>
          </a:bodyPr>
          <a:lstStyle/>
          <a:p>
            <a:r>
              <a:rPr lang="pl-PL" dirty="0"/>
              <a:t>l</a:t>
            </a:r>
            <a:r>
              <a:rPr lang="pl-PL" dirty="0" smtClean="0"/>
              <a:t>eseferyzm, kapitalizm i wolnorynkowa ekonomia polityczna</a:t>
            </a:r>
            <a:endParaRPr lang="pl-PL" dirty="0"/>
          </a:p>
        </p:txBody>
      </p:sp>
      <p:sp>
        <p:nvSpPr>
          <p:cNvPr id="36" name="pole tekstowe 35"/>
          <p:cNvSpPr txBox="1"/>
          <p:nvPr/>
        </p:nvSpPr>
        <p:spPr>
          <a:xfrm>
            <a:off x="8505092" y="4549824"/>
            <a:ext cx="1852246" cy="369332"/>
          </a:xfrm>
          <a:prstGeom prst="rect">
            <a:avLst/>
          </a:prstGeom>
          <a:noFill/>
        </p:spPr>
        <p:txBody>
          <a:bodyPr wrap="square" rtlCol="0">
            <a:spAutoFit/>
          </a:bodyPr>
          <a:lstStyle/>
          <a:p>
            <a:r>
              <a:rPr lang="pl-PL" dirty="0" smtClean="0"/>
              <a:t>technokratyzm</a:t>
            </a:r>
            <a:endParaRPr lang="pl-PL" dirty="0"/>
          </a:p>
        </p:txBody>
      </p:sp>
      <p:sp>
        <p:nvSpPr>
          <p:cNvPr id="37" name="pole tekstowe 36"/>
          <p:cNvSpPr txBox="1"/>
          <p:nvPr/>
        </p:nvSpPr>
        <p:spPr>
          <a:xfrm>
            <a:off x="7061200" y="5530374"/>
            <a:ext cx="1852246" cy="369332"/>
          </a:xfrm>
          <a:prstGeom prst="rect">
            <a:avLst/>
          </a:prstGeom>
          <a:noFill/>
        </p:spPr>
        <p:txBody>
          <a:bodyPr wrap="square" rtlCol="0">
            <a:spAutoFit/>
          </a:bodyPr>
          <a:lstStyle/>
          <a:p>
            <a:r>
              <a:rPr lang="pl-PL" dirty="0" smtClean="0"/>
              <a:t>libertarianizm</a:t>
            </a:r>
            <a:endParaRPr lang="pl-PL" dirty="0"/>
          </a:p>
        </p:txBody>
      </p:sp>
    </p:spTree>
    <p:extLst>
      <p:ext uri="{BB962C8B-B14F-4D97-AF65-F5344CB8AC3E}">
        <p14:creationId xmlns:p14="http://schemas.microsoft.com/office/powerpoint/2010/main" val="3841247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47076" y="4314091"/>
            <a:ext cx="11324492" cy="2375877"/>
          </a:xfrm>
        </p:spPr>
        <p:txBody>
          <a:bodyPr>
            <a:normAutofit lnSpcReduction="10000"/>
          </a:bodyPr>
          <a:lstStyle/>
          <a:p>
            <a:pPr marL="0" indent="0">
              <a:buNone/>
            </a:pPr>
            <a:r>
              <a:rPr lang="pl-PL" b="1" dirty="0" smtClean="0"/>
              <a:t>Dr </a:t>
            </a:r>
            <a:r>
              <a:rPr lang="pl-PL" b="1" dirty="0"/>
              <a:t>nauk prawnych Krzysztof Koźmiński:</a:t>
            </a:r>
          </a:p>
          <a:p>
            <a:pPr marL="0" indent="0">
              <a:buNone/>
            </a:pPr>
            <a:r>
              <a:rPr lang="pl-PL" dirty="0" smtClean="0"/>
              <a:t>	- k.kozminski@wpia.uw.edu.pl</a:t>
            </a:r>
          </a:p>
          <a:p>
            <a:pPr marL="0" indent="0">
              <a:buNone/>
            </a:pPr>
            <a:r>
              <a:rPr lang="pl-PL" dirty="0"/>
              <a:t>	</a:t>
            </a:r>
            <a:r>
              <a:rPr lang="pl-PL" dirty="0" smtClean="0"/>
              <a:t>- dyżury w semestrze letnim 2018/2019: czwartki 12:00-13:00 </a:t>
            </a:r>
          </a:p>
          <a:p>
            <a:pPr marL="0" indent="0">
              <a:buNone/>
            </a:pPr>
            <a:r>
              <a:rPr lang="pl-PL" dirty="0" smtClean="0"/>
              <a:t>		(p. 420, Collegium </a:t>
            </a:r>
            <a:r>
              <a:rPr lang="pl-PL" dirty="0" err="1" smtClean="0"/>
              <a:t>Iuridicum</a:t>
            </a:r>
            <a:r>
              <a:rPr lang="pl-PL" dirty="0" smtClean="0"/>
              <a:t> I)</a:t>
            </a:r>
          </a:p>
          <a:p>
            <a:pPr marL="0" indent="0">
              <a:buNone/>
            </a:pPr>
            <a:r>
              <a:rPr lang="pl-PL" dirty="0"/>
              <a:t>	</a:t>
            </a:r>
          </a:p>
          <a:p>
            <a:endParaRPr lang="pl-PL" dirty="0" smtClean="0"/>
          </a:p>
        </p:txBody>
      </p:sp>
      <p:pic>
        <p:nvPicPr>
          <p:cNvPr id="4" name="Obraz 3"/>
          <p:cNvPicPr>
            <a:picLocks noChangeAspect="1"/>
          </p:cNvPicPr>
          <p:nvPr/>
        </p:nvPicPr>
        <p:blipFill>
          <a:blip r:embed="rId2"/>
          <a:stretch>
            <a:fillRect/>
          </a:stretch>
        </p:blipFill>
        <p:spPr>
          <a:xfrm>
            <a:off x="8018191" y="183050"/>
            <a:ext cx="2266950" cy="857250"/>
          </a:xfrm>
          <a:prstGeom prst="rect">
            <a:avLst/>
          </a:prstGeom>
        </p:spPr>
      </p:pic>
      <p:pic>
        <p:nvPicPr>
          <p:cNvPr id="5" name="Obraz 4"/>
          <p:cNvPicPr>
            <a:picLocks noChangeAspect="1"/>
          </p:cNvPicPr>
          <p:nvPr/>
        </p:nvPicPr>
        <p:blipFill>
          <a:blip r:embed="rId3"/>
          <a:stretch>
            <a:fillRect/>
          </a:stretch>
        </p:blipFill>
        <p:spPr>
          <a:xfrm>
            <a:off x="229086" y="1411023"/>
            <a:ext cx="1808802" cy="2522802"/>
          </a:xfrm>
          <a:prstGeom prst="rect">
            <a:avLst/>
          </a:prstGeom>
        </p:spPr>
      </p:pic>
      <p:pic>
        <p:nvPicPr>
          <p:cNvPr id="6" name="Obraz 5"/>
          <p:cNvPicPr>
            <a:picLocks noChangeAspect="1"/>
          </p:cNvPicPr>
          <p:nvPr/>
        </p:nvPicPr>
        <p:blipFill>
          <a:blip r:embed="rId4"/>
          <a:stretch>
            <a:fillRect/>
          </a:stretch>
        </p:blipFill>
        <p:spPr>
          <a:xfrm>
            <a:off x="2217156" y="1437301"/>
            <a:ext cx="1713481" cy="2496524"/>
          </a:xfrm>
          <a:prstGeom prst="rect">
            <a:avLst/>
          </a:prstGeom>
        </p:spPr>
      </p:pic>
      <p:pic>
        <p:nvPicPr>
          <p:cNvPr id="7" name="Obraz 6"/>
          <p:cNvPicPr>
            <a:picLocks noChangeAspect="1"/>
          </p:cNvPicPr>
          <p:nvPr/>
        </p:nvPicPr>
        <p:blipFill>
          <a:blip r:embed="rId5"/>
          <a:stretch>
            <a:fillRect/>
          </a:stretch>
        </p:blipFill>
        <p:spPr>
          <a:xfrm>
            <a:off x="4085470" y="1444811"/>
            <a:ext cx="1720371" cy="2481504"/>
          </a:xfrm>
          <a:prstGeom prst="rect">
            <a:avLst/>
          </a:prstGeom>
        </p:spPr>
      </p:pic>
      <p:pic>
        <p:nvPicPr>
          <p:cNvPr id="8" name="Obraz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0264" y="201692"/>
            <a:ext cx="1774446" cy="1524657"/>
          </a:xfrm>
          <a:prstGeom prst="rect">
            <a:avLst/>
          </a:prstGeom>
        </p:spPr>
      </p:pic>
      <p:pic>
        <p:nvPicPr>
          <p:cNvPr id="9" name="Obraz 8"/>
          <p:cNvPicPr>
            <a:picLocks noChangeAspect="1"/>
          </p:cNvPicPr>
          <p:nvPr/>
        </p:nvPicPr>
        <p:blipFill>
          <a:blip r:embed="rId7"/>
          <a:stretch>
            <a:fillRect/>
          </a:stretch>
        </p:blipFill>
        <p:spPr>
          <a:xfrm>
            <a:off x="9573794" y="2226172"/>
            <a:ext cx="2453839" cy="2526670"/>
          </a:xfrm>
          <a:prstGeom prst="rect">
            <a:avLst/>
          </a:prstGeom>
        </p:spPr>
      </p:pic>
      <p:pic>
        <p:nvPicPr>
          <p:cNvPr id="10" name="Obraz 9"/>
          <p:cNvPicPr>
            <a:picLocks noChangeAspect="1"/>
          </p:cNvPicPr>
          <p:nvPr/>
        </p:nvPicPr>
        <p:blipFill>
          <a:blip r:embed="rId8"/>
          <a:stretch>
            <a:fillRect/>
          </a:stretch>
        </p:blipFill>
        <p:spPr>
          <a:xfrm>
            <a:off x="5877763" y="1950080"/>
            <a:ext cx="3673895" cy="1433981"/>
          </a:xfrm>
          <a:prstGeom prst="rect">
            <a:avLst/>
          </a:prstGeom>
        </p:spPr>
      </p:pic>
      <p:pic>
        <p:nvPicPr>
          <p:cNvPr id="11" name="Obraz 10"/>
          <p:cNvPicPr>
            <a:picLocks noChangeAspect="1"/>
          </p:cNvPicPr>
          <p:nvPr/>
        </p:nvPicPr>
        <p:blipFill>
          <a:blip r:embed="rId9"/>
          <a:stretch>
            <a:fillRect/>
          </a:stretch>
        </p:blipFill>
        <p:spPr>
          <a:xfrm>
            <a:off x="7495933" y="3532637"/>
            <a:ext cx="1921796" cy="1443691"/>
          </a:xfrm>
          <a:prstGeom prst="rect">
            <a:avLst/>
          </a:prstGeom>
        </p:spPr>
      </p:pic>
      <p:pic>
        <p:nvPicPr>
          <p:cNvPr id="12" name="Obraz 11"/>
          <p:cNvPicPr>
            <a:picLocks noChangeAspect="1"/>
          </p:cNvPicPr>
          <p:nvPr/>
        </p:nvPicPr>
        <p:blipFill>
          <a:blip r:embed="rId10"/>
          <a:stretch>
            <a:fillRect/>
          </a:stretch>
        </p:blipFill>
        <p:spPr>
          <a:xfrm>
            <a:off x="10518874" y="240138"/>
            <a:ext cx="1508759" cy="1393098"/>
          </a:xfrm>
          <a:prstGeom prst="rect">
            <a:avLst/>
          </a:prstGeom>
        </p:spPr>
      </p:pic>
    </p:spTree>
    <p:extLst>
      <p:ext uri="{BB962C8B-B14F-4D97-AF65-F5344CB8AC3E}">
        <p14:creationId xmlns:p14="http://schemas.microsoft.com/office/powerpoint/2010/main" val="920046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23330" y="1446663"/>
            <a:ext cx="10836323" cy="5145205"/>
          </a:xfrm>
        </p:spPr>
        <p:txBody>
          <a:bodyPr>
            <a:normAutofit/>
          </a:bodyPr>
          <a:lstStyle/>
          <a:p>
            <a:pPr marL="0" indent="0" algn="just">
              <a:buNone/>
            </a:pPr>
            <a:r>
              <a:rPr lang="pl-PL" dirty="0" smtClean="0"/>
              <a:t>„Rozważania nad zależnościami między prawem a gospodarką pojawiają się od wieków w pracach filozoficznych i politycznych. Wśród najwcześniejszych myślicieli, którzy podjęli te wątki, można wskazać chociażby Arystotelesa i Platona, a później Niccolo Machiavellego (1469-1529), Thomasa Hobbesa (1588-1679), Christiana Wolffa (1679-1754), </a:t>
            </a:r>
            <a:r>
              <a:rPr lang="pl-PL" dirty="0" err="1" smtClean="0"/>
              <a:t>Cesarego</a:t>
            </a:r>
            <a:r>
              <a:rPr lang="pl-PL" dirty="0" smtClean="0"/>
              <a:t> Beccaria (1738-1794) oraz przedstawicieli szkockiego oświecenia, w szczególności Davida Hume’a (1711-1776) i Adama </a:t>
            </a:r>
            <a:r>
              <a:rPr lang="pl-PL" dirty="0" err="1" smtClean="0"/>
              <a:t>Smitha</a:t>
            </a:r>
            <a:r>
              <a:rPr lang="pl-PL" dirty="0" smtClean="0"/>
              <a:t> (1723-1790) (…) nie składały się jednak na spójny system analizy prawa z perspektywy ekonomii”</a:t>
            </a:r>
          </a:p>
          <a:p>
            <a:pPr marL="0" indent="0" algn="just">
              <a:buNone/>
            </a:pPr>
            <a:r>
              <a:rPr lang="pl-PL"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J. Bełdowski, K. </a:t>
            </a:r>
            <a:r>
              <a:rPr lang="pl-PL" sz="2000" dirty="0" err="1">
                <a:gradFill>
                  <a:gsLst>
                    <a:gs pos="34000">
                      <a:prstClr val="white">
                        <a:lumMod val="93000"/>
                      </a:prstClr>
                    </a:gs>
                    <a:gs pos="0">
                      <a:prstClr val="black">
                        <a:lumMod val="25000"/>
                        <a:lumOff val="75000"/>
                      </a:prstClr>
                    </a:gs>
                    <a:gs pos="100000">
                      <a:srgbClr val="94D7E4">
                        <a:lumMod val="0"/>
                        <a:lumOff val="100000"/>
                      </a:srgbClr>
                    </a:gs>
                  </a:gsLst>
                  <a:lin ang="4800000" scaled="0"/>
                </a:gradFill>
              </a:rPr>
              <a:t>Metelska</a:t>
            </a:r>
            <a:r>
              <a:rPr lang="pl-PL"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-Szaniawska, </a:t>
            </a:r>
            <a:r>
              <a:rPr lang="pl-PL" sz="2000" i="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Ekonomiczna analiza prawa - wprowadzenie </a:t>
            </a:r>
            <a:r>
              <a:rPr lang="pl-PL"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[w:] R</a:t>
            </a:r>
            <a:r>
              <a:rPr lang="pl-PL" sz="20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a:t>
            </a:r>
            <a:r>
              <a:rPr lang="pl-PL" sz="2000" dirty="0" err="1">
                <a:gradFill>
                  <a:gsLst>
                    <a:gs pos="34000">
                      <a:prstClr val="white">
                        <a:lumMod val="93000"/>
                      </a:prstClr>
                    </a:gs>
                    <a:gs pos="0">
                      <a:prstClr val="black">
                        <a:lumMod val="25000"/>
                        <a:lumOff val="75000"/>
                      </a:prstClr>
                    </a:gs>
                    <a:gs pos="100000">
                      <a:srgbClr val="94D7E4">
                        <a:lumMod val="0"/>
                        <a:lumOff val="100000"/>
                      </a:srgbClr>
                    </a:gs>
                  </a:gsLst>
                  <a:lin ang="4800000" scaled="0"/>
                </a:gradFill>
              </a:rPr>
              <a:t>Cooter</a:t>
            </a:r>
            <a:r>
              <a:rPr lang="pl-PL"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T. Ulen, </a:t>
            </a:r>
            <a:r>
              <a:rPr lang="pl-PL" sz="2000" i="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Ekonomiczna </a:t>
            </a:r>
            <a:r>
              <a:rPr lang="pl-PL" sz="2000" i="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analiza </a:t>
            </a:r>
            <a:r>
              <a:rPr lang="pl-PL" sz="2000" i="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prawa</a:t>
            </a:r>
            <a:r>
              <a:rPr lang="pl-PL"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Warszawa 2011, s</a:t>
            </a:r>
            <a:r>
              <a:rPr lang="pl-PL" sz="20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XVII-XVIII.</a:t>
            </a:r>
            <a:endParaRPr lang="pl-PL" sz="2000" i="1" dirty="0"/>
          </a:p>
        </p:txBody>
      </p:sp>
    </p:spTree>
    <p:extLst>
      <p:ext uri="{BB962C8B-B14F-4D97-AF65-F5344CB8AC3E}">
        <p14:creationId xmlns:p14="http://schemas.microsoft.com/office/powerpoint/2010/main" val="2512051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15454" y="313898"/>
            <a:ext cx="10515600" cy="955343"/>
          </a:xfrm>
        </p:spPr>
        <p:txBody>
          <a:bodyPr>
            <a:normAutofit/>
          </a:bodyPr>
          <a:lstStyle/>
          <a:p>
            <a:pPr algn="ctr"/>
            <a:r>
              <a:rPr lang="pl-PL" sz="3600" dirty="0" smtClean="0"/>
              <a:t>Inspiracje filozoficzne</a:t>
            </a:r>
            <a:endParaRPr lang="pl-PL" sz="3600" dirty="0"/>
          </a:p>
        </p:txBody>
      </p:sp>
      <p:sp>
        <p:nvSpPr>
          <p:cNvPr id="3" name="Symbol zastępczy zawartości 2"/>
          <p:cNvSpPr>
            <a:spLocks noGrp="1"/>
          </p:cNvSpPr>
          <p:nvPr>
            <p:ph idx="1"/>
          </p:nvPr>
        </p:nvSpPr>
        <p:spPr>
          <a:xfrm>
            <a:off x="518615" y="1514900"/>
            <a:ext cx="11109278" cy="5008729"/>
          </a:xfrm>
        </p:spPr>
        <p:txBody>
          <a:bodyPr>
            <a:normAutofit/>
          </a:bodyPr>
          <a:lstStyle/>
          <a:p>
            <a:pPr marL="0" indent="0">
              <a:buNone/>
            </a:pPr>
            <a:r>
              <a:rPr lang="pl-PL" sz="2100" dirty="0" smtClean="0"/>
              <a:t>„Zysk z przestępstwa jest tą siłą, która popycha człowieka do zbrodni; dolegliwość kary jest siłą, którą stosuje się, by go zniechęcić. Jeśli pierwsza z tych sił jest większa, przestępstwo zostanie popełnione, jeśli druga – przestępstwo nie stanie się faktem”</a:t>
            </a:r>
          </a:p>
          <a:p>
            <a:pPr marL="0" indent="0">
              <a:buNone/>
            </a:pPr>
            <a:r>
              <a:rPr lang="pl-PL" sz="2000" dirty="0" smtClean="0"/>
              <a:t>J. Bentham</a:t>
            </a:r>
          </a:p>
          <a:p>
            <a:pPr marL="0" indent="0">
              <a:buNone/>
            </a:pPr>
            <a:endParaRPr lang="pl-PL" sz="2000" dirty="0"/>
          </a:p>
          <a:p>
            <a:pPr marL="0" indent="0">
              <a:buNone/>
            </a:pPr>
            <a:r>
              <a:rPr lang="pl-PL" sz="2100" dirty="0" smtClean="0"/>
              <a:t>„Ekonomia polityczna z </a:t>
            </a:r>
            <a:r>
              <a:rPr lang="pl-PL" sz="2100" dirty="0"/>
              <a:t>góry przyjmuje arbitralną definicję człowieka jako istoty, która </a:t>
            </a:r>
            <a:r>
              <a:rPr lang="pl-PL" sz="2100" dirty="0" smtClean="0"/>
              <a:t>niezmiennie działa </a:t>
            </a:r>
            <a:r>
              <a:rPr lang="pl-PL" sz="2100" dirty="0"/>
              <a:t>tak, by otrzymywać najwyższą ilość rzeczy niezbędnie potrzebnych, </a:t>
            </a:r>
            <a:r>
              <a:rPr lang="pl-PL" sz="2100" dirty="0" smtClean="0"/>
              <a:t>udogodnień oraz </a:t>
            </a:r>
            <a:r>
              <a:rPr lang="pl-PL" sz="2100" dirty="0"/>
              <a:t>luksusów, przy możliwie najmniejszej ilości pracy i </a:t>
            </a:r>
            <a:r>
              <a:rPr lang="pl-PL" sz="2100" dirty="0" smtClean="0"/>
              <a:t>samozaparcia, przy </a:t>
            </a:r>
            <a:r>
              <a:rPr lang="pl-PL" sz="2100" dirty="0"/>
              <a:t>których owe dobra mogą być uzyskane w świetle istniejącego </a:t>
            </a:r>
            <a:r>
              <a:rPr lang="pl-PL" sz="2100" dirty="0" smtClean="0"/>
              <a:t>poziomu wiedzy”</a:t>
            </a:r>
          </a:p>
          <a:p>
            <a:pPr marL="0" indent="0">
              <a:buNone/>
            </a:pPr>
            <a:r>
              <a:rPr lang="pl-PL" sz="2000" dirty="0" smtClean="0"/>
              <a:t>J. S. Mill</a:t>
            </a:r>
          </a:p>
          <a:p>
            <a:pPr marL="0" indent="0">
              <a:buNone/>
            </a:pPr>
            <a:endParaRPr lang="pl-PL" sz="2000" dirty="0" smtClean="0"/>
          </a:p>
          <a:p>
            <a:pPr marL="0" indent="0">
              <a:buNone/>
            </a:pPr>
            <a:r>
              <a:rPr lang="pl-PL" sz="2100" dirty="0" smtClean="0"/>
              <a:t>„Dla racjonalnej nauki prawa staranny interpretator może być człowiekiem teraźniejszości, ale człowiek przyszłości to statystyk i mistrz ekonomii”</a:t>
            </a:r>
          </a:p>
          <a:p>
            <a:pPr marL="0" indent="0">
              <a:buNone/>
            </a:pPr>
            <a:r>
              <a:rPr lang="pl-PL" sz="2000" dirty="0" smtClean="0"/>
              <a:t>O. W. Holmes</a:t>
            </a:r>
          </a:p>
          <a:p>
            <a:pPr marL="0" indent="0">
              <a:buNone/>
            </a:pPr>
            <a:endParaRPr lang="pl-PL" sz="2000" dirty="0"/>
          </a:p>
          <a:p>
            <a:pPr marL="0" indent="0">
              <a:buNone/>
            </a:pPr>
            <a:endParaRPr lang="pl-PL" sz="2000" dirty="0"/>
          </a:p>
        </p:txBody>
      </p:sp>
    </p:spTree>
    <p:extLst>
      <p:ext uri="{BB962C8B-B14F-4D97-AF65-F5344CB8AC3E}">
        <p14:creationId xmlns:p14="http://schemas.microsoft.com/office/powerpoint/2010/main" val="1159590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15120" y="215000"/>
            <a:ext cx="8483220" cy="1325563"/>
          </a:xfrm>
        </p:spPr>
        <p:txBody>
          <a:bodyPr>
            <a:normAutofit/>
          </a:bodyPr>
          <a:lstStyle/>
          <a:p>
            <a:pPr algn="ctr"/>
            <a:r>
              <a:rPr lang="pl-PL" sz="3200" dirty="0" smtClean="0"/>
              <a:t>Impulsy kierujące ludzkim postępowaniem</a:t>
            </a:r>
            <a:endParaRPr lang="pl-PL" sz="3200" dirty="0"/>
          </a:p>
        </p:txBody>
      </p:sp>
      <p:pic>
        <p:nvPicPr>
          <p:cNvPr id="5" name="Obraz 4"/>
          <p:cNvPicPr>
            <a:picLocks noChangeAspect="1"/>
          </p:cNvPicPr>
          <p:nvPr/>
        </p:nvPicPr>
        <p:blipFill>
          <a:blip r:embed="rId2"/>
          <a:stretch>
            <a:fillRect/>
          </a:stretch>
        </p:blipFill>
        <p:spPr>
          <a:xfrm>
            <a:off x="9459949" y="215000"/>
            <a:ext cx="2431870" cy="3023406"/>
          </a:xfrm>
          <a:prstGeom prst="rect">
            <a:avLst/>
          </a:prstGeom>
        </p:spPr>
      </p:pic>
      <p:sp>
        <p:nvSpPr>
          <p:cNvPr id="3" name="Symbol zastępczy zawartości 2"/>
          <p:cNvSpPr>
            <a:spLocks noGrp="1"/>
          </p:cNvSpPr>
          <p:nvPr>
            <p:ph idx="1"/>
          </p:nvPr>
        </p:nvSpPr>
        <p:spPr>
          <a:xfrm>
            <a:off x="627797" y="2333767"/>
            <a:ext cx="11095630" cy="4285396"/>
          </a:xfrm>
        </p:spPr>
        <p:txBody>
          <a:bodyPr>
            <a:normAutofit fontScale="92500" lnSpcReduction="10000"/>
          </a:bodyPr>
          <a:lstStyle/>
          <a:p>
            <a:pPr marL="0" indent="0">
              <a:buNone/>
            </a:pPr>
            <a:r>
              <a:rPr lang="pl-PL" dirty="0" smtClean="0"/>
              <a:t>„</a:t>
            </a:r>
            <a:r>
              <a:rPr lang="en-US" dirty="0"/>
              <a:t>Nature has placed mankind under the governance of two sovereign masters, pain and pleasure. It is for them alone to point out what we ought to do, as well as to determine what we shall do. On the one hand the standard of right and wrong, on the other the chain of causes and effects, are fastened to their throne. They govern us in all we do, in all we say, in all we think: every effort we can make to throw off our subjection, will serve but to demonstrate and confirm it. In words a man may pretend to abjure their empire: but in reality he will remain subject to it all the while. The principle of utility recognizes this subjection, and assumes it for the foundation of that system, the object of which is to rear the fabric of felicity by the hands of reason and of law. Systems which attempt to question it, deal in sounds instead of sense, in caprice instead of reason, in darkness instead of light</a:t>
            </a:r>
            <a:r>
              <a:rPr lang="pl-PL" dirty="0" smtClean="0"/>
              <a:t>”</a:t>
            </a:r>
          </a:p>
          <a:p>
            <a:pPr marL="0" indent="0">
              <a:buNone/>
            </a:pPr>
            <a:r>
              <a:rPr lang="pl-PL" sz="1900" b="1" dirty="0" smtClean="0"/>
              <a:t>J. Bentham, </a:t>
            </a:r>
            <a:r>
              <a:rPr lang="en-US" sz="1900" b="1" i="1" dirty="0" smtClean="0"/>
              <a:t>The </a:t>
            </a:r>
            <a:r>
              <a:rPr lang="en-US" sz="1900" b="1" i="1" dirty="0"/>
              <a:t>Principles of Morals and Legislation</a:t>
            </a:r>
            <a:endParaRPr lang="pl-PL" sz="1900" b="1" i="1" dirty="0"/>
          </a:p>
        </p:txBody>
      </p:sp>
    </p:spTree>
    <p:extLst>
      <p:ext uri="{BB962C8B-B14F-4D97-AF65-F5344CB8AC3E}">
        <p14:creationId xmlns:p14="http://schemas.microsoft.com/office/powerpoint/2010/main" val="2933542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15120" y="215000"/>
            <a:ext cx="8483220" cy="1325563"/>
          </a:xfrm>
        </p:spPr>
        <p:txBody>
          <a:bodyPr>
            <a:normAutofit/>
          </a:bodyPr>
          <a:lstStyle/>
          <a:p>
            <a:pPr algn="ctr"/>
            <a:r>
              <a:rPr lang="pl-PL" sz="3200" b="1" dirty="0" smtClean="0"/>
              <a:t>Wolność, utylitaryzm </a:t>
            </a:r>
            <a:br>
              <a:rPr lang="pl-PL" sz="3200" b="1" dirty="0" smtClean="0"/>
            </a:br>
            <a:r>
              <a:rPr lang="pl-PL" sz="3200" b="1" dirty="0" smtClean="0"/>
              <a:t>i „rachunek szczęśliwości”</a:t>
            </a:r>
            <a:endParaRPr lang="pl-PL" sz="3200" b="1" dirty="0"/>
          </a:p>
        </p:txBody>
      </p:sp>
      <p:sp>
        <p:nvSpPr>
          <p:cNvPr id="3" name="Symbol zastępczy zawartości 2"/>
          <p:cNvSpPr>
            <a:spLocks noGrp="1"/>
          </p:cNvSpPr>
          <p:nvPr>
            <p:ph idx="1"/>
          </p:nvPr>
        </p:nvSpPr>
        <p:spPr>
          <a:xfrm>
            <a:off x="627797" y="2333767"/>
            <a:ext cx="8270543" cy="4285396"/>
          </a:xfrm>
        </p:spPr>
        <p:txBody>
          <a:bodyPr>
            <a:normAutofit lnSpcReduction="10000"/>
          </a:bodyPr>
          <a:lstStyle/>
          <a:p>
            <a:pPr marL="0" indent="0">
              <a:buNone/>
            </a:pPr>
            <a:r>
              <a:rPr lang="pl-PL" dirty="0" smtClean="0"/>
              <a:t>„</a:t>
            </a:r>
            <a:r>
              <a:rPr lang="en-US" dirty="0"/>
              <a:t>Every law is an infraction of liberty</a:t>
            </a:r>
            <a:r>
              <a:rPr lang="pl-PL" dirty="0" smtClean="0"/>
              <a:t>”</a:t>
            </a:r>
          </a:p>
          <a:p>
            <a:pPr marL="0" indent="0">
              <a:buNone/>
            </a:pPr>
            <a:endParaRPr lang="pl-PL" dirty="0"/>
          </a:p>
          <a:p>
            <a:pPr marL="0" indent="0">
              <a:buNone/>
            </a:pPr>
            <a:r>
              <a:rPr lang="pl-PL" dirty="0" smtClean="0"/>
              <a:t>„</a:t>
            </a:r>
            <a:r>
              <a:rPr lang="en-US" dirty="0"/>
              <a:t>Intense, long, certain, speedy, fruitful, </a:t>
            </a:r>
            <a:r>
              <a:rPr lang="en-US" dirty="0" smtClean="0"/>
              <a:t>pure</a:t>
            </a:r>
            <a:r>
              <a:rPr lang="pl-PL" dirty="0" smtClean="0"/>
              <a:t> </a:t>
            </a:r>
            <a:r>
              <a:rPr lang="en-US" dirty="0" smtClean="0"/>
              <a:t>—</a:t>
            </a:r>
            <a:endParaRPr lang="en-US" dirty="0"/>
          </a:p>
          <a:p>
            <a:pPr marL="0" indent="0">
              <a:buNone/>
            </a:pPr>
            <a:r>
              <a:rPr lang="en-US" dirty="0"/>
              <a:t>Such marks in pleasures and in pains endure.</a:t>
            </a:r>
          </a:p>
          <a:p>
            <a:pPr marL="0" indent="0">
              <a:buNone/>
            </a:pPr>
            <a:r>
              <a:rPr lang="en-US" dirty="0"/>
              <a:t>Such pleasures seek if private be thy end:</a:t>
            </a:r>
          </a:p>
          <a:p>
            <a:pPr marL="0" indent="0">
              <a:buNone/>
            </a:pPr>
            <a:r>
              <a:rPr lang="en-US" dirty="0"/>
              <a:t>If it be public, wide let them extend</a:t>
            </a:r>
          </a:p>
          <a:p>
            <a:pPr marL="0" indent="0">
              <a:buNone/>
            </a:pPr>
            <a:r>
              <a:rPr lang="en-US" dirty="0"/>
              <a:t>Such pains avoid, whichever be thy view:</a:t>
            </a:r>
          </a:p>
          <a:p>
            <a:pPr marL="0" indent="0">
              <a:buNone/>
            </a:pPr>
            <a:r>
              <a:rPr lang="en-US" dirty="0"/>
              <a:t>If pains must come, let them extend to few.</a:t>
            </a:r>
            <a:r>
              <a:rPr lang="pl-PL" dirty="0" smtClean="0"/>
              <a:t>”</a:t>
            </a:r>
          </a:p>
          <a:p>
            <a:pPr marL="0" indent="0" algn="r">
              <a:buNone/>
            </a:pPr>
            <a:r>
              <a:rPr lang="pl-PL" dirty="0" smtClean="0"/>
              <a:t>Jeremy Bentham</a:t>
            </a:r>
          </a:p>
        </p:txBody>
      </p:sp>
      <p:pic>
        <p:nvPicPr>
          <p:cNvPr id="4" name="Obraz 3"/>
          <p:cNvPicPr>
            <a:picLocks noChangeAspect="1"/>
          </p:cNvPicPr>
          <p:nvPr/>
        </p:nvPicPr>
        <p:blipFill>
          <a:blip r:embed="rId2"/>
          <a:stretch>
            <a:fillRect/>
          </a:stretch>
        </p:blipFill>
        <p:spPr>
          <a:xfrm>
            <a:off x="10115656" y="215000"/>
            <a:ext cx="1685925" cy="2286000"/>
          </a:xfrm>
          <a:prstGeom prst="rect">
            <a:avLst/>
          </a:prstGeom>
        </p:spPr>
      </p:pic>
    </p:spTree>
    <p:extLst>
      <p:ext uri="{BB962C8B-B14F-4D97-AF65-F5344CB8AC3E}">
        <p14:creationId xmlns:p14="http://schemas.microsoft.com/office/powerpoint/2010/main" val="1347377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200" b="1" dirty="0" smtClean="0"/>
              <a:t>Punkt wyjścia: krytyka pozytywizmu prawniczego</a:t>
            </a:r>
            <a:endParaRPr lang="pl-PL" sz="3200" b="1" dirty="0"/>
          </a:p>
        </p:txBody>
      </p:sp>
      <p:pic>
        <p:nvPicPr>
          <p:cNvPr id="4" name="Obraz 3"/>
          <p:cNvPicPr>
            <a:picLocks noChangeAspect="1"/>
          </p:cNvPicPr>
          <p:nvPr/>
        </p:nvPicPr>
        <p:blipFill>
          <a:blip r:embed="rId2"/>
          <a:stretch>
            <a:fillRect/>
          </a:stretch>
        </p:blipFill>
        <p:spPr>
          <a:xfrm>
            <a:off x="463759" y="1690688"/>
            <a:ext cx="1902117" cy="2286198"/>
          </a:xfrm>
          <a:prstGeom prst="rect">
            <a:avLst/>
          </a:prstGeom>
        </p:spPr>
      </p:pic>
      <p:pic>
        <p:nvPicPr>
          <p:cNvPr id="5" name="Obraz 4"/>
          <p:cNvPicPr>
            <a:picLocks noChangeAspect="1"/>
          </p:cNvPicPr>
          <p:nvPr/>
        </p:nvPicPr>
        <p:blipFill>
          <a:blip r:embed="rId3"/>
          <a:stretch>
            <a:fillRect/>
          </a:stretch>
        </p:blipFill>
        <p:spPr>
          <a:xfrm>
            <a:off x="7268466" y="1560099"/>
            <a:ext cx="2122048" cy="2716552"/>
          </a:xfrm>
          <a:prstGeom prst="rect">
            <a:avLst/>
          </a:prstGeom>
        </p:spPr>
      </p:pic>
      <p:pic>
        <p:nvPicPr>
          <p:cNvPr id="6" name="Obraz 5"/>
          <p:cNvPicPr>
            <a:picLocks noChangeAspect="1"/>
          </p:cNvPicPr>
          <p:nvPr/>
        </p:nvPicPr>
        <p:blipFill>
          <a:blip r:embed="rId4"/>
          <a:stretch>
            <a:fillRect/>
          </a:stretch>
        </p:blipFill>
        <p:spPr>
          <a:xfrm>
            <a:off x="4659384" y="3513850"/>
            <a:ext cx="2432515" cy="3023878"/>
          </a:xfrm>
          <a:prstGeom prst="rect">
            <a:avLst/>
          </a:prstGeom>
        </p:spPr>
      </p:pic>
      <p:pic>
        <p:nvPicPr>
          <p:cNvPr id="7" name="Obraz 6"/>
          <p:cNvPicPr>
            <a:picLocks noChangeAspect="1"/>
          </p:cNvPicPr>
          <p:nvPr/>
        </p:nvPicPr>
        <p:blipFill>
          <a:blip r:embed="rId5"/>
          <a:stretch>
            <a:fillRect/>
          </a:stretch>
        </p:blipFill>
        <p:spPr>
          <a:xfrm>
            <a:off x="2525609" y="1819079"/>
            <a:ext cx="2091109" cy="3840813"/>
          </a:xfrm>
          <a:prstGeom prst="rect">
            <a:avLst/>
          </a:prstGeom>
        </p:spPr>
      </p:pic>
      <p:pic>
        <p:nvPicPr>
          <p:cNvPr id="8" name="Obraz 7"/>
          <p:cNvPicPr>
            <a:picLocks noChangeAspect="1"/>
          </p:cNvPicPr>
          <p:nvPr/>
        </p:nvPicPr>
        <p:blipFill>
          <a:blip r:embed="rId6"/>
          <a:stretch>
            <a:fillRect/>
          </a:stretch>
        </p:blipFill>
        <p:spPr>
          <a:xfrm>
            <a:off x="9510320" y="3513850"/>
            <a:ext cx="2484169" cy="2802048"/>
          </a:xfrm>
          <a:prstGeom prst="rect">
            <a:avLst/>
          </a:prstGeom>
        </p:spPr>
      </p:pic>
    </p:spTree>
    <p:extLst>
      <p:ext uri="{BB962C8B-B14F-4D97-AF65-F5344CB8AC3E}">
        <p14:creationId xmlns:p14="http://schemas.microsoft.com/office/powerpoint/2010/main" val="40236905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22278" y="423081"/>
            <a:ext cx="10515600" cy="996288"/>
          </a:xfrm>
        </p:spPr>
        <p:txBody>
          <a:bodyPr>
            <a:normAutofit/>
          </a:bodyPr>
          <a:lstStyle/>
          <a:p>
            <a:pPr algn="ctr"/>
            <a:r>
              <a:rPr lang="pl-PL" sz="3200" b="1" dirty="0" smtClean="0"/>
              <a:t>Mity pozytywistycznie zorientowanej jurysprudencji</a:t>
            </a:r>
            <a:endParaRPr lang="pl-PL" sz="3200" b="1" dirty="0"/>
          </a:p>
        </p:txBody>
      </p:sp>
      <p:sp>
        <p:nvSpPr>
          <p:cNvPr id="3" name="Symbol zastępczy zawartości 2"/>
          <p:cNvSpPr>
            <a:spLocks noGrp="1"/>
          </p:cNvSpPr>
          <p:nvPr>
            <p:ph idx="1"/>
          </p:nvPr>
        </p:nvSpPr>
        <p:spPr>
          <a:xfrm>
            <a:off x="532263" y="1856096"/>
            <a:ext cx="11095630" cy="4558351"/>
          </a:xfrm>
        </p:spPr>
        <p:txBody>
          <a:bodyPr>
            <a:normAutofit fontScale="92500" lnSpcReduction="20000"/>
          </a:bodyPr>
          <a:lstStyle/>
          <a:p>
            <a:pPr>
              <a:buFontTx/>
              <a:buChar char="-"/>
            </a:pPr>
            <a:r>
              <a:rPr lang="pl-PL" sz="3700" dirty="0" smtClean="0"/>
              <a:t>mit </a:t>
            </a:r>
            <a:r>
              <a:rPr lang="pl-PL" sz="3700" dirty="0"/>
              <a:t>poznania </a:t>
            </a:r>
            <a:r>
              <a:rPr lang="pl-PL" sz="3700" dirty="0" smtClean="0"/>
              <a:t>prawniczego jako </a:t>
            </a:r>
            <a:r>
              <a:rPr lang="pl-PL" sz="3700" dirty="0"/>
              <a:t>poznania </a:t>
            </a:r>
            <a:r>
              <a:rPr lang="pl-PL" sz="3700" dirty="0" smtClean="0"/>
              <a:t>logicznego</a:t>
            </a:r>
          </a:p>
          <a:p>
            <a:pPr>
              <a:buFontTx/>
              <a:buChar char="-"/>
            </a:pPr>
            <a:endParaRPr lang="pl-PL" sz="3700" dirty="0" smtClean="0"/>
          </a:p>
          <a:p>
            <a:pPr>
              <a:buFontTx/>
              <a:buChar char="-"/>
            </a:pPr>
            <a:r>
              <a:rPr lang="pl-PL" sz="3700" dirty="0" smtClean="0"/>
              <a:t>mit metody formalno-dogmatycznej</a:t>
            </a:r>
          </a:p>
          <a:p>
            <a:pPr>
              <a:buFontTx/>
              <a:buChar char="-"/>
            </a:pPr>
            <a:endParaRPr lang="pl-PL" sz="3700" dirty="0"/>
          </a:p>
          <a:p>
            <a:pPr>
              <a:buFontTx/>
              <a:buChar char="-"/>
            </a:pPr>
            <a:r>
              <a:rPr lang="pl-PL" sz="3700" dirty="0"/>
              <a:t>m</a:t>
            </a:r>
            <a:r>
              <a:rPr lang="pl-PL" sz="3700" dirty="0" smtClean="0"/>
              <a:t>it „czystego prawa”</a:t>
            </a:r>
          </a:p>
          <a:p>
            <a:pPr>
              <a:buFontTx/>
              <a:buChar char="-"/>
            </a:pPr>
            <a:endParaRPr lang="pl-PL" sz="3700" dirty="0" smtClean="0"/>
          </a:p>
          <a:p>
            <a:pPr>
              <a:buFontTx/>
              <a:buChar char="-"/>
            </a:pPr>
            <a:r>
              <a:rPr lang="pl-PL" sz="3700" dirty="0" smtClean="0"/>
              <a:t>mit analizy prawniczej </a:t>
            </a:r>
          </a:p>
          <a:p>
            <a:pPr>
              <a:buFontTx/>
              <a:buChar char="-"/>
            </a:pPr>
            <a:endParaRPr lang="pl-PL" sz="3600" dirty="0" smtClean="0"/>
          </a:p>
          <a:p>
            <a:pPr marL="0" indent="0">
              <a:buNone/>
            </a:pPr>
            <a:r>
              <a:rPr lang="pl-PL" sz="2000" dirty="0" smtClean="0"/>
              <a:t>J. </a:t>
            </a:r>
            <a:r>
              <a:rPr lang="pl-PL" sz="2000" dirty="0"/>
              <a:t>Stelmach, </a:t>
            </a:r>
            <a:r>
              <a:rPr lang="pl-PL" sz="2000" i="1" dirty="0"/>
              <a:t>Pozytywistyczne </a:t>
            </a:r>
            <a:r>
              <a:rPr lang="pl-PL" sz="2000" i="1" dirty="0" smtClean="0"/>
              <a:t>mity metody prawniczej</a:t>
            </a:r>
            <a:r>
              <a:rPr lang="pl-PL" sz="2000" dirty="0" smtClean="0"/>
              <a:t>, Forum Prawnicze (czerwiec 2012), s. 7-14.</a:t>
            </a:r>
          </a:p>
          <a:p>
            <a:pPr marL="0" indent="0">
              <a:buNone/>
            </a:pPr>
            <a:endParaRPr lang="pl-PL" sz="2400" dirty="0"/>
          </a:p>
        </p:txBody>
      </p:sp>
    </p:spTree>
    <p:extLst>
      <p:ext uri="{BB962C8B-B14F-4D97-AF65-F5344CB8AC3E}">
        <p14:creationId xmlns:p14="http://schemas.microsoft.com/office/powerpoint/2010/main" val="2921496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0516" y="216633"/>
            <a:ext cx="10515600" cy="1325563"/>
          </a:xfrm>
        </p:spPr>
        <p:txBody>
          <a:bodyPr>
            <a:normAutofit/>
          </a:bodyPr>
          <a:lstStyle/>
          <a:p>
            <a:pPr algn="ctr"/>
            <a:r>
              <a:rPr lang="pl-PL" sz="3200" b="1" dirty="0" smtClean="0"/>
              <a:t>Metoda formalno-dogmatyczna</a:t>
            </a:r>
            <a:endParaRPr lang="pl-PL" sz="3200" b="1" dirty="0"/>
          </a:p>
        </p:txBody>
      </p:sp>
      <p:sp>
        <p:nvSpPr>
          <p:cNvPr id="3" name="Symbol zastępczy zawartości 2"/>
          <p:cNvSpPr>
            <a:spLocks noGrp="1"/>
          </p:cNvSpPr>
          <p:nvPr>
            <p:ph idx="1"/>
          </p:nvPr>
        </p:nvSpPr>
        <p:spPr>
          <a:xfrm>
            <a:off x="491319" y="1651379"/>
            <a:ext cx="11313994" cy="4885899"/>
          </a:xfrm>
        </p:spPr>
        <p:txBody>
          <a:bodyPr>
            <a:normAutofit lnSpcReduction="10000"/>
          </a:bodyPr>
          <a:lstStyle/>
          <a:p>
            <a:pPr marL="0" indent="0">
              <a:buNone/>
            </a:pPr>
            <a:r>
              <a:rPr lang="pl-PL" dirty="0" smtClean="0"/>
              <a:t>„programowy pozytywizm nie posługiwał się metodami, które nie spełniały tego wymogu, a więc np. </a:t>
            </a:r>
            <a:r>
              <a:rPr lang="pl-PL" dirty="0" err="1" smtClean="0"/>
              <a:t>prawnoporównawczą</a:t>
            </a:r>
            <a:r>
              <a:rPr lang="pl-PL" dirty="0" smtClean="0"/>
              <a:t>, historyczną czy socjologiczną, bądź korzystał z nich marginalnie. Tą metodą, która dotyczyła zależności między aktami normatywnymi, była metoda formalno-dogmatyczna (…)</a:t>
            </a:r>
          </a:p>
          <a:p>
            <a:pPr marL="0" indent="0">
              <a:buNone/>
            </a:pPr>
            <a:r>
              <a:rPr lang="pl-PL" dirty="0" smtClean="0"/>
              <a:t>To dogmatyczne podejście oznaczało też ahistoryczne i apolityczne podejście </a:t>
            </a:r>
            <a:r>
              <a:rPr lang="pl-PL" dirty="0" err="1" smtClean="0"/>
              <a:t>prawnopozytywne</a:t>
            </a:r>
            <a:r>
              <a:rPr lang="pl-PL" dirty="0" smtClean="0"/>
              <a:t> do prawa (…) nastąpiło programowe ograniczenie zadań nauki prawa (teorii prawa) do doskonalenia metody formalno-dogmatycznej (…) wyraża też myśl pozytywistyczną, że normy ustanowionego, obowiązującego prawa, podobnie jak dogmaty religijne, nie mogą być wartościowane”</a:t>
            </a:r>
          </a:p>
          <a:p>
            <a:pPr marL="0" indent="0">
              <a:buNone/>
            </a:pPr>
            <a:endParaRPr lang="pl-PL" dirty="0" smtClean="0"/>
          </a:p>
          <a:p>
            <a:pPr marL="0" indent="0">
              <a:buNone/>
            </a:pPr>
            <a:r>
              <a:rPr lang="pl-PL" sz="2000" dirty="0" smtClean="0"/>
              <a:t>J. Oniszczuk, </a:t>
            </a:r>
            <a:r>
              <a:rPr lang="pl-PL" sz="2000" i="1" dirty="0" smtClean="0"/>
              <a:t>Filozofia i teoria prawa</a:t>
            </a:r>
            <a:r>
              <a:rPr lang="pl-PL" sz="2000" dirty="0" smtClean="0"/>
              <a:t>, Warszawa 2008, s. 422.</a:t>
            </a:r>
            <a:endParaRPr lang="pl-PL" sz="2000" dirty="0"/>
          </a:p>
        </p:txBody>
      </p:sp>
    </p:spTree>
    <p:extLst>
      <p:ext uri="{BB962C8B-B14F-4D97-AF65-F5344CB8AC3E}">
        <p14:creationId xmlns:p14="http://schemas.microsoft.com/office/powerpoint/2010/main" val="1662291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0516" y="394054"/>
            <a:ext cx="10515600" cy="1325563"/>
          </a:xfrm>
        </p:spPr>
        <p:txBody>
          <a:bodyPr>
            <a:normAutofit/>
          </a:bodyPr>
          <a:lstStyle/>
          <a:p>
            <a:pPr algn="ctr"/>
            <a:r>
              <a:rPr lang="pl-PL" sz="3200" b="1" dirty="0" smtClean="0"/>
              <a:t>Źródło EAP: krytyka pozytywistycznego wyobrażenia prawa w 1 poł. XX wieku</a:t>
            </a:r>
            <a:endParaRPr lang="pl-PL" sz="3200" b="1" dirty="0"/>
          </a:p>
        </p:txBody>
      </p:sp>
      <p:sp>
        <p:nvSpPr>
          <p:cNvPr id="3" name="Symbol zastępczy zawartości 2"/>
          <p:cNvSpPr>
            <a:spLocks noGrp="1"/>
          </p:cNvSpPr>
          <p:nvPr>
            <p:ph idx="1"/>
          </p:nvPr>
        </p:nvSpPr>
        <p:spPr>
          <a:xfrm>
            <a:off x="491319" y="1965278"/>
            <a:ext cx="11313994" cy="4558351"/>
          </a:xfrm>
        </p:spPr>
        <p:txBody>
          <a:bodyPr/>
          <a:lstStyle/>
          <a:p>
            <a:pPr>
              <a:buFontTx/>
              <a:buChar char="-"/>
            </a:pPr>
            <a:endParaRPr lang="pl-PL" dirty="0"/>
          </a:p>
          <a:p>
            <a:pPr>
              <a:buFontTx/>
              <a:buChar char="-"/>
            </a:pPr>
            <a:r>
              <a:rPr lang="pl-PL" dirty="0" smtClean="0"/>
              <a:t>„bunt” przeciwko pozytywizmowi prawniczemu (formalizmowi):</a:t>
            </a:r>
          </a:p>
          <a:p>
            <a:pPr marL="0" indent="0">
              <a:buNone/>
            </a:pPr>
            <a:r>
              <a:rPr lang="pl-PL" dirty="0"/>
              <a:t>	</a:t>
            </a:r>
            <a:r>
              <a:rPr lang="pl-PL" dirty="0" err="1" smtClean="0"/>
              <a:t>iusnaturalizm</a:t>
            </a:r>
            <a:r>
              <a:rPr lang="pl-PL" dirty="0" smtClean="0"/>
              <a:t>, realizm prawniczy, jurysprudencja socjologiczna i 	socjologia prawa, 	szkoły psychologiczne, marksistowska teoria 	prawa, </a:t>
            </a:r>
            <a:r>
              <a:rPr lang="pl-PL" i="1" dirty="0" err="1" smtClean="0"/>
              <a:t>critical</a:t>
            </a:r>
            <a:r>
              <a:rPr lang="pl-PL" i="1" dirty="0" smtClean="0"/>
              <a:t> </a:t>
            </a:r>
            <a:r>
              <a:rPr lang="pl-PL" i="1" dirty="0" err="1" smtClean="0"/>
              <a:t>legal</a:t>
            </a:r>
            <a:r>
              <a:rPr lang="pl-PL" i="1" dirty="0" smtClean="0"/>
              <a:t> </a:t>
            </a:r>
            <a:r>
              <a:rPr lang="pl-PL" i="1" dirty="0" err="1" smtClean="0"/>
              <a:t>studies</a:t>
            </a:r>
            <a:r>
              <a:rPr lang="pl-PL" dirty="0" smtClean="0"/>
              <a:t>, </a:t>
            </a:r>
            <a:r>
              <a:rPr lang="pl-PL" i="1" dirty="0" smtClean="0"/>
              <a:t>law &amp; </a:t>
            </a:r>
            <a:r>
              <a:rPr lang="pl-PL" i="1" dirty="0" err="1" smtClean="0"/>
              <a:t>economics</a:t>
            </a:r>
            <a:r>
              <a:rPr lang="pl-PL" dirty="0" smtClean="0"/>
              <a:t>, hermeneutyka 	prawnicza, teorie 	argumentacyjne, retoryczno-topiczne ujęcie 	prawa, integralna teoria 	prawa, koncepcje postmodernistyczne...)</a:t>
            </a:r>
            <a:endParaRPr lang="pl-PL" dirty="0"/>
          </a:p>
        </p:txBody>
      </p:sp>
    </p:spTree>
    <p:extLst>
      <p:ext uri="{BB962C8B-B14F-4D97-AF65-F5344CB8AC3E}">
        <p14:creationId xmlns:p14="http://schemas.microsoft.com/office/powerpoint/2010/main" val="1839300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a:stretch>
            <a:fillRect/>
          </a:stretch>
        </p:blipFill>
        <p:spPr>
          <a:xfrm>
            <a:off x="10107304" y="0"/>
            <a:ext cx="1711657" cy="2842573"/>
          </a:xfrm>
          <a:prstGeom prst="rect">
            <a:avLst/>
          </a:prstGeom>
        </p:spPr>
      </p:pic>
      <p:sp>
        <p:nvSpPr>
          <p:cNvPr id="2" name="Prostokąt 1"/>
          <p:cNvSpPr/>
          <p:nvPr/>
        </p:nvSpPr>
        <p:spPr>
          <a:xfrm>
            <a:off x="354858" y="1625305"/>
            <a:ext cx="11313994" cy="4801314"/>
          </a:xfrm>
          <a:prstGeom prst="rect">
            <a:avLst/>
          </a:prstGeom>
        </p:spPr>
        <p:txBody>
          <a:bodyPr wrap="square">
            <a:spAutoFit/>
          </a:bodyPr>
          <a:lstStyle/>
          <a:p>
            <a:r>
              <a:rPr lang="pl-PL" sz="2600" dirty="0">
                <a:solidFill>
                  <a:prstClr val="white"/>
                </a:solidFill>
              </a:rPr>
              <a:t>„</a:t>
            </a:r>
            <a:r>
              <a:rPr lang="en-US" sz="2600" dirty="0">
                <a:solidFill>
                  <a:prstClr val="white"/>
                </a:solidFill>
              </a:rPr>
              <a:t>Let us</a:t>
            </a:r>
            <a:r>
              <a:rPr lang="pl-PL" sz="2600" dirty="0">
                <a:solidFill>
                  <a:prstClr val="white"/>
                </a:solidFill>
              </a:rPr>
              <a:t> </a:t>
            </a:r>
            <a:r>
              <a:rPr lang="en-US" sz="2600" dirty="0">
                <a:solidFill>
                  <a:prstClr val="white"/>
                </a:solidFill>
              </a:rPr>
              <a:t>look the facts of human conduct in the face. Let us look</a:t>
            </a:r>
            <a:r>
              <a:rPr lang="pl-PL" sz="2600" dirty="0">
                <a:solidFill>
                  <a:prstClr val="white"/>
                </a:solidFill>
              </a:rPr>
              <a:t> </a:t>
            </a:r>
            <a:r>
              <a:rPr lang="en-US" sz="2600" dirty="0">
                <a:solidFill>
                  <a:prstClr val="white"/>
                </a:solidFill>
              </a:rPr>
              <a:t>to economics and sociology and philosophy, and cease to assume that jurisprudence is self-sufficient. It is the work</a:t>
            </a:r>
            <a:r>
              <a:rPr lang="pl-PL" sz="2600" dirty="0">
                <a:solidFill>
                  <a:prstClr val="white"/>
                </a:solidFill>
              </a:rPr>
              <a:t> </a:t>
            </a:r>
            <a:r>
              <a:rPr lang="en-US" sz="2600" dirty="0">
                <a:solidFill>
                  <a:prstClr val="white"/>
                </a:solidFill>
              </a:rPr>
              <a:t>of lawyers to make the law in action conform to the law in</a:t>
            </a:r>
          </a:p>
          <a:p>
            <a:r>
              <a:rPr lang="en-US" sz="2600" dirty="0">
                <a:solidFill>
                  <a:prstClr val="white"/>
                </a:solidFill>
              </a:rPr>
              <a:t>the books, not by futile </a:t>
            </a:r>
            <a:r>
              <a:rPr lang="en-US" sz="2600" dirty="0" err="1">
                <a:solidFill>
                  <a:prstClr val="white"/>
                </a:solidFill>
              </a:rPr>
              <a:t>thunderings</a:t>
            </a:r>
            <a:r>
              <a:rPr lang="en-US" sz="2600" dirty="0">
                <a:solidFill>
                  <a:prstClr val="white"/>
                </a:solidFill>
              </a:rPr>
              <a:t> against popular lawlessness,</a:t>
            </a:r>
            <a:r>
              <a:rPr lang="pl-PL" sz="2600" dirty="0">
                <a:solidFill>
                  <a:prstClr val="white"/>
                </a:solidFill>
              </a:rPr>
              <a:t> </a:t>
            </a:r>
            <a:r>
              <a:rPr lang="en-US" sz="2600" dirty="0">
                <a:solidFill>
                  <a:prstClr val="white"/>
                </a:solidFill>
              </a:rPr>
              <a:t>nor eloquent exhortations to obedience of the written</a:t>
            </a:r>
            <a:r>
              <a:rPr lang="pl-PL" sz="2600" dirty="0">
                <a:solidFill>
                  <a:prstClr val="white"/>
                </a:solidFill>
              </a:rPr>
              <a:t> </a:t>
            </a:r>
            <a:r>
              <a:rPr lang="en-US" sz="2600" dirty="0">
                <a:solidFill>
                  <a:prstClr val="white"/>
                </a:solidFill>
              </a:rPr>
              <a:t>law, but by making the law in the books such that the</a:t>
            </a:r>
            <a:r>
              <a:rPr lang="pl-PL" sz="2600" dirty="0">
                <a:solidFill>
                  <a:prstClr val="white"/>
                </a:solidFill>
              </a:rPr>
              <a:t> </a:t>
            </a:r>
            <a:r>
              <a:rPr lang="en-US" sz="2600" dirty="0">
                <a:solidFill>
                  <a:prstClr val="white"/>
                </a:solidFill>
              </a:rPr>
              <a:t>law in action can conform to it, and providing a speedy</a:t>
            </a:r>
            <a:r>
              <a:rPr lang="pl-PL" sz="2600" dirty="0">
                <a:solidFill>
                  <a:prstClr val="white"/>
                </a:solidFill>
              </a:rPr>
              <a:t>, </a:t>
            </a:r>
            <a:r>
              <a:rPr lang="en-US" sz="2600" dirty="0">
                <a:solidFill>
                  <a:prstClr val="white"/>
                </a:solidFill>
              </a:rPr>
              <a:t>cheap and efficient legal mode of applying it. On no other</a:t>
            </a:r>
            <a:r>
              <a:rPr lang="pl-PL" sz="2600" dirty="0">
                <a:solidFill>
                  <a:prstClr val="white"/>
                </a:solidFill>
              </a:rPr>
              <a:t> </a:t>
            </a:r>
            <a:r>
              <a:rPr lang="en-US" sz="2600" dirty="0">
                <a:solidFill>
                  <a:prstClr val="white"/>
                </a:solidFill>
              </a:rPr>
              <a:t>terms can the two be reconciled. In a conflict between the</a:t>
            </a:r>
            <a:r>
              <a:rPr lang="pl-PL" sz="2600" dirty="0">
                <a:solidFill>
                  <a:prstClr val="white"/>
                </a:solidFill>
              </a:rPr>
              <a:t> </a:t>
            </a:r>
            <a:r>
              <a:rPr lang="en-US" sz="2600" dirty="0">
                <a:solidFill>
                  <a:prstClr val="white"/>
                </a:solidFill>
              </a:rPr>
              <a:t>law in books and the national will there can be but one result.</a:t>
            </a:r>
            <a:r>
              <a:rPr lang="pl-PL" sz="2600" dirty="0">
                <a:solidFill>
                  <a:prstClr val="white"/>
                </a:solidFill>
              </a:rPr>
              <a:t> </a:t>
            </a:r>
            <a:r>
              <a:rPr lang="en-US" sz="2600" dirty="0">
                <a:solidFill>
                  <a:prstClr val="white"/>
                </a:solidFill>
              </a:rPr>
              <a:t>Let us not become legal monks. Let us not allow our</a:t>
            </a:r>
            <a:r>
              <a:rPr lang="pl-PL" sz="2600" dirty="0">
                <a:solidFill>
                  <a:prstClr val="white"/>
                </a:solidFill>
              </a:rPr>
              <a:t> </a:t>
            </a:r>
            <a:r>
              <a:rPr lang="en-US" sz="2600" dirty="0">
                <a:solidFill>
                  <a:prstClr val="white"/>
                </a:solidFill>
              </a:rPr>
              <a:t>-legal texts to acquire sanctity and go the way of all sacred</a:t>
            </a:r>
            <a:r>
              <a:rPr lang="pl-PL" sz="2600" dirty="0">
                <a:solidFill>
                  <a:prstClr val="white"/>
                </a:solidFill>
              </a:rPr>
              <a:t> </a:t>
            </a:r>
            <a:r>
              <a:rPr lang="en-US" sz="2600" dirty="0">
                <a:solidFill>
                  <a:prstClr val="white"/>
                </a:solidFill>
              </a:rPr>
              <a:t>writings. For the written word remains, but man changes.</a:t>
            </a:r>
            <a:r>
              <a:rPr lang="pl-PL" sz="2600" dirty="0">
                <a:solidFill>
                  <a:prstClr val="white"/>
                </a:solidFill>
              </a:rPr>
              <a:t>.”</a:t>
            </a:r>
          </a:p>
          <a:p>
            <a:r>
              <a:rPr lang="pl-PL" sz="2000" b="1" dirty="0" err="1" smtClean="0">
                <a:solidFill>
                  <a:prstClr val="white"/>
                </a:solidFill>
              </a:rPr>
              <a:t>Roscoe</a:t>
            </a:r>
            <a:r>
              <a:rPr lang="pl-PL" sz="2000" b="1" dirty="0" smtClean="0">
                <a:solidFill>
                  <a:prstClr val="white"/>
                </a:solidFill>
              </a:rPr>
              <a:t> </a:t>
            </a:r>
            <a:r>
              <a:rPr lang="pl-PL" sz="2000" b="1" dirty="0" err="1">
                <a:solidFill>
                  <a:prstClr val="white"/>
                </a:solidFill>
              </a:rPr>
              <a:t>Pound</a:t>
            </a:r>
            <a:r>
              <a:rPr lang="pl-PL" sz="2000" b="1" dirty="0">
                <a:solidFill>
                  <a:prstClr val="white"/>
                </a:solidFill>
              </a:rPr>
              <a:t>, </a:t>
            </a:r>
            <a:r>
              <a:rPr lang="pl-PL" sz="2000" b="1" i="1" dirty="0">
                <a:solidFill>
                  <a:prstClr val="white"/>
                </a:solidFill>
              </a:rPr>
              <a:t>Law in </a:t>
            </a:r>
            <a:r>
              <a:rPr lang="pl-PL" sz="2000" b="1" i="1" dirty="0" err="1">
                <a:solidFill>
                  <a:prstClr val="white"/>
                </a:solidFill>
              </a:rPr>
              <a:t>Books</a:t>
            </a:r>
            <a:r>
              <a:rPr lang="pl-PL" sz="2000" b="1" i="1" dirty="0">
                <a:solidFill>
                  <a:prstClr val="white"/>
                </a:solidFill>
              </a:rPr>
              <a:t> and Law in Action</a:t>
            </a:r>
            <a:r>
              <a:rPr lang="pl-PL" sz="2000" b="1" dirty="0">
                <a:solidFill>
                  <a:prstClr val="white"/>
                </a:solidFill>
              </a:rPr>
              <a:t>, American Law </a:t>
            </a:r>
            <a:r>
              <a:rPr lang="pl-PL" sz="2000" b="1" dirty="0" err="1">
                <a:solidFill>
                  <a:prstClr val="white"/>
                </a:solidFill>
              </a:rPr>
              <a:t>Review</a:t>
            </a:r>
            <a:r>
              <a:rPr lang="pl-PL" sz="2000" b="1" dirty="0">
                <a:solidFill>
                  <a:prstClr val="white"/>
                </a:solidFill>
              </a:rPr>
              <a:t>, vol. 12/1910, p. 36.</a:t>
            </a:r>
          </a:p>
        </p:txBody>
      </p:sp>
      <p:sp>
        <p:nvSpPr>
          <p:cNvPr id="6" name="Tytuł 1"/>
          <p:cNvSpPr>
            <a:spLocks noGrp="1"/>
          </p:cNvSpPr>
          <p:nvPr>
            <p:ph type="title"/>
          </p:nvPr>
        </p:nvSpPr>
        <p:spPr>
          <a:xfrm>
            <a:off x="456063" y="327547"/>
            <a:ext cx="8142027" cy="1064526"/>
          </a:xfrm>
        </p:spPr>
        <p:txBody>
          <a:bodyPr>
            <a:normAutofit/>
          </a:bodyPr>
          <a:lstStyle/>
          <a:p>
            <a:r>
              <a:rPr lang="pl-PL" sz="3200" b="1" dirty="0" smtClean="0"/>
              <a:t>Law in the </a:t>
            </a:r>
            <a:r>
              <a:rPr lang="pl-PL" sz="3200" b="1" dirty="0" err="1" smtClean="0"/>
              <a:t>books</a:t>
            </a:r>
            <a:r>
              <a:rPr lang="pl-PL" sz="3200" b="1" dirty="0" smtClean="0"/>
              <a:t> </a:t>
            </a:r>
            <a:r>
              <a:rPr lang="pl-PL" sz="3200" b="1" i="1" dirty="0" smtClean="0"/>
              <a:t>vs.</a:t>
            </a:r>
            <a:r>
              <a:rPr lang="pl-PL" sz="3200" b="1" dirty="0" smtClean="0"/>
              <a:t> Law in </a:t>
            </a:r>
            <a:r>
              <a:rPr lang="pl-PL" sz="3200" b="1" dirty="0" err="1" smtClean="0"/>
              <a:t>action</a:t>
            </a:r>
            <a:r>
              <a:rPr lang="pl-PL" sz="3200" b="1" dirty="0" smtClean="0"/>
              <a:t/>
            </a:r>
            <a:br>
              <a:rPr lang="pl-PL" sz="3200" b="1" dirty="0" smtClean="0"/>
            </a:br>
            <a:endParaRPr lang="pl-PL" sz="3200" b="1" dirty="0"/>
          </a:p>
        </p:txBody>
      </p:sp>
    </p:spTree>
    <p:extLst>
      <p:ext uri="{BB962C8B-B14F-4D97-AF65-F5344CB8AC3E}">
        <p14:creationId xmlns:p14="http://schemas.microsoft.com/office/powerpoint/2010/main" val="42171470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6063" y="327547"/>
            <a:ext cx="8142027" cy="1064526"/>
          </a:xfrm>
        </p:spPr>
        <p:txBody>
          <a:bodyPr>
            <a:normAutofit/>
          </a:bodyPr>
          <a:lstStyle/>
          <a:p>
            <a:r>
              <a:rPr lang="pl-PL" sz="3200" b="1" dirty="0" smtClean="0"/>
              <a:t>Prawo oficjalne (spisane) </a:t>
            </a:r>
            <a:r>
              <a:rPr lang="pl-PL" sz="3200" b="1" i="1" dirty="0" smtClean="0"/>
              <a:t>vs.</a:t>
            </a:r>
            <a:r>
              <a:rPr lang="pl-PL" sz="3200" b="1" dirty="0" smtClean="0"/>
              <a:t> </a:t>
            </a:r>
            <a:r>
              <a:rPr lang="pl-PL" sz="3200" b="1" dirty="0"/>
              <a:t>p</a:t>
            </a:r>
            <a:r>
              <a:rPr lang="pl-PL" sz="3200" b="1" dirty="0" smtClean="0"/>
              <a:t>rawo żywe</a:t>
            </a:r>
            <a:br>
              <a:rPr lang="pl-PL" sz="3200" b="1" dirty="0" smtClean="0"/>
            </a:br>
            <a:endParaRPr lang="pl-PL" sz="3200" b="1" dirty="0"/>
          </a:p>
        </p:txBody>
      </p:sp>
      <p:sp>
        <p:nvSpPr>
          <p:cNvPr id="3" name="Prostokąt 2"/>
          <p:cNvSpPr/>
          <p:nvPr/>
        </p:nvSpPr>
        <p:spPr>
          <a:xfrm>
            <a:off x="555009" y="2251881"/>
            <a:ext cx="11081982" cy="4555093"/>
          </a:xfrm>
          <a:prstGeom prst="rect">
            <a:avLst/>
          </a:prstGeom>
        </p:spPr>
        <p:txBody>
          <a:bodyPr wrap="square">
            <a:spAutoFit/>
          </a:bodyPr>
          <a:lstStyle/>
          <a:p>
            <a:r>
              <a:rPr lang="pl-PL" sz="3000" dirty="0">
                <a:solidFill>
                  <a:prstClr val="white"/>
                </a:solidFill>
              </a:rPr>
              <a:t>„</a:t>
            </a:r>
            <a:r>
              <a:rPr lang="en-US" sz="3000" dirty="0">
                <a:solidFill>
                  <a:prstClr val="white"/>
                </a:solidFill>
              </a:rPr>
              <a:t> At the present as well as at any other time, the center of gravity of legal development lies not in legislation, nor in juristic science, nor in judicial decision, but in society itself. This sentence, perhaps, contains the substance of every attempt to state the fundamental principles of the sociology of law</a:t>
            </a:r>
            <a:r>
              <a:rPr lang="pl-PL" sz="3000" dirty="0">
                <a:solidFill>
                  <a:prstClr val="white"/>
                </a:solidFill>
              </a:rPr>
              <a:t> (…)</a:t>
            </a:r>
          </a:p>
          <a:p>
            <a:r>
              <a:rPr lang="en-US" sz="3000" dirty="0">
                <a:solidFill>
                  <a:prstClr val="white"/>
                </a:solidFill>
              </a:rPr>
              <a:t>Man acts according to law first of all because social relations make him do so.</a:t>
            </a:r>
            <a:r>
              <a:rPr lang="pl-PL" sz="3000" dirty="0">
                <a:solidFill>
                  <a:prstClr val="white"/>
                </a:solidFill>
              </a:rPr>
              <a:t> </a:t>
            </a:r>
            <a:r>
              <a:rPr lang="en-US" sz="3000" dirty="0">
                <a:solidFill>
                  <a:prstClr val="white"/>
                </a:solidFill>
              </a:rPr>
              <a:t>Criminal law is powerless when it comes to </a:t>
            </a:r>
            <a:r>
              <a:rPr lang="en-US" sz="3000" dirty="0" err="1">
                <a:solidFill>
                  <a:prstClr val="white"/>
                </a:solidFill>
              </a:rPr>
              <a:t>mobilise</a:t>
            </a:r>
            <a:r>
              <a:rPr lang="en-US" sz="3000" dirty="0">
                <a:solidFill>
                  <a:prstClr val="white"/>
                </a:solidFill>
              </a:rPr>
              <a:t> forces which are not given in society itself; every criminal law can only achieve what it can achieve with the forces which exist in people</a:t>
            </a:r>
            <a:r>
              <a:rPr lang="pl-PL" sz="3000" dirty="0">
                <a:solidFill>
                  <a:prstClr val="white"/>
                </a:solidFill>
              </a:rPr>
              <a:t>”</a:t>
            </a:r>
          </a:p>
          <a:p>
            <a:r>
              <a:rPr lang="pl-PL" sz="2000" b="1" dirty="0" err="1" smtClean="0">
                <a:solidFill>
                  <a:prstClr val="white"/>
                </a:solidFill>
              </a:rPr>
              <a:t>Eugen</a:t>
            </a:r>
            <a:r>
              <a:rPr lang="pl-PL" sz="2000" b="1" dirty="0" smtClean="0">
                <a:solidFill>
                  <a:prstClr val="white"/>
                </a:solidFill>
              </a:rPr>
              <a:t> </a:t>
            </a:r>
            <a:r>
              <a:rPr lang="pl-PL" sz="2000" b="1" dirty="0">
                <a:solidFill>
                  <a:prstClr val="white"/>
                </a:solidFill>
              </a:rPr>
              <a:t>Ehrlich, </a:t>
            </a:r>
            <a:r>
              <a:rPr lang="en-US" sz="2000" b="1" i="1" dirty="0">
                <a:solidFill>
                  <a:prstClr val="white"/>
                </a:solidFill>
              </a:rPr>
              <a:t>Fundamental Principles of the Sociology of Law (1936)</a:t>
            </a:r>
            <a:endParaRPr lang="pl-PL" sz="2000" b="1" i="1" dirty="0">
              <a:solidFill>
                <a:prstClr val="white"/>
              </a:solidFill>
            </a:endParaRPr>
          </a:p>
        </p:txBody>
      </p:sp>
      <p:pic>
        <p:nvPicPr>
          <p:cNvPr id="5" name="Obraz 4"/>
          <p:cNvPicPr>
            <a:picLocks noChangeAspect="1"/>
          </p:cNvPicPr>
          <p:nvPr/>
        </p:nvPicPr>
        <p:blipFill>
          <a:blip r:embed="rId2"/>
          <a:stretch>
            <a:fillRect/>
          </a:stretch>
        </p:blipFill>
        <p:spPr>
          <a:xfrm>
            <a:off x="9306541" y="195602"/>
            <a:ext cx="2330450" cy="2056279"/>
          </a:xfrm>
          <a:prstGeom prst="rect">
            <a:avLst/>
          </a:prstGeom>
        </p:spPr>
      </p:pic>
    </p:spTree>
    <p:extLst>
      <p:ext uri="{BB962C8B-B14F-4D97-AF65-F5344CB8AC3E}">
        <p14:creationId xmlns:p14="http://schemas.microsoft.com/office/powerpoint/2010/main" val="3509070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1446" y="537063"/>
            <a:ext cx="10515600" cy="1325563"/>
          </a:xfrm>
        </p:spPr>
        <p:txBody>
          <a:bodyPr/>
          <a:lstStyle/>
          <a:p>
            <a:pPr algn="ctr"/>
            <a:r>
              <a:rPr lang="pl-PL" sz="4800" dirty="0" smtClean="0"/>
              <a:t>Organizacja zajęć</a:t>
            </a:r>
            <a:endParaRPr lang="pl-PL" sz="4800" dirty="0"/>
          </a:p>
        </p:txBody>
      </p:sp>
      <p:sp>
        <p:nvSpPr>
          <p:cNvPr id="3" name="Symbol zastępczy zawartości 2"/>
          <p:cNvSpPr>
            <a:spLocks noGrp="1"/>
          </p:cNvSpPr>
          <p:nvPr>
            <p:ph idx="1"/>
          </p:nvPr>
        </p:nvSpPr>
        <p:spPr>
          <a:xfrm>
            <a:off x="320431" y="2219570"/>
            <a:ext cx="11644923" cy="4517292"/>
          </a:xfrm>
        </p:spPr>
        <p:txBody>
          <a:bodyPr>
            <a:normAutofit/>
          </a:bodyPr>
          <a:lstStyle/>
          <a:p>
            <a:pPr marL="0" lvl="0" indent="0">
              <a:buNone/>
            </a:pPr>
            <a:r>
              <a:rPr lang="pl-PL"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Metody i kryteria </a:t>
            </a:r>
            <a:r>
              <a:rPr lang="pl-PL"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oceniania:</a:t>
            </a:r>
            <a:endParaRPr lang="pl-PL"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lvl="1">
              <a:buFontTx/>
              <a:buChar char="-"/>
            </a:pPr>
            <a:r>
              <a:rPr lang="pl-PL" sz="28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wymóg </a:t>
            </a:r>
            <a:r>
              <a:rPr lang="pl-PL" sz="2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obecności na zajęciach </a:t>
            </a:r>
            <a:r>
              <a:rPr lang="pl-PL"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(maksymalnie trzy nieobecności) </a:t>
            </a:r>
          </a:p>
          <a:p>
            <a:pPr lvl="1">
              <a:buFontTx/>
              <a:buChar char="-"/>
            </a:pPr>
            <a:r>
              <a:rPr lang="pl-PL" sz="28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egzamin </a:t>
            </a:r>
            <a:r>
              <a:rPr lang="pl-PL" sz="2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pisemny w formie </a:t>
            </a:r>
            <a:r>
              <a:rPr lang="pl-PL" sz="28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testowej*</a:t>
            </a:r>
          </a:p>
          <a:p>
            <a:pPr marL="457200" lvl="1" indent="0">
              <a:buNone/>
            </a:pPr>
            <a:r>
              <a:rPr lang="pl-PL" sz="2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a:t>
            </a:r>
            <a:r>
              <a:rPr lang="pl-PL"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(pytania dotyczące zagadnień prezentowanych na slajdach w trakcie zajęć)</a:t>
            </a:r>
          </a:p>
          <a:p>
            <a:pPr lvl="1">
              <a:buFontTx/>
              <a:buChar char="-"/>
            </a:pPr>
            <a:r>
              <a:rPr lang="pl-PL" sz="28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prezentacje </a:t>
            </a:r>
            <a:r>
              <a:rPr lang="pl-PL" sz="2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zamieszczane będą na stronie internetowej: </a:t>
            </a:r>
            <a:r>
              <a:rPr lang="pl-PL"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http://krzysztofkozminski.bio.wpia.uw.edu.pl/materialy-dla-studentow</a:t>
            </a:r>
            <a:r>
              <a:rPr lang="pl-PL" sz="28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a:t>
            </a:r>
          </a:p>
          <a:p>
            <a:pPr lvl="1">
              <a:buFontTx/>
              <a:buChar char="-"/>
            </a:pPr>
            <a:r>
              <a:rPr lang="pl-PL" sz="2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a</a:t>
            </a:r>
            <a:r>
              <a:rPr lang="pl-PL" sz="28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ktywność będzie premiowana</a:t>
            </a:r>
            <a:endParaRPr lang="pl-PL" sz="2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lvl="0">
              <a:buFontTx/>
              <a:buChar char="-"/>
            </a:pPr>
            <a:endParaRPr lang="pl-PL"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marL="0" indent="0">
              <a:buNone/>
            </a:pPr>
            <a:r>
              <a:rPr lang="pl-PL" sz="2400" dirty="0" smtClean="0"/>
              <a:t>* </a:t>
            </a:r>
            <a:r>
              <a:rPr lang="pl-PL" sz="2400" dirty="0"/>
              <a:t>m</a:t>
            </a:r>
            <a:r>
              <a:rPr lang="pl-PL" sz="2400" dirty="0" smtClean="0"/>
              <a:t>ożliwość zastąpienia pisemnego egzaminu naukowym esejem (</a:t>
            </a:r>
            <a:r>
              <a:rPr lang="pl-PL" sz="2400" smtClean="0"/>
              <a:t>5-10 </a:t>
            </a:r>
            <a:r>
              <a:rPr lang="pl-PL" sz="2400" smtClean="0"/>
              <a:t>stron, czcionka 12) </a:t>
            </a:r>
            <a:r>
              <a:rPr lang="pl-PL" sz="2400" dirty="0" smtClean="0"/>
              <a:t>z zakresu EAP na temat uprzednio uzgodniony z </a:t>
            </a:r>
            <a:r>
              <a:rPr lang="pl-PL" sz="2400" dirty="0" smtClean="0"/>
              <a:t>wykładowcą</a:t>
            </a:r>
            <a:endParaRPr lang="pl-PL" sz="2400" dirty="0" smtClean="0"/>
          </a:p>
        </p:txBody>
      </p:sp>
    </p:spTree>
    <p:extLst>
      <p:ext uri="{BB962C8B-B14F-4D97-AF65-F5344CB8AC3E}">
        <p14:creationId xmlns:p14="http://schemas.microsoft.com/office/powerpoint/2010/main" val="1937257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stretch>
            <a:fillRect/>
          </a:stretch>
        </p:blipFill>
        <p:spPr>
          <a:xfrm>
            <a:off x="5639455" y="185462"/>
            <a:ext cx="3668087" cy="2365452"/>
          </a:xfrm>
          <a:prstGeom prst="rect">
            <a:avLst/>
          </a:prstGeom>
        </p:spPr>
      </p:pic>
      <p:pic>
        <p:nvPicPr>
          <p:cNvPr id="3" name="Obraz 2"/>
          <p:cNvPicPr>
            <a:picLocks noChangeAspect="1"/>
          </p:cNvPicPr>
          <p:nvPr/>
        </p:nvPicPr>
        <p:blipFill>
          <a:blip r:embed="rId3"/>
          <a:stretch>
            <a:fillRect/>
          </a:stretch>
        </p:blipFill>
        <p:spPr>
          <a:xfrm>
            <a:off x="10376345" y="185461"/>
            <a:ext cx="1597290" cy="2365453"/>
          </a:xfrm>
          <a:prstGeom prst="rect">
            <a:avLst/>
          </a:prstGeom>
        </p:spPr>
      </p:pic>
      <p:sp>
        <p:nvSpPr>
          <p:cNvPr id="2" name="Prostokąt 1"/>
          <p:cNvSpPr/>
          <p:nvPr/>
        </p:nvSpPr>
        <p:spPr>
          <a:xfrm>
            <a:off x="300032" y="2609227"/>
            <a:ext cx="11313994" cy="3354765"/>
          </a:xfrm>
          <a:prstGeom prst="rect">
            <a:avLst/>
          </a:prstGeom>
        </p:spPr>
        <p:txBody>
          <a:bodyPr wrap="square">
            <a:spAutoFit/>
          </a:bodyPr>
          <a:lstStyle/>
          <a:p>
            <a:r>
              <a:rPr lang="pl-PL" sz="2800" b="1" dirty="0">
                <a:solidFill>
                  <a:prstClr val="white"/>
                </a:solidFill>
              </a:rPr>
              <a:t>p</a:t>
            </a:r>
            <a:r>
              <a:rPr lang="pl-PL" sz="2800" b="1" dirty="0" smtClean="0">
                <a:solidFill>
                  <a:prstClr val="white"/>
                </a:solidFill>
              </a:rPr>
              <a:t>olityka prawa: </a:t>
            </a:r>
          </a:p>
          <a:p>
            <a:endParaRPr lang="pl-PL" sz="2800" b="1" dirty="0" smtClean="0">
              <a:solidFill>
                <a:prstClr val="white"/>
              </a:solidFill>
            </a:endParaRPr>
          </a:p>
          <a:p>
            <a:r>
              <a:rPr lang="pl-PL" sz="2800" dirty="0" smtClean="0">
                <a:solidFill>
                  <a:prstClr val="white"/>
                </a:solidFill>
              </a:rPr>
              <a:t>„(…) uzasadnione </a:t>
            </a:r>
            <a:r>
              <a:rPr lang="pl-PL" sz="2800" dirty="0">
                <a:solidFill>
                  <a:prstClr val="white"/>
                </a:solidFill>
              </a:rPr>
              <a:t>naukowo przewidywanie następstw, jakich należy się spodziewać w razie wprowadzenia pewnych przepisów prawnych”, oraz opracowywanie „takich zasad, których wprowadzenie do systemu drogą ustawodawczą (lub inną, np. w dziedzinie międzynarodowej) stałoby się przyczyną pewnych pożądanych skutków.”</a:t>
            </a:r>
          </a:p>
          <a:p>
            <a:r>
              <a:rPr lang="pl-PL" sz="1600" b="1" dirty="0" smtClean="0">
                <a:solidFill>
                  <a:prstClr val="white"/>
                </a:solidFill>
              </a:rPr>
              <a:t>Leon </a:t>
            </a:r>
            <a:r>
              <a:rPr lang="pl-PL" sz="1600" b="1" dirty="0" err="1">
                <a:solidFill>
                  <a:prstClr val="white"/>
                </a:solidFill>
              </a:rPr>
              <a:t>Petrażycki</a:t>
            </a:r>
            <a:r>
              <a:rPr lang="pl-PL" sz="1600" b="1" dirty="0">
                <a:solidFill>
                  <a:prstClr val="white"/>
                </a:solidFill>
              </a:rPr>
              <a:t>, </a:t>
            </a:r>
            <a:r>
              <a:rPr lang="pl-PL" sz="1600" b="1" i="1" dirty="0">
                <a:solidFill>
                  <a:prstClr val="white"/>
                </a:solidFill>
              </a:rPr>
              <a:t>Wstęp do teorii prawa i moralności</a:t>
            </a:r>
            <a:r>
              <a:rPr lang="pl-PL" sz="1600" b="1" dirty="0">
                <a:solidFill>
                  <a:prstClr val="white"/>
                </a:solidFill>
              </a:rPr>
              <a:t>, Warszawa 1930, s. 3</a:t>
            </a:r>
          </a:p>
        </p:txBody>
      </p:sp>
      <p:sp>
        <p:nvSpPr>
          <p:cNvPr id="4" name="Tytuł 1"/>
          <p:cNvSpPr>
            <a:spLocks noGrp="1"/>
          </p:cNvSpPr>
          <p:nvPr>
            <p:ph type="title"/>
          </p:nvPr>
        </p:nvSpPr>
        <p:spPr>
          <a:xfrm>
            <a:off x="456063" y="327547"/>
            <a:ext cx="8142027" cy="1064526"/>
          </a:xfrm>
        </p:spPr>
        <p:txBody>
          <a:bodyPr>
            <a:normAutofit/>
          </a:bodyPr>
          <a:lstStyle/>
          <a:p>
            <a:r>
              <a:rPr lang="pl-PL" sz="3200" b="1" dirty="0" smtClean="0"/>
              <a:t>Emocje i polityka prawa</a:t>
            </a:r>
            <a:br>
              <a:rPr lang="pl-PL" sz="3200" b="1" dirty="0" smtClean="0"/>
            </a:br>
            <a:endParaRPr lang="pl-PL" sz="3200" b="1" dirty="0"/>
          </a:p>
        </p:txBody>
      </p:sp>
    </p:spTree>
    <p:extLst>
      <p:ext uri="{BB962C8B-B14F-4D97-AF65-F5344CB8AC3E}">
        <p14:creationId xmlns:p14="http://schemas.microsoft.com/office/powerpoint/2010/main" val="2546671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09447" y="2007442"/>
            <a:ext cx="11313994" cy="4647426"/>
          </a:xfrm>
          <a:prstGeom prst="rect">
            <a:avLst/>
          </a:prstGeom>
        </p:spPr>
        <p:txBody>
          <a:bodyPr wrap="square">
            <a:spAutoFit/>
          </a:bodyPr>
          <a:lstStyle/>
          <a:p>
            <a:r>
              <a:rPr lang="pl-PL" sz="2800" dirty="0">
                <a:solidFill>
                  <a:prstClr val="white"/>
                </a:solidFill>
              </a:rPr>
              <a:t>„</a:t>
            </a:r>
            <a:r>
              <a:rPr lang="pl-PL" sz="2800" dirty="0" err="1">
                <a:solidFill>
                  <a:prstClr val="white"/>
                </a:solidFill>
              </a:rPr>
              <a:t>Pound</a:t>
            </a:r>
            <a:r>
              <a:rPr lang="pl-PL" sz="2800" dirty="0">
                <a:solidFill>
                  <a:prstClr val="white"/>
                </a:solidFill>
              </a:rPr>
              <a:t> </a:t>
            </a:r>
            <a:r>
              <a:rPr lang="pl-PL" sz="2800" dirty="0" err="1">
                <a:solidFill>
                  <a:prstClr val="white"/>
                </a:solidFill>
              </a:rPr>
              <a:t>rejected</a:t>
            </a:r>
            <a:r>
              <a:rPr lang="pl-PL" sz="2800" dirty="0">
                <a:solidFill>
                  <a:prstClr val="white"/>
                </a:solidFill>
              </a:rPr>
              <a:t> </a:t>
            </a:r>
            <a:r>
              <a:rPr lang="pl-PL" sz="2800" dirty="0" err="1">
                <a:solidFill>
                  <a:prstClr val="white"/>
                </a:solidFill>
              </a:rPr>
              <a:t>legal</a:t>
            </a:r>
            <a:r>
              <a:rPr lang="pl-PL" sz="2800" dirty="0">
                <a:solidFill>
                  <a:prstClr val="white"/>
                </a:solidFill>
              </a:rPr>
              <a:t> </a:t>
            </a:r>
            <a:r>
              <a:rPr lang="pl-PL" sz="2800" dirty="0" err="1">
                <a:solidFill>
                  <a:prstClr val="white"/>
                </a:solidFill>
              </a:rPr>
              <a:t>formalism</a:t>
            </a:r>
            <a:r>
              <a:rPr lang="pl-PL" sz="2800" dirty="0">
                <a:solidFill>
                  <a:prstClr val="white"/>
                </a:solidFill>
              </a:rPr>
              <a:t> and </a:t>
            </a:r>
            <a:r>
              <a:rPr lang="pl-PL" sz="2800" dirty="0" err="1">
                <a:solidFill>
                  <a:prstClr val="white"/>
                </a:solidFill>
              </a:rPr>
              <a:t>argued</a:t>
            </a:r>
            <a:r>
              <a:rPr lang="pl-PL" sz="2800" dirty="0">
                <a:solidFill>
                  <a:prstClr val="white"/>
                </a:solidFill>
              </a:rPr>
              <a:t> </a:t>
            </a:r>
            <a:r>
              <a:rPr lang="pl-PL" sz="2800" dirty="0" err="1">
                <a:solidFill>
                  <a:prstClr val="white"/>
                </a:solidFill>
              </a:rPr>
              <a:t>that</a:t>
            </a:r>
            <a:r>
              <a:rPr lang="pl-PL" sz="2800" dirty="0">
                <a:solidFill>
                  <a:prstClr val="white"/>
                </a:solidFill>
              </a:rPr>
              <a:t> ‚law in </a:t>
            </a:r>
            <a:r>
              <a:rPr lang="pl-PL" sz="2800" dirty="0" err="1">
                <a:solidFill>
                  <a:prstClr val="white"/>
                </a:solidFill>
              </a:rPr>
              <a:t>action</a:t>
            </a:r>
            <a:r>
              <a:rPr lang="pl-PL" sz="2800" dirty="0">
                <a:solidFill>
                  <a:prstClr val="white"/>
                </a:solidFill>
              </a:rPr>
              <a:t>’, not ‚law in the </a:t>
            </a:r>
            <a:r>
              <a:rPr lang="pl-PL" sz="2800" dirty="0" err="1">
                <a:solidFill>
                  <a:prstClr val="white"/>
                </a:solidFill>
              </a:rPr>
              <a:t>books</a:t>
            </a:r>
            <a:r>
              <a:rPr lang="pl-PL" sz="2800" dirty="0">
                <a:solidFill>
                  <a:prstClr val="white"/>
                </a:solidFill>
              </a:rPr>
              <a:t>’, </a:t>
            </a:r>
            <a:r>
              <a:rPr lang="pl-PL" sz="2800" dirty="0" err="1">
                <a:solidFill>
                  <a:prstClr val="white"/>
                </a:solidFill>
              </a:rPr>
              <a:t>formed</a:t>
            </a:r>
            <a:r>
              <a:rPr lang="pl-PL" sz="2800" dirty="0">
                <a:solidFill>
                  <a:prstClr val="white"/>
                </a:solidFill>
              </a:rPr>
              <a:t> the </a:t>
            </a:r>
            <a:r>
              <a:rPr lang="pl-PL" sz="2800" dirty="0" err="1">
                <a:solidFill>
                  <a:prstClr val="white"/>
                </a:solidFill>
              </a:rPr>
              <a:t>basis</a:t>
            </a:r>
            <a:r>
              <a:rPr lang="pl-PL" sz="2800" dirty="0">
                <a:solidFill>
                  <a:prstClr val="white"/>
                </a:solidFill>
              </a:rPr>
              <a:t> for law and </a:t>
            </a:r>
            <a:r>
              <a:rPr lang="pl-PL" sz="2800" dirty="0" err="1">
                <a:solidFill>
                  <a:prstClr val="white"/>
                </a:solidFill>
              </a:rPr>
              <a:t>legal</a:t>
            </a:r>
            <a:r>
              <a:rPr lang="pl-PL" sz="2800" dirty="0">
                <a:solidFill>
                  <a:prstClr val="white"/>
                </a:solidFill>
              </a:rPr>
              <a:t> </a:t>
            </a:r>
            <a:r>
              <a:rPr lang="pl-PL" sz="2800" dirty="0" err="1">
                <a:solidFill>
                  <a:prstClr val="white"/>
                </a:solidFill>
              </a:rPr>
              <a:t>institutions</a:t>
            </a:r>
            <a:r>
              <a:rPr lang="pl-PL" sz="2800" dirty="0">
                <a:solidFill>
                  <a:prstClr val="white"/>
                </a:solidFill>
              </a:rPr>
              <a:t>. </a:t>
            </a:r>
            <a:r>
              <a:rPr lang="pl-PL" sz="2800" dirty="0" err="1">
                <a:solidFill>
                  <a:prstClr val="white"/>
                </a:solidFill>
              </a:rPr>
              <a:t>Lawyers</a:t>
            </a:r>
            <a:r>
              <a:rPr lang="pl-PL" sz="2800" dirty="0">
                <a:solidFill>
                  <a:prstClr val="white"/>
                </a:solidFill>
              </a:rPr>
              <a:t> </a:t>
            </a:r>
            <a:r>
              <a:rPr lang="pl-PL" sz="2800" dirty="0" err="1">
                <a:solidFill>
                  <a:prstClr val="white"/>
                </a:solidFill>
              </a:rPr>
              <a:t>should</a:t>
            </a:r>
            <a:r>
              <a:rPr lang="pl-PL" sz="2800" dirty="0">
                <a:solidFill>
                  <a:prstClr val="white"/>
                </a:solidFill>
              </a:rPr>
              <a:t> </a:t>
            </a:r>
            <a:r>
              <a:rPr lang="pl-PL" sz="2800" dirty="0" err="1">
                <a:solidFill>
                  <a:prstClr val="white"/>
                </a:solidFill>
              </a:rPr>
              <a:t>strive</a:t>
            </a:r>
            <a:r>
              <a:rPr lang="pl-PL" sz="2800" dirty="0">
                <a:solidFill>
                  <a:prstClr val="white"/>
                </a:solidFill>
              </a:rPr>
              <a:t> </a:t>
            </a:r>
            <a:r>
              <a:rPr lang="pl-PL" sz="2800" dirty="0" err="1">
                <a:solidFill>
                  <a:prstClr val="white"/>
                </a:solidFill>
              </a:rPr>
              <a:t>toward</a:t>
            </a:r>
            <a:r>
              <a:rPr lang="pl-PL" sz="2800" dirty="0">
                <a:solidFill>
                  <a:prstClr val="white"/>
                </a:solidFill>
              </a:rPr>
              <a:t> a </a:t>
            </a:r>
            <a:r>
              <a:rPr lang="pl-PL" sz="2800" dirty="0" err="1">
                <a:solidFill>
                  <a:prstClr val="white"/>
                </a:solidFill>
              </a:rPr>
              <a:t>concept</a:t>
            </a:r>
            <a:r>
              <a:rPr lang="pl-PL" sz="2800" dirty="0">
                <a:solidFill>
                  <a:prstClr val="white"/>
                </a:solidFill>
              </a:rPr>
              <a:t> of </a:t>
            </a:r>
            <a:r>
              <a:rPr lang="pl-PL" sz="2800" dirty="0" err="1">
                <a:solidFill>
                  <a:prstClr val="white"/>
                </a:solidFill>
              </a:rPr>
              <a:t>social</a:t>
            </a:r>
            <a:r>
              <a:rPr lang="pl-PL" sz="2800" dirty="0">
                <a:solidFill>
                  <a:prstClr val="white"/>
                </a:solidFill>
              </a:rPr>
              <a:t> </a:t>
            </a:r>
            <a:r>
              <a:rPr lang="pl-PL" sz="2800" dirty="0" err="1">
                <a:solidFill>
                  <a:prstClr val="white"/>
                </a:solidFill>
              </a:rPr>
              <a:t>justice</a:t>
            </a:r>
            <a:r>
              <a:rPr lang="pl-PL" sz="2800" dirty="0">
                <a:solidFill>
                  <a:prstClr val="white"/>
                </a:solidFill>
              </a:rPr>
              <a:t> </a:t>
            </a:r>
            <a:r>
              <a:rPr lang="pl-PL" sz="2800" dirty="0" err="1">
                <a:solidFill>
                  <a:prstClr val="white"/>
                </a:solidFill>
              </a:rPr>
              <a:t>or</a:t>
            </a:r>
            <a:r>
              <a:rPr lang="pl-PL" sz="2800" dirty="0">
                <a:solidFill>
                  <a:prstClr val="white"/>
                </a:solidFill>
              </a:rPr>
              <a:t> </a:t>
            </a:r>
            <a:r>
              <a:rPr lang="pl-PL" sz="2800" dirty="0" err="1">
                <a:solidFill>
                  <a:prstClr val="white"/>
                </a:solidFill>
              </a:rPr>
              <a:t>social</a:t>
            </a:r>
            <a:r>
              <a:rPr lang="pl-PL" sz="2800" dirty="0">
                <a:solidFill>
                  <a:prstClr val="white"/>
                </a:solidFill>
              </a:rPr>
              <a:t> </a:t>
            </a:r>
            <a:r>
              <a:rPr lang="pl-PL" sz="2800" dirty="0" err="1">
                <a:solidFill>
                  <a:prstClr val="white"/>
                </a:solidFill>
              </a:rPr>
              <a:t>interests</a:t>
            </a:r>
            <a:r>
              <a:rPr lang="pl-PL" sz="2800" dirty="0">
                <a:solidFill>
                  <a:prstClr val="white"/>
                </a:solidFill>
              </a:rPr>
              <a:t> </a:t>
            </a:r>
            <a:r>
              <a:rPr lang="pl-PL" sz="2800" dirty="0" err="1">
                <a:solidFill>
                  <a:prstClr val="white"/>
                </a:solidFill>
              </a:rPr>
              <a:t>informed</a:t>
            </a:r>
            <a:r>
              <a:rPr lang="pl-PL" sz="2800" dirty="0">
                <a:solidFill>
                  <a:prstClr val="white"/>
                </a:solidFill>
              </a:rPr>
              <a:t> by the </a:t>
            </a:r>
            <a:r>
              <a:rPr lang="pl-PL" sz="2800" dirty="0" err="1">
                <a:solidFill>
                  <a:prstClr val="white"/>
                </a:solidFill>
              </a:rPr>
              <a:t>insights</a:t>
            </a:r>
            <a:r>
              <a:rPr lang="pl-PL" sz="2800" dirty="0">
                <a:solidFill>
                  <a:prstClr val="white"/>
                </a:solidFill>
              </a:rPr>
              <a:t> of </a:t>
            </a:r>
            <a:r>
              <a:rPr lang="pl-PL" sz="2800" dirty="0" err="1">
                <a:solidFill>
                  <a:prstClr val="white"/>
                </a:solidFill>
              </a:rPr>
              <a:t>sociology</a:t>
            </a:r>
            <a:r>
              <a:rPr lang="pl-PL" sz="2800" dirty="0">
                <a:solidFill>
                  <a:prstClr val="white"/>
                </a:solidFill>
              </a:rPr>
              <a:t>. </a:t>
            </a:r>
            <a:r>
              <a:rPr lang="pl-PL" sz="2800" dirty="0" err="1">
                <a:solidFill>
                  <a:prstClr val="white"/>
                </a:solidFill>
              </a:rPr>
              <a:t>Pound</a:t>
            </a:r>
            <a:r>
              <a:rPr lang="pl-PL" sz="2800" dirty="0">
                <a:solidFill>
                  <a:prstClr val="white"/>
                </a:solidFill>
              </a:rPr>
              <a:t> was </a:t>
            </a:r>
            <a:r>
              <a:rPr lang="pl-PL" sz="2800" dirty="0" err="1">
                <a:solidFill>
                  <a:prstClr val="white"/>
                </a:solidFill>
              </a:rPr>
              <a:t>also</a:t>
            </a:r>
            <a:r>
              <a:rPr lang="pl-PL" sz="2800" dirty="0">
                <a:solidFill>
                  <a:prstClr val="white"/>
                </a:solidFill>
              </a:rPr>
              <a:t> </a:t>
            </a:r>
            <a:r>
              <a:rPr lang="pl-PL" sz="2800" dirty="0" err="1">
                <a:solidFill>
                  <a:prstClr val="white"/>
                </a:solidFill>
              </a:rPr>
              <a:t>America’s</a:t>
            </a:r>
            <a:r>
              <a:rPr lang="pl-PL" sz="2800" dirty="0">
                <a:solidFill>
                  <a:prstClr val="white"/>
                </a:solidFill>
              </a:rPr>
              <a:t> most </a:t>
            </a:r>
            <a:r>
              <a:rPr lang="pl-PL" sz="2800" dirty="0" err="1">
                <a:solidFill>
                  <a:prstClr val="white"/>
                </a:solidFill>
              </a:rPr>
              <a:t>distinguished</a:t>
            </a:r>
            <a:r>
              <a:rPr lang="pl-PL" sz="2800" dirty="0">
                <a:solidFill>
                  <a:prstClr val="white"/>
                </a:solidFill>
              </a:rPr>
              <a:t> </a:t>
            </a:r>
            <a:r>
              <a:rPr lang="pl-PL" sz="2800" dirty="0" err="1">
                <a:solidFill>
                  <a:prstClr val="white"/>
                </a:solidFill>
              </a:rPr>
              <a:t>comparatist</a:t>
            </a:r>
            <a:r>
              <a:rPr lang="pl-PL" sz="2800" dirty="0">
                <a:solidFill>
                  <a:prstClr val="white"/>
                </a:solidFill>
              </a:rPr>
              <a:t> </a:t>
            </a:r>
            <a:r>
              <a:rPr lang="pl-PL" sz="2800" dirty="0" err="1">
                <a:solidFill>
                  <a:prstClr val="white"/>
                </a:solidFill>
              </a:rPr>
              <a:t>during</a:t>
            </a:r>
            <a:r>
              <a:rPr lang="pl-PL" sz="2800" dirty="0">
                <a:solidFill>
                  <a:prstClr val="white"/>
                </a:solidFill>
              </a:rPr>
              <a:t> the </a:t>
            </a:r>
            <a:r>
              <a:rPr lang="pl-PL" sz="2800" dirty="0" err="1">
                <a:solidFill>
                  <a:prstClr val="white"/>
                </a:solidFill>
              </a:rPr>
              <a:t>first</a:t>
            </a:r>
            <a:r>
              <a:rPr lang="pl-PL" sz="2800" dirty="0">
                <a:solidFill>
                  <a:prstClr val="white"/>
                </a:solidFill>
              </a:rPr>
              <a:t> half of the </a:t>
            </a:r>
            <a:r>
              <a:rPr lang="pl-PL" sz="2800" dirty="0" err="1">
                <a:solidFill>
                  <a:prstClr val="white"/>
                </a:solidFill>
              </a:rPr>
              <a:t>twentieth</a:t>
            </a:r>
            <a:r>
              <a:rPr lang="pl-PL" sz="2800" dirty="0">
                <a:solidFill>
                  <a:prstClr val="white"/>
                </a:solidFill>
              </a:rPr>
              <a:t> </a:t>
            </a:r>
            <a:r>
              <a:rPr lang="pl-PL" sz="2800" dirty="0" err="1">
                <a:solidFill>
                  <a:prstClr val="white"/>
                </a:solidFill>
              </a:rPr>
              <a:t>century</a:t>
            </a:r>
            <a:r>
              <a:rPr lang="pl-PL" sz="2800" dirty="0">
                <a:solidFill>
                  <a:prstClr val="white"/>
                </a:solidFill>
              </a:rPr>
              <a:t>. </a:t>
            </a:r>
            <a:r>
              <a:rPr lang="pl-PL" sz="2800" dirty="0" err="1">
                <a:solidFill>
                  <a:prstClr val="white"/>
                </a:solidFill>
              </a:rPr>
              <a:t>Ahe</a:t>
            </a:r>
            <a:r>
              <a:rPr lang="pl-PL" sz="2800" dirty="0">
                <a:solidFill>
                  <a:prstClr val="white"/>
                </a:solidFill>
              </a:rPr>
              <a:t> </a:t>
            </a:r>
            <a:r>
              <a:rPr lang="pl-PL" sz="2800" dirty="0" err="1">
                <a:solidFill>
                  <a:prstClr val="white"/>
                </a:solidFill>
              </a:rPr>
              <a:t>Austrian</a:t>
            </a:r>
            <a:r>
              <a:rPr lang="pl-PL" sz="2800" dirty="0">
                <a:solidFill>
                  <a:prstClr val="white"/>
                </a:solidFill>
              </a:rPr>
              <a:t> </a:t>
            </a:r>
            <a:r>
              <a:rPr lang="pl-PL" sz="2800" dirty="0" err="1">
                <a:solidFill>
                  <a:prstClr val="white"/>
                </a:solidFill>
              </a:rPr>
              <a:t>Eugen</a:t>
            </a:r>
            <a:r>
              <a:rPr lang="pl-PL" sz="2800" dirty="0">
                <a:solidFill>
                  <a:prstClr val="white"/>
                </a:solidFill>
              </a:rPr>
              <a:t> Ehrlich (1862-1922) and </a:t>
            </a:r>
            <a:r>
              <a:rPr lang="pl-PL" sz="2800" dirty="0" err="1">
                <a:solidFill>
                  <a:prstClr val="white"/>
                </a:solidFill>
              </a:rPr>
              <a:t>Polish</a:t>
            </a:r>
            <a:r>
              <a:rPr lang="pl-PL" sz="2800" dirty="0">
                <a:solidFill>
                  <a:prstClr val="white"/>
                </a:solidFill>
              </a:rPr>
              <a:t>-Russian Leon </a:t>
            </a:r>
            <a:r>
              <a:rPr lang="pl-PL" sz="2800" dirty="0" err="1">
                <a:solidFill>
                  <a:prstClr val="white"/>
                </a:solidFill>
              </a:rPr>
              <a:t>Petrażycki</a:t>
            </a:r>
            <a:r>
              <a:rPr lang="pl-PL" sz="2800" dirty="0">
                <a:solidFill>
                  <a:prstClr val="white"/>
                </a:solidFill>
              </a:rPr>
              <a:t> (1867-1931) </a:t>
            </a:r>
            <a:r>
              <a:rPr lang="pl-PL" sz="2800" dirty="0" err="1">
                <a:solidFill>
                  <a:prstClr val="white"/>
                </a:solidFill>
              </a:rPr>
              <a:t>wrote</a:t>
            </a:r>
            <a:r>
              <a:rPr lang="pl-PL" sz="2800" dirty="0">
                <a:solidFill>
                  <a:prstClr val="white"/>
                </a:solidFill>
              </a:rPr>
              <a:t> </a:t>
            </a:r>
            <a:r>
              <a:rPr lang="pl-PL" sz="2800" dirty="0" err="1">
                <a:solidFill>
                  <a:prstClr val="white"/>
                </a:solidFill>
              </a:rPr>
              <a:t>that</a:t>
            </a:r>
            <a:r>
              <a:rPr lang="pl-PL" sz="2800" dirty="0">
                <a:solidFill>
                  <a:prstClr val="white"/>
                </a:solidFill>
              </a:rPr>
              <a:t> </a:t>
            </a:r>
            <a:r>
              <a:rPr lang="pl-PL" sz="2800" dirty="0" err="1">
                <a:solidFill>
                  <a:prstClr val="white"/>
                </a:solidFill>
              </a:rPr>
              <a:t>informal</a:t>
            </a:r>
            <a:r>
              <a:rPr lang="pl-PL" sz="2800" dirty="0">
                <a:solidFill>
                  <a:prstClr val="white"/>
                </a:solidFill>
              </a:rPr>
              <a:t> and </a:t>
            </a:r>
            <a:r>
              <a:rPr lang="pl-PL" sz="2800" dirty="0" err="1">
                <a:solidFill>
                  <a:prstClr val="white"/>
                </a:solidFill>
              </a:rPr>
              <a:t>unofficial</a:t>
            </a:r>
            <a:r>
              <a:rPr lang="pl-PL" sz="2800" dirty="0">
                <a:solidFill>
                  <a:prstClr val="white"/>
                </a:solidFill>
              </a:rPr>
              <a:t> </a:t>
            </a:r>
            <a:r>
              <a:rPr lang="pl-PL" sz="2800" dirty="0" err="1">
                <a:solidFill>
                  <a:prstClr val="white"/>
                </a:solidFill>
              </a:rPr>
              <a:t>mechanisms</a:t>
            </a:r>
            <a:r>
              <a:rPr lang="pl-PL" sz="2800" dirty="0">
                <a:solidFill>
                  <a:prstClr val="white"/>
                </a:solidFill>
              </a:rPr>
              <a:t> of </a:t>
            </a:r>
            <a:r>
              <a:rPr lang="pl-PL" sz="2800" dirty="0" err="1">
                <a:solidFill>
                  <a:prstClr val="white"/>
                </a:solidFill>
              </a:rPr>
              <a:t>social</a:t>
            </a:r>
            <a:r>
              <a:rPr lang="pl-PL" sz="2800" dirty="0">
                <a:solidFill>
                  <a:prstClr val="white"/>
                </a:solidFill>
              </a:rPr>
              <a:t> </a:t>
            </a:r>
            <a:r>
              <a:rPr lang="pl-PL" sz="2800" dirty="0" err="1">
                <a:solidFill>
                  <a:prstClr val="white"/>
                </a:solidFill>
              </a:rPr>
              <a:t>control</a:t>
            </a:r>
            <a:r>
              <a:rPr lang="pl-PL" sz="2800" dirty="0">
                <a:solidFill>
                  <a:prstClr val="white"/>
                </a:solidFill>
              </a:rPr>
              <a:t> </a:t>
            </a:r>
            <a:r>
              <a:rPr lang="pl-PL" sz="2800" dirty="0" err="1">
                <a:solidFill>
                  <a:prstClr val="white"/>
                </a:solidFill>
              </a:rPr>
              <a:t>affected</a:t>
            </a:r>
            <a:r>
              <a:rPr lang="pl-PL" sz="2800" dirty="0">
                <a:solidFill>
                  <a:prstClr val="white"/>
                </a:solidFill>
              </a:rPr>
              <a:t> </a:t>
            </a:r>
            <a:r>
              <a:rPr lang="pl-PL" sz="2800" dirty="0" err="1">
                <a:solidFill>
                  <a:prstClr val="white"/>
                </a:solidFill>
              </a:rPr>
              <a:t>legal</a:t>
            </a:r>
            <a:r>
              <a:rPr lang="pl-PL" sz="2800" dirty="0">
                <a:solidFill>
                  <a:prstClr val="white"/>
                </a:solidFill>
              </a:rPr>
              <a:t> </a:t>
            </a:r>
            <a:r>
              <a:rPr lang="pl-PL" sz="2800" dirty="0" err="1">
                <a:solidFill>
                  <a:prstClr val="white"/>
                </a:solidFill>
              </a:rPr>
              <a:t>institutions</a:t>
            </a:r>
            <a:r>
              <a:rPr lang="pl-PL" sz="2800" dirty="0">
                <a:solidFill>
                  <a:prstClr val="white"/>
                </a:solidFill>
              </a:rPr>
              <a:t> and </a:t>
            </a:r>
            <a:r>
              <a:rPr lang="pl-PL" sz="2800" dirty="0" err="1">
                <a:solidFill>
                  <a:prstClr val="white"/>
                </a:solidFill>
              </a:rPr>
              <a:t>framed</a:t>
            </a:r>
            <a:r>
              <a:rPr lang="pl-PL" sz="2800" dirty="0">
                <a:solidFill>
                  <a:prstClr val="white"/>
                </a:solidFill>
              </a:rPr>
              <a:t> </a:t>
            </a:r>
            <a:r>
              <a:rPr lang="pl-PL" sz="2800" dirty="0" err="1">
                <a:solidFill>
                  <a:prstClr val="white"/>
                </a:solidFill>
              </a:rPr>
              <a:t>legal</a:t>
            </a:r>
            <a:r>
              <a:rPr lang="pl-PL" sz="2800" dirty="0">
                <a:solidFill>
                  <a:prstClr val="white"/>
                </a:solidFill>
              </a:rPr>
              <a:t> </a:t>
            </a:r>
            <a:r>
              <a:rPr lang="pl-PL" sz="2800" dirty="0" err="1">
                <a:solidFill>
                  <a:prstClr val="white"/>
                </a:solidFill>
              </a:rPr>
              <a:t>behavior</a:t>
            </a:r>
            <a:r>
              <a:rPr lang="pl-PL" sz="2800" dirty="0">
                <a:solidFill>
                  <a:prstClr val="white"/>
                </a:solidFill>
              </a:rPr>
              <a:t>.  </a:t>
            </a:r>
            <a:r>
              <a:rPr lang="pl-PL" sz="2800" dirty="0" err="1">
                <a:solidFill>
                  <a:prstClr val="white"/>
                </a:solidFill>
              </a:rPr>
              <a:t>Social</a:t>
            </a:r>
            <a:r>
              <a:rPr lang="pl-PL" sz="2800" dirty="0">
                <a:solidFill>
                  <a:prstClr val="white"/>
                </a:solidFill>
              </a:rPr>
              <a:t> </a:t>
            </a:r>
            <a:r>
              <a:rPr lang="pl-PL" sz="2800" dirty="0" err="1">
                <a:solidFill>
                  <a:prstClr val="white"/>
                </a:solidFill>
              </a:rPr>
              <a:t>forms</a:t>
            </a:r>
            <a:r>
              <a:rPr lang="pl-PL" sz="2800" dirty="0">
                <a:solidFill>
                  <a:prstClr val="white"/>
                </a:solidFill>
              </a:rPr>
              <a:t> of law – </a:t>
            </a:r>
            <a:r>
              <a:rPr lang="pl-PL" sz="2800" dirty="0" err="1">
                <a:solidFill>
                  <a:prstClr val="white"/>
                </a:solidFill>
              </a:rPr>
              <a:t>intuitive</a:t>
            </a:r>
            <a:r>
              <a:rPr lang="pl-PL" sz="2800" dirty="0">
                <a:solidFill>
                  <a:prstClr val="white"/>
                </a:solidFill>
              </a:rPr>
              <a:t> law </a:t>
            </a:r>
            <a:r>
              <a:rPr lang="pl-PL" sz="2800" dirty="0" err="1">
                <a:solidFill>
                  <a:prstClr val="white"/>
                </a:solidFill>
              </a:rPr>
              <a:t>or</a:t>
            </a:r>
            <a:r>
              <a:rPr lang="pl-PL" sz="2800" dirty="0">
                <a:solidFill>
                  <a:prstClr val="white"/>
                </a:solidFill>
              </a:rPr>
              <a:t> </a:t>
            </a:r>
            <a:r>
              <a:rPr lang="pl-PL" sz="2800" dirty="0" err="1">
                <a:solidFill>
                  <a:prstClr val="white"/>
                </a:solidFill>
              </a:rPr>
              <a:t>living</a:t>
            </a:r>
            <a:r>
              <a:rPr lang="pl-PL" sz="2800" dirty="0">
                <a:solidFill>
                  <a:prstClr val="white"/>
                </a:solidFill>
              </a:rPr>
              <a:t> law – </a:t>
            </a:r>
            <a:r>
              <a:rPr lang="pl-PL" sz="2800" dirty="0" err="1">
                <a:solidFill>
                  <a:prstClr val="white"/>
                </a:solidFill>
              </a:rPr>
              <a:t>preeceded</a:t>
            </a:r>
            <a:r>
              <a:rPr lang="pl-PL" sz="2800" dirty="0">
                <a:solidFill>
                  <a:prstClr val="white"/>
                </a:solidFill>
              </a:rPr>
              <a:t> the </a:t>
            </a:r>
            <a:r>
              <a:rPr lang="pl-PL" sz="2800" dirty="0" err="1">
                <a:solidFill>
                  <a:prstClr val="white"/>
                </a:solidFill>
              </a:rPr>
              <a:t>state</a:t>
            </a:r>
            <a:r>
              <a:rPr lang="pl-PL" sz="2800" dirty="0">
                <a:solidFill>
                  <a:prstClr val="white"/>
                </a:solidFill>
              </a:rPr>
              <a:t> and </a:t>
            </a:r>
            <a:r>
              <a:rPr lang="pl-PL" sz="2800" dirty="0" err="1">
                <a:solidFill>
                  <a:prstClr val="white"/>
                </a:solidFill>
              </a:rPr>
              <a:t>jurists</a:t>
            </a:r>
            <a:r>
              <a:rPr lang="pl-PL" sz="2800" dirty="0">
                <a:solidFill>
                  <a:prstClr val="white"/>
                </a:solidFill>
              </a:rPr>
              <a:t> </a:t>
            </a:r>
            <a:r>
              <a:rPr lang="pl-PL" sz="2800" dirty="0" err="1">
                <a:solidFill>
                  <a:prstClr val="white"/>
                </a:solidFill>
              </a:rPr>
              <a:t>should</a:t>
            </a:r>
            <a:r>
              <a:rPr lang="pl-PL" sz="2800" dirty="0">
                <a:solidFill>
                  <a:prstClr val="white"/>
                </a:solidFill>
              </a:rPr>
              <a:t> </a:t>
            </a:r>
            <a:r>
              <a:rPr lang="pl-PL" sz="2800" dirty="0" err="1">
                <a:solidFill>
                  <a:prstClr val="white"/>
                </a:solidFill>
              </a:rPr>
              <a:t>understand</a:t>
            </a:r>
            <a:r>
              <a:rPr lang="pl-PL" sz="2800" dirty="0">
                <a:solidFill>
                  <a:prstClr val="white"/>
                </a:solidFill>
              </a:rPr>
              <a:t> </a:t>
            </a:r>
            <a:r>
              <a:rPr lang="pl-PL" sz="2800" dirty="0" err="1">
                <a:solidFill>
                  <a:prstClr val="white"/>
                </a:solidFill>
              </a:rPr>
              <a:t>them</a:t>
            </a:r>
            <a:r>
              <a:rPr lang="pl-PL" sz="2800" dirty="0">
                <a:solidFill>
                  <a:prstClr val="white"/>
                </a:solidFill>
              </a:rPr>
              <a:t> </a:t>
            </a:r>
            <a:r>
              <a:rPr lang="pl-PL" sz="2800" dirty="0" err="1">
                <a:solidFill>
                  <a:prstClr val="white"/>
                </a:solidFill>
              </a:rPr>
              <a:t>through</a:t>
            </a:r>
            <a:r>
              <a:rPr lang="pl-PL" sz="2800" dirty="0">
                <a:solidFill>
                  <a:prstClr val="white"/>
                </a:solidFill>
              </a:rPr>
              <a:t> </a:t>
            </a:r>
            <a:r>
              <a:rPr lang="pl-PL" sz="2800" dirty="0" err="1">
                <a:solidFill>
                  <a:prstClr val="white"/>
                </a:solidFill>
              </a:rPr>
              <a:t>empirical</a:t>
            </a:r>
            <a:r>
              <a:rPr lang="pl-PL" sz="2800" dirty="0">
                <a:solidFill>
                  <a:prstClr val="white"/>
                </a:solidFill>
              </a:rPr>
              <a:t> </a:t>
            </a:r>
            <a:r>
              <a:rPr lang="pl-PL" sz="2800" dirty="0" err="1">
                <a:solidFill>
                  <a:prstClr val="white"/>
                </a:solidFill>
              </a:rPr>
              <a:t>methods</a:t>
            </a:r>
            <a:r>
              <a:rPr lang="pl-PL" sz="2800" dirty="0">
                <a:solidFill>
                  <a:prstClr val="white"/>
                </a:solidFill>
              </a:rPr>
              <a:t>.”</a:t>
            </a:r>
          </a:p>
          <a:p>
            <a:r>
              <a:rPr lang="pl-PL" sz="1600" b="1" dirty="0">
                <a:solidFill>
                  <a:prstClr val="white"/>
                </a:solidFill>
              </a:rPr>
              <a:t>D.S. Clark (ed.), </a:t>
            </a:r>
            <a:r>
              <a:rPr lang="pl-PL" sz="1600" b="1" i="1" dirty="0" err="1">
                <a:solidFill>
                  <a:prstClr val="white"/>
                </a:solidFill>
              </a:rPr>
              <a:t>Comparative</a:t>
            </a:r>
            <a:r>
              <a:rPr lang="pl-PL" sz="1600" b="1" i="1" dirty="0">
                <a:solidFill>
                  <a:prstClr val="white"/>
                </a:solidFill>
              </a:rPr>
              <a:t> Law and </a:t>
            </a:r>
            <a:r>
              <a:rPr lang="pl-PL" sz="1600" b="1" i="1" dirty="0" err="1">
                <a:solidFill>
                  <a:prstClr val="white"/>
                </a:solidFill>
              </a:rPr>
              <a:t>Society</a:t>
            </a:r>
            <a:r>
              <a:rPr lang="pl-PL" sz="1600" b="1" dirty="0">
                <a:solidFill>
                  <a:prstClr val="white"/>
                </a:solidFill>
              </a:rPr>
              <a:t>, </a:t>
            </a:r>
            <a:r>
              <a:rPr lang="pl-PL" sz="1600" b="1" dirty="0" err="1">
                <a:solidFill>
                  <a:prstClr val="white"/>
                </a:solidFill>
              </a:rPr>
              <a:t>Cheltenham</a:t>
            </a:r>
            <a:r>
              <a:rPr lang="pl-PL" sz="1600" b="1" dirty="0">
                <a:solidFill>
                  <a:prstClr val="white"/>
                </a:solidFill>
              </a:rPr>
              <a:t> 2012, p. 22.</a:t>
            </a:r>
          </a:p>
        </p:txBody>
      </p:sp>
      <p:sp>
        <p:nvSpPr>
          <p:cNvPr id="4" name="Tytuł 1"/>
          <p:cNvSpPr>
            <a:spLocks noGrp="1"/>
          </p:cNvSpPr>
          <p:nvPr>
            <p:ph type="title"/>
          </p:nvPr>
        </p:nvSpPr>
        <p:spPr>
          <a:xfrm>
            <a:off x="2152001" y="452593"/>
            <a:ext cx="8142027" cy="1064526"/>
          </a:xfrm>
        </p:spPr>
        <p:txBody>
          <a:bodyPr>
            <a:normAutofit/>
          </a:bodyPr>
          <a:lstStyle/>
          <a:p>
            <a:pPr algn="ctr"/>
            <a:r>
              <a:rPr lang="pl-PL" sz="3200" b="1" dirty="0" err="1" smtClean="0"/>
              <a:t>Pound</a:t>
            </a:r>
            <a:r>
              <a:rPr lang="pl-PL" sz="3200" b="1" dirty="0" smtClean="0"/>
              <a:t> + Ehrlich + </a:t>
            </a:r>
            <a:r>
              <a:rPr lang="pl-PL" sz="3200" b="1" dirty="0" err="1" smtClean="0"/>
              <a:t>Petrażycki</a:t>
            </a:r>
            <a:endParaRPr lang="pl-PL" sz="3200" b="1" dirty="0"/>
          </a:p>
        </p:txBody>
      </p:sp>
    </p:spTree>
    <p:extLst>
      <p:ext uri="{BB962C8B-B14F-4D97-AF65-F5344CB8AC3E}">
        <p14:creationId xmlns:p14="http://schemas.microsoft.com/office/powerpoint/2010/main" val="2878809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50376" y="3890834"/>
            <a:ext cx="11313994" cy="2554545"/>
          </a:xfrm>
          <a:prstGeom prst="rect">
            <a:avLst/>
          </a:prstGeom>
        </p:spPr>
        <p:txBody>
          <a:bodyPr wrap="square">
            <a:spAutoFit/>
          </a:bodyPr>
          <a:lstStyle/>
          <a:p>
            <a:r>
              <a:rPr lang="pl-PL" sz="2800" dirty="0" smtClean="0"/>
              <a:t>„I</a:t>
            </a:r>
            <a:r>
              <a:rPr lang="en-US" sz="2800" dirty="0" smtClean="0"/>
              <a:t>f </a:t>
            </a:r>
            <a:r>
              <a:rPr lang="en-US" sz="2800" dirty="0"/>
              <a:t>you want to know the law and nothing else, you must look at it as a bad </a:t>
            </a:r>
          </a:p>
          <a:p>
            <a:r>
              <a:rPr lang="en-US" sz="2800" dirty="0"/>
              <a:t>man</a:t>
            </a:r>
            <a:r>
              <a:rPr lang="en-US" sz="2800" dirty="0" smtClean="0"/>
              <a:t>, who cares only for the material </a:t>
            </a:r>
            <a:r>
              <a:rPr lang="en-US" sz="2800" dirty="0"/>
              <a:t>consequences   which   such   </a:t>
            </a:r>
          </a:p>
          <a:p>
            <a:r>
              <a:rPr lang="en-US" sz="2800" dirty="0"/>
              <a:t>knowledge  enables  him  to  predict,  not  as  a  good  one,  who  finds  his  </a:t>
            </a:r>
          </a:p>
          <a:p>
            <a:r>
              <a:rPr lang="en-US" sz="2800" dirty="0"/>
              <a:t>reasons for conduct, whether inside the law or outside of it, in the vaguer </a:t>
            </a:r>
          </a:p>
          <a:p>
            <a:r>
              <a:rPr lang="en-US" sz="2800" dirty="0"/>
              <a:t>sanctions of conscience.</a:t>
            </a:r>
            <a:r>
              <a:rPr lang="pl-PL" sz="2800" dirty="0" smtClean="0"/>
              <a:t>”</a:t>
            </a:r>
          </a:p>
          <a:p>
            <a:r>
              <a:rPr lang="pl-PL" sz="2000" dirty="0"/>
              <a:t>Oliver </a:t>
            </a:r>
            <a:r>
              <a:rPr lang="pl-PL" sz="2000" dirty="0" err="1"/>
              <a:t>Wendell</a:t>
            </a:r>
            <a:r>
              <a:rPr lang="pl-PL" sz="2000" dirty="0"/>
              <a:t> Holmes, </a:t>
            </a:r>
            <a:r>
              <a:rPr lang="en-US" sz="2000" i="1" dirty="0" smtClean="0"/>
              <a:t>The </a:t>
            </a:r>
            <a:r>
              <a:rPr lang="en-US" sz="2000" i="1" dirty="0"/>
              <a:t>Path of the </a:t>
            </a:r>
            <a:r>
              <a:rPr lang="en-US" sz="2000" i="1" dirty="0" smtClean="0"/>
              <a:t>Law</a:t>
            </a:r>
            <a:r>
              <a:rPr lang="pl-PL" sz="2000" i="1" dirty="0" smtClean="0"/>
              <a:t>, </a:t>
            </a:r>
            <a:r>
              <a:rPr lang="en-US" sz="2000" dirty="0"/>
              <a:t>Harvard Law </a:t>
            </a:r>
            <a:r>
              <a:rPr lang="en-US" sz="2000" dirty="0" smtClean="0"/>
              <a:t>Review</a:t>
            </a:r>
            <a:r>
              <a:rPr lang="pl-PL" sz="2000" dirty="0" smtClean="0"/>
              <a:t>,</a:t>
            </a:r>
            <a:r>
              <a:rPr lang="en-US" sz="2000" dirty="0" smtClean="0"/>
              <a:t> 457</a:t>
            </a:r>
            <a:r>
              <a:rPr lang="pl-PL" sz="2000" dirty="0" smtClean="0"/>
              <a:t>/</a:t>
            </a:r>
            <a:r>
              <a:rPr lang="en-US" sz="2000" dirty="0" smtClean="0"/>
              <a:t>1897</a:t>
            </a:r>
            <a:endParaRPr lang="pl-PL" sz="2000" dirty="0" smtClean="0"/>
          </a:p>
        </p:txBody>
      </p:sp>
      <p:sp>
        <p:nvSpPr>
          <p:cNvPr id="5" name="Prostokąt 4"/>
          <p:cNvSpPr/>
          <p:nvPr/>
        </p:nvSpPr>
        <p:spPr>
          <a:xfrm>
            <a:off x="3962260" y="289974"/>
            <a:ext cx="4099199" cy="584775"/>
          </a:xfrm>
          <a:prstGeom prst="rect">
            <a:avLst/>
          </a:prstGeom>
        </p:spPr>
        <p:txBody>
          <a:bodyPr wrap="none">
            <a:spAutoFit/>
          </a:bodyPr>
          <a:lstStyle/>
          <a:p>
            <a:pPr algn="ctr"/>
            <a:r>
              <a:rPr lang="pl-PL" sz="3200" b="1" dirty="0" smtClean="0"/>
              <a:t>Bad-</a:t>
            </a:r>
            <a:r>
              <a:rPr lang="pl-PL" sz="3200" b="1" dirty="0" err="1" smtClean="0"/>
              <a:t>guy</a:t>
            </a:r>
            <a:r>
              <a:rPr lang="pl-PL" sz="3200" b="1" dirty="0" smtClean="0"/>
              <a:t> </a:t>
            </a:r>
            <a:r>
              <a:rPr lang="pl-PL" sz="3200" b="1" dirty="0" err="1" smtClean="0"/>
              <a:t>theory</a:t>
            </a:r>
            <a:r>
              <a:rPr lang="pl-PL" sz="3200" b="1" dirty="0" smtClean="0"/>
              <a:t> of law</a:t>
            </a:r>
            <a:endParaRPr lang="pl-PL" sz="3200" b="1" dirty="0"/>
          </a:p>
        </p:txBody>
      </p:sp>
      <p:pic>
        <p:nvPicPr>
          <p:cNvPr id="4" name="Obraz 3"/>
          <p:cNvPicPr>
            <a:picLocks noChangeAspect="1"/>
          </p:cNvPicPr>
          <p:nvPr/>
        </p:nvPicPr>
        <p:blipFill>
          <a:blip r:embed="rId2"/>
          <a:stretch>
            <a:fillRect/>
          </a:stretch>
        </p:blipFill>
        <p:spPr>
          <a:xfrm>
            <a:off x="450376" y="313339"/>
            <a:ext cx="2155234" cy="2726803"/>
          </a:xfrm>
          <a:prstGeom prst="rect">
            <a:avLst/>
          </a:prstGeom>
        </p:spPr>
      </p:pic>
    </p:spTree>
    <p:extLst>
      <p:ext uri="{BB962C8B-B14F-4D97-AF65-F5344CB8AC3E}">
        <p14:creationId xmlns:p14="http://schemas.microsoft.com/office/powerpoint/2010/main" val="1598973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272956" y="255943"/>
            <a:ext cx="9451075" cy="1299901"/>
          </a:xfrm>
        </p:spPr>
        <p:txBody>
          <a:bodyPr>
            <a:normAutofit/>
          </a:bodyPr>
          <a:lstStyle/>
          <a:p>
            <a:r>
              <a:rPr lang="pl-PL" sz="3200" b="1" dirty="0" smtClean="0"/>
              <a:t>Prawo to coś więcej niż </a:t>
            </a:r>
            <a:br>
              <a:rPr lang="pl-PL" sz="3200" b="1" dirty="0" smtClean="0"/>
            </a:br>
            <a:r>
              <a:rPr lang="pl-PL" sz="3200" b="1" dirty="0" smtClean="0"/>
              <a:t>przepisy i statyczne normy…</a:t>
            </a:r>
            <a:endParaRPr lang="pl-PL" sz="3200" b="1" dirty="0"/>
          </a:p>
        </p:txBody>
      </p:sp>
      <p:sp>
        <p:nvSpPr>
          <p:cNvPr id="3" name="Symbol zastępczy zawartości 2"/>
          <p:cNvSpPr>
            <a:spLocks noGrp="1"/>
          </p:cNvSpPr>
          <p:nvPr>
            <p:ph idx="1"/>
          </p:nvPr>
        </p:nvSpPr>
        <p:spPr>
          <a:xfrm>
            <a:off x="518615" y="2838734"/>
            <a:ext cx="11327641" cy="3712190"/>
          </a:xfrm>
        </p:spPr>
        <p:txBody>
          <a:bodyPr>
            <a:normAutofit lnSpcReduction="10000"/>
          </a:bodyPr>
          <a:lstStyle/>
          <a:p>
            <a:pPr marL="0" indent="0">
              <a:buNone/>
            </a:pPr>
            <a:r>
              <a:rPr lang="pl-PL" dirty="0" smtClean="0"/>
              <a:t>„</a:t>
            </a:r>
            <a:r>
              <a:rPr lang="en-US" dirty="0"/>
              <a:t>The law deals with human relations in </a:t>
            </a:r>
            <a:r>
              <a:rPr lang="en-US" dirty="0" smtClean="0"/>
              <a:t>their</a:t>
            </a:r>
            <a:r>
              <a:rPr lang="pl-PL" dirty="0" smtClean="0"/>
              <a:t> </a:t>
            </a:r>
            <a:r>
              <a:rPr lang="en-US" dirty="0" smtClean="0"/>
              <a:t>most </a:t>
            </a:r>
            <a:r>
              <a:rPr lang="en-US" dirty="0"/>
              <a:t>complicated aspects. The whole confused, </a:t>
            </a:r>
            <a:r>
              <a:rPr lang="en-US" dirty="0" smtClean="0"/>
              <a:t>shifting,</a:t>
            </a:r>
            <a:r>
              <a:rPr lang="pl-PL" dirty="0" smtClean="0"/>
              <a:t> </a:t>
            </a:r>
            <a:r>
              <a:rPr lang="en-US" dirty="0" smtClean="0"/>
              <a:t>helter-skelter </a:t>
            </a:r>
            <a:r>
              <a:rPr lang="en-US" dirty="0"/>
              <a:t>of life parades before it-more confused </a:t>
            </a:r>
            <a:r>
              <a:rPr lang="en-US" dirty="0" smtClean="0"/>
              <a:t>than</a:t>
            </a:r>
            <a:r>
              <a:rPr lang="pl-PL" dirty="0" smtClean="0"/>
              <a:t> </a:t>
            </a:r>
            <a:r>
              <a:rPr lang="en-US" dirty="0" smtClean="0"/>
              <a:t>ever</a:t>
            </a:r>
            <a:r>
              <a:rPr lang="en-US" dirty="0"/>
              <a:t>, in our kaleidoscopic </a:t>
            </a:r>
            <a:r>
              <a:rPr lang="en-US" dirty="0" smtClean="0"/>
              <a:t>age.</a:t>
            </a:r>
            <a:r>
              <a:rPr lang="pl-PL" dirty="0" smtClean="0"/>
              <a:t> </a:t>
            </a:r>
            <a:r>
              <a:rPr lang="en-US" dirty="0" smtClean="0"/>
              <a:t>Even </a:t>
            </a:r>
            <a:r>
              <a:rPr lang="en-US" dirty="0"/>
              <a:t>in a relatively static society, men have never </a:t>
            </a:r>
            <a:r>
              <a:rPr lang="en-US" dirty="0" smtClean="0"/>
              <a:t>been</a:t>
            </a:r>
            <a:r>
              <a:rPr lang="pl-PL" dirty="0" smtClean="0"/>
              <a:t> </a:t>
            </a:r>
            <a:r>
              <a:rPr lang="en-US" dirty="0" smtClean="0"/>
              <a:t>able </a:t>
            </a:r>
            <a:r>
              <a:rPr lang="en-US" dirty="0"/>
              <a:t>to construct a comprehensive, eternized set of </a:t>
            </a:r>
            <a:r>
              <a:rPr lang="en-US" dirty="0" smtClean="0"/>
              <a:t>rules</a:t>
            </a:r>
            <a:r>
              <a:rPr lang="pl-PL" dirty="0" smtClean="0"/>
              <a:t> </a:t>
            </a:r>
            <a:r>
              <a:rPr lang="en-US" dirty="0" smtClean="0"/>
              <a:t>anticipating </a:t>
            </a:r>
            <a:r>
              <a:rPr lang="en-US" dirty="0"/>
              <a:t>all possible legal disputes and settling </a:t>
            </a:r>
            <a:r>
              <a:rPr lang="en-US" dirty="0" smtClean="0"/>
              <a:t>them</a:t>
            </a:r>
            <a:r>
              <a:rPr lang="pl-PL" dirty="0" smtClean="0"/>
              <a:t> </a:t>
            </a:r>
            <a:r>
              <a:rPr lang="en-US" dirty="0" smtClean="0"/>
              <a:t>in </a:t>
            </a:r>
            <a:r>
              <a:rPr lang="en-US" dirty="0"/>
              <a:t>advance. Even in such a social order no one can </a:t>
            </a:r>
            <a:r>
              <a:rPr lang="en-US" dirty="0" smtClean="0"/>
              <a:t>foresee</a:t>
            </a:r>
            <a:r>
              <a:rPr lang="pl-PL" dirty="0" smtClean="0"/>
              <a:t> </a:t>
            </a:r>
            <a:r>
              <a:rPr lang="en-US" dirty="0" smtClean="0"/>
              <a:t>all </a:t>
            </a:r>
            <a:r>
              <a:rPr lang="en-US" dirty="0"/>
              <a:t>the future permutations and combinations of </a:t>
            </a:r>
            <a:r>
              <a:rPr lang="en-US" dirty="0" smtClean="0"/>
              <a:t>events;</a:t>
            </a:r>
            <a:r>
              <a:rPr lang="pl-PL" dirty="0" smtClean="0"/>
              <a:t> </a:t>
            </a:r>
            <a:r>
              <a:rPr lang="en-US" dirty="0" smtClean="0"/>
              <a:t>situations </a:t>
            </a:r>
            <a:r>
              <a:rPr lang="en-US" dirty="0"/>
              <a:t>are bound to occur which were never </a:t>
            </a:r>
            <a:r>
              <a:rPr lang="en-US" dirty="0" smtClean="0"/>
              <a:t>contemplated</a:t>
            </a:r>
            <a:r>
              <a:rPr lang="pl-PL" dirty="0" smtClean="0"/>
              <a:t> </a:t>
            </a:r>
            <a:r>
              <a:rPr lang="en-US" dirty="0" smtClean="0"/>
              <a:t>when </a:t>
            </a:r>
            <a:r>
              <a:rPr lang="en-US" dirty="0"/>
              <a:t>the original rules were made. How much </a:t>
            </a:r>
            <a:r>
              <a:rPr lang="en-US" dirty="0" smtClean="0"/>
              <a:t>less</a:t>
            </a:r>
            <a:r>
              <a:rPr lang="pl-PL" dirty="0" smtClean="0"/>
              <a:t> </a:t>
            </a:r>
            <a:r>
              <a:rPr lang="en-US" dirty="0" smtClean="0"/>
              <a:t>is </a:t>
            </a:r>
            <a:r>
              <a:rPr lang="en-US" dirty="0"/>
              <a:t>such a frozen legal system possible in modern times</a:t>
            </a:r>
            <a:r>
              <a:rPr lang="pl-PL" dirty="0" smtClean="0"/>
              <a:t>”</a:t>
            </a:r>
          </a:p>
          <a:p>
            <a:pPr marL="0" indent="0">
              <a:buNone/>
            </a:pPr>
            <a:r>
              <a:rPr lang="en-US" sz="2000" dirty="0" smtClean="0"/>
              <a:t>J</a:t>
            </a:r>
            <a:r>
              <a:rPr lang="pl-PL" sz="2000" dirty="0" err="1" smtClean="0"/>
              <a:t>erome</a:t>
            </a:r>
            <a:r>
              <a:rPr lang="en-US" sz="2000" dirty="0" smtClean="0"/>
              <a:t> F</a:t>
            </a:r>
            <a:r>
              <a:rPr lang="pl-PL" sz="2000" dirty="0" err="1" smtClean="0"/>
              <a:t>rank</a:t>
            </a:r>
            <a:r>
              <a:rPr lang="en-US" sz="2000" dirty="0" smtClean="0"/>
              <a:t>, </a:t>
            </a:r>
            <a:r>
              <a:rPr lang="pl-PL" sz="2000" i="1" dirty="0" smtClean="0"/>
              <a:t>Law and the Modern </a:t>
            </a:r>
            <a:r>
              <a:rPr lang="pl-PL" sz="2000" i="1" dirty="0" err="1" smtClean="0"/>
              <a:t>Mind</a:t>
            </a:r>
            <a:r>
              <a:rPr lang="pl-PL" sz="2000" dirty="0" smtClean="0"/>
              <a:t>, 1963, s. 6.</a:t>
            </a:r>
            <a:endParaRPr lang="pl-PL" sz="2000" i="1" dirty="0"/>
          </a:p>
        </p:txBody>
      </p:sp>
      <p:pic>
        <p:nvPicPr>
          <p:cNvPr id="2" name="Obraz 1"/>
          <p:cNvPicPr>
            <a:picLocks noChangeAspect="1"/>
          </p:cNvPicPr>
          <p:nvPr/>
        </p:nvPicPr>
        <p:blipFill>
          <a:blip r:embed="rId2"/>
          <a:stretch>
            <a:fillRect/>
          </a:stretch>
        </p:blipFill>
        <p:spPr>
          <a:xfrm>
            <a:off x="10007931" y="255944"/>
            <a:ext cx="1838325" cy="2486025"/>
          </a:xfrm>
          <a:prstGeom prst="rect">
            <a:avLst/>
          </a:prstGeom>
        </p:spPr>
      </p:pic>
    </p:spTree>
    <p:extLst>
      <p:ext uri="{BB962C8B-B14F-4D97-AF65-F5344CB8AC3E}">
        <p14:creationId xmlns:p14="http://schemas.microsoft.com/office/powerpoint/2010/main" val="2443608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51847" y="269591"/>
            <a:ext cx="10515600" cy="939220"/>
          </a:xfrm>
        </p:spPr>
        <p:txBody>
          <a:bodyPr>
            <a:normAutofit/>
          </a:bodyPr>
          <a:lstStyle/>
          <a:p>
            <a:pPr algn="ctr"/>
            <a:r>
              <a:rPr lang="pl-PL" sz="3200" b="1" dirty="0" smtClean="0"/>
              <a:t>EAP na mapie współczesnej teorii prawa</a:t>
            </a:r>
            <a:endParaRPr lang="pl-PL" sz="3200" b="1" dirty="0"/>
          </a:p>
        </p:txBody>
      </p:sp>
      <p:sp>
        <p:nvSpPr>
          <p:cNvPr id="4" name="pole tekstowe 3"/>
          <p:cNvSpPr txBox="1"/>
          <p:nvPr/>
        </p:nvSpPr>
        <p:spPr>
          <a:xfrm>
            <a:off x="5631974" y="3962792"/>
            <a:ext cx="955343" cy="584775"/>
          </a:xfrm>
          <a:prstGeom prst="rect">
            <a:avLst/>
          </a:prstGeom>
          <a:noFill/>
        </p:spPr>
        <p:txBody>
          <a:bodyPr wrap="square" rtlCol="0">
            <a:spAutoFit/>
          </a:bodyPr>
          <a:lstStyle/>
          <a:p>
            <a:r>
              <a:rPr lang="pl-PL" sz="3200" dirty="0">
                <a:solidFill>
                  <a:prstClr val="white"/>
                </a:solidFill>
              </a:rPr>
              <a:t>EAP</a:t>
            </a:r>
          </a:p>
        </p:txBody>
      </p:sp>
      <p:sp>
        <p:nvSpPr>
          <p:cNvPr id="6" name="Elipsa 5"/>
          <p:cNvSpPr/>
          <p:nvPr/>
        </p:nvSpPr>
        <p:spPr>
          <a:xfrm>
            <a:off x="5263485" y="3456786"/>
            <a:ext cx="1692323" cy="1596788"/>
          </a:xfrm>
          <a:prstGeom prst="ellipse">
            <a:avLst/>
          </a:prstGeom>
          <a:no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9" name="pole tekstowe 8"/>
          <p:cNvSpPr txBox="1"/>
          <p:nvPr/>
        </p:nvSpPr>
        <p:spPr>
          <a:xfrm>
            <a:off x="4285396" y="1473959"/>
            <a:ext cx="3603009" cy="430887"/>
          </a:xfrm>
          <a:prstGeom prst="rect">
            <a:avLst/>
          </a:prstGeom>
          <a:noFill/>
          <a:ln>
            <a:solidFill>
              <a:srgbClr val="C00000"/>
            </a:solidFill>
          </a:ln>
        </p:spPr>
        <p:txBody>
          <a:bodyPr wrap="square" rtlCol="0">
            <a:spAutoFit/>
          </a:bodyPr>
          <a:lstStyle/>
          <a:p>
            <a:r>
              <a:rPr lang="pl-PL" sz="2200" b="1" dirty="0">
                <a:solidFill>
                  <a:srgbClr val="C00000"/>
                </a:solidFill>
              </a:rPr>
              <a:t>POZYTYWIZM PRAWNICZY</a:t>
            </a:r>
          </a:p>
        </p:txBody>
      </p:sp>
      <p:sp>
        <p:nvSpPr>
          <p:cNvPr id="10" name="pole tekstowe 9"/>
          <p:cNvSpPr txBox="1"/>
          <p:nvPr/>
        </p:nvSpPr>
        <p:spPr>
          <a:xfrm>
            <a:off x="7888405" y="2169994"/>
            <a:ext cx="2402007" cy="430887"/>
          </a:xfrm>
          <a:prstGeom prst="rect">
            <a:avLst/>
          </a:prstGeom>
          <a:noFill/>
          <a:ln>
            <a:solidFill>
              <a:srgbClr val="C00000"/>
            </a:solidFill>
          </a:ln>
        </p:spPr>
        <p:txBody>
          <a:bodyPr wrap="square" rtlCol="0">
            <a:spAutoFit/>
          </a:bodyPr>
          <a:lstStyle/>
          <a:p>
            <a:r>
              <a:rPr lang="pl-PL" sz="2200" b="1" dirty="0">
                <a:solidFill>
                  <a:srgbClr val="C00000"/>
                </a:solidFill>
              </a:rPr>
              <a:t>IUSNATURALIZM</a:t>
            </a:r>
          </a:p>
        </p:txBody>
      </p:sp>
      <p:sp>
        <p:nvSpPr>
          <p:cNvPr id="11" name="pole tekstowe 10"/>
          <p:cNvSpPr txBox="1"/>
          <p:nvPr/>
        </p:nvSpPr>
        <p:spPr>
          <a:xfrm>
            <a:off x="8106769" y="3274727"/>
            <a:ext cx="3411940" cy="430887"/>
          </a:xfrm>
          <a:prstGeom prst="rect">
            <a:avLst/>
          </a:prstGeom>
          <a:noFill/>
          <a:ln>
            <a:solidFill>
              <a:srgbClr val="C00000"/>
            </a:solidFill>
          </a:ln>
        </p:spPr>
        <p:txBody>
          <a:bodyPr wrap="square" rtlCol="0">
            <a:spAutoFit/>
          </a:bodyPr>
          <a:lstStyle/>
          <a:p>
            <a:r>
              <a:rPr lang="pl-PL" sz="2200" b="1" dirty="0">
                <a:solidFill>
                  <a:srgbClr val="C00000"/>
                </a:solidFill>
              </a:rPr>
              <a:t>CRITICAL LEGAL STUDIES</a:t>
            </a:r>
          </a:p>
        </p:txBody>
      </p:sp>
      <p:sp>
        <p:nvSpPr>
          <p:cNvPr id="12" name="pole tekstowe 11"/>
          <p:cNvSpPr txBox="1"/>
          <p:nvPr/>
        </p:nvSpPr>
        <p:spPr>
          <a:xfrm>
            <a:off x="1446663" y="2756848"/>
            <a:ext cx="3016155" cy="430887"/>
          </a:xfrm>
          <a:prstGeom prst="rect">
            <a:avLst/>
          </a:prstGeom>
          <a:noFill/>
          <a:ln>
            <a:solidFill>
              <a:schemeClr val="tx1"/>
            </a:solidFill>
          </a:ln>
        </p:spPr>
        <p:txBody>
          <a:bodyPr wrap="square" rtlCol="0">
            <a:spAutoFit/>
          </a:bodyPr>
          <a:lstStyle/>
          <a:p>
            <a:r>
              <a:rPr lang="pl-PL" sz="2200" b="1" dirty="0">
                <a:solidFill>
                  <a:prstClr val="white"/>
                </a:solidFill>
              </a:rPr>
              <a:t>REALIZM PRAWNICZY</a:t>
            </a:r>
          </a:p>
        </p:txBody>
      </p:sp>
      <p:sp>
        <p:nvSpPr>
          <p:cNvPr id="13" name="pole tekstowe 12"/>
          <p:cNvSpPr txBox="1"/>
          <p:nvPr/>
        </p:nvSpPr>
        <p:spPr>
          <a:xfrm>
            <a:off x="327547" y="4787047"/>
            <a:ext cx="4094327" cy="430887"/>
          </a:xfrm>
          <a:prstGeom prst="rect">
            <a:avLst/>
          </a:prstGeom>
          <a:noFill/>
          <a:ln>
            <a:solidFill>
              <a:schemeClr val="tx1"/>
            </a:solidFill>
          </a:ln>
        </p:spPr>
        <p:txBody>
          <a:bodyPr wrap="square" rtlCol="0">
            <a:spAutoFit/>
          </a:bodyPr>
          <a:lstStyle/>
          <a:p>
            <a:r>
              <a:rPr lang="pl-PL" sz="2200" b="1" dirty="0">
                <a:solidFill>
                  <a:prstClr val="white"/>
                </a:solidFill>
              </a:rPr>
              <a:t>HERMENEUTYKA PRAWNICZA</a:t>
            </a:r>
          </a:p>
        </p:txBody>
      </p:sp>
      <p:sp>
        <p:nvSpPr>
          <p:cNvPr id="14" name="pole tekstowe 13"/>
          <p:cNvSpPr txBox="1"/>
          <p:nvPr/>
        </p:nvSpPr>
        <p:spPr>
          <a:xfrm>
            <a:off x="7046793" y="4833213"/>
            <a:ext cx="4244453" cy="769441"/>
          </a:xfrm>
          <a:prstGeom prst="rect">
            <a:avLst/>
          </a:prstGeom>
          <a:noFill/>
          <a:ln>
            <a:solidFill>
              <a:schemeClr val="tx1"/>
            </a:solidFill>
          </a:ln>
        </p:spPr>
        <p:txBody>
          <a:bodyPr wrap="square" rtlCol="0">
            <a:spAutoFit/>
          </a:bodyPr>
          <a:lstStyle/>
          <a:p>
            <a:r>
              <a:rPr lang="pl-PL" sz="2200" b="1" dirty="0">
                <a:solidFill>
                  <a:prstClr val="white"/>
                </a:solidFill>
              </a:rPr>
              <a:t>RETORYCZNO-TOPICZNE UJĘCIE PRAWA</a:t>
            </a:r>
          </a:p>
        </p:txBody>
      </p:sp>
      <p:sp>
        <p:nvSpPr>
          <p:cNvPr id="15" name="pole tekstowe 14"/>
          <p:cNvSpPr txBox="1"/>
          <p:nvPr/>
        </p:nvSpPr>
        <p:spPr>
          <a:xfrm>
            <a:off x="7724632" y="6023547"/>
            <a:ext cx="4176215" cy="430887"/>
          </a:xfrm>
          <a:prstGeom prst="rect">
            <a:avLst/>
          </a:prstGeom>
          <a:noFill/>
          <a:ln>
            <a:solidFill>
              <a:schemeClr val="tx1"/>
            </a:solidFill>
          </a:ln>
        </p:spPr>
        <p:txBody>
          <a:bodyPr wrap="square" rtlCol="0">
            <a:spAutoFit/>
          </a:bodyPr>
          <a:lstStyle/>
          <a:p>
            <a:r>
              <a:rPr lang="pl-PL" sz="2200" b="1" dirty="0">
                <a:solidFill>
                  <a:prstClr val="white"/>
                </a:solidFill>
              </a:rPr>
              <a:t>INTEGRALNA TEORIA PRAWA</a:t>
            </a:r>
          </a:p>
        </p:txBody>
      </p:sp>
      <p:sp>
        <p:nvSpPr>
          <p:cNvPr id="16" name="pole tekstowe 15"/>
          <p:cNvSpPr txBox="1"/>
          <p:nvPr/>
        </p:nvSpPr>
        <p:spPr>
          <a:xfrm>
            <a:off x="245658" y="3739008"/>
            <a:ext cx="4844956" cy="430887"/>
          </a:xfrm>
          <a:prstGeom prst="rect">
            <a:avLst/>
          </a:prstGeom>
          <a:noFill/>
          <a:ln>
            <a:solidFill>
              <a:schemeClr val="tx1"/>
            </a:solidFill>
          </a:ln>
        </p:spPr>
        <p:txBody>
          <a:bodyPr wrap="square" rtlCol="0">
            <a:spAutoFit/>
          </a:bodyPr>
          <a:lstStyle/>
          <a:p>
            <a:r>
              <a:rPr lang="pl-PL" sz="2200" b="1" dirty="0">
                <a:solidFill>
                  <a:prstClr val="white"/>
                </a:solidFill>
              </a:rPr>
              <a:t>JURYSPRUDENCJA SOCJOLOGICZNA</a:t>
            </a:r>
          </a:p>
        </p:txBody>
      </p:sp>
      <p:sp>
        <p:nvSpPr>
          <p:cNvPr id="3" name="pole tekstowe 2"/>
          <p:cNvSpPr txBox="1"/>
          <p:nvPr/>
        </p:nvSpPr>
        <p:spPr>
          <a:xfrm>
            <a:off x="851847" y="5592660"/>
            <a:ext cx="4780127" cy="430887"/>
          </a:xfrm>
          <a:prstGeom prst="rect">
            <a:avLst/>
          </a:prstGeom>
          <a:noFill/>
          <a:ln>
            <a:solidFill>
              <a:schemeClr val="tx1"/>
            </a:solidFill>
          </a:ln>
        </p:spPr>
        <p:txBody>
          <a:bodyPr wrap="square" rtlCol="0">
            <a:spAutoFit/>
          </a:bodyPr>
          <a:lstStyle/>
          <a:p>
            <a:r>
              <a:rPr lang="pl-PL" sz="2200" b="1" dirty="0">
                <a:solidFill>
                  <a:prstClr val="white"/>
                </a:solidFill>
              </a:rPr>
              <a:t>TEORIE ARGUMENTACYJNE</a:t>
            </a:r>
          </a:p>
        </p:txBody>
      </p:sp>
    </p:spTree>
    <p:extLst>
      <p:ext uri="{BB962C8B-B14F-4D97-AF65-F5344CB8AC3E}">
        <p14:creationId xmlns:p14="http://schemas.microsoft.com/office/powerpoint/2010/main" val="42272519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0376" y="266652"/>
            <a:ext cx="11341290" cy="1057181"/>
          </a:xfrm>
        </p:spPr>
        <p:txBody>
          <a:bodyPr>
            <a:normAutofit/>
          </a:bodyPr>
          <a:lstStyle/>
          <a:p>
            <a:pPr algn="ctr"/>
            <a:r>
              <a:rPr lang="pl-PL" sz="3200" b="1" dirty="0" smtClean="0"/>
              <a:t>Podsumowanie</a:t>
            </a:r>
            <a:endParaRPr lang="pl-PL" sz="3200" b="1" dirty="0"/>
          </a:p>
        </p:txBody>
      </p:sp>
      <p:sp>
        <p:nvSpPr>
          <p:cNvPr id="3" name="Symbol zastępczy zawartości 2"/>
          <p:cNvSpPr>
            <a:spLocks noGrp="1"/>
          </p:cNvSpPr>
          <p:nvPr>
            <p:ph idx="1"/>
          </p:nvPr>
        </p:nvSpPr>
        <p:spPr>
          <a:xfrm>
            <a:off x="354841" y="1446663"/>
            <a:ext cx="11341290" cy="5308978"/>
          </a:xfrm>
        </p:spPr>
        <p:txBody>
          <a:bodyPr>
            <a:normAutofit/>
          </a:bodyPr>
          <a:lstStyle/>
          <a:p>
            <a:pPr>
              <a:buFontTx/>
              <a:buChar char="-"/>
            </a:pPr>
            <a:r>
              <a:rPr lang="pl-PL" sz="2500" dirty="0" smtClean="0"/>
              <a:t>antypozytywistyczna orientacja i „</a:t>
            </a:r>
            <a:r>
              <a:rPr lang="pl-PL" sz="2500" dirty="0" err="1" smtClean="0"/>
              <a:t>antyformalizm</a:t>
            </a:r>
            <a:r>
              <a:rPr lang="pl-PL" sz="2500" dirty="0" smtClean="0"/>
              <a:t>” + niechęć do </a:t>
            </a:r>
            <a:r>
              <a:rPr lang="pl-PL" sz="2500" dirty="0" err="1" smtClean="0"/>
              <a:t>iusnaturalizmu</a:t>
            </a:r>
            <a:r>
              <a:rPr lang="pl-PL" sz="2500" dirty="0"/>
              <a:t> (lekceważenie tradycyjnych wartości </a:t>
            </a:r>
            <a:r>
              <a:rPr lang="pl-PL" sz="2500" dirty="0" smtClean="0"/>
              <a:t>prawa, np</a:t>
            </a:r>
            <a:r>
              <a:rPr lang="pl-PL" sz="2500" dirty="0"/>
              <a:t>. </a:t>
            </a:r>
            <a:r>
              <a:rPr lang="pl-PL" sz="2500" dirty="0" smtClean="0"/>
              <a:t>sprawiedliwości, godności, moralności, </a:t>
            </a:r>
            <a:r>
              <a:rPr lang="pl-PL" sz="2500" dirty="0"/>
              <a:t>na rzecz efektywności </a:t>
            </a:r>
            <a:r>
              <a:rPr lang="pl-PL" sz="2500" dirty="0" smtClean="0"/>
              <a:t>ekonomicznej</a:t>
            </a:r>
            <a:r>
              <a:rPr lang="pl-PL" sz="2500" dirty="0"/>
              <a:t>; ignorowanie </a:t>
            </a:r>
            <a:r>
              <a:rPr lang="pl-PL" sz="2500" dirty="0" smtClean="0"/>
              <a:t>związków z kulturą)</a:t>
            </a:r>
          </a:p>
          <a:p>
            <a:pPr>
              <a:buFontTx/>
              <a:buChar char="-"/>
            </a:pPr>
            <a:r>
              <a:rPr lang="pl-PL" sz="2500" dirty="0" smtClean="0"/>
              <a:t>anglosaski (amerykański</a:t>
            </a:r>
            <a:r>
              <a:rPr lang="pl-PL" sz="2500" dirty="0"/>
              <a:t>) XX-wieczny </a:t>
            </a:r>
            <a:r>
              <a:rPr lang="pl-PL" sz="2500" dirty="0" smtClean="0"/>
              <a:t>klimat refleksji nad prawem</a:t>
            </a:r>
          </a:p>
          <a:p>
            <a:pPr>
              <a:buFontTx/>
              <a:buChar char="-"/>
            </a:pPr>
            <a:r>
              <a:rPr lang="pl-PL" sz="2500" dirty="0"/>
              <a:t>liberalne założenie </a:t>
            </a:r>
            <a:r>
              <a:rPr lang="pl-PL" sz="2500" i="1" dirty="0"/>
              <a:t>homo oeconomicus + </a:t>
            </a:r>
            <a:r>
              <a:rPr lang="pl-PL" sz="25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utylitaryzm (</a:t>
            </a:r>
            <a:r>
              <a:rPr lang="pl-PL" sz="2500" i="1" dirty="0" err="1">
                <a:gradFill>
                  <a:gsLst>
                    <a:gs pos="34000">
                      <a:prstClr val="white">
                        <a:lumMod val="93000"/>
                      </a:prstClr>
                    </a:gs>
                    <a:gs pos="0">
                      <a:prstClr val="black">
                        <a:lumMod val="25000"/>
                        <a:lumOff val="75000"/>
                      </a:prstClr>
                    </a:gs>
                    <a:gs pos="100000">
                      <a:srgbClr val="94D7E4">
                        <a:lumMod val="0"/>
                        <a:lumOff val="100000"/>
                      </a:srgbClr>
                    </a:gs>
                  </a:gsLst>
                  <a:lin ang="4800000" scaled="0"/>
                </a:gradFill>
              </a:rPr>
              <a:t>felicific</a:t>
            </a:r>
            <a:r>
              <a:rPr lang="pl-PL" sz="2500" i="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a:t>
            </a:r>
            <a:r>
              <a:rPr lang="pl-PL" sz="2500" i="1" dirty="0" err="1">
                <a:gradFill>
                  <a:gsLst>
                    <a:gs pos="34000">
                      <a:prstClr val="white">
                        <a:lumMod val="93000"/>
                      </a:prstClr>
                    </a:gs>
                    <a:gs pos="0">
                      <a:prstClr val="black">
                        <a:lumMod val="25000"/>
                        <a:lumOff val="75000"/>
                      </a:prstClr>
                    </a:gs>
                    <a:gs pos="100000">
                      <a:srgbClr val="94D7E4">
                        <a:lumMod val="0"/>
                        <a:lumOff val="100000"/>
                      </a:srgbClr>
                    </a:gs>
                  </a:gsLst>
                  <a:lin ang="4800000" scaled="0"/>
                </a:gradFill>
              </a:rPr>
              <a:t>calculus</a:t>
            </a:r>
            <a:r>
              <a:rPr lang="pl-PL" sz="2500" i="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a:t>
            </a:r>
            <a:r>
              <a:rPr lang="pl-PL" sz="25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i </a:t>
            </a:r>
            <a:r>
              <a:rPr lang="pl-PL" sz="2500" i="1" dirty="0" err="1">
                <a:gradFill>
                  <a:gsLst>
                    <a:gs pos="34000">
                      <a:prstClr val="white">
                        <a:lumMod val="93000"/>
                      </a:prstClr>
                    </a:gs>
                    <a:gs pos="0">
                      <a:prstClr val="black">
                        <a:lumMod val="25000"/>
                        <a:lumOff val="75000"/>
                      </a:prstClr>
                    </a:gs>
                    <a:gs pos="100000">
                      <a:srgbClr val="94D7E4">
                        <a:lumMod val="0"/>
                        <a:lumOff val="100000"/>
                      </a:srgbClr>
                    </a:gs>
                  </a:gsLst>
                  <a:lin ang="4800000" scaled="0"/>
                </a:gradFill>
              </a:rPr>
              <a:t>greatest</a:t>
            </a:r>
            <a:r>
              <a:rPr lang="pl-PL" sz="2500" i="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a:t>
            </a:r>
            <a:r>
              <a:rPr lang="pl-PL" sz="2500" i="1" dirty="0" err="1">
                <a:gradFill>
                  <a:gsLst>
                    <a:gs pos="34000">
                      <a:prstClr val="white">
                        <a:lumMod val="93000"/>
                      </a:prstClr>
                    </a:gs>
                    <a:gs pos="0">
                      <a:prstClr val="black">
                        <a:lumMod val="25000"/>
                        <a:lumOff val="75000"/>
                      </a:prstClr>
                    </a:gs>
                    <a:gs pos="100000">
                      <a:srgbClr val="94D7E4">
                        <a:lumMod val="0"/>
                        <a:lumOff val="100000"/>
                      </a:srgbClr>
                    </a:gs>
                  </a:gsLst>
                  <a:lin ang="4800000" scaled="0"/>
                </a:gradFill>
              </a:rPr>
              <a:t>happiness</a:t>
            </a:r>
            <a:r>
              <a:rPr lang="pl-PL" sz="2500" i="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a:t>
            </a:r>
            <a:r>
              <a:rPr lang="pl-PL" sz="2500" i="1" dirty="0" err="1">
                <a:gradFill>
                  <a:gsLst>
                    <a:gs pos="34000">
                      <a:prstClr val="white">
                        <a:lumMod val="93000"/>
                      </a:prstClr>
                    </a:gs>
                    <a:gs pos="0">
                      <a:prstClr val="black">
                        <a:lumMod val="25000"/>
                        <a:lumOff val="75000"/>
                      </a:prstClr>
                    </a:gs>
                    <a:gs pos="100000">
                      <a:srgbClr val="94D7E4">
                        <a:lumMod val="0"/>
                        <a:lumOff val="100000"/>
                      </a:srgbClr>
                    </a:gs>
                  </a:gsLst>
                  <a:lin ang="4800000" scaled="0"/>
                </a:gradFill>
              </a:rPr>
              <a:t>principle</a:t>
            </a:r>
            <a:r>
              <a:rPr lang="pl-PL" sz="25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a:t>
            </a:r>
            <a:endParaRPr lang="pl-PL" sz="2500" dirty="0" smtClean="0"/>
          </a:p>
          <a:p>
            <a:pPr>
              <a:buFontTx/>
              <a:buChar char="-"/>
            </a:pPr>
            <a:r>
              <a:rPr lang="pl-PL" sz="2500" dirty="0" smtClean="0"/>
              <a:t>realizm prawniczy (</a:t>
            </a:r>
            <a:r>
              <a:rPr lang="pl-PL" sz="2500" i="1" dirty="0" smtClean="0"/>
              <a:t>law in the </a:t>
            </a:r>
            <a:r>
              <a:rPr lang="pl-PL" sz="2500" i="1" dirty="0" err="1" smtClean="0"/>
              <a:t>books</a:t>
            </a:r>
            <a:r>
              <a:rPr lang="pl-PL" sz="2500" i="1" dirty="0" smtClean="0"/>
              <a:t> vs. law in </a:t>
            </a:r>
            <a:r>
              <a:rPr lang="pl-PL" sz="2500" i="1" dirty="0" err="1" smtClean="0"/>
              <a:t>action</a:t>
            </a:r>
            <a:r>
              <a:rPr lang="pl-PL" sz="2500" dirty="0" smtClean="0"/>
              <a:t>) </a:t>
            </a:r>
          </a:p>
          <a:p>
            <a:pPr lvl="0">
              <a:buFontTx/>
              <a:buChar char="-"/>
            </a:pPr>
            <a:r>
              <a:rPr lang="pl-PL" sz="2500" dirty="0" err="1"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Roscoe</a:t>
            </a:r>
            <a:r>
              <a:rPr lang="pl-PL" sz="25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a:t>
            </a:r>
            <a:r>
              <a:rPr lang="pl-PL" sz="2500" dirty="0" err="1">
                <a:gradFill>
                  <a:gsLst>
                    <a:gs pos="34000">
                      <a:prstClr val="white">
                        <a:lumMod val="93000"/>
                      </a:prstClr>
                    </a:gs>
                    <a:gs pos="0">
                      <a:prstClr val="black">
                        <a:lumMod val="25000"/>
                        <a:lumOff val="75000"/>
                      </a:prstClr>
                    </a:gs>
                    <a:gs pos="100000">
                      <a:srgbClr val="94D7E4">
                        <a:lumMod val="0"/>
                        <a:lumOff val="100000"/>
                      </a:srgbClr>
                    </a:gs>
                  </a:gsLst>
                  <a:lin ang="4800000" scaled="0"/>
                </a:gradFill>
              </a:rPr>
              <a:t>Pound</a:t>
            </a:r>
            <a:r>
              <a:rPr lang="pl-PL" sz="25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funkcjonalizm i technokratyzm </a:t>
            </a:r>
            <a:r>
              <a:rPr lang="pl-PL" sz="25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a:t>
            </a:r>
            <a:r>
              <a:rPr lang="pl-PL" sz="2500" i="1" dirty="0" err="1"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social</a:t>
            </a:r>
            <a:r>
              <a:rPr lang="pl-PL" sz="2500" i="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a:t>
            </a:r>
            <a:r>
              <a:rPr lang="pl-PL" sz="2500" i="1" dirty="0" err="1"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improvement</a:t>
            </a:r>
            <a:r>
              <a:rPr lang="pl-PL" sz="2500" i="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a:t>
            </a:r>
            <a:r>
              <a:rPr lang="pl-PL" sz="25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a:t>
            </a:r>
            <a:r>
              <a:rPr lang="pl-PL" sz="2500" i="1" dirty="0" err="1">
                <a:gradFill>
                  <a:gsLst>
                    <a:gs pos="34000">
                      <a:prstClr val="white">
                        <a:lumMod val="93000"/>
                      </a:prstClr>
                    </a:gs>
                    <a:gs pos="0">
                      <a:prstClr val="black">
                        <a:lumMod val="25000"/>
                        <a:lumOff val="75000"/>
                      </a:prstClr>
                    </a:gs>
                    <a:gs pos="100000">
                      <a:srgbClr val="94D7E4">
                        <a:lumMod val="0"/>
                        <a:lumOff val="100000"/>
                      </a:srgbClr>
                    </a:gs>
                  </a:gsLst>
                  <a:lin ang="4800000" scaled="0"/>
                </a:gradFill>
              </a:rPr>
              <a:t>social</a:t>
            </a:r>
            <a:r>
              <a:rPr lang="pl-PL" sz="2500" i="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a:t>
            </a:r>
            <a:r>
              <a:rPr lang="pl-PL" sz="2500" i="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engineering – </a:t>
            </a:r>
            <a:r>
              <a:rPr lang="pl-PL" sz="2500" i="1" dirty="0" err="1"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wealth</a:t>
            </a:r>
            <a:r>
              <a:rPr lang="pl-PL" sz="2500" i="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a:t>
            </a:r>
            <a:r>
              <a:rPr lang="pl-PL" sz="2500" i="1" dirty="0" err="1"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maximization</a:t>
            </a:r>
            <a:r>
              <a:rPr lang="pl-PL" sz="25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a:t>
            </a:r>
            <a:endParaRPr lang="pl-PL" sz="25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lvl="0">
              <a:buFontTx/>
              <a:buChar char="-"/>
            </a:pPr>
            <a:r>
              <a:rPr lang="pl-PL" sz="25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neoliberalizm </a:t>
            </a:r>
            <a:r>
              <a:rPr lang="pl-PL" sz="25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ekonomiczny (F. Hayek, M. Friedman) i libertarianizm (R. </a:t>
            </a:r>
            <a:r>
              <a:rPr lang="pl-PL" sz="2500" dirty="0" err="1">
                <a:gradFill>
                  <a:gsLst>
                    <a:gs pos="34000">
                      <a:prstClr val="white">
                        <a:lumMod val="93000"/>
                      </a:prstClr>
                    </a:gs>
                    <a:gs pos="0">
                      <a:prstClr val="black">
                        <a:lumMod val="25000"/>
                        <a:lumOff val="75000"/>
                      </a:prstClr>
                    </a:gs>
                    <a:gs pos="100000">
                      <a:srgbClr val="94D7E4">
                        <a:lumMod val="0"/>
                        <a:lumOff val="100000"/>
                      </a:srgbClr>
                    </a:gs>
                  </a:gsLst>
                  <a:lin ang="4800000" scaled="0"/>
                </a:gradFill>
              </a:rPr>
              <a:t>Nozick</a:t>
            </a:r>
            <a:r>
              <a:rPr lang="pl-PL" sz="25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a:t>
            </a:r>
          </a:p>
          <a:p>
            <a:pPr lvl="0">
              <a:buFontTx/>
              <a:buChar char="-"/>
            </a:pPr>
            <a:r>
              <a:rPr lang="pl-PL" sz="25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fetyszyzacja kapitalizmu, </a:t>
            </a:r>
            <a:r>
              <a:rPr lang="pl-PL" sz="2500" dirty="0" err="1"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kontraktualizmu</a:t>
            </a:r>
            <a:r>
              <a:rPr lang="pl-PL" sz="25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i mania „urynkowienia” (bliskość </a:t>
            </a:r>
            <a:r>
              <a:rPr lang="pl-PL" sz="25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z New Public </a:t>
            </a:r>
            <a:r>
              <a:rPr lang="pl-PL" sz="25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Management)</a:t>
            </a:r>
            <a:endParaRPr lang="pl-PL" sz="25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a:buFontTx/>
              <a:buChar char="-"/>
            </a:pPr>
            <a:endParaRPr lang="pl-PL" sz="1800" i="1" dirty="0"/>
          </a:p>
          <a:p>
            <a:pPr>
              <a:buFontTx/>
              <a:buChar char="-"/>
            </a:pPr>
            <a:endParaRPr lang="pl-PL" sz="1800" dirty="0"/>
          </a:p>
        </p:txBody>
      </p:sp>
    </p:spTree>
    <p:extLst>
      <p:ext uri="{BB962C8B-B14F-4D97-AF65-F5344CB8AC3E}">
        <p14:creationId xmlns:p14="http://schemas.microsoft.com/office/powerpoint/2010/main" val="19579758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400" dirty="0" smtClean="0"/>
              <a:t>Rekomendowana literatura dla zainteresowanych</a:t>
            </a:r>
            <a:endParaRPr lang="pl-PL" sz="4400" dirty="0"/>
          </a:p>
        </p:txBody>
      </p:sp>
      <p:sp>
        <p:nvSpPr>
          <p:cNvPr id="3" name="Symbol zastępczy zawartości 2"/>
          <p:cNvSpPr>
            <a:spLocks noGrp="1"/>
          </p:cNvSpPr>
          <p:nvPr>
            <p:ph idx="1"/>
          </p:nvPr>
        </p:nvSpPr>
        <p:spPr>
          <a:xfrm>
            <a:off x="838200" y="2161687"/>
            <a:ext cx="10233800" cy="4351338"/>
          </a:xfrm>
        </p:spPr>
        <p:txBody>
          <a:bodyPr/>
          <a:lstStyle/>
          <a:p>
            <a:r>
              <a:rPr lang="pl-PL" dirty="0">
                <a:solidFill>
                  <a:schemeClr val="tx1"/>
                </a:solidFill>
              </a:rPr>
              <a:t>a</a:t>
            </a:r>
            <a:r>
              <a:rPr lang="pl-PL" dirty="0" smtClean="0">
                <a:solidFill>
                  <a:schemeClr val="tx1"/>
                </a:solidFill>
              </a:rPr>
              <a:t>rtykuły dostępne online (open-</a:t>
            </a:r>
            <a:r>
              <a:rPr lang="pl-PL" dirty="0" err="1" smtClean="0">
                <a:solidFill>
                  <a:schemeClr val="tx1"/>
                </a:solidFill>
              </a:rPr>
              <a:t>access</a:t>
            </a:r>
            <a:r>
              <a:rPr lang="pl-PL" dirty="0" smtClean="0">
                <a:solidFill>
                  <a:schemeClr val="tx1"/>
                </a:solidFill>
              </a:rPr>
              <a:t>):</a:t>
            </a:r>
            <a:endParaRPr lang="pl-PL" dirty="0">
              <a:solidFill>
                <a:schemeClr val="tx1"/>
              </a:solidFill>
            </a:endParaRPr>
          </a:p>
          <a:p>
            <a:pPr algn="just">
              <a:buFontTx/>
              <a:buChar char="-"/>
            </a:pPr>
            <a:endParaRPr lang="pl-PL" dirty="0" smtClean="0">
              <a:solidFill>
                <a:schemeClr val="tx1"/>
              </a:solidFill>
            </a:endParaRPr>
          </a:p>
          <a:p>
            <a:pPr algn="just">
              <a:buFontTx/>
              <a:buChar char="-"/>
            </a:pPr>
            <a:r>
              <a:rPr lang="pl-PL" dirty="0" smtClean="0">
                <a:solidFill>
                  <a:schemeClr val="tx1"/>
                </a:solidFill>
              </a:rPr>
              <a:t>R. </a:t>
            </a:r>
            <a:r>
              <a:rPr lang="pl-PL" dirty="0">
                <a:solidFill>
                  <a:schemeClr val="tx1"/>
                </a:solidFill>
              </a:rPr>
              <a:t>Zyzik, </a:t>
            </a:r>
            <a:r>
              <a:rPr lang="pl-PL" i="1" dirty="0">
                <a:solidFill>
                  <a:schemeClr val="tx1"/>
                </a:solidFill>
              </a:rPr>
              <a:t>Czy Leon </a:t>
            </a:r>
            <a:r>
              <a:rPr lang="pl-PL" i="1" dirty="0" err="1">
                <a:solidFill>
                  <a:schemeClr val="tx1"/>
                </a:solidFill>
              </a:rPr>
              <a:t>Petrażycki</a:t>
            </a:r>
            <a:r>
              <a:rPr lang="pl-PL" i="1" dirty="0">
                <a:solidFill>
                  <a:schemeClr val="tx1"/>
                </a:solidFill>
              </a:rPr>
              <a:t> był </a:t>
            </a:r>
            <a:r>
              <a:rPr lang="pl-PL" i="1" dirty="0" smtClean="0">
                <a:solidFill>
                  <a:schemeClr val="tx1"/>
                </a:solidFill>
              </a:rPr>
              <a:t>prekursorem behawioralnej ekonomicznej analizy </a:t>
            </a:r>
            <a:r>
              <a:rPr lang="pl-PL" i="1" dirty="0">
                <a:solidFill>
                  <a:schemeClr val="tx1"/>
                </a:solidFill>
              </a:rPr>
              <a:t>prawa?</a:t>
            </a:r>
            <a:r>
              <a:rPr lang="pl-PL" dirty="0">
                <a:solidFill>
                  <a:schemeClr val="tx1"/>
                </a:solidFill>
              </a:rPr>
              <a:t>, </a:t>
            </a:r>
            <a:r>
              <a:rPr lang="pl-PL" dirty="0" smtClean="0">
                <a:solidFill>
                  <a:schemeClr val="tx1"/>
                </a:solidFill>
              </a:rPr>
              <a:t>Forum Prawnicze, nr 1/2017</a:t>
            </a:r>
          </a:p>
          <a:p>
            <a:pPr algn="just">
              <a:buFontTx/>
              <a:buChar char="-"/>
            </a:pPr>
            <a:endParaRPr lang="pl-PL" dirty="0" smtClean="0">
              <a:solidFill>
                <a:schemeClr val="tx1"/>
              </a:solidFill>
            </a:endParaRPr>
          </a:p>
          <a:p>
            <a:pPr algn="just">
              <a:buFontTx/>
              <a:buChar char="-"/>
            </a:pPr>
            <a:r>
              <a:rPr lang="pl-PL" dirty="0" smtClean="0">
                <a:solidFill>
                  <a:schemeClr val="tx1"/>
                </a:solidFill>
              </a:rPr>
              <a:t>T. </a:t>
            </a:r>
            <a:r>
              <a:rPr lang="pl-PL" dirty="0" err="1" smtClean="0">
                <a:solidFill>
                  <a:schemeClr val="tx1"/>
                </a:solidFill>
              </a:rPr>
              <a:t>Giaro</a:t>
            </a:r>
            <a:r>
              <a:rPr lang="pl-PL" dirty="0">
                <a:solidFill>
                  <a:schemeClr val="tx1"/>
                </a:solidFill>
              </a:rPr>
              <a:t>, </a:t>
            </a:r>
            <a:r>
              <a:rPr lang="pl-PL" i="1" dirty="0" err="1">
                <a:solidFill>
                  <a:schemeClr val="tx1"/>
                </a:solidFill>
              </a:rPr>
              <a:t>Petrażycki</a:t>
            </a:r>
            <a:r>
              <a:rPr lang="pl-PL" i="1" dirty="0">
                <a:solidFill>
                  <a:schemeClr val="tx1"/>
                </a:solidFill>
              </a:rPr>
              <a:t> jako prekursor law &amp; </a:t>
            </a:r>
            <a:r>
              <a:rPr lang="pl-PL" i="1" dirty="0" err="1">
                <a:solidFill>
                  <a:schemeClr val="tx1"/>
                </a:solidFill>
              </a:rPr>
              <a:t>economics</a:t>
            </a:r>
            <a:r>
              <a:rPr lang="pl-PL" dirty="0">
                <a:solidFill>
                  <a:schemeClr val="tx1"/>
                </a:solidFill>
              </a:rPr>
              <a:t>, </a:t>
            </a:r>
            <a:r>
              <a:rPr lang="pl-PL" dirty="0" smtClean="0">
                <a:solidFill>
                  <a:schemeClr val="tx1"/>
                </a:solidFill>
              </a:rPr>
              <a:t>Studia </a:t>
            </a:r>
            <a:r>
              <a:rPr lang="pl-PL" dirty="0" err="1" smtClean="0">
                <a:solidFill>
                  <a:schemeClr val="tx1"/>
                </a:solidFill>
              </a:rPr>
              <a:t>Iuridica</a:t>
            </a:r>
            <a:r>
              <a:rPr lang="pl-PL" dirty="0" smtClean="0">
                <a:solidFill>
                  <a:schemeClr val="tx1"/>
                </a:solidFill>
              </a:rPr>
              <a:t>: Leon </a:t>
            </a:r>
            <a:r>
              <a:rPr lang="pl-PL" dirty="0" err="1" smtClean="0">
                <a:solidFill>
                  <a:schemeClr val="tx1"/>
                </a:solidFill>
              </a:rPr>
              <a:t>Petrażycki</a:t>
            </a:r>
            <a:r>
              <a:rPr lang="pl-PL" dirty="0" smtClean="0">
                <a:solidFill>
                  <a:schemeClr val="tx1"/>
                </a:solidFill>
              </a:rPr>
              <a:t> i jego dzieło, t. 74/2018</a:t>
            </a:r>
            <a:endParaRPr lang="pl-PL" dirty="0">
              <a:solidFill>
                <a:schemeClr val="tx1"/>
              </a:solidFill>
            </a:endParaRPr>
          </a:p>
        </p:txBody>
      </p:sp>
    </p:spTree>
    <p:extLst>
      <p:ext uri="{BB962C8B-B14F-4D97-AF65-F5344CB8AC3E}">
        <p14:creationId xmlns:p14="http://schemas.microsoft.com/office/powerpoint/2010/main" val="1259701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1446" y="537063"/>
            <a:ext cx="10515600" cy="1325563"/>
          </a:xfrm>
        </p:spPr>
        <p:txBody>
          <a:bodyPr/>
          <a:lstStyle/>
          <a:p>
            <a:pPr algn="ctr"/>
            <a:r>
              <a:rPr lang="pl-PL" sz="4800" dirty="0" smtClean="0"/>
              <a:t>Rekomendowana literatura</a:t>
            </a:r>
            <a:endParaRPr lang="pl-PL" sz="4800" dirty="0"/>
          </a:p>
        </p:txBody>
      </p:sp>
      <p:sp>
        <p:nvSpPr>
          <p:cNvPr id="3" name="Symbol zastępczy zawartości 2"/>
          <p:cNvSpPr>
            <a:spLocks noGrp="1"/>
          </p:cNvSpPr>
          <p:nvPr>
            <p:ph idx="1"/>
          </p:nvPr>
        </p:nvSpPr>
        <p:spPr>
          <a:xfrm>
            <a:off x="531446" y="2454030"/>
            <a:ext cx="8792308" cy="4308231"/>
          </a:xfrm>
        </p:spPr>
        <p:txBody>
          <a:bodyPr>
            <a:normAutofit/>
          </a:bodyPr>
          <a:lstStyle/>
          <a:p>
            <a:pPr lvl="0">
              <a:buFontTx/>
              <a:buChar char="-"/>
            </a:pP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R</a:t>
            </a:r>
            <a:r>
              <a:rPr lang="pl-PL" sz="22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a:t>
            </a:r>
            <a:r>
              <a:rPr lang="pl-PL" sz="2200" dirty="0" err="1">
                <a:gradFill>
                  <a:gsLst>
                    <a:gs pos="34000">
                      <a:prstClr val="white">
                        <a:lumMod val="93000"/>
                      </a:prstClr>
                    </a:gs>
                    <a:gs pos="0">
                      <a:prstClr val="black">
                        <a:lumMod val="25000"/>
                        <a:lumOff val="75000"/>
                      </a:prstClr>
                    </a:gs>
                    <a:gs pos="100000">
                      <a:srgbClr val="94D7E4">
                        <a:lumMod val="0"/>
                        <a:lumOff val="100000"/>
                      </a:srgbClr>
                    </a:gs>
                  </a:gsLst>
                  <a:lin ang="4800000" scaled="0"/>
                </a:gradFill>
              </a:rPr>
              <a:t>Cooter</a:t>
            </a:r>
            <a:r>
              <a:rPr lang="pl-PL" sz="22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T. Ulen, </a:t>
            </a:r>
            <a:r>
              <a:rPr lang="pl-PL" sz="2200" i="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Ekonomiczna analiza prawa</a:t>
            </a:r>
            <a:r>
              <a:rPr lang="pl-PL" sz="22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Warszawa </a:t>
            </a: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2011</a:t>
            </a:r>
          </a:p>
          <a:p>
            <a:pPr lvl="0">
              <a:buFontTx/>
              <a:buChar char="-"/>
            </a:pPr>
            <a:endParaRPr lang="pl-PL" sz="22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lvl="0">
              <a:buFontTx/>
              <a:buChar char="-"/>
            </a:pPr>
            <a:r>
              <a:rPr lang="pl-PL" sz="22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J. Stelmach, B. Brożek, W. Załuski, </a:t>
            </a:r>
            <a:r>
              <a:rPr lang="pl-PL" sz="2200" i="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Dziesięć wykładów o ekonomii prawa</a:t>
            </a:r>
            <a:r>
              <a:rPr lang="pl-PL" sz="22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Warszawa </a:t>
            </a: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2007</a:t>
            </a:r>
          </a:p>
          <a:p>
            <a:pPr marL="0" lvl="0" indent="0">
              <a:buNone/>
            </a:pPr>
            <a:endPar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lvl="0">
              <a:buFontTx/>
              <a:buChar char="-"/>
            </a:pP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T. </a:t>
            </a:r>
            <a:r>
              <a:rPr lang="pl-PL" sz="2200" dirty="0" err="1"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Giaro</a:t>
            </a: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(red.), </a:t>
            </a:r>
            <a:r>
              <a:rPr lang="pl-PL" sz="2200" i="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Ekonomiczna analiza prawa</a:t>
            </a: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Warszawa 2015</a:t>
            </a:r>
            <a:endParaRPr lang="pl-PL" sz="22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marL="0" lvl="0" indent="0">
              <a:buNone/>
            </a:pPr>
            <a:endPar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marL="0" lvl="0" indent="0">
              <a:buNone/>
            </a:pPr>
            <a:endPar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marL="0" lvl="0" indent="0">
              <a:buNone/>
            </a:pP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inne pozycje  wymienione w opisie przedmiotu w USOS oraz wskazane w prezentacjach</a:t>
            </a:r>
            <a:endParaRPr lang="pl-PL" sz="22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p:txBody>
      </p:sp>
      <p:pic>
        <p:nvPicPr>
          <p:cNvPr id="4" name="Obraz 3"/>
          <p:cNvPicPr>
            <a:picLocks noChangeAspect="1"/>
          </p:cNvPicPr>
          <p:nvPr/>
        </p:nvPicPr>
        <p:blipFill>
          <a:blip r:embed="rId2"/>
          <a:stretch>
            <a:fillRect/>
          </a:stretch>
        </p:blipFill>
        <p:spPr>
          <a:xfrm>
            <a:off x="10566399" y="149496"/>
            <a:ext cx="1499333" cy="2135801"/>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0699" y="4681415"/>
            <a:ext cx="1445033" cy="2080847"/>
          </a:xfrm>
          <a:prstGeom prst="rect">
            <a:avLst/>
          </a:prstGeom>
        </p:spPr>
      </p:pic>
      <p:pic>
        <p:nvPicPr>
          <p:cNvPr id="6" name="Obraz 5"/>
          <p:cNvPicPr>
            <a:picLocks noChangeAspect="1"/>
          </p:cNvPicPr>
          <p:nvPr/>
        </p:nvPicPr>
        <p:blipFill>
          <a:blip r:embed="rId4"/>
          <a:stretch>
            <a:fillRect/>
          </a:stretch>
        </p:blipFill>
        <p:spPr>
          <a:xfrm>
            <a:off x="9209436" y="2347820"/>
            <a:ext cx="1462063" cy="2271072"/>
          </a:xfrm>
          <a:prstGeom prst="rect">
            <a:avLst/>
          </a:prstGeom>
        </p:spPr>
      </p:pic>
    </p:spTree>
    <p:extLst>
      <p:ext uri="{BB962C8B-B14F-4D97-AF65-F5344CB8AC3E}">
        <p14:creationId xmlns:p14="http://schemas.microsoft.com/office/powerpoint/2010/main" val="1223277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1446" y="380756"/>
            <a:ext cx="10515600" cy="1325563"/>
          </a:xfrm>
        </p:spPr>
        <p:txBody>
          <a:bodyPr>
            <a:normAutofit fontScale="90000"/>
          </a:bodyPr>
          <a:lstStyle/>
          <a:p>
            <a:pPr algn="ctr"/>
            <a:r>
              <a:rPr lang="pl-PL" sz="4800" dirty="0" smtClean="0"/>
              <a:t>Zagadnienie prezentowane w trakcie zajęć</a:t>
            </a:r>
            <a:endParaRPr lang="pl-PL" sz="4800" dirty="0"/>
          </a:p>
        </p:txBody>
      </p:sp>
      <p:sp>
        <p:nvSpPr>
          <p:cNvPr id="3" name="Symbol zastępczy zawartości 2"/>
          <p:cNvSpPr>
            <a:spLocks noGrp="1"/>
          </p:cNvSpPr>
          <p:nvPr>
            <p:ph idx="1"/>
          </p:nvPr>
        </p:nvSpPr>
        <p:spPr>
          <a:xfrm>
            <a:off x="531446" y="1985108"/>
            <a:ext cx="11199446" cy="4478215"/>
          </a:xfrm>
        </p:spPr>
        <p:txBody>
          <a:bodyPr>
            <a:normAutofit fontScale="92500"/>
          </a:bodyPr>
          <a:lstStyle/>
          <a:p>
            <a:pPr lvl="0">
              <a:buFontTx/>
              <a:buChar char="-"/>
            </a:pP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podstawowe </a:t>
            </a:r>
            <a:r>
              <a:rPr lang="pl-PL" sz="22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terminy ekonomicznej analizy </a:t>
            </a: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prawa</a:t>
            </a:r>
            <a:endParaRPr lang="pl-PL" sz="22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lvl="0">
              <a:buFontTx/>
              <a:buChar char="-"/>
            </a:pP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sylwetki </a:t>
            </a:r>
            <a:r>
              <a:rPr lang="pl-PL" sz="22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najwybitniejszych </a:t>
            </a: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przedstawicieli</a:t>
            </a:r>
          </a:p>
          <a:p>
            <a:pPr lvl="0">
              <a:buFontTx/>
              <a:buChar char="-"/>
            </a:pP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nurty </a:t>
            </a:r>
            <a:r>
              <a:rPr lang="pl-PL" sz="22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i zróżnicowanie wewnątrz ekonomicznej analizy </a:t>
            </a: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prawa</a:t>
            </a:r>
            <a:endParaRPr lang="pl-PL" sz="22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lvl="0">
              <a:buFontTx/>
              <a:buChar char="-"/>
            </a:pP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postulaty </a:t>
            </a:r>
            <a:r>
              <a:rPr lang="pl-PL" sz="22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ekonomicznej analizy prawa (wnioski płynące z tzw. normatywnej </a:t>
            </a:r>
            <a:r>
              <a:rPr lang="pl-PL" sz="2200" i="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law and </a:t>
            </a:r>
            <a:r>
              <a:rPr lang="pl-PL" sz="2200" i="1" dirty="0" err="1">
                <a:gradFill>
                  <a:gsLst>
                    <a:gs pos="34000">
                      <a:prstClr val="white">
                        <a:lumMod val="93000"/>
                      </a:prstClr>
                    </a:gs>
                    <a:gs pos="0">
                      <a:prstClr val="black">
                        <a:lumMod val="25000"/>
                        <a:lumOff val="75000"/>
                      </a:prstClr>
                    </a:gs>
                    <a:gs pos="100000">
                      <a:srgbClr val="94D7E4">
                        <a:lumMod val="0"/>
                        <a:lumOff val="100000"/>
                      </a:srgbClr>
                    </a:gs>
                  </a:gsLst>
                  <a:lin ang="4800000" scaled="0"/>
                </a:gradFill>
              </a:rPr>
              <a:t>economics</a:t>
            </a: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a:t>
            </a:r>
            <a:endParaRPr lang="pl-PL" sz="22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lvl="0">
              <a:buFontTx/>
              <a:buChar char="-"/>
            </a:pP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dyskusja </a:t>
            </a:r>
            <a:r>
              <a:rPr lang="pl-PL" sz="22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teoretycznoprawna wokół ekonomicznej analizy prawa (inspiracje, krytyka, miejsce na mapie koncepcji teoretycznoprawnych oraz perspektywy dla rozwoju nauki prawa</a:t>
            </a: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a:t>
            </a:r>
            <a:endParaRPr lang="pl-PL" sz="22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lvl="0">
              <a:buFontTx/>
              <a:buChar char="-"/>
            </a:pP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wyzwania </a:t>
            </a:r>
            <a:r>
              <a:rPr lang="pl-PL" sz="22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polityki prawa i planowanie </a:t>
            </a: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legislacyjne</a:t>
            </a:r>
            <a:endParaRPr lang="pl-PL" sz="22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lvl="0">
              <a:buFontTx/>
              <a:buChar char="-"/>
            </a:pP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rozwiązania </a:t>
            </a:r>
            <a:r>
              <a:rPr lang="pl-PL" sz="22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prawne (zagraniczne i polskie) pozwalające wykorzystać ekonomiczną analizę prawa w praktyce stanowienia i stosowania </a:t>
            </a: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prawa</a:t>
            </a:r>
            <a:endParaRPr lang="pl-PL" sz="22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lvl="0">
              <a:buFontTx/>
              <a:buChar char="-"/>
            </a:pP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przykłady </a:t>
            </a:r>
            <a:r>
              <a:rPr lang="pl-PL" sz="22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zastosowania w procesie legislacyjnym i stosowania prawa (konkretne przypadki zagraniczne i polskie, zarówno </a:t>
            </a: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udane, </a:t>
            </a:r>
            <a:r>
              <a:rPr lang="pl-PL" sz="22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jak i nieudane</a:t>
            </a: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a:t>
            </a:r>
            <a:endParaRPr lang="pl-PL" sz="22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lvl="0">
              <a:buFontTx/>
              <a:buChar char="-"/>
            </a:pP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metody </a:t>
            </a:r>
            <a:r>
              <a:rPr lang="pl-PL" sz="22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ekonomiczne i sposoby oceny skutków regulacji (w tym badania empiryczne</a:t>
            </a: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a:t>
            </a:r>
            <a:endParaRPr lang="pl-PL" sz="22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p:txBody>
      </p:sp>
    </p:spTree>
    <p:extLst>
      <p:ext uri="{BB962C8B-B14F-4D97-AF65-F5344CB8AC3E}">
        <p14:creationId xmlns:p14="http://schemas.microsoft.com/office/powerpoint/2010/main" val="193537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1446" y="380756"/>
            <a:ext cx="10515600" cy="1325563"/>
          </a:xfrm>
        </p:spPr>
        <p:txBody>
          <a:bodyPr>
            <a:normAutofit/>
          </a:bodyPr>
          <a:lstStyle/>
          <a:p>
            <a:pPr algn="ctr"/>
            <a:r>
              <a:rPr lang="pl-PL" sz="4800" dirty="0" smtClean="0"/>
              <a:t>Podejścia do EAP</a:t>
            </a:r>
            <a:endParaRPr lang="pl-PL" sz="4800" dirty="0"/>
          </a:p>
        </p:txBody>
      </p:sp>
      <p:sp>
        <p:nvSpPr>
          <p:cNvPr id="4" name="Prostokąt 3"/>
          <p:cNvSpPr/>
          <p:nvPr/>
        </p:nvSpPr>
        <p:spPr>
          <a:xfrm>
            <a:off x="4319954" y="1875692"/>
            <a:ext cx="2938584" cy="1992923"/>
          </a:xfrm>
          <a:prstGeom prst="rect">
            <a:avLst/>
          </a:prstGeom>
          <a:noFill/>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a:solidFill>
                <a:prstClr val="white"/>
              </a:solidFill>
            </a:endParaRPr>
          </a:p>
        </p:txBody>
      </p:sp>
      <p:sp>
        <p:nvSpPr>
          <p:cNvPr id="5" name="Prostokąt 4"/>
          <p:cNvSpPr/>
          <p:nvPr/>
        </p:nvSpPr>
        <p:spPr>
          <a:xfrm>
            <a:off x="705339" y="4654061"/>
            <a:ext cx="2938584" cy="1992923"/>
          </a:xfrm>
          <a:prstGeom prst="rect">
            <a:avLst/>
          </a:prstGeom>
          <a:noFill/>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a:solidFill>
                <a:prstClr val="white"/>
              </a:solidFill>
            </a:endParaRPr>
          </a:p>
        </p:txBody>
      </p:sp>
      <p:sp>
        <p:nvSpPr>
          <p:cNvPr id="6" name="Prostokąt 5"/>
          <p:cNvSpPr/>
          <p:nvPr/>
        </p:nvSpPr>
        <p:spPr>
          <a:xfrm>
            <a:off x="7872047" y="4643680"/>
            <a:ext cx="2938584" cy="1992923"/>
          </a:xfrm>
          <a:prstGeom prst="rect">
            <a:avLst/>
          </a:prstGeom>
          <a:noFill/>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a:solidFill>
                <a:prstClr val="white"/>
              </a:solidFill>
            </a:endParaRPr>
          </a:p>
        </p:txBody>
      </p:sp>
      <p:cxnSp>
        <p:nvCxnSpPr>
          <p:cNvPr id="7" name="Łącznik prosty ze strzałką 6"/>
          <p:cNvCxnSpPr/>
          <p:nvPr/>
        </p:nvCxnSpPr>
        <p:spPr>
          <a:xfrm flipH="1">
            <a:off x="3663463" y="3931139"/>
            <a:ext cx="2065214" cy="74380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a:off x="5728677" y="3931139"/>
            <a:ext cx="2143370" cy="71254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Prostokąt 12"/>
          <p:cNvSpPr/>
          <p:nvPr/>
        </p:nvSpPr>
        <p:spPr>
          <a:xfrm>
            <a:off x="4439138" y="2352431"/>
            <a:ext cx="2594708" cy="954107"/>
          </a:xfrm>
          <a:prstGeom prst="rect">
            <a:avLst/>
          </a:prstGeom>
        </p:spPr>
        <p:txBody>
          <a:bodyPr wrap="square">
            <a:spAutoFit/>
          </a:bodyPr>
          <a:lstStyle/>
          <a:p>
            <a:pPr algn="ctr"/>
            <a:r>
              <a:rPr lang="pl-PL" sz="2800" b="1" dirty="0">
                <a:solidFill>
                  <a:prstClr val="white"/>
                </a:solidFill>
              </a:rPr>
              <a:t>PODEJŚCIA </a:t>
            </a:r>
          </a:p>
          <a:p>
            <a:pPr algn="ctr"/>
            <a:r>
              <a:rPr lang="pl-PL" sz="2800" b="1" dirty="0">
                <a:solidFill>
                  <a:prstClr val="white"/>
                </a:solidFill>
              </a:rPr>
              <a:t>DO EAP</a:t>
            </a:r>
          </a:p>
        </p:txBody>
      </p:sp>
      <p:sp>
        <p:nvSpPr>
          <p:cNvPr id="14" name="Prostokąt 13"/>
          <p:cNvSpPr/>
          <p:nvPr/>
        </p:nvSpPr>
        <p:spPr>
          <a:xfrm>
            <a:off x="808892" y="5163087"/>
            <a:ext cx="2594708" cy="954107"/>
          </a:xfrm>
          <a:prstGeom prst="rect">
            <a:avLst/>
          </a:prstGeom>
        </p:spPr>
        <p:txBody>
          <a:bodyPr wrap="square">
            <a:spAutoFit/>
          </a:bodyPr>
          <a:lstStyle/>
          <a:p>
            <a:pPr algn="ctr"/>
            <a:r>
              <a:rPr lang="pl-PL" sz="2800" b="1" dirty="0">
                <a:solidFill>
                  <a:prstClr val="white"/>
                </a:solidFill>
              </a:rPr>
              <a:t>OD EKONOMII DO PRAWA</a:t>
            </a:r>
          </a:p>
        </p:txBody>
      </p:sp>
      <p:sp>
        <p:nvSpPr>
          <p:cNvPr id="15" name="Prostokąt 14"/>
          <p:cNvSpPr/>
          <p:nvPr/>
        </p:nvSpPr>
        <p:spPr>
          <a:xfrm>
            <a:off x="7952153" y="5163086"/>
            <a:ext cx="2594708" cy="954107"/>
          </a:xfrm>
          <a:prstGeom prst="rect">
            <a:avLst/>
          </a:prstGeom>
        </p:spPr>
        <p:txBody>
          <a:bodyPr wrap="square">
            <a:spAutoFit/>
          </a:bodyPr>
          <a:lstStyle/>
          <a:p>
            <a:pPr algn="ctr"/>
            <a:r>
              <a:rPr lang="pl-PL" sz="2800" b="1" dirty="0">
                <a:solidFill>
                  <a:prstClr val="white"/>
                </a:solidFill>
              </a:rPr>
              <a:t>OD PRAWA DO EKONOMII</a:t>
            </a:r>
          </a:p>
        </p:txBody>
      </p:sp>
    </p:spTree>
    <p:extLst>
      <p:ext uri="{BB962C8B-B14F-4D97-AF65-F5344CB8AC3E}">
        <p14:creationId xmlns:p14="http://schemas.microsoft.com/office/powerpoint/2010/main" val="2259758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800" dirty="0" smtClean="0"/>
              <a:t>Od ekonomii do prawa</a:t>
            </a:r>
            <a:endParaRPr lang="pl-PL" sz="4800" dirty="0"/>
          </a:p>
        </p:txBody>
      </p:sp>
      <p:sp>
        <p:nvSpPr>
          <p:cNvPr id="3" name="Symbol zastępczy zawartości 2"/>
          <p:cNvSpPr>
            <a:spLocks noGrp="1"/>
          </p:cNvSpPr>
          <p:nvPr>
            <p:ph idx="1"/>
          </p:nvPr>
        </p:nvSpPr>
        <p:spPr>
          <a:xfrm>
            <a:off x="723900" y="1690688"/>
            <a:ext cx="10744200" cy="4715852"/>
          </a:xfrm>
        </p:spPr>
        <p:txBody>
          <a:bodyPr>
            <a:normAutofit/>
          </a:bodyPr>
          <a:lstStyle/>
          <a:p>
            <a:pPr marL="0" indent="0">
              <a:buNone/>
            </a:pPr>
            <a:r>
              <a:rPr lang="pl-PL" dirty="0" smtClean="0"/>
              <a:t>„(…) ekonomiści mogą się nauczyć od prawników pewnych metod (…)</a:t>
            </a:r>
          </a:p>
          <a:p>
            <a:pPr marL="0" indent="0">
              <a:buNone/>
            </a:pPr>
            <a:r>
              <a:rPr lang="pl-PL" dirty="0" smtClean="0"/>
              <a:t>Wynik spraw prowadzonych przez prawników zależy często od dokładnego ustalenia faktów w sporze (co samo w sobie jest umiejętnością godną podziwu) i nadania tym faktom określonych etykiet, toteż studenci prawa uczą się wrażliwości na różnice słowne. Te różnice, które nie prawnikom wydają się często czystą sofistyką, opierają się na subtelnych, ale ważnych faktach ignorowanych przez ekonomistów. Na przykład ekonomiści często wychwalają zalety dobrowolnej wymiany, ale ekonomia nie proponuje szczegółowego określenia, co znaczy to, że wymiana ma być dobrowolna.”</a:t>
            </a:r>
          </a:p>
          <a:p>
            <a:pPr marL="0" lvl="0" indent="0">
              <a:buNone/>
            </a:pPr>
            <a:r>
              <a:rPr lang="pl-PL" sz="22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R. </a:t>
            </a:r>
            <a:r>
              <a:rPr lang="pl-PL" sz="2200" dirty="0" err="1">
                <a:gradFill>
                  <a:gsLst>
                    <a:gs pos="34000">
                      <a:prstClr val="white">
                        <a:lumMod val="93000"/>
                      </a:prstClr>
                    </a:gs>
                    <a:gs pos="0">
                      <a:prstClr val="black">
                        <a:lumMod val="25000"/>
                        <a:lumOff val="75000"/>
                      </a:prstClr>
                    </a:gs>
                    <a:gs pos="100000">
                      <a:srgbClr val="94D7E4">
                        <a:lumMod val="0"/>
                        <a:lumOff val="100000"/>
                      </a:srgbClr>
                    </a:gs>
                  </a:gsLst>
                  <a:lin ang="4800000" scaled="0"/>
                </a:gradFill>
              </a:rPr>
              <a:t>Cooter</a:t>
            </a:r>
            <a:r>
              <a:rPr lang="pl-PL" sz="22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T. Ulen, </a:t>
            </a:r>
            <a:r>
              <a:rPr lang="pl-PL" sz="2200" i="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Ekonomiczna analiza prawa</a:t>
            </a:r>
            <a:r>
              <a:rPr lang="pl-PL" sz="22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Warszawa </a:t>
            </a: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2011, s. 13-14.</a:t>
            </a:r>
            <a:endParaRPr lang="pl-PL" sz="22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marL="0" indent="0">
              <a:buNone/>
            </a:pPr>
            <a:endParaRPr lang="pl-PL" dirty="0"/>
          </a:p>
        </p:txBody>
      </p:sp>
    </p:spTree>
    <p:extLst>
      <p:ext uri="{BB962C8B-B14F-4D97-AF65-F5344CB8AC3E}">
        <p14:creationId xmlns:p14="http://schemas.microsoft.com/office/powerpoint/2010/main" val="1585695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75138" y="1820986"/>
            <a:ext cx="11542039" cy="4868866"/>
          </a:xfrm>
        </p:spPr>
        <p:txBody>
          <a:bodyPr>
            <a:noAutofit/>
          </a:bodyPr>
          <a:lstStyle/>
          <a:p>
            <a:pPr marL="0" indent="0">
              <a:buNone/>
            </a:pPr>
            <a:r>
              <a:rPr lang="pl-PL" sz="3000" dirty="0" smtClean="0"/>
              <a:t>„(…) trzy </a:t>
            </a:r>
            <a:r>
              <a:rPr lang="pl-PL" sz="3000" dirty="0"/>
              <a:t>słowa ustawodawcy wprowadzające poprawkę do ustawy, a całe biblioteki stają się makulaturą (…) Dziwna to nauka (…) której osiągnięcia mogą być każdej chwili przekreślone przez pozanaukową </a:t>
            </a:r>
            <a:r>
              <a:rPr lang="pl-PL" sz="3000" dirty="0" smtClean="0"/>
              <a:t>ingerencję.</a:t>
            </a:r>
            <a:endParaRPr lang="pl-PL" sz="3000" dirty="0"/>
          </a:p>
          <a:p>
            <a:pPr marL="0" indent="0">
              <a:buNone/>
            </a:pPr>
            <a:r>
              <a:rPr lang="pl-PL" sz="3000" dirty="0"/>
              <a:t>Jakimiż to „metodami” posługuje się nauka, która ograniczyła z góry i dyskrecjonalnie pole swoich badań do materiału normatywnego, metodę badawczą zaś do stosowania zasad elementarnej logiki, do kilku reguł interpretacyjnych, od wieków przez praktykę wykształconych, i od wysiłku tzw. zdrowego rozsądku? Ubogie to </a:t>
            </a:r>
            <a:r>
              <a:rPr lang="pl-PL" sz="3000" dirty="0" smtClean="0"/>
              <a:t>narzędzia!”</a:t>
            </a:r>
          </a:p>
          <a:p>
            <a:pPr marL="0" indent="0">
              <a:buNone/>
            </a:pPr>
            <a:r>
              <a:rPr lang="pl-PL"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S. Ehrlich, </a:t>
            </a:r>
            <a:r>
              <a:rPr lang="pl-PL" sz="2000" i="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O tak zwanej dogmatyce prawa (pismo polemiczne z zakresu metodologii prawa)</a:t>
            </a:r>
            <a:r>
              <a:rPr lang="pl-PL"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[w:] S. Ehrlich (red.), </a:t>
            </a:r>
            <a:r>
              <a:rPr lang="pl-PL" sz="2000" i="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Studia z teorii prawa</a:t>
            </a:r>
            <a:r>
              <a:rPr lang="pl-PL"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Warszawa 1965, s. 64-65</a:t>
            </a:r>
            <a:endParaRPr lang="pl-PL" sz="3000" dirty="0"/>
          </a:p>
        </p:txBody>
      </p:sp>
      <p:sp>
        <p:nvSpPr>
          <p:cNvPr id="4" name="Tytuł 1"/>
          <p:cNvSpPr>
            <a:spLocks noGrp="1"/>
          </p:cNvSpPr>
          <p:nvPr>
            <p:ph type="title"/>
          </p:nvPr>
        </p:nvSpPr>
        <p:spPr>
          <a:xfrm>
            <a:off x="838200" y="365125"/>
            <a:ext cx="10515600" cy="1325563"/>
          </a:xfrm>
        </p:spPr>
        <p:txBody>
          <a:bodyPr>
            <a:normAutofit/>
          </a:bodyPr>
          <a:lstStyle/>
          <a:p>
            <a:pPr algn="ctr"/>
            <a:r>
              <a:rPr lang="pl-PL" sz="4800" dirty="0"/>
              <a:t>Od prawa do </a:t>
            </a:r>
            <a:r>
              <a:rPr lang="pl-PL" sz="4800" dirty="0" smtClean="0"/>
              <a:t>ekonomii</a:t>
            </a:r>
            <a:endParaRPr lang="pl-PL" sz="4800" dirty="0"/>
          </a:p>
        </p:txBody>
      </p:sp>
    </p:spTree>
    <p:extLst>
      <p:ext uri="{BB962C8B-B14F-4D97-AF65-F5344CB8AC3E}">
        <p14:creationId xmlns:p14="http://schemas.microsoft.com/office/powerpoint/2010/main" val="22937063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785" y="1542197"/>
            <a:ext cx="11491415" cy="5022376"/>
          </a:xfrm>
        </p:spPr>
        <p:txBody>
          <a:bodyPr>
            <a:normAutofit fontScale="70000" lnSpcReduction="20000"/>
          </a:bodyPr>
          <a:lstStyle/>
          <a:p>
            <a:pPr marL="0" indent="0">
              <a:buNone/>
            </a:pPr>
            <a:r>
              <a:rPr lang="pl-PL" sz="3600" dirty="0"/>
              <a:t>„Współpraca nauk społecznych ma w konsekwencji doprowadzić do przezwyciężenia ich wzajemnej izolacji. Jeżeli już o tym mowa, to uderzająca jest izolacja nauk prawnych. Są one tak dalece izolowane od innych nauk społecznych, że przez wielu nie są uważane za nauki społeczne. Izolowaniu nauk prawnych od innych nauk społecznych niewątpliwie sprzyja tradycjonalizm metodologiczny nauk prawnych, ograniczenie zainteresowania do materiału normatywnego, do tego, co amerykańska szkoła funkcjonalna nazywa </a:t>
            </a:r>
            <a:r>
              <a:rPr lang="pl-PL" sz="3600" i="1" dirty="0"/>
              <a:t>law in </a:t>
            </a:r>
            <a:r>
              <a:rPr lang="pl-PL" sz="3600" i="1" dirty="0" err="1"/>
              <a:t>books</a:t>
            </a:r>
            <a:r>
              <a:rPr lang="pl-PL" sz="3600" dirty="0"/>
              <a:t>. </a:t>
            </a:r>
            <a:endParaRPr lang="pl-PL" sz="3600" dirty="0" smtClean="0"/>
          </a:p>
          <a:p>
            <a:pPr marL="0" indent="0">
              <a:buNone/>
            </a:pPr>
            <a:r>
              <a:rPr lang="pl-PL" sz="3600" dirty="0" smtClean="0"/>
              <a:t>Przed </a:t>
            </a:r>
            <a:r>
              <a:rPr lang="pl-PL" sz="3600" dirty="0"/>
              <a:t>wojną jedno z pism prawniczych w Polsce było w całości poświęcone jednej ustawie: kodeksowi postępowania cywilnego. Był tam dział pytań i odpowiedzi. Część z nich stawiali sami autorzy i sami sobie odpowiadali. Otóż zabawne było to, że owe wymyślone </a:t>
            </a:r>
            <a:r>
              <a:rPr lang="pl-PL" sz="3600" i="1" dirty="0" err="1"/>
              <a:t>cazusy</a:t>
            </a:r>
            <a:r>
              <a:rPr lang="pl-PL" sz="3600" dirty="0"/>
              <a:t> czasami nie miały żadnego znaczenia praktycznego, były płodem czystej spekulacji: sytuacje procesowe, których dotyczyły, nie mogły się zdarzyć. Przykład, do jakich absurdów dojść można, kiedy się ograniczać do </a:t>
            </a:r>
            <a:r>
              <a:rPr lang="pl-PL" sz="3600" i="1" dirty="0"/>
              <a:t>law in </a:t>
            </a:r>
            <a:r>
              <a:rPr lang="pl-PL" sz="3600" i="1" dirty="0" err="1"/>
              <a:t>books</a:t>
            </a:r>
            <a:r>
              <a:rPr lang="pl-PL" sz="3600" dirty="0" smtClean="0"/>
              <a:t>”</a:t>
            </a:r>
          </a:p>
          <a:p>
            <a:pPr marL="0" indent="0">
              <a:buNone/>
            </a:pPr>
            <a:endParaRPr lang="pl-PL" dirty="0" smtClean="0"/>
          </a:p>
          <a:p>
            <a:pPr marL="0" indent="0">
              <a:buNone/>
            </a:pPr>
            <a:r>
              <a:rPr lang="pl-PL" dirty="0" smtClean="0"/>
              <a:t>S</a:t>
            </a:r>
            <a:r>
              <a:rPr lang="pl-PL" dirty="0"/>
              <a:t>. Ehrlich, </a:t>
            </a:r>
            <a:r>
              <a:rPr lang="pl-PL" i="1" dirty="0"/>
              <a:t>O tak zwanej dogmatyce prawa (pismo polemiczne z zakresu metodologii prawa)</a:t>
            </a:r>
            <a:r>
              <a:rPr lang="pl-PL" dirty="0"/>
              <a:t> [w:] S. Ehrlich (red</a:t>
            </a:r>
            <a:r>
              <a:rPr lang="pl-PL" dirty="0" smtClean="0"/>
              <a:t>.), </a:t>
            </a:r>
            <a:r>
              <a:rPr lang="pl-PL" i="1" dirty="0" smtClean="0"/>
              <a:t>Studia </a:t>
            </a:r>
            <a:r>
              <a:rPr lang="pl-PL" i="1" dirty="0"/>
              <a:t>z teorii prawa</a:t>
            </a:r>
            <a:r>
              <a:rPr lang="pl-PL" dirty="0" smtClean="0"/>
              <a:t>, </a:t>
            </a:r>
            <a:r>
              <a:rPr lang="pl-PL" dirty="0"/>
              <a:t>Warszawa 1965, </a:t>
            </a:r>
            <a:r>
              <a:rPr lang="pl-PL" dirty="0" smtClean="0"/>
              <a:t>s. 64-65.</a:t>
            </a:r>
            <a:endParaRPr lang="pl-PL" dirty="0"/>
          </a:p>
        </p:txBody>
      </p:sp>
      <p:sp>
        <p:nvSpPr>
          <p:cNvPr id="4" name="Tytuł 3"/>
          <p:cNvSpPr>
            <a:spLocks noGrp="1"/>
          </p:cNvSpPr>
          <p:nvPr>
            <p:ph type="title"/>
          </p:nvPr>
        </p:nvSpPr>
        <p:spPr/>
        <p:txBody>
          <a:bodyPr>
            <a:normAutofit/>
          </a:bodyPr>
          <a:lstStyle/>
          <a:p>
            <a:pPr algn="ctr"/>
            <a:r>
              <a:rPr lang="pl-PL" sz="4800" dirty="0" smtClean="0"/>
              <a:t>Izolacja prawa i prawników?</a:t>
            </a:r>
            <a:endParaRPr lang="pl-PL" sz="4800" dirty="0"/>
          </a:p>
        </p:txBody>
      </p:sp>
    </p:spTree>
    <p:extLst>
      <p:ext uri="{BB962C8B-B14F-4D97-AF65-F5344CB8AC3E}">
        <p14:creationId xmlns:p14="http://schemas.microsoft.com/office/powerpoint/2010/main" val="2064351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łębokość">
  <a:themeElements>
    <a:clrScheme name="Głębokość">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Głębokość">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łębokość">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otalTime>111</TotalTime>
  <Words>3149</Words>
  <Application>Microsoft Office PowerPoint</Application>
  <PresentationFormat>Panoramiczny</PresentationFormat>
  <Paragraphs>203</Paragraphs>
  <Slides>36</Slides>
  <Notes>0</Notes>
  <HiddenSlides>0</HiddenSlides>
  <MMClips>0</MMClips>
  <ScaleCrop>false</ScaleCrop>
  <HeadingPairs>
    <vt:vector size="6" baseType="variant">
      <vt:variant>
        <vt:lpstr>Używane czcionki</vt:lpstr>
      </vt:variant>
      <vt:variant>
        <vt:i4>6</vt:i4>
      </vt:variant>
      <vt:variant>
        <vt:lpstr>Motyw</vt:lpstr>
      </vt:variant>
      <vt:variant>
        <vt:i4>2</vt:i4>
      </vt:variant>
      <vt:variant>
        <vt:lpstr>Tytuły slajdów</vt:lpstr>
      </vt:variant>
      <vt:variant>
        <vt:i4>36</vt:i4>
      </vt:variant>
    </vt:vector>
  </HeadingPairs>
  <TitlesOfParts>
    <vt:vector size="44" baseType="lpstr">
      <vt:lpstr>Batang</vt:lpstr>
      <vt:lpstr>Aharoni</vt:lpstr>
      <vt:lpstr>Arial</vt:lpstr>
      <vt:lpstr>Calibri</vt:lpstr>
      <vt:lpstr>Calibri Light</vt:lpstr>
      <vt:lpstr>Corbel</vt:lpstr>
      <vt:lpstr>Motyw pakietu Office</vt:lpstr>
      <vt:lpstr>Głębokość</vt:lpstr>
      <vt:lpstr>EKONOMICZNA  ANALIZA  PRAWA</vt:lpstr>
      <vt:lpstr>Prezentacja programu PowerPoint</vt:lpstr>
      <vt:lpstr>Organizacja zajęć</vt:lpstr>
      <vt:lpstr>Rekomendowana literatura</vt:lpstr>
      <vt:lpstr>Zagadnienie prezentowane w trakcie zajęć</vt:lpstr>
      <vt:lpstr>Podejścia do EAP</vt:lpstr>
      <vt:lpstr>Od ekonomii do prawa</vt:lpstr>
      <vt:lpstr>Od prawa do ekonomii</vt:lpstr>
      <vt:lpstr>Izolacja prawa i prawników?</vt:lpstr>
      <vt:lpstr>Postulat integracji zewnętrznej i wewnętrznej nauk prawnych</vt:lpstr>
      <vt:lpstr>EAP – zastrzeżenia i kontrowersje</vt:lpstr>
      <vt:lpstr>Ekonomiczna analiza prawa: definicje </vt:lpstr>
      <vt:lpstr>Prezentacja programu PowerPoint</vt:lpstr>
      <vt:lpstr>Prezentacja programu PowerPoint</vt:lpstr>
      <vt:lpstr>Prezentacja programu PowerPoint</vt:lpstr>
      <vt:lpstr>Prezentacja programu PowerPoint</vt:lpstr>
      <vt:lpstr>Ekonomiczna analiza prawa:  historia i inspiracje - część I. </vt:lpstr>
      <vt:lpstr>„Myślenie ekonomiczne” w prawie</vt:lpstr>
      <vt:lpstr>Prezentacja programu PowerPoint</vt:lpstr>
      <vt:lpstr>Prezentacja programu PowerPoint</vt:lpstr>
      <vt:lpstr>Inspiracje filozoficzne</vt:lpstr>
      <vt:lpstr>Impulsy kierujące ludzkim postępowaniem</vt:lpstr>
      <vt:lpstr>Wolność, utylitaryzm  i „rachunek szczęśliwości”</vt:lpstr>
      <vt:lpstr>Punkt wyjścia: krytyka pozytywizmu prawniczego</vt:lpstr>
      <vt:lpstr>Mity pozytywistycznie zorientowanej jurysprudencji</vt:lpstr>
      <vt:lpstr>Metoda formalno-dogmatyczna</vt:lpstr>
      <vt:lpstr>Źródło EAP: krytyka pozytywistycznego wyobrażenia prawa w 1 poł. XX wieku</vt:lpstr>
      <vt:lpstr>Law in the books vs. Law in action </vt:lpstr>
      <vt:lpstr>Prawo oficjalne (spisane) vs. prawo żywe </vt:lpstr>
      <vt:lpstr>Emocje i polityka prawa </vt:lpstr>
      <vt:lpstr>Pound + Ehrlich + Petrażycki</vt:lpstr>
      <vt:lpstr>Prezentacja programu PowerPoint</vt:lpstr>
      <vt:lpstr>Prawo to coś więcej niż  przepisy i statyczne normy…</vt:lpstr>
      <vt:lpstr>EAP na mapie współczesnej teorii prawa</vt:lpstr>
      <vt:lpstr>Podsumowanie</vt:lpstr>
      <vt:lpstr>Rekomendowana literatura dla zainteresowanych</vt:lpstr>
    </vt:vector>
  </TitlesOfParts>
  <Company>Uniwersytet Warszawski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EKONOMICZNA  ANALIZA  PRAWA</dc:title>
  <dc:creator>Krzysztof Koźmiński</dc:creator>
  <cp:lastModifiedBy>Krzysztof Koźmiński</cp:lastModifiedBy>
  <cp:revision>26</cp:revision>
  <dcterms:created xsi:type="dcterms:W3CDTF">2019-02-20T08:56:24Z</dcterms:created>
  <dcterms:modified xsi:type="dcterms:W3CDTF">2019-02-20T12:25:09Z</dcterms:modified>
</cp:coreProperties>
</file>